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59" r:id="rId4"/>
    <p:sldId id="260" r:id="rId5"/>
    <p:sldId id="271" r:id="rId6"/>
    <p:sldId id="276" r:id="rId7"/>
    <p:sldId id="277" r:id="rId8"/>
    <p:sldId id="278" r:id="rId9"/>
    <p:sldId id="280" r:id="rId10"/>
    <p:sldId id="279" r:id="rId11"/>
    <p:sldId id="264" r:id="rId12"/>
    <p:sldId id="265" r:id="rId13"/>
    <p:sldId id="267" r:id="rId14"/>
    <p:sldId id="268"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D1CAFE"/>
    <a:srgbClr val="9D8DFD"/>
    <a:srgbClr val="E29A4A"/>
    <a:srgbClr val="FFCCCC"/>
    <a:srgbClr val="FF9933"/>
    <a:srgbClr val="FF6699"/>
    <a:srgbClr val="FFFF99"/>
    <a:srgbClr val="FFFF00"/>
    <a:srgbClr val="FC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8" d="100"/>
          <a:sy n="78" d="100"/>
        </p:scale>
        <p:origin x="4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880535-49AE-4CC3-87B8-99CC3492A968}"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332044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880535-49AE-4CC3-87B8-99CC3492A968}"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3008651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880535-49AE-4CC3-87B8-99CC3492A968}"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3511492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880535-49AE-4CC3-87B8-99CC3492A968}"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1CE30-68A7-435A-BB74-75B4C66FFDA2}"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8103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880535-49AE-4CC3-87B8-99CC3492A968}"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2116517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880535-49AE-4CC3-87B8-99CC3492A968}"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1578198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880535-49AE-4CC3-87B8-99CC3492A968}"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2144559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80535-49AE-4CC3-87B8-99CC3492A968}"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3774088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80535-49AE-4CC3-87B8-99CC3492A968}"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293056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880535-49AE-4CC3-87B8-99CC3492A968}"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93306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880535-49AE-4CC3-87B8-99CC3492A968}"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39645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880535-49AE-4CC3-87B8-99CC3492A968}"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1190838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880535-49AE-4CC3-87B8-99CC3492A968}"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399195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880535-49AE-4CC3-87B8-99CC3492A968}"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2378785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880535-49AE-4CC3-87B8-99CC3492A968}" type="datetimeFigureOut">
              <a:rPr lang="en-IN" smtClean="0"/>
              <a:t>01-08-2023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287896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80535-49AE-4CC3-87B8-99CC3492A968}"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254757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880535-49AE-4CC3-87B8-99CC3492A968}"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1CE30-68A7-435A-BB74-75B4C66FFDA2}" type="slidenum">
              <a:rPr lang="en-IN" smtClean="0"/>
              <a:t>‹#›</a:t>
            </a:fld>
            <a:endParaRPr lang="en-IN"/>
          </a:p>
        </p:txBody>
      </p:sp>
    </p:spTree>
    <p:extLst>
      <p:ext uri="{BB962C8B-B14F-4D97-AF65-F5344CB8AC3E}">
        <p14:creationId xmlns:p14="http://schemas.microsoft.com/office/powerpoint/2010/main" val="49697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9880535-49AE-4CC3-87B8-99CC3492A968}" type="datetimeFigureOut">
              <a:rPr lang="en-IN" smtClean="0"/>
              <a:t>01-08-2023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3B1CE30-68A7-435A-BB74-75B4C66FFDA2}" type="slidenum">
              <a:rPr lang="en-IN" smtClean="0"/>
              <a:t>‹#›</a:t>
            </a:fld>
            <a:endParaRPr lang="en-IN"/>
          </a:p>
        </p:txBody>
      </p:sp>
    </p:spTree>
    <p:extLst>
      <p:ext uri="{BB962C8B-B14F-4D97-AF65-F5344CB8AC3E}">
        <p14:creationId xmlns:p14="http://schemas.microsoft.com/office/powerpoint/2010/main" val="242224953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14.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microsoft.com/office/2007/relationships/hdphoto" Target="../media/hdphoto8.wdp"/><Relationship Id="rId3" Type="http://schemas.microsoft.com/office/2007/relationships/hdphoto" Target="../media/hdphoto6.wdp"/><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7"/>
          <p:cNvSpPr/>
          <p:nvPr/>
        </p:nvSpPr>
        <p:spPr>
          <a:xfrm>
            <a:off x="3147851" y="2899895"/>
            <a:ext cx="5885645" cy="190607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a:p>
        </p:txBody>
      </p:sp>
      <p:sp>
        <p:nvSpPr>
          <p:cNvPr id="2" name="Title 1"/>
          <p:cNvSpPr>
            <a:spLocks noGrp="1"/>
          </p:cNvSpPr>
          <p:nvPr>
            <p:ph type="title"/>
          </p:nvPr>
        </p:nvSpPr>
        <p:spPr>
          <a:xfrm>
            <a:off x="913793" y="369195"/>
            <a:ext cx="10353762" cy="819956"/>
          </a:xfrm>
        </p:spPr>
        <p:txBody>
          <a:bodyPr>
            <a:normAutofit/>
          </a:bodyPr>
          <a:lstStyle/>
          <a:p>
            <a:r>
              <a:rPr lang="en-IN" sz="4400" dirty="0"/>
              <a:t>UNIVERSITY OF CALCUTTA</a:t>
            </a:r>
          </a:p>
        </p:txBody>
      </p:sp>
      <p:sp>
        <p:nvSpPr>
          <p:cNvPr id="3" name="Rectangle 2"/>
          <p:cNvSpPr/>
          <p:nvPr/>
        </p:nvSpPr>
        <p:spPr>
          <a:xfrm>
            <a:off x="1628146" y="1429556"/>
            <a:ext cx="8925059" cy="130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Adobe Garamond Pro" panose="02020502060506020403" pitchFamily="18" charset="0"/>
              </a:rPr>
              <a:t>B.Sc. (HONS.) SEMESTER-VI EXAMINATION, 2023</a:t>
            </a:r>
          </a:p>
          <a:p>
            <a:pPr algn="ctr"/>
            <a:endParaRPr lang="en-IN" dirty="0">
              <a:latin typeface="Adobe Garamond Pro" panose="02020502060506020403" pitchFamily="18" charset="0"/>
            </a:endParaRPr>
          </a:p>
          <a:p>
            <a:pPr algn="ctr"/>
            <a:r>
              <a:rPr lang="en-IN" sz="1600" dirty="0">
                <a:latin typeface="Adobe Garamond Pro" panose="02020502060506020403" pitchFamily="18" charset="0"/>
              </a:rPr>
              <a:t>PROJECT WORK</a:t>
            </a:r>
          </a:p>
          <a:p>
            <a:pPr algn="ctr"/>
            <a:r>
              <a:rPr lang="en-IN" sz="1600" dirty="0">
                <a:latin typeface="Adobe Garamond Pro" panose="02020502060506020403" pitchFamily="18" charset="0"/>
              </a:rPr>
              <a:t>ON</a:t>
            </a:r>
          </a:p>
        </p:txBody>
      </p:sp>
      <p:sp>
        <p:nvSpPr>
          <p:cNvPr id="4" name="Rectangle 3"/>
          <p:cNvSpPr/>
          <p:nvPr/>
        </p:nvSpPr>
        <p:spPr>
          <a:xfrm>
            <a:off x="3154289" y="2802232"/>
            <a:ext cx="5872767" cy="19318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800" b="1" dirty="0">
                <a:solidFill>
                  <a:srgbClr val="FCEAE4"/>
                </a:solidFill>
                <a:latin typeface="Gabriola" panose="04040605051002020D02" pitchFamily="82" charset="0"/>
              </a:rPr>
              <a:t>STAFF LEAVE MANAGEMENT SYSTEM</a:t>
            </a:r>
            <a:endParaRPr lang="en-IN" sz="4800" dirty="0">
              <a:latin typeface="Gabriola" panose="04040605051002020D02" pitchFamily="82" charset="0"/>
              <a:cs typeface="Times New Roman" panose="02020603050405020304" pitchFamily="18" charset="0"/>
            </a:endParaRPr>
          </a:p>
        </p:txBody>
      </p:sp>
      <p:sp>
        <p:nvSpPr>
          <p:cNvPr id="5" name="Rectangle 4"/>
          <p:cNvSpPr/>
          <p:nvPr/>
        </p:nvSpPr>
        <p:spPr>
          <a:xfrm>
            <a:off x="7031864" y="5112913"/>
            <a:ext cx="4892515" cy="1264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latin typeface="Adobe Garamond Pro" panose="02020502060506020403" pitchFamily="18" charset="0"/>
              </a:rPr>
              <a:t>Subject Code: CMSA</a:t>
            </a:r>
          </a:p>
          <a:p>
            <a:r>
              <a:rPr lang="en-IN" sz="2000" dirty="0">
                <a:latin typeface="Adobe Garamond Pro" panose="02020502060506020403" pitchFamily="18" charset="0"/>
              </a:rPr>
              <a:t>Paper Code: CC-13-Pr &amp; CC-14-Pr</a:t>
            </a:r>
          </a:p>
          <a:p>
            <a:r>
              <a:rPr lang="en-IN" sz="2000" dirty="0">
                <a:latin typeface="Adobe Garamond Pro" panose="02020502060506020403" pitchFamily="18" charset="0"/>
              </a:rPr>
              <a:t>Date of Presentation: 4</a:t>
            </a:r>
            <a:r>
              <a:rPr lang="en-IN" sz="2000" baseline="30000" dirty="0">
                <a:latin typeface="Adobe Garamond Pro" panose="02020502060506020403" pitchFamily="18" charset="0"/>
              </a:rPr>
              <a:t>th</a:t>
            </a:r>
            <a:r>
              <a:rPr lang="en-IN" sz="2000" dirty="0">
                <a:latin typeface="Adobe Garamond Pro" panose="02020502060506020403" pitchFamily="18" charset="0"/>
              </a:rPr>
              <a:t> August, 2023</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932" y="4031088"/>
            <a:ext cx="2944522" cy="234620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2864" y="1876023"/>
            <a:ext cx="2132502" cy="2073500"/>
          </a:xfrm>
          <a:prstGeom prst="rect">
            <a:avLst/>
          </a:prstGeom>
        </p:spPr>
      </p:pic>
    </p:spTree>
    <p:extLst>
      <p:ext uri="{BB962C8B-B14F-4D97-AF65-F5344CB8AC3E}">
        <p14:creationId xmlns:p14="http://schemas.microsoft.com/office/powerpoint/2010/main" val="3359178970"/>
      </p:ext>
    </p:extLst>
  </p:cSld>
  <p:clrMapOvr>
    <a:masterClrMapping/>
  </p:clrMapOvr>
  <mc:AlternateContent xmlns:mc="http://schemas.openxmlformats.org/markup-compatibility/2006">
    <mc:Choice xmlns:p14="http://schemas.microsoft.com/office/powerpoint/2010/main" Requires="p14">
      <p:transition spd="slow" p14:dur="2750">
        <p:dissolve/>
      </p:transition>
    </mc:Choice>
    <mc:Fallback>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70709" y="1267097"/>
            <a:ext cx="10424160" cy="5155928"/>
            <a:chOff x="-544308" y="-80466"/>
            <a:chExt cx="11052507" cy="6172665"/>
          </a:xfrm>
        </p:grpSpPr>
        <p:cxnSp>
          <p:nvCxnSpPr>
            <p:cNvPr id="4" name="Straight Connector 3"/>
            <p:cNvCxnSpPr>
              <a:endCxn id="99" idx="7"/>
            </p:cNvCxnSpPr>
            <p:nvPr/>
          </p:nvCxnSpPr>
          <p:spPr>
            <a:xfrm rot="5400000">
              <a:off x="8398514" y="4354496"/>
              <a:ext cx="693422" cy="758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544308" y="-80466"/>
              <a:ext cx="11052507" cy="6172665"/>
              <a:chOff x="-544308" y="-80466"/>
              <a:chExt cx="11052507" cy="6172665"/>
            </a:xfrm>
          </p:grpSpPr>
          <p:sp>
            <p:nvSpPr>
              <p:cNvPr id="6" name="Diamond 5"/>
              <p:cNvSpPr/>
              <p:nvPr/>
            </p:nvSpPr>
            <p:spPr>
              <a:xfrm>
                <a:off x="3947909" y="4449867"/>
                <a:ext cx="2657561" cy="574492"/>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b="1" kern="1200">
                    <a:effectLst/>
                    <a:latin typeface="Times New Roman" panose="02020603050405020304" pitchFamily="18" charset="0"/>
                    <a:ea typeface="Times New Roman" panose="02020603050405020304" pitchFamily="18" charset="0"/>
                  </a:rPr>
                  <a:t>compensatory</a:t>
                </a:r>
                <a:endParaRPr lang="en-IN" sz="1200">
                  <a:effectLst/>
                  <a:latin typeface="Times New Roman" panose="02020603050405020304" pitchFamily="18" charset="0"/>
                  <a:ea typeface="Times New Roman" panose="02020603050405020304" pitchFamily="18" charset="0"/>
                </a:endParaRPr>
              </a:p>
            </p:txBody>
          </p:sp>
          <p:grpSp>
            <p:nvGrpSpPr>
              <p:cNvPr id="7" name="Group 6"/>
              <p:cNvGrpSpPr/>
              <p:nvPr/>
            </p:nvGrpSpPr>
            <p:grpSpPr>
              <a:xfrm>
                <a:off x="4500859" y="5040732"/>
                <a:ext cx="1735155" cy="728377"/>
                <a:chOff x="4500859" y="5040732"/>
                <a:chExt cx="1735155" cy="728377"/>
              </a:xfrm>
            </p:grpSpPr>
            <p:sp>
              <p:nvSpPr>
                <p:cNvPr id="111" name="Oval 110"/>
                <p:cNvSpPr/>
                <p:nvPr/>
              </p:nvSpPr>
              <p:spPr>
                <a:xfrm>
                  <a:off x="4500859" y="5385682"/>
                  <a:ext cx="1735155" cy="38342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no_of_leaves</a:t>
                  </a:r>
                  <a:endParaRPr lang="en-IN" sz="1200">
                    <a:effectLst/>
                    <a:latin typeface="Times New Roman" panose="02020603050405020304" pitchFamily="18" charset="0"/>
                    <a:ea typeface="Times New Roman" panose="02020603050405020304" pitchFamily="18" charset="0"/>
                  </a:endParaRPr>
                </a:p>
              </p:txBody>
            </p:sp>
            <p:cxnSp>
              <p:nvCxnSpPr>
                <p:cNvPr id="112" name="Straight Connector 111"/>
                <p:cNvCxnSpPr/>
                <p:nvPr/>
              </p:nvCxnSpPr>
              <p:spPr>
                <a:xfrm>
                  <a:off x="5292629" y="5040732"/>
                  <a:ext cx="0" cy="3450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20955" y="4333791"/>
                <a:ext cx="3290908" cy="1758408"/>
                <a:chOff x="-20955" y="4333791"/>
                <a:chExt cx="3290908" cy="1758408"/>
              </a:xfrm>
            </p:grpSpPr>
            <p:sp>
              <p:nvSpPr>
                <p:cNvPr id="104" name="Rectangle 103"/>
                <p:cNvSpPr/>
                <p:nvPr/>
              </p:nvSpPr>
              <p:spPr>
                <a:xfrm>
                  <a:off x="-20955" y="4825032"/>
                  <a:ext cx="1259847" cy="3380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b="1" kern="1200">
                      <a:effectLst/>
                      <a:latin typeface="Times New Roman" panose="02020603050405020304" pitchFamily="18" charset="0"/>
                      <a:ea typeface="Times New Roman" panose="02020603050405020304" pitchFamily="18" charset="0"/>
                    </a:rPr>
                    <a:t>designation</a:t>
                  </a:r>
                  <a:endParaRPr lang="en-IN" sz="1200">
                    <a:effectLst/>
                    <a:latin typeface="Times New Roman" panose="02020603050405020304" pitchFamily="18" charset="0"/>
                    <a:ea typeface="Times New Roman" panose="02020603050405020304" pitchFamily="18" charset="0"/>
                  </a:endParaRPr>
                </a:p>
              </p:txBody>
            </p:sp>
            <p:sp>
              <p:nvSpPr>
                <p:cNvPr id="105" name="Oval 104"/>
                <p:cNvSpPr/>
                <p:nvPr/>
              </p:nvSpPr>
              <p:spPr>
                <a:xfrm>
                  <a:off x="153087" y="4333791"/>
                  <a:ext cx="1241977" cy="3392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u="sng" kern="1200" dirty="0">
                      <a:effectLst/>
                      <a:latin typeface="Times New Roman" panose="02020603050405020304" pitchFamily="18" charset="0"/>
                      <a:ea typeface="Times New Roman" panose="02020603050405020304" pitchFamily="18" charset="0"/>
                    </a:rPr>
                    <a:t>desig_id</a:t>
                  </a:r>
                  <a:endParaRPr lang="en-IN" sz="1200" dirty="0">
                    <a:effectLst/>
                    <a:latin typeface="Times New Roman" panose="02020603050405020304" pitchFamily="18" charset="0"/>
                    <a:ea typeface="Times New Roman" panose="02020603050405020304" pitchFamily="18" charset="0"/>
                  </a:endParaRPr>
                </a:p>
              </p:txBody>
            </p:sp>
            <p:sp>
              <p:nvSpPr>
                <p:cNvPr id="106" name="Oval 105"/>
                <p:cNvSpPr/>
                <p:nvPr/>
              </p:nvSpPr>
              <p:spPr>
                <a:xfrm>
                  <a:off x="1600766" y="4884661"/>
                  <a:ext cx="1669187" cy="56710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desig_name</a:t>
                  </a:r>
                  <a:endParaRPr lang="en-IN" sz="1200">
                    <a:effectLst/>
                    <a:latin typeface="Times New Roman" panose="02020603050405020304" pitchFamily="18" charset="0"/>
                    <a:ea typeface="Times New Roman" panose="02020603050405020304" pitchFamily="18" charset="0"/>
                  </a:endParaRPr>
                </a:p>
              </p:txBody>
            </p:sp>
            <p:sp>
              <p:nvSpPr>
                <p:cNvPr id="107" name="Oval 106"/>
                <p:cNvSpPr/>
                <p:nvPr/>
              </p:nvSpPr>
              <p:spPr>
                <a:xfrm>
                  <a:off x="132" y="5710126"/>
                  <a:ext cx="1560810" cy="38207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description</a:t>
                  </a:r>
                  <a:endParaRPr lang="en-IN" sz="1200">
                    <a:effectLst/>
                    <a:latin typeface="Times New Roman" panose="02020603050405020304" pitchFamily="18" charset="0"/>
                    <a:ea typeface="Times New Roman" panose="02020603050405020304" pitchFamily="18" charset="0"/>
                  </a:endParaRPr>
                </a:p>
              </p:txBody>
            </p:sp>
            <p:cxnSp>
              <p:nvCxnSpPr>
                <p:cNvPr id="108" name="Straight Connector 107"/>
                <p:cNvCxnSpPr/>
                <p:nvPr/>
              </p:nvCxnSpPr>
              <p:spPr>
                <a:xfrm flipV="1">
                  <a:off x="701364" y="4673096"/>
                  <a:ext cx="0" cy="140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flipV="1">
                  <a:off x="1333408" y="4899976"/>
                  <a:ext cx="174143" cy="361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688385" y="5162833"/>
                  <a:ext cx="3753" cy="5470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H="1" flipV="1">
                <a:off x="6435032" y="2001579"/>
                <a:ext cx="1722789" cy="44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7072335" y="2946852"/>
                <a:ext cx="3435864" cy="2781175"/>
                <a:chOff x="7072335" y="2946852"/>
                <a:chExt cx="3435864" cy="2781175"/>
              </a:xfrm>
            </p:grpSpPr>
            <p:sp>
              <p:nvSpPr>
                <p:cNvPr id="93" name="Rectangle 92"/>
                <p:cNvSpPr/>
                <p:nvPr/>
              </p:nvSpPr>
              <p:spPr>
                <a:xfrm>
                  <a:off x="8824530" y="4046777"/>
                  <a:ext cx="1140870" cy="340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b="1" kern="1200">
                      <a:effectLst/>
                      <a:latin typeface="Times New Roman" panose="02020603050405020304" pitchFamily="18" charset="0"/>
                      <a:ea typeface="Times New Roman" panose="02020603050405020304" pitchFamily="18" charset="0"/>
                    </a:rPr>
                    <a:t>special_role</a:t>
                  </a:r>
                  <a:endParaRPr lang="en-IN" sz="1200">
                    <a:effectLst/>
                    <a:latin typeface="Times New Roman" panose="02020603050405020304" pitchFamily="18" charset="0"/>
                    <a:ea typeface="Times New Roman" panose="02020603050405020304" pitchFamily="18" charset="0"/>
                  </a:endParaRPr>
                </a:p>
              </p:txBody>
            </p:sp>
            <p:sp>
              <p:nvSpPr>
                <p:cNvPr id="94" name="Oval 93"/>
                <p:cNvSpPr/>
                <p:nvPr/>
              </p:nvSpPr>
              <p:spPr>
                <a:xfrm>
                  <a:off x="8707681" y="2946852"/>
                  <a:ext cx="1165199" cy="37735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emp_id</a:t>
                  </a:r>
                  <a:endParaRPr lang="en-IN" sz="1200">
                    <a:effectLst/>
                    <a:latin typeface="Times New Roman" panose="02020603050405020304" pitchFamily="18" charset="0"/>
                    <a:ea typeface="Times New Roman" panose="02020603050405020304" pitchFamily="18" charset="0"/>
                  </a:endParaRPr>
                </a:p>
              </p:txBody>
            </p:sp>
            <p:sp>
              <p:nvSpPr>
                <p:cNvPr id="95" name="Oval 94"/>
                <p:cNvSpPr/>
                <p:nvPr/>
              </p:nvSpPr>
              <p:spPr>
                <a:xfrm>
                  <a:off x="9114024" y="4972955"/>
                  <a:ext cx="1394175" cy="34236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username</a:t>
                  </a:r>
                  <a:endParaRPr lang="en-IN" sz="1200">
                    <a:effectLst/>
                    <a:latin typeface="Times New Roman" panose="02020603050405020304" pitchFamily="18" charset="0"/>
                    <a:ea typeface="Times New Roman" panose="02020603050405020304" pitchFamily="18" charset="0"/>
                  </a:endParaRPr>
                </a:p>
              </p:txBody>
            </p:sp>
            <p:sp>
              <p:nvSpPr>
                <p:cNvPr id="96" name="Oval 95"/>
                <p:cNvSpPr/>
                <p:nvPr/>
              </p:nvSpPr>
              <p:spPr>
                <a:xfrm>
                  <a:off x="8204461" y="5385664"/>
                  <a:ext cx="1351773" cy="34236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password</a:t>
                  </a:r>
                  <a:endParaRPr lang="en-IN" sz="1200">
                    <a:effectLst/>
                    <a:latin typeface="Times New Roman" panose="02020603050405020304" pitchFamily="18" charset="0"/>
                    <a:ea typeface="Times New Roman" panose="02020603050405020304" pitchFamily="18" charset="0"/>
                  </a:endParaRPr>
                </a:p>
              </p:txBody>
            </p:sp>
            <p:sp>
              <p:nvSpPr>
                <p:cNvPr id="97" name="Oval 96"/>
                <p:cNvSpPr/>
                <p:nvPr/>
              </p:nvSpPr>
              <p:spPr>
                <a:xfrm>
                  <a:off x="9439649" y="3324247"/>
                  <a:ext cx="964923" cy="5627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dirty="0">
                      <a:effectLst/>
                      <a:latin typeface="Times New Roman" panose="02020603050405020304" pitchFamily="18" charset="0"/>
                      <a:ea typeface="Times New Roman" panose="02020603050405020304" pitchFamily="18" charset="0"/>
                    </a:rPr>
                    <a:t>desig_id</a:t>
                  </a:r>
                  <a:endParaRPr lang="en-IN" sz="1200" dirty="0">
                    <a:effectLst/>
                    <a:latin typeface="Times New Roman" panose="02020603050405020304" pitchFamily="18" charset="0"/>
                    <a:ea typeface="Times New Roman" panose="02020603050405020304" pitchFamily="18" charset="0"/>
                  </a:endParaRPr>
                </a:p>
              </p:txBody>
            </p:sp>
            <p:cxnSp>
              <p:nvCxnSpPr>
                <p:cNvPr id="98" name="Straight Connector 97"/>
                <p:cNvCxnSpPr/>
                <p:nvPr/>
              </p:nvCxnSpPr>
              <p:spPr>
                <a:xfrm>
                  <a:off x="9681588" y="3760472"/>
                  <a:ext cx="540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7072335" y="5024345"/>
                  <a:ext cx="1515797" cy="38207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department</a:t>
                  </a:r>
                  <a:endParaRPr lang="en-IN" sz="1200">
                    <a:effectLst/>
                    <a:latin typeface="Times New Roman" panose="02020603050405020304" pitchFamily="18" charset="0"/>
                    <a:ea typeface="Times New Roman" panose="02020603050405020304" pitchFamily="18" charset="0"/>
                  </a:endParaRPr>
                </a:p>
              </p:txBody>
            </p:sp>
            <p:cxnSp>
              <p:nvCxnSpPr>
                <p:cNvPr id="100" name="Straight Connector 99"/>
                <p:cNvCxnSpPr/>
                <p:nvPr/>
              </p:nvCxnSpPr>
              <p:spPr>
                <a:xfrm rot="5400000">
                  <a:off x="8705430" y="3690614"/>
                  <a:ext cx="733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96" idx="0"/>
                </p:cNvCxnSpPr>
                <p:nvPr/>
              </p:nvCxnSpPr>
              <p:spPr>
                <a:xfrm rot="5400000" flipH="1" flipV="1">
                  <a:off x="8581248" y="4685991"/>
                  <a:ext cx="998717" cy="400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endCxn id="95" idx="0"/>
                </p:cNvCxnSpPr>
                <p:nvPr/>
              </p:nvCxnSpPr>
              <p:spPr>
                <a:xfrm rot="5400000" flipV="1">
                  <a:off x="9376667" y="4538430"/>
                  <a:ext cx="575600" cy="2932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93" idx="0"/>
                </p:cNvCxnSpPr>
                <p:nvPr/>
              </p:nvCxnSpPr>
              <p:spPr>
                <a:xfrm rot="5400000">
                  <a:off x="9417796" y="3812474"/>
                  <a:ext cx="211134" cy="256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6561026" y="1167809"/>
                <a:ext cx="3721756" cy="2848006"/>
                <a:chOff x="6561026" y="1167809"/>
                <a:chExt cx="3721756" cy="2848006"/>
              </a:xfrm>
            </p:grpSpPr>
            <p:sp>
              <p:nvSpPr>
                <p:cNvPr id="84" name="Rectangle 83"/>
                <p:cNvSpPr/>
                <p:nvPr/>
              </p:nvSpPr>
              <p:spPr>
                <a:xfrm>
                  <a:off x="8058022" y="1836738"/>
                  <a:ext cx="1034715" cy="3440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b="1" kern="1200">
                      <a:effectLst/>
                      <a:latin typeface="Times New Roman" panose="02020603050405020304" pitchFamily="18" charset="0"/>
                      <a:ea typeface="Times New Roman" panose="02020603050405020304" pitchFamily="18" charset="0"/>
                    </a:rPr>
                    <a:t>leavetype</a:t>
                  </a:r>
                  <a:endParaRPr lang="en-IN" sz="1200">
                    <a:effectLst/>
                    <a:latin typeface="Times New Roman" panose="02020603050405020304" pitchFamily="18" charset="0"/>
                    <a:ea typeface="Times New Roman" panose="02020603050405020304" pitchFamily="18" charset="0"/>
                  </a:endParaRPr>
                </a:p>
              </p:txBody>
            </p:sp>
            <p:sp>
              <p:nvSpPr>
                <p:cNvPr id="85" name="Oval 84"/>
                <p:cNvSpPr/>
                <p:nvPr/>
              </p:nvSpPr>
              <p:spPr>
                <a:xfrm>
                  <a:off x="6561026" y="3628480"/>
                  <a:ext cx="1792480" cy="38733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u="sng" kern="1200">
                      <a:effectLst/>
                      <a:latin typeface="Times New Roman" panose="02020603050405020304" pitchFamily="18" charset="0"/>
                      <a:ea typeface="Times New Roman" panose="02020603050405020304" pitchFamily="18" charset="0"/>
                    </a:rPr>
                    <a:t>leave_type_id</a:t>
                  </a:r>
                  <a:endParaRPr lang="en-IN" sz="1200">
                    <a:effectLst/>
                    <a:latin typeface="Times New Roman" panose="02020603050405020304" pitchFamily="18" charset="0"/>
                    <a:ea typeface="Times New Roman" panose="02020603050405020304" pitchFamily="18" charset="0"/>
                  </a:endParaRPr>
                </a:p>
              </p:txBody>
            </p:sp>
            <p:sp>
              <p:nvSpPr>
                <p:cNvPr id="86" name="Oval 85"/>
                <p:cNvSpPr/>
                <p:nvPr/>
              </p:nvSpPr>
              <p:spPr>
                <a:xfrm>
                  <a:off x="6884596" y="2908999"/>
                  <a:ext cx="1173426" cy="39410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leave_name</a:t>
                  </a:r>
                  <a:endParaRPr lang="en-IN" sz="1200">
                    <a:effectLst/>
                    <a:latin typeface="Times New Roman" panose="02020603050405020304" pitchFamily="18" charset="0"/>
                    <a:ea typeface="Times New Roman" panose="02020603050405020304" pitchFamily="18" charset="0"/>
                  </a:endParaRPr>
                </a:p>
              </p:txBody>
            </p:sp>
            <p:sp>
              <p:nvSpPr>
                <p:cNvPr id="87" name="Oval 86"/>
                <p:cNvSpPr/>
                <p:nvPr/>
              </p:nvSpPr>
              <p:spPr>
                <a:xfrm>
                  <a:off x="7970605" y="1167809"/>
                  <a:ext cx="1571409" cy="42610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description</a:t>
                  </a:r>
                  <a:endParaRPr lang="en-IN" sz="1200">
                    <a:effectLst/>
                    <a:latin typeface="Times New Roman" panose="02020603050405020304" pitchFamily="18" charset="0"/>
                    <a:ea typeface="Times New Roman" panose="02020603050405020304" pitchFamily="18" charset="0"/>
                  </a:endParaRPr>
                </a:p>
              </p:txBody>
            </p:sp>
            <p:sp>
              <p:nvSpPr>
                <p:cNvPr id="88" name="Oval 87"/>
                <p:cNvSpPr/>
                <p:nvPr/>
              </p:nvSpPr>
              <p:spPr>
                <a:xfrm>
                  <a:off x="9327234" y="2475692"/>
                  <a:ext cx="955548" cy="39704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paid</a:t>
                  </a:r>
                  <a:endParaRPr lang="en-IN" sz="1200">
                    <a:effectLst/>
                    <a:latin typeface="Times New Roman" panose="02020603050405020304" pitchFamily="18" charset="0"/>
                    <a:ea typeface="Times New Roman" panose="02020603050405020304" pitchFamily="18" charset="0"/>
                  </a:endParaRPr>
                </a:p>
              </p:txBody>
            </p:sp>
            <p:cxnSp>
              <p:nvCxnSpPr>
                <p:cNvPr id="89" name="Straight Connector 88"/>
                <p:cNvCxnSpPr>
                  <a:stCxn id="86" idx="0"/>
                </p:cNvCxnSpPr>
                <p:nvPr/>
              </p:nvCxnSpPr>
              <p:spPr>
                <a:xfrm flipV="1">
                  <a:off x="7471310" y="2196500"/>
                  <a:ext cx="763918" cy="7124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8628213" y="1593918"/>
                  <a:ext cx="1" cy="2428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endCxn id="85" idx="7"/>
                </p:cNvCxnSpPr>
                <p:nvPr/>
              </p:nvCxnSpPr>
              <p:spPr>
                <a:xfrm flipH="1">
                  <a:off x="8091004" y="2196500"/>
                  <a:ext cx="314623" cy="14887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flipV="1">
                  <a:off x="9062810" y="2014598"/>
                  <a:ext cx="320167" cy="6665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576639" y="905755"/>
                <a:ext cx="3213025" cy="2554095"/>
                <a:chOff x="4576639" y="905755"/>
                <a:chExt cx="3213025" cy="2554095"/>
              </a:xfrm>
            </p:grpSpPr>
            <p:sp>
              <p:nvSpPr>
                <p:cNvPr id="72" name="Diamond 71"/>
                <p:cNvSpPr/>
                <p:nvPr/>
              </p:nvSpPr>
              <p:spPr>
                <a:xfrm>
                  <a:off x="5142108" y="1707612"/>
                  <a:ext cx="1292924" cy="587933"/>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b="1" kern="1200">
                      <a:effectLst/>
                      <a:latin typeface="Times New Roman" panose="02020603050405020304" pitchFamily="18" charset="0"/>
                      <a:ea typeface="Times New Roman" panose="02020603050405020304" pitchFamily="18" charset="0"/>
                    </a:rPr>
                    <a:t>leaves</a:t>
                  </a:r>
                  <a:endParaRPr lang="en-IN" sz="1200">
                    <a:effectLst/>
                    <a:latin typeface="Times New Roman" panose="02020603050405020304" pitchFamily="18" charset="0"/>
                    <a:ea typeface="Times New Roman" panose="02020603050405020304" pitchFamily="18" charset="0"/>
                  </a:endParaRPr>
                </a:p>
              </p:txBody>
            </p:sp>
            <p:grpSp>
              <p:nvGrpSpPr>
                <p:cNvPr id="73" name="Group 72"/>
                <p:cNvGrpSpPr/>
                <p:nvPr/>
              </p:nvGrpSpPr>
              <p:grpSpPr>
                <a:xfrm>
                  <a:off x="4576639" y="905755"/>
                  <a:ext cx="3213025" cy="2554095"/>
                  <a:chOff x="4576639" y="905755"/>
                  <a:chExt cx="3213025" cy="2554095"/>
                </a:xfrm>
              </p:grpSpPr>
              <p:sp>
                <p:nvSpPr>
                  <p:cNvPr id="74" name="Oval 73"/>
                  <p:cNvSpPr/>
                  <p:nvPr/>
                </p:nvSpPr>
                <p:spPr>
                  <a:xfrm>
                    <a:off x="4576639" y="2291327"/>
                    <a:ext cx="680174" cy="5383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end_date</a:t>
                    </a:r>
                    <a:endParaRPr lang="en-IN" sz="1200">
                      <a:effectLst/>
                      <a:latin typeface="Times New Roman" panose="02020603050405020304" pitchFamily="18" charset="0"/>
                      <a:ea typeface="Times New Roman" panose="02020603050405020304" pitchFamily="18" charset="0"/>
                    </a:endParaRPr>
                  </a:p>
                </p:txBody>
              </p:sp>
              <p:sp>
                <p:nvSpPr>
                  <p:cNvPr id="75" name="Oval 74"/>
                  <p:cNvSpPr/>
                  <p:nvPr/>
                </p:nvSpPr>
                <p:spPr>
                  <a:xfrm>
                    <a:off x="6324025" y="1278716"/>
                    <a:ext cx="1465639" cy="33747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applied_on</a:t>
                    </a:r>
                    <a:endParaRPr lang="en-IN" sz="1200">
                      <a:effectLst/>
                      <a:latin typeface="Times New Roman" panose="02020603050405020304" pitchFamily="18" charset="0"/>
                      <a:ea typeface="Times New Roman" panose="02020603050405020304" pitchFamily="18" charset="0"/>
                    </a:endParaRPr>
                  </a:p>
                </p:txBody>
              </p:sp>
              <p:sp>
                <p:nvSpPr>
                  <p:cNvPr id="76" name="Oval 75"/>
                  <p:cNvSpPr/>
                  <p:nvPr/>
                </p:nvSpPr>
                <p:spPr>
                  <a:xfrm>
                    <a:off x="5348986" y="905755"/>
                    <a:ext cx="1430002" cy="35842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start_date</a:t>
                    </a:r>
                    <a:endParaRPr lang="en-IN" sz="1200">
                      <a:effectLst/>
                      <a:latin typeface="Times New Roman" panose="02020603050405020304" pitchFamily="18" charset="0"/>
                      <a:ea typeface="Times New Roman" panose="02020603050405020304" pitchFamily="18" charset="0"/>
                    </a:endParaRPr>
                  </a:p>
                </p:txBody>
              </p:sp>
              <p:sp>
                <p:nvSpPr>
                  <p:cNvPr id="77" name="Oval 76"/>
                  <p:cNvSpPr/>
                  <p:nvPr/>
                </p:nvSpPr>
                <p:spPr>
                  <a:xfrm>
                    <a:off x="6022091" y="2357595"/>
                    <a:ext cx="1153129" cy="51508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leave_status</a:t>
                    </a:r>
                    <a:endParaRPr lang="en-IN" sz="1200">
                      <a:effectLst/>
                      <a:latin typeface="Times New Roman" panose="02020603050405020304" pitchFamily="18" charset="0"/>
                      <a:ea typeface="Times New Roman" panose="02020603050405020304" pitchFamily="18" charset="0"/>
                    </a:endParaRPr>
                  </a:p>
                </p:txBody>
              </p:sp>
              <p:sp>
                <p:nvSpPr>
                  <p:cNvPr id="78" name="Oval 77"/>
                  <p:cNvSpPr/>
                  <p:nvPr/>
                </p:nvSpPr>
                <p:spPr>
                  <a:xfrm>
                    <a:off x="5035483" y="3070635"/>
                    <a:ext cx="1503409" cy="3892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documents</a:t>
                    </a:r>
                    <a:endParaRPr lang="en-IN" sz="1200">
                      <a:effectLst/>
                      <a:latin typeface="Times New Roman" panose="02020603050405020304" pitchFamily="18" charset="0"/>
                      <a:ea typeface="Times New Roman" panose="02020603050405020304" pitchFamily="18" charset="0"/>
                    </a:endParaRPr>
                  </a:p>
                </p:txBody>
              </p:sp>
              <p:cxnSp>
                <p:nvCxnSpPr>
                  <p:cNvPr id="79" name="Straight Connector 78"/>
                  <p:cNvCxnSpPr/>
                  <p:nvPr/>
                </p:nvCxnSpPr>
                <p:spPr>
                  <a:xfrm>
                    <a:off x="5788570" y="1264183"/>
                    <a:ext cx="0" cy="4434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5123420" y="2145475"/>
                    <a:ext cx="320226" cy="183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6137675" y="2150237"/>
                    <a:ext cx="596460" cy="207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72" idx="2"/>
                    <a:endCxn id="78" idx="0"/>
                  </p:cNvCxnSpPr>
                  <p:nvPr/>
                </p:nvCxnSpPr>
                <p:spPr>
                  <a:xfrm flipH="1">
                    <a:off x="5787188" y="2295544"/>
                    <a:ext cx="1382" cy="775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6094378" y="1566822"/>
                    <a:ext cx="376484" cy="2612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544308" y="-14769"/>
                <a:ext cx="6349135" cy="4288367"/>
                <a:chOff x="-544308" y="-14769"/>
                <a:chExt cx="6349135" cy="4288367"/>
              </a:xfrm>
            </p:grpSpPr>
            <p:grpSp>
              <p:nvGrpSpPr>
                <p:cNvPr id="26" name="Group 25"/>
                <p:cNvGrpSpPr/>
                <p:nvPr/>
              </p:nvGrpSpPr>
              <p:grpSpPr>
                <a:xfrm>
                  <a:off x="-544308" y="-14769"/>
                  <a:ext cx="6349135" cy="4288367"/>
                  <a:chOff x="-544308" y="-14769"/>
                  <a:chExt cx="6349135" cy="4288367"/>
                </a:xfrm>
              </p:grpSpPr>
              <p:sp>
                <p:nvSpPr>
                  <p:cNvPr id="32" name="Rectangle 31"/>
                  <p:cNvSpPr/>
                  <p:nvPr/>
                </p:nvSpPr>
                <p:spPr>
                  <a:xfrm>
                    <a:off x="1653326" y="1801855"/>
                    <a:ext cx="1343695" cy="3347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b="1" kern="1200">
                        <a:effectLst/>
                        <a:latin typeface="Times New Roman" panose="02020603050405020304" pitchFamily="18" charset="0"/>
                        <a:ea typeface="Times New Roman" panose="02020603050405020304" pitchFamily="18" charset="0"/>
                      </a:rPr>
                      <a:t>employee</a:t>
                    </a:r>
                    <a:endParaRPr lang="en-IN" sz="1200">
                      <a:effectLst/>
                      <a:latin typeface="Times New Roman" panose="02020603050405020304" pitchFamily="18" charset="0"/>
                      <a:ea typeface="Times New Roman" panose="02020603050405020304" pitchFamily="18" charset="0"/>
                    </a:endParaRPr>
                  </a:p>
                </p:txBody>
              </p:sp>
              <p:grpSp>
                <p:nvGrpSpPr>
                  <p:cNvPr id="33" name="Group 32"/>
                  <p:cNvGrpSpPr/>
                  <p:nvPr/>
                </p:nvGrpSpPr>
                <p:grpSpPr>
                  <a:xfrm>
                    <a:off x="-544308" y="-14769"/>
                    <a:ext cx="6349135" cy="4288367"/>
                    <a:chOff x="-544308" y="-14769"/>
                    <a:chExt cx="6349135" cy="4288367"/>
                  </a:xfrm>
                </p:grpSpPr>
                <p:sp>
                  <p:nvSpPr>
                    <p:cNvPr id="34" name="Oval 33"/>
                    <p:cNvSpPr/>
                    <p:nvPr/>
                  </p:nvSpPr>
                  <p:spPr>
                    <a:xfrm>
                      <a:off x="2086470" y="628532"/>
                      <a:ext cx="767099" cy="3305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role</a:t>
                      </a:r>
                      <a:endParaRPr lang="en-IN" sz="1200">
                        <a:effectLst/>
                        <a:latin typeface="Times New Roman" panose="02020603050405020304" pitchFamily="18" charset="0"/>
                        <a:ea typeface="Times New Roman" panose="02020603050405020304" pitchFamily="18" charset="0"/>
                      </a:endParaRPr>
                    </a:p>
                  </p:txBody>
                </p:sp>
                <p:grpSp>
                  <p:nvGrpSpPr>
                    <p:cNvPr id="35" name="Group 34"/>
                    <p:cNvGrpSpPr/>
                    <p:nvPr/>
                  </p:nvGrpSpPr>
                  <p:grpSpPr>
                    <a:xfrm>
                      <a:off x="-544308" y="-14769"/>
                      <a:ext cx="6349135" cy="4288367"/>
                      <a:chOff x="-544308" y="-14769"/>
                      <a:chExt cx="6349135" cy="4288367"/>
                    </a:xfrm>
                  </p:grpSpPr>
                  <p:sp>
                    <p:nvSpPr>
                      <p:cNvPr id="36" name="Oval 35"/>
                      <p:cNvSpPr/>
                      <p:nvPr/>
                    </p:nvSpPr>
                    <p:spPr>
                      <a:xfrm>
                        <a:off x="2198782" y="991510"/>
                        <a:ext cx="771745" cy="36955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age</a:t>
                        </a:r>
                        <a:endParaRPr lang="en-IN" sz="1200">
                          <a:effectLst/>
                          <a:latin typeface="Times New Roman" panose="02020603050405020304" pitchFamily="18" charset="0"/>
                          <a:ea typeface="Times New Roman" panose="02020603050405020304" pitchFamily="18" charset="0"/>
                        </a:endParaRPr>
                      </a:p>
                    </p:txBody>
                  </p:sp>
                  <p:sp>
                    <p:nvSpPr>
                      <p:cNvPr id="37" name="Oval 36"/>
                      <p:cNvSpPr/>
                      <p:nvPr/>
                    </p:nvSpPr>
                    <p:spPr>
                      <a:xfrm>
                        <a:off x="3214578" y="321883"/>
                        <a:ext cx="1144992" cy="3457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gender</a:t>
                        </a:r>
                        <a:endParaRPr lang="en-IN" sz="1200">
                          <a:effectLst/>
                          <a:latin typeface="Times New Roman" panose="02020603050405020304" pitchFamily="18" charset="0"/>
                          <a:ea typeface="Times New Roman" panose="02020603050405020304" pitchFamily="18" charset="0"/>
                        </a:endParaRPr>
                      </a:p>
                    </p:txBody>
                  </p:sp>
                  <p:sp>
                    <p:nvSpPr>
                      <p:cNvPr id="38" name="Oval 37"/>
                      <p:cNvSpPr/>
                      <p:nvPr/>
                    </p:nvSpPr>
                    <p:spPr>
                      <a:xfrm>
                        <a:off x="3423381" y="1132541"/>
                        <a:ext cx="1143660" cy="3310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u="sng" kern="1200">
                            <a:effectLst/>
                            <a:latin typeface="Times New Roman" panose="02020603050405020304" pitchFamily="18" charset="0"/>
                            <a:ea typeface="Times New Roman" panose="02020603050405020304" pitchFamily="18" charset="0"/>
                          </a:rPr>
                          <a:t>emp_id</a:t>
                        </a:r>
                        <a:endParaRPr lang="en-IN" sz="1200">
                          <a:effectLst/>
                          <a:latin typeface="Times New Roman" panose="02020603050405020304" pitchFamily="18" charset="0"/>
                          <a:ea typeface="Times New Roman" panose="02020603050405020304" pitchFamily="18" charset="0"/>
                        </a:endParaRPr>
                      </a:p>
                    </p:txBody>
                  </p:sp>
                  <p:sp>
                    <p:nvSpPr>
                      <p:cNvPr id="39" name="Oval 38"/>
                      <p:cNvSpPr/>
                      <p:nvPr/>
                    </p:nvSpPr>
                    <p:spPr>
                      <a:xfrm>
                        <a:off x="3491465" y="695169"/>
                        <a:ext cx="1501576" cy="34948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emp_name</a:t>
                        </a:r>
                        <a:endParaRPr lang="en-IN" sz="1200">
                          <a:effectLst/>
                          <a:latin typeface="Times New Roman" panose="02020603050405020304" pitchFamily="18" charset="0"/>
                          <a:ea typeface="Times New Roman" panose="02020603050405020304" pitchFamily="18" charset="0"/>
                        </a:endParaRPr>
                      </a:p>
                    </p:txBody>
                  </p:sp>
                  <p:sp>
                    <p:nvSpPr>
                      <p:cNvPr id="40" name="Oval 39"/>
                      <p:cNvSpPr/>
                      <p:nvPr/>
                    </p:nvSpPr>
                    <p:spPr>
                      <a:xfrm>
                        <a:off x="90722" y="-42"/>
                        <a:ext cx="1964465" cy="39271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contact_number</a:t>
                        </a:r>
                        <a:endParaRPr lang="en-IN" sz="1200">
                          <a:effectLst/>
                          <a:latin typeface="Times New Roman" panose="02020603050405020304" pitchFamily="18" charset="0"/>
                          <a:ea typeface="Times New Roman" panose="02020603050405020304" pitchFamily="18" charset="0"/>
                        </a:endParaRPr>
                      </a:p>
                    </p:txBody>
                  </p:sp>
                  <p:sp>
                    <p:nvSpPr>
                      <p:cNvPr id="41" name="Oval 40"/>
                      <p:cNvSpPr/>
                      <p:nvPr/>
                    </p:nvSpPr>
                    <p:spPr>
                      <a:xfrm>
                        <a:off x="3565526" y="1521382"/>
                        <a:ext cx="953546" cy="31029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email</a:t>
                        </a:r>
                        <a:endParaRPr lang="en-IN" sz="1200">
                          <a:effectLst/>
                          <a:latin typeface="Times New Roman" panose="02020603050405020304" pitchFamily="18" charset="0"/>
                          <a:ea typeface="Times New Roman" panose="02020603050405020304" pitchFamily="18" charset="0"/>
                        </a:endParaRPr>
                      </a:p>
                    </p:txBody>
                  </p:sp>
                  <p:sp>
                    <p:nvSpPr>
                      <p:cNvPr id="42" name="Oval 41"/>
                      <p:cNvSpPr/>
                      <p:nvPr/>
                    </p:nvSpPr>
                    <p:spPr>
                      <a:xfrm>
                        <a:off x="206758" y="447902"/>
                        <a:ext cx="1498182" cy="411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username</a:t>
                        </a:r>
                        <a:endParaRPr lang="en-IN" sz="1200">
                          <a:effectLst/>
                          <a:latin typeface="Times New Roman" panose="02020603050405020304" pitchFamily="18" charset="0"/>
                          <a:ea typeface="Times New Roman" panose="02020603050405020304" pitchFamily="18" charset="0"/>
                        </a:endParaRPr>
                      </a:p>
                    </p:txBody>
                  </p:sp>
                  <p:sp>
                    <p:nvSpPr>
                      <p:cNvPr id="43" name="Oval 42"/>
                      <p:cNvSpPr/>
                      <p:nvPr/>
                    </p:nvSpPr>
                    <p:spPr>
                      <a:xfrm>
                        <a:off x="46515" y="892293"/>
                        <a:ext cx="1401053" cy="4135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password</a:t>
                        </a:r>
                        <a:endParaRPr lang="en-IN" sz="1200">
                          <a:effectLst/>
                          <a:latin typeface="Times New Roman" panose="02020603050405020304" pitchFamily="18" charset="0"/>
                          <a:ea typeface="Times New Roman" panose="02020603050405020304" pitchFamily="18" charset="0"/>
                        </a:endParaRPr>
                      </a:p>
                    </p:txBody>
                  </p:sp>
                  <p:sp>
                    <p:nvSpPr>
                      <p:cNvPr id="44" name="Oval 43"/>
                      <p:cNvSpPr/>
                      <p:nvPr/>
                    </p:nvSpPr>
                    <p:spPr>
                      <a:xfrm>
                        <a:off x="-134001" y="1330454"/>
                        <a:ext cx="1528946" cy="41386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department</a:t>
                        </a:r>
                        <a:endParaRPr lang="en-IN" sz="1200">
                          <a:effectLst/>
                          <a:latin typeface="Times New Roman" panose="02020603050405020304" pitchFamily="18" charset="0"/>
                          <a:ea typeface="Times New Roman" panose="02020603050405020304" pitchFamily="18" charset="0"/>
                        </a:endParaRPr>
                      </a:p>
                    </p:txBody>
                  </p:sp>
                  <p:sp>
                    <p:nvSpPr>
                      <p:cNvPr id="45" name="Oval 44"/>
                      <p:cNvSpPr/>
                      <p:nvPr/>
                    </p:nvSpPr>
                    <p:spPr>
                      <a:xfrm>
                        <a:off x="1817149" y="245397"/>
                        <a:ext cx="1187469" cy="32594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address</a:t>
                        </a:r>
                        <a:endParaRPr lang="en-IN" sz="1200">
                          <a:effectLst/>
                          <a:latin typeface="Times New Roman" panose="02020603050405020304" pitchFamily="18" charset="0"/>
                          <a:ea typeface="Times New Roman" panose="02020603050405020304" pitchFamily="18" charset="0"/>
                        </a:endParaRPr>
                      </a:p>
                    </p:txBody>
                  </p:sp>
                  <p:sp>
                    <p:nvSpPr>
                      <p:cNvPr id="46" name="Oval 45"/>
                      <p:cNvSpPr/>
                      <p:nvPr/>
                    </p:nvSpPr>
                    <p:spPr>
                      <a:xfrm>
                        <a:off x="2524535" y="3517130"/>
                        <a:ext cx="1932676" cy="5405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specialdisability_leave</a:t>
                        </a:r>
                        <a:endParaRPr lang="en-IN" sz="1200">
                          <a:effectLst/>
                          <a:latin typeface="Times New Roman" panose="02020603050405020304" pitchFamily="18" charset="0"/>
                          <a:ea typeface="Times New Roman" panose="02020603050405020304" pitchFamily="18" charset="0"/>
                        </a:endParaRPr>
                      </a:p>
                    </p:txBody>
                  </p:sp>
                  <p:sp>
                    <p:nvSpPr>
                      <p:cNvPr id="47" name="Oval 46"/>
                      <p:cNvSpPr/>
                      <p:nvPr/>
                    </p:nvSpPr>
                    <p:spPr>
                      <a:xfrm>
                        <a:off x="1145391" y="3141100"/>
                        <a:ext cx="821023" cy="3688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dirty="0">
                            <a:effectLst/>
                            <a:latin typeface="Times New Roman" panose="02020603050405020304" pitchFamily="18" charset="0"/>
                            <a:ea typeface="Times New Roman" panose="02020603050405020304" pitchFamily="18" charset="0"/>
                          </a:rPr>
                          <a:t>leaves_applied</a:t>
                        </a:r>
                        <a:endParaRPr lang="en-IN" sz="1200" dirty="0">
                          <a:effectLst/>
                          <a:latin typeface="Times New Roman" panose="02020603050405020304" pitchFamily="18" charset="0"/>
                          <a:ea typeface="Times New Roman" panose="02020603050405020304" pitchFamily="18" charset="0"/>
                        </a:endParaRPr>
                      </a:p>
                    </p:txBody>
                  </p:sp>
                  <p:sp>
                    <p:nvSpPr>
                      <p:cNvPr id="48" name="Oval 47"/>
                      <p:cNvSpPr/>
                      <p:nvPr/>
                    </p:nvSpPr>
                    <p:spPr>
                      <a:xfrm>
                        <a:off x="2198129" y="2962744"/>
                        <a:ext cx="899610" cy="5460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years_of_service</a:t>
                        </a:r>
                        <a:endParaRPr lang="en-IN" sz="1200">
                          <a:effectLst/>
                          <a:latin typeface="Times New Roman" panose="02020603050405020304" pitchFamily="18" charset="0"/>
                          <a:ea typeface="Times New Roman" panose="02020603050405020304" pitchFamily="18" charset="0"/>
                        </a:endParaRPr>
                      </a:p>
                    </p:txBody>
                  </p:sp>
                  <p:sp>
                    <p:nvSpPr>
                      <p:cNvPr id="49" name="Oval 48"/>
                      <p:cNvSpPr/>
                      <p:nvPr/>
                    </p:nvSpPr>
                    <p:spPr>
                      <a:xfrm>
                        <a:off x="-411796" y="1803932"/>
                        <a:ext cx="1468476" cy="5275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employee_status</a:t>
                        </a:r>
                        <a:endParaRPr lang="en-IN" sz="1200">
                          <a:effectLst/>
                          <a:latin typeface="Times New Roman" panose="02020603050405020304" pitchFamily="18" charset="0"/>
                          <a:ea typeface="Times New Roman" panose="02020603050405020304" pitchFamily="18" charset="0"/>
                        </a:endParaRPr>
                      </a:p>
                    </p:txBody>
                  </p:sp>
                  <p:sp>
                    <p:nvSpPr>
                      <p:cNvPr id="50" name="Oval 49"/>
                      <p:cNvSpPr/>
                      <p:nvPr/>
                    </p:nvSpPr>
                    <p:spPr>
                      <a:xfrm>
                        <a:off x="-544308" y="2410784"/>
                        <a:ext cx="1595067" cy="3779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study_leaves</a:t>
                        </a:r>
                        <a:endParaRPr lang="en-IN" sz="1200">
                          <a:effectLst/>
                          <a:latin typeface="Times New Roman" panose="02020603050405020304" pitchFamily="18" charset="0"/>
                          <a:ea typeface="Times New Roman" panose="02020603050405020304" pitchFamily="18" charset="0"/>
                        </a:endParaRPr>
                      </a:p>
                    </p:txBody>
                  </p:sp>
                  <p:sp>
                    <p:nvSpPr>
                      <p:cNvPr id="51" name="Oval 50"/>
                      <p:cNvSpPr/>
                      <p:nvPr/>
                    </p:nvSpPr>
                    <p:spPr>
                      <a:xfrm>
                        <a:off x="-176184" y="2846413"/>
                        <a:ext cx="1226942" cy="5111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dirty="0">
                            <a:effectLst/>
                            <a:latin typeface="Times New Roman" panose="02020603050405020304" pitchFamily="18" charset="0"/>
                            <a:ea typeface="Times New Roman" panose="02020603050405020304" pitchFamily="18" charset="0"/>
                          </a:rPr>
                          <a:t>casual_leaves</a:t>
                        </a:r>
                        <a:endParaRPr lang="en-IN" sz="1200" dirty="0">
                          <a:effectLst/>
                          <a:latin typeface="Times New Roman" panose="02020603050405020304" pitchFamily="18" charset="0"/>
                          <a:ea typeface="Times New Roman" panose="02020603050405020304" pitchFamily="18" charset="0"/>
                        </a:endParaRPr>
                      </a:p>
                    </p:txBody>
                  </p:sp>
                  <p:sp>
                    <p:nvSpPr>
                      <p:cNvPr id="52" name="Oval 51"/>
                      <p:cNvSpPr/>
                      <p:nvPr/>
                    </p:nvSpPr>
                    <p:spPr>
                      <a:xfrm>
                        <a:off x="4499033" y="3711249"/>
                        <a:ext cx="1305794" cy="56234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halfpay_leaves</a:t>
                        </a:r>
                        <a:endParaRPr lang="en-IN" sz="1200">
                          <a:effectLst/>
                          <a:latin typeface="Times New Roman" panose="02020603050405020304" pitchFamily="18" charset="0"/>
                          <a:ea typeface="Times New Roman" panose="02020603050405020304" pitchFamily="18" charset="0"/>
                        </a:endParaRPr>
                      </a:p>
                    </p:txBody>
                  </p:sp>
                  <p:sp>
                    <p:nvSpPr>
                      <p:cNvPr id="53" name="Oval 52"/>
                      <p:cNvSpPr/>
                      <p:nvPr/>
                    </p:nvSpPr>
                    <p:spPr>
                      <a:xfrm>
                        <a:off x="3312411" y="2061736"/>
                        <a:ext cx="1282770" cy="53541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earned_leaves</a:t>
                        </a:r>
                        <a:endParaRPr lang="en-IN" sz="1200">
                          <a:effectLst/>
                          <a:latin typeface="Times New Roman" panose="02020603050405020304" pitchFamily="18" charset="0"/>
                          <a:ea typeface="Times New Roman" panose="02020603050405020304" pitchFamily="18" charset="0"/>
                        </a:endParaRPr>
                      </a:p>
                    </p:txBody>
                  </p:sp>
                  <p:sp>
                    <p:nvSpPr>
                      <p:cNvPr id="54" name="Oval 53"/>
                      <p:cNvSpPr/>
                      <p:nvPr/>
                    </p:nvSpPr>
                    <p:spPr>
                      <a:xfrm>
                        <a:off x="-293680" y="3409307"/>
                        <a:ext cx="1427373" cy="58413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medical_leaves</a:t>
                        </a:r>
                        <a:endParaRPr lang="en-IN" sz="1200">
                          <a:effectLst/>
                          <a:latin typeface="Times New Roman" panose="02020603050405020304" pitchFamily="18" charset="0"/>
                          <a:ea typeface="Times New Roman" panose="02020603050405020304" pitchFamily="18" charset="0"/>
                        </a:endParaRPr>
                      </a:p>
                    </p:txBody>
                  </p:sp>
                  <p:sp>
                    <p:nvSpPr>
                      <p:cNvPr id="55" name="Oval 54"/>
                      <p:cNvSpPr/>
                      <p:nvPr/>
                    </p:nvSpPr>
                    <p:spPr>
                      <a:xfrm>
                        <a:off x="2622217" y="-14769"/>
                        <a:ext cx="1198485" cy="33666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dirty="0">
                            <a:effectLst/>
                            <a:latin typeface="Times New Roman" panose="02020603050405020304" pitchFamily="18" charset="0"/>
                            <a:ea typeface="Times New Roman" panose="02020603050405020304" pitchFamily="18" charset="0"/>
                          </a:rPr>
                          <a:t>desig_id</a:t>
                        </a:r>
                        <a:endParaRPr lang="en-IN" sz="1200" dirty="0">
                          <a:effectLst/>
                          <a:latin typeface="Times New Roman" panose="02020603050405020304" pitchFamily="18" charset="0"/>
                          <a:ea typeface="Times New Roman" panose="02020603050405020304" pitchFamily="18" charset="0"/>
                        </a:endParaRPr>
                      </a:p>
                    </p:txBody>
                  </p:sp>
                  <p:cxnSp>
                    <p:nvCxnSpPr>
                      <p:cNvPr id="56" name="Straight Connector 55"/>
                      <p:cNvCxnSpPr/>
                      <p:nvPr/>
                    </p:nvCxnSpPr>
                    <p:spPr>
                      <a:xfrm flipV="1">
                        <a:off x="2992235" y="1415126"/>
                        <a:ext cx="598631" cy="490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963098" y="605377"/>
                        <a:ext cx="387230" cy="1194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992235" y="1672685"/>
                        <a:ext cx="568540" cy="2719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704940" y="335150"/>
                        <a:ext cx="320647" cy="1465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974444" y="523612"/>
                        <a:ext cx="110646" cy="1276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2177120" y="910609"/>
                        <a:ext cx="21657" cy="8972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2589386" y="1361067"/>
                        <a:ext cx="32868" cy="446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H="1">
                        <a:off x="1630291" y="2139713"/>
                        <a:ext cx="443245" cy="1001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524438" y="2134642"/>
                        <a:ext cx="111629" cy="831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endCxn id="53" idx="1"/>
                      </p:cNvCxnSpPr>
                      <p:nvPr/>
                    </p:nvCxnSpPr>
                    <p:spPr>
                      <a:xfrm>
                        <a:off x="3003922" y="2087493"/>
                        <a:ext cx="496346" cy="52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80371" y="2134642"/>
                        <a:ext cx="1048932" cy="1374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997021" y="1969214"/>
                        <a:ext cx="2145087" cy="323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flipV="1">
                        <a:off x="2936439" y="2074152"/>
                        <a:ext cx="1659014" cy="1779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3012076" y="861757"/>
                        <a:ext cx="478316" cy="9748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896857" y="2139506"/>
                        <a:ext cx="755656" cy="781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972779" y="2134642"/>
                        <a:ext cx="966155" cy="1360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cxnSp>
              <p:nvCxnSpPr>
                <p:cNvPr id="27" name="Straight Connector 26"/>
                <p:cNvCxnSpPr/>
                <p:nvPr/>
              </p:nvCxnSpPr>
              <p:spPr>
                <a:xfrm>
                  <a:off x="1485514" y="798635"/>
                  <a:ext cx="453419" cy="10127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46798" y="1063519"/>
                  <a:ext cx="410001" cy="736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394952" y="1521550"/>
                  <a:ext cx="348952" cy="268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56691" y="1845835"/>
                  <a:ext cx="594613" cy="221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895726" y="321915"/>
                  <a:ext cx="277180" cy="1471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899847" y="-80466"/>
                <a:ext cx="3467799" cy="1344635"/>
                <a:chOff x="6899847" y="-80466"/>
                <a:chExt cx="3467799" cy="1344635"/>
              </a:xfrm>
            </p:grpSpPr>
            <p:sp>
              <p:nvSpPr>
                <p:cNvPr id="17" name="Rectangle 16"/>
                <p:cNvSpPr/>
                <p:nvPr/>
              </p:nvSpPr>
              <p:spPr>
                <a:xfrm>
                  <a:off x="9124188" y="174915"/>
                  <a:ext cx="1116500" cy="3585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b="1" kern="1200">
                      <a:effectLst/>
                      <a:latin typeface="Times New Roman" panose="02020603050405020304" pitchFamily="18" charset="0"/>
                      <a:ea typeface="Times New Roman" panose="02020603050405020304" pitchFamily="18" charset="0"/>
                    </a:rPr>
                    <a:t>holiday_list</a:t>
                  </a:r>
                  <a:endParaRPr lang="en-IN" sz="1200">
                    <a:effectLst/>
                    <a:latin typeface="Times New Roman" panose="02020603050405020304" pitchFamily="18" charset="0"/>
                    <a:ea typeface="Times New Roman" panose="02020603050405020304" pitchFamily="18" charset="0"/>
                  </a:endParaRPr>
                </a:p>
              </p:txBody>
            </p:sp>
            <p:sp>
              <p:nvSpPr>
                <p:cNvPr id="18" name="Oval 17"/>
                <p:cNvSpPr/>
                <p:nvPr/>
              </p:nvSpPr>
              <p:spPr>
                <a:xfrm>
                  <a:off x="8817279" y="703116"/>
                  <a:ext cx="781809" cy="45583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title</a:t>
                  </a:r>
                  <a:endParaRPr lang="en-IN" sz="1200">
                    <a:effectLst/>
                    <a:latin typeface="Times New Roman" panose="02020603050405020304" pitchFamily="18" charset="0"/>
                    <a:ea typeface="Times New Roman" panose="02020603050405020304" pitchFamily="18" charset="0"/>
                  </a:endParaRPr>
                </a:p>
              </p:txBody>
            </p:sp>
            <p:sp>
              <p:nvSpPr>
                <p:cNvPr id="19" name="Oval 18"/>
                <p:cNvSpPr/>
                <p:nvPr/>
              </p:nvSpPr>
              <p:spPr>
                <a:xfrm>
                  <a:off x="6899847" y="595907"/>
                  <a:ext cx="1807908" cy="34514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start_datetime</a:t>
                  </a:r>
                  <a:endParaRPr lang="en-IN" sz="1200">
                    <a:effectLst/>
                    <a:latin typeface="Times New Roman" panose="02020603050405020304" pitchFamily="18" charset="0"/>
                    <a:ea typeface="Times New Roman" panose="02020603050405020304" pitchFamily="18" charset="0"/>
                  </a:endParaRPr>
                </a:p>
              </p:txBody>
            </p:sp>
            <p:sp>
              <p:nvSpPr>
                <p:cNvPr id="20" name="Oval 19"/>
                <p:cNvSpPr/>
                <p:nvPr/>
              </p:nvSpPr>
              <p:spPr>
                <a:xfrm>
                  <a:off x="6984586" y="-80466"/>
                  <a:ext cx="1666645" cy="50610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kern="1200">
                      <a:effectLst/>
                      <a:latin typeface="Times New Roman" panose="02020603050405020304" pitchFamily="18" charset="0"/>
                      <a:ea typeface="Times New Roman" panose="02020603050405020304" pitchFamily="18" charset="0"/>
                    </a:rPr>
                    <a:t>end_datetime</a:t>
                  </a:r>
                  <a:endParaRPr lang="en-IN" sz="1200">
                    <a:effectLst/>
                    <a:latin typeface="Times New Roman" panose="02020603050405020304" pitchFamily="18" charset="0"/>
                    <a:ea typeface="Times New Roman" panose="02020603050405020304" pitchFamily="18" charset="0"/>
                  </a:endParaRPr>
                </a:p>
              </p:txBody>
            </p:sp>
            <p:sp>
              <p:nvSpPr>
                <p:cNvPr id="21" name="Oval 20"/>
                <p:cNvSpPr/>
                <p:nvPr/>
              </p:nvSpPr>
              <p:spPr>
                <a:xfrm>
                  <a:off x="9722344" y="867754"/>
                  <a:ext cx="645302" cy="3964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spcAft>
                      <a:spcPts val="0"/>
                    </a:spcAft>
                  </a:pPr>
                  <a:r>
                    <a:rPr lang="en-US" sz="900" u="sng" kern="1200">
                      <a:effectLst/>
                      <a:latin typeface="Times New Roman" panose="02020603050405020304" pitchFamily="18" charset="0"/>
                      <a:ea typeface="Times New Roman" panose="02020603050405020304" pitchFamily="18" charset="0"/>
                    </a:rPr>
                    <a:t>id</a:t>
                  </a:r>
                  <a:endParaRPr lang="en-IN" sz="1200">
                    <a:effectLst/>
                    <a:latin typeface="Times New Roman" panose="02020603050405020304" pitchFamily="18" charset="0"/>
                    <a:ea typeface="Times New Roman" panose="02020603050405020304" pitchFamily="18" charset="0"/>
                  </a:endParaRPr>
                </a:p>
              </p:txBody>
            </p:sp>
            <p:cxnSp>
              <p:nvCxnSpPr>
                <p:cNvPr id="22" name="Straight Connector 21"/>
                <p:cNvCxnSpPr>
                  <a:stCxn id="19" idx="7"/>
                </p:cNvCxnSpPr>
                <p:nvPr/>
              </p:nvCxnSpPr>
              <p:spPr>
                <a:xfrm rot="5400000" flipH="1" flipV="1">
                  <a:off x="8700967" y="233415"/>
                  <a:ext cx="155053" cy="670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434333" y="543864"/>
                  <a:ext cx="5339" cy="189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1"/>
                </p:cNvCxnSpPr>
                <p:nvPr/>
              </p:nvCxnSpPr>
              <p:spPr>
                <a:xfrm rot="5400000" flipV="1">
                  <a:off x="8762921" y="-7112"/>
                  <a:ext cx="226682" cy="495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endCxn id="21" idx="0"/>
                </p:cNvCxnSpPr>
                <p:nvPr/>
              </p:nvCxnSpPr>
              <p:spPr>
                <a:xfrm rot="5400000" flipV="1">
                  <a:off x="9783569" y="606306"/>
                  <a:ext cx="334282" cy="188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Elbow Connector 14"/>
              <p:cNvCxnSpPr/>
              <p:nvPr/>
            </p:nvCxnSpPr>
            <p:spPr>
              <a:xfrm rot="16200000" flipH="1">
                <a:off x="1853783" y="2445929"/>
                <a:ext cx="2604226" cy="198165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6605431" y="2180831"/>
                <a:ext cx="2022783" cy="255803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0" name="Rectangle 119"/>
          <p:cNvSpPr/>
          <p:nvPr/>
        </p:nvSpPr>
        <p:spPr>
          <a:xfrm>
            <a:off x="7824029" y="4981207"/>
            <a:ext cx="454688" cy="335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lumMod val="95000"/>
                  </a:schemeClr>
                </a:solidFill>
              </a:rPr>
              <a:t>1</a:t>
            </a:r>
            <a:endParaRPr lang="en-IN" sz="1400" dirty="0">
              <a:solidFill>
                <a:schemeClr val="tx1">
                  <a:lumMod val="95000"/>
                </a:schemeClr>
              </a:solidFill>
            </a:endParaRPr>
          </a:p>
        </p:txBody>
      </p:sp>
      <p:sp>
        <p:nvSpPr>
          <p:cNvPr id="121" name="Rectangle 120"/>
          <p:cNvSpPr/>
          <p:nvPr/>
        </p:nvSpPr>
        <p:spPr>
          <a:xfrm>
            <a:off x="4121344" y="4981207"/>
            <a:ext cx="454688" cy="335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lumMod val="95000"/>
                  </a:schemeClr>
                </a:solidFill>
              </a:rPr>
              <a:t>N</a:t>
            </a:r>
            <a:endParaRPr lang="en-IN" sz="1400" dirty="0">
              <a:solidFill>
                <a:schemeClr val="tx1">
                  <a:lumMod val="95000"/>
                </a:schemeClr>
              </a:solidFill>
            </a:endParaRPr>
          </a:p>
        </p:txBody>
      </p:sp>
      <p:sp>
        <p:nvSpPr>
          <p:cNvPr id="122" name="Rectangle 121"/>
          <p:cNvSpPr/>
          <p:nvPr/>
        </p:nvSpPr>
        <p:spPr>
          <a:xfrm>
            <a:off x="8013183" y="2702969"/>
            <a:ext cx="454688" cy="335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lumMod val="95000"/>
                  </a:schemeClr>
                </a:solidFill>
              </a:rPr>
              <a:t>N</a:t>
            </a:r>
            <a:endParaRPr lang="en-IN" sz="1400" dirty="0">
              <a:solidFill>
                <a:schemeClr val="tx1">
                  <a:lumMod val="95000"/>
                </a:schemeClr>
              </a:solidFill>
            </a:endParaRPr>
          </a:p>
        </p:txBody>
      </p:sp>
      <p:sp>
        <p:nvSpPr>
          <p:cNvPr id="123" name="Rectangle 122"/>
          <p:cNvSpPr/>
          <p:nvPr/>
        </p:nvSpPr>
        <p:spPr>
          <a:xfrm>
            <a:off x="5617648" y="2657858"/>
            <a:ext cx="454688" cy="335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lumMod val="95000"/>
                  </a:schemeClr>
                </a:solidFill>
              </a:rPr>
              <a:t>N</a:t>
            </a:r>
            <a:endParaRPr lang="en-IN" sz="1400" dirty="0">
              <a:solidFill>
                <a:schemeClr val="tx1">
                  <a:lumMod val="95000"/>
                </a:schemeClr>
              </a:solidFill>
            </a:endParaRPr>
          </a:p>
        </p:txBody>
      </p:sp>
      <p:cxnSp>
        <p:nvCxnSpPr>
          <p:cNvPr id="128" name="Straight Connector 127"/>
          <p:cNvCxnSpPr/>
          <p:nvPr/>
        </p:nvCxnSpPr>
        <p:spPr>
          <a:xfrm>
            <a:off x="9807426" y="4044076"/>
            <a:ext cx="540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0399103" y="4434256"/>
            <a:ext cx="540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0" name="Title 1"/>
          <p:cNvSpPr>
            <a:spLocks noGrp="1"/>
          </p:cNvSpPr>
          <p:nvPr>
            <p:ph type="title"/>
          </p:nvPr>
        </p:nvSpPr>
        <p:spPr>
          <a:xfrm>
            <a:off x="1098929" y="194223"/>
            <a:ext cx="10353762" cy="733347"/>
          </a:xfr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IN" sz="3200" b="1" dirty="0" smtClean="0">
                <a:solidFill>
                  <a:schemeClr val="accent6">
                    <a:lumMod val="20000"/>
                    <a:lumOff val="80000"/>
                  </a:schemeClr>
                </a:solidFill>
              </a:rPr>
              <a:t>ENTITY-RELATIONSHIP DIAGRAM (ERD)</a:t>
            </a:r>
            <a:endParaRPr lang="en-IN" sz="3200" b="1" dirty="0">
              <a:solidFill>
                <a:schemeClr val="accent6">
                  <a:lumMod val="20000"/>
                  <a:lumOff val="80000"/>
                </a:schemeClr>
              </a:solidFill>
            </a:endParaRPr>
          </a:p>
        </p:txBody>
      </p:sp>
    </p:spTree>
    <p:extLst>
      <p:ext uri="{BB962C8B-B14F-4D97-AF65-F5344CB8AC3E}">
        <p14:creationId xmlns:p14="http://schemas.microsoft.com/office/powerpoint/2010/main" val="27341504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6161649" cy="6858000"/>
          </a:xfrm>
          <a:prstGeom prst="rect">
            <a:avLst/>
          </a:prstGeom>
          <a:gradFill flip="none" rotWithShape="1">
            <a:gsLst>
              <a:gs pos="0">
                <a:srgbClr val="FCEAE4">
                  <a:shade val="30000"/>
                  <a:satMod val="115000"/>
                </a:srgbClr>
              </a:gs>
              <a:gs pos="50000">
                <a:srgbClr val="FCEAE4">
                  <a:shade val="67500"/>
                  <a:satMod val="115000"/>
                </a:srgbClr>
              </a:gs>
              <a:gs pos="100000">
                <a:srgbClr val="FCEAE4">
                  <a:shade val="100000"/>
                  <a:satMod val="115000"/>
                </a:srgbClr>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5539300" y="647114"/>
            <a:ext cx="1148202" cy="1063356"/>
          </a:xfrm>
          <a:prstGeom prst="ellipse">
            <a:avLst/>
          </a:prstGeom>
          <a:gradFill>
            <a:gsLst>
              <a:gs pos="0">
                <a:srgbClr val="C00000"/>
              </a:gs>
              <a:gs pos="50000">
                <a:schemeClr val="accent1">
                  <a:lumMod val="50000"/>
                </a:schemeClr>
              </a:gs>
              <a:gs pos="100000">
                <a:srgbClr val="FF0066">
                  <a:shade val="100000"/>
                  <a:satMod val="115000"/>
                </a:srgbClr>
              </a:gs>
            </a:gsLst>
            <a:lin ang="27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a:ln>
                  <a:solidFill>
                    <a:schemeClr val="bg1"/>
                  </a:solidFill>
                </a:ln>
                <a:solidFill>
                  <a:schemeClr val="tx1"/>
                </a:solidFill>
                <a:latin typeface="Britannic Bold" panose="020B0903060703020204" pitchFamily="34" charset="0"/>
              </a:rPr>
              <a:t>1</a:t>
            </a:r>
          </a:p>
        </p:txBody>
      </p:sp>
      <p:cxnSp>
        <p:nvCxnSpPr>
          <p:cNvPr id="12" name="Straight Connector 11"/>
          <p:cNvCxnSpPr/>
          <p:nvPr/>
        </p:nvCxnSpPr>
        <p:spPr>
          <a:xfrm>
            <a:off x="464234" y="2348016"/>
            <a:ext cx="4736709" cy="0"/>
          </a:xfrm>
          <a:prstGeom prst="line">
            <a:avLst/>
          </a:prstGeom>
          <a:ln w="381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a:xfrm>
            <a:off x="244663" y="1459249"/>
            <a:ext cx="5175850" cy="970450"/>
          </a:xfrm>
        </p:spPr>
        <p:txBody>
          <a:bodyPr/>
          <a:lstStyle/>
          <a:p>
            <a:r>
              <a:rPr lang="en-IN" b="1" dirty="0">
                <a:solidFill>
                  <a:sysClr val="windowText" lastClr="000000"/>
                </a:solidFill>
                <a:effectLst/>
              </a:rPr>
              <a:t>SYSTEM MODULES</a:t>
            </a:r>
          </a:p>
        </p:txBody>
      </p:sp>
      <p:sp>
        <p:nvSpPr>
          <p:cNvPr id="7" name="Rectangle 6"/>
          <p:cNvSpPr/>
          <p:nvPr/>
        </p:nvSpPr>
        <p:spPr>
          <a:xfrm>
            <a:off x="464234" y="2511380"/>
            <a:ext cx="4736709" cy="2240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ysClr val="windowText" lastClr="000000"/>
                </a:solidFill>
                <a:latin typeface="Comic Sans MS" panose="030F0702030302020204" pitchFamily="66" charset="0"/>
              </a:rPr>
              <a:t>The structure of the system can be divided into the following modules:</a:t>
            </a:r>
          </a:p>
        </p:txBody>
      </p:sp>
      <p:sp>
        <p:nvSpPr>
          <p:cNvPr id="13" name="Oval 12"/>
          <p:cNvSpPr/>
          <p:nvPr/>
        </p:nvSpPr>
        <p:spPr>
          <a:xfrm>
            <a:off x="5539300" y="2897322"/>
            <a:ext cx="1148202" cy="1063356"/>
          </a:xfrm>
          <a:prstGeom prst="ellipse">
            <a:avLst/>
          </a:prstGeom>
          <a:gradFill>
            <a:gsLst>
              <a:gs pos="0">
                <a:srgbClr val="C00000"/>
              </a:gs>
              <a:gs pos="50000">
                <a:schemeClr val="accent1">
                  <a:lumMod val="50000"/>
                </a:schemeClr>
              </a:gs>
              <a:gs pos="100000">
                <a:srgbClr val="FF0066">
                  <a:shade val="100000"/>
                  <a:satMod val="115000"/>
                </a:srgbClr>
              </a:gs>
            </a:gsLst>
            <a:lin ang="27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a:ln>
                  <a:solidFill>
                    <a:schemeClr val="bg1"/>
                  </a:solidFill>
                </a:ln>
                <a:solidFill>
                  <a:schemeClr val="tx1"/>
                </a:solidFill>
                <a:latin typeface="Britannic Bold" panose="020B0903060703020204" pitchFamily="34" charset="0"/>
              </a:rPr>
              <a:t>2</a:t>
            </a:r>
          </a:p>
        </p:txBody>
      </p:sp>
      <p:sp>
        <p:nvSpPr>
          <p:cNvPr id="14" name="Oval 13"/>
          <p:cNvSpPr/>
          <p:nvPr/>
        </p:nvSpPr>
        <p:spPr>
          <a:xfrm>
            <a:off x="5562087" y="5209865"/>
            <a:ext cx="1148202" cy="1063356"/>
          </a:xfrm>
          <a:prstGeom prst="ellipse">
            <a:avLst/>
          </a:prstGeom>
          <a:gradFill flip="none" rotWithShape="1">
            <a:gsLst>
              <a:gs pos="0">
                <a:srgbClr val="C00000"/>
              </a:gs>
              <a:gs pos="50000">
                <a:schemeClr val="accent1">
                  <a:lumMod val="50000"/>
                </a:schemeClr>
              </a:gs>
              <a:gs pos="100000">
                <a:srgbClr val="FF0066">
                  <a:shade val="100000"/>
                  <a:satMod val="115000"/>
                </a:srgbClr>
              </a:gs>
            </a:gsLst>
            <a:lin ang="27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a:ln>
                  <a:solidFill>
                    <a:schemeClr val="bg1"/>
                  </a:solidFill>
                </a:ln>
                <a:solidFill>
                  <a:schemeClr val="tx1"/>
                </a:solidFill>
                <a:latin typeface="Britannic Bold" panose="020B0903060703020204" pitchFamily="34" charset="0"/>
              </a:rPr>
              <a:t>3</a:t>
            </a:r>
          </a:p>
        </p:txBody>
      </p:sp>
      <p:sp>
        <p:nvSpPr>
          <p:cNvPr id="15" name="Rectangle 14"/>
          <p:cNvSpPr/>
          <p:nvPr/>
        </p:nvSpPr>
        <p:spPr>
          <a:xfrm>
            <a:off x="7399606" y="827099"/>
            <a:ext cx="3840480" cy="70338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800" dirty="0">
                <a:latin typeface="Comic Sans MS" panose="030F0702030302020204" pitchFamily="66" charset="0"/>
              </a:rPr>
              <a:t>Admin Module</a:t>
            </a:r>
          </a:p>
        </p:txBody>
      </p:sp>
      <p:sp>
        <p:nvSpPr>
          <p:cNvPr id="18" name="Rectangle 17"/>
          <p:cNvSpPr/>
          <p:nvPr/>
        </p:nvSpPr>
        <p:spPr>
          <a:xfrm>
            <a:off x="7369390" y="3077307"/>
            <a:ext cx="3840480" cy="70338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800" dirty="0">
                <a:latin typeface="Comic Sans MS" panose="030F0702030302020204" pitchFamily="66" charset="0"/>
              </a:rPr>
              <a:t>Employee Module</a:t>
            </a:r>
          </a:p>
        </p:txBody>
      </p:sp>
      <p:sp>
        <p:nvSpPr>
          <p:cNvPr id="19" name="Rectangle 18"/>
          <p:cNvSpPr/>
          <p:nvPr/>
        </p:nvSpPr>
        <p:spPr>
          <a:xfrm>
            <a:off x="7399606" y="5389850"/>
            <a:ext cx="3840480" cy="703385"/>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800" dirty="0">
                <a:latin typeface="Comic Sans MS" panose="030F0702030302020204" pitchFamily="66" charset="0"/>
              </a:rPr>
              <a:t>Principal Module</a:t>
            </a:r>
          </a:p>
        </p:txBody>
      </p:sp>
    </p:spTree>
    <p:extLst>
      <p:ext uri="{BB962C8B-B14F-4D97-AF65-F5344CB8AC3E}">
        <p14:creationId xmlns:p14="http://schemas.microsoft.com/office/powerpoint/2010/main" val="310110437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style.rotation</p:attrName>
                                        </p:attrNameLst>
                                      </p:cBhvr>
                                      <p:tavLst>
                                        <p:tav tm="0">
                                          <p:val>
                                            <p:fltVal val="90"/>
                                          </p:val>
                                        </p:tav>
                                        <p:tav tm="100000">
                                          <p:val>
                                            <p:fltVal val="0"/>
                                          </p:val>
                                        </p:tav>
                                      </p:tavLst>
                                    </p:anim>
                                    <p:animEffect transition="in" filter="fade">
                                      <p:cBhvr>
                                        <p:cTn id="18" dur="10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1000" fill="hold"/>
                                        <p:tgtEl>
                                          <p:spTgt spid="19"/>
                                        </p:tgtEl>
                                        <p:attrNameLst>
                                          <p:attrName>ppt_w</p:attrName>
                                        </p:attrNameLst>
                                      </p:cBhvr>
                                      <p:tavLst>
                                        <p:tav tm="0">
                                          <p:val>
                                            <p:fltVal val="0"/>
                                          </p:val>
                                        </p:tav>
                                        <p:tav tm="100000">
                                          <p:val>
                                            <p:strVal val="#ppt_w"/>
                                          </p:val>
                                        </p:tav>
                                      </p:tavLst>
                                    </p:anim>
                                    <p:anim calcmode="lin" valueType="num">
                                      <p:cBhvr>
                                        <p:cTn id="24" dur="1000" fill="hold"/>
                                        <p:tgtEl>
                                          <p:spTgt spid="19"/>
                                        </p:tgtEl>
                                        <p:attrNameLst>
                                          <p:attrName>ppt_h</p:attrName>
                                        </p:attrNameLst>
                                      </p:cBhvr>
                                      <p:tavLst>
                                        <p:tav tm="0">
                                          <p:val>
                                            <p:fltVal val="0"/>
                                          </p:val>
                                        </p:tav>
                                        <p:tav tm="100000">
                                          <p:val>
                                            <p:strVal val="#ppt_h"/>
                                          </p:val>
                                        </p:tav>
                                      </p:tavLst>
                                    </p:anim>
                                    <p:anim calcmode="lin" valueType="num">
                                      <p:cBhvr>
                                        <p:cTn id="25" dur="1000" fill="hold"/>
                                        <p:tgtEl>
                                          <p:spTgt spid="19"/>
                                        </p:tgtEl>
                                        <p:attrNameLst>
                                          <p:attrName>style.rotation</p:attrName>
                                        </p:attrNameLst>
                                      </p:cBhvr>
                                      <p:tavLst>
                                        <p:tav tm="0">
                                          <p:val>
                                            <p:fltVal val="90"/>
                                          </p:val>
                                        </p:tav>
                                        <p:tav tm="100000">
                                          <p:val>
                                            <p:fltVal val="0"/>
                                          </p:val>
                                        </p:tav>
                                      </p:tavLst>
                                    </p:anim>
                                    <p:animEffect transition="in" filter="fade">
                                      <p:cBhvr>
                                        <p:cTn id="2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Group 3"/>
          <p:cNvGrpSpPr/>
          <p:nvPr/>
        </p:nvGrpSpPr>
        <p:grpSpPr>
          <a:xfrm>
            <a:off x="913793" y="2688363"/>
            <a:ext cx="2349304" cy="1494355"/>
            <a:chOff x="4850693" y="2688363"/>
            <a:chExt cx="2349304" cy="1494355"/>
          </a:xfrm>
        </p:grpSpPr>
        <p:sp>
          <p:nvSpPr>
            <p:cNvPr id="10" name="Rectangle 9"/>
            <p:cNvSpPr/>
            <p:nvPr/>
          </p:nvSpPr>
          <p:spPr>
            <a:xfrm>
              <a:off x="4850693" y="3085438"/>
              <a:ext cx="2349304" cy="1097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900" indent="0" algn="ctr" fontAlgn="base">
                <a:buNone/>
              </a:pPr>
              <a:r>
                <a:rPr lang="en-US" sz="2000" dirty="0">
                  <a:latin typeface="Comic Sans MS" panose="030F0702030302020204" pitchFamily="66" charset="0"/>
                </a:rPr>
                <a:t>Views the details of all employees.</a:t>
              </a:r>
            </a:p>
          </p:txBody>
        </p:sp>
        <p:pic>
          <p:nvPicPr>
            <p:cNvPr id="1032" name="Picture 8" descr="View details - Free Tools and utensils icons"/>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20399" y="2688363"/>
              <a:ext cx="540551" cy="5405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p:cNvGrpSpPr/>
          <p:nvPr/>
        </p:nvGrpSpPr>
        <p:grpSpPr>
          <a:xfrm>
            <a:off x="8445092" y="2688363"/>
            <a:ext cx="2822462" cy="1540220"/>
            <a:chOff x="8702740" y="2688363"/>
            <a:chExt cx="2822462" cy="1540220"/>
          </a:xfrm>
        </p:grpSpPr>
        <p:sp>
          <p:nvSpPr>
            <p:cNvPr id="11" name="Rectangle 10"/>
            <p:cNvSpPr/>
            <p:nvPr/>
          </p:nvSpPr>
          <p:spPr>
            <a:xfrm>
              <a:off x="8702740" y="3335877"/>
              <a:ext cx="2822462" cy="89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900" algn="ctr" fontAlgn="base"/>
              <a:r>
                <a:rPr lang="en-US" sz="2000" dirty="0">
                  <a:latin typeface="Comic Sans MS" panose="030F0702030302020204" pitchFamily="66" charset="0"/>
                </a:rPr>
                <a:t>Views all available </a:t>
              </a:r>
              <a:r>
                <a:rPr lang="en-US" sz="2000" dirty="0" smtClean="0">
                  <a:latin typeface="Comic Sans MS" panose="030F0702030302020204" pitchFamily="66" charset="0"/>
                </a:rPr>
                <a:t>departments and leave types.</a:t>
              </a:r>
              <a:endParaRPr lang="en-US" sz="2000" dirty="0">
                <a:latin typeface="Comic Sans MS" panose="030F0702030302020204" pitchFamily="66" charset="0"/>
              </a:endParaRPr>
            </a:p>
          </p:txBody>
        </p:sp>
        <p:pic>
          <p:nvPicPr>
            <p:cNvPr id="1034" name="Picture 10" descr="View Eye Interface Symbol - Viewing Eye Icon Png, Transparent Png - vhv"/>
            <p:cNvPicPr>
              <a:picLocks noChangeAspect="1" noChangeArrowheads="1"/>
            </p:cNvPicPr>
            <p:nvPr/>
          </p:nvPicPr>
          <p:blipFill>
            <a:blip r:embed="rId3" cstate="print">
              <a:duotone>
                <a:schemeClr val="accent3">
                  <a:shade val="45000"/>
                  <a:satMod val="135000"/>
                </a:schemeClr>
                <a:prstClr val="white"/>
              </a:duotone>
              <a:extLst>
                <a:ext uri="{BEBA8EAE-BF5A-486C-A8C5-ECC9F3942E4B}">
                  <a14:imgProps xmlns:a14="http://schemas.microsoft.com/office/drawing/2010/main">
                    <a14:imgLayer r:embed="rId4">
                      <a14:imgEffect>
                        <a14:backgroundRemoval t="0" b="100000" l="3721" r="99419">
                          <a14:foregroundMark x1="60698" y1="42959" x2="55465" y2="60784"/>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9722907" y="2688363"/>
              <a:ext cx="782128" cy="5102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364333" y="4080431"/>
            <a:ext cx="2989383" cy="1623911"/>
            <a:chOff x="534572" y="2558807"/>
            <a:chExt cx="2989383" cy="1623911"/>
          </a:xfrm>
        </p:grpSpPr>
        <p:sp>
          <p:nvSpPr>
            <p:cNvPr id="7" name="Rectangle 6"/>
            <p:cNvSpPr/>
            <p:nvPr/>
          </p:nvSpPr>
          <p:spPr>
            <a:xfrm>
              <a:off x="534572" y="3085438"/>
              <a:ext cx="2989383" cy="1097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900" indent="0" algn="ctr" fontAlgn="base">
                <a:buNone/>
              </a:pPr>
              <a:r>
                <a:rPr lang="en-US" sz="2000" dirty="0" smtClean="0">
                  <a:latin typeface="Comic Sans MS" panose="030F0702030302020204" pitchFamily="66" charset="0"/>
                </a:rPr>
                <a:t>Adds/updates/deletes holidays.</a:t>
              </a:r>
              <a:endParaRPr lang="en-US" sz="2000" dirty="0">
                <a:latin typeface="Comic Sans MS" panose="030F0702030302020204" pitchFamily="66" charset="0"/>
              </a:endParaRPr>
            </a:p>
          </p:txBody>
        </p:sp>
        <p:pic>
          <p:nvPicPr>
            <p:cNvPr id="1036" name="Picture 12" descr="Loading Load Icon Transparent PNG | Citypng"/>
            <p:cNvPicPr>
              <a:picLocks noChangeAspect="1" noChangeArrowheads="1"/>
            </p:cNvPicPr>
            <p:nvPr/>
          </p:nvPicPr>
          <p:blipFill>
            <a:blip r:embed="rId5" cstate="print">
              <a:duotone>
                <a:prstClr val="black"/>
                <a:srgbClr val="92D050">
                  <a:tint val="45000"/>
                  <a:satMod val="400000"/>
                </a:srgbClr>
              </a:duotone>
              <a:extLst>
                <a:ext uri="{BEBA8EAE-BF5A-486C-A8C5-ECC9F3942E4B}">
                  <a14:imgProps xmlns:a14="http://schemas.microsoft.com/office/drawing/2010/main">
                    <a14:imgLayer r:embed="rId6">
                      <a14:imgEffect>
                        <a14:backgroundRemoval t="3750" b="98125" l="2917" r="98125">
                          <a14:foregroundMark x1="48333" y1="16458" x2="48333" y2="16458"/>
                          <a14:foregroundMark x1="63125" y1="27708" x2="63125" y2="27708"/>
                          <a14:foregroundMark x1="75417" y1="37917" x2="75417" y2="37917"/>
                          <a14:foregroundMark x1="75417" y1="52708" x2="75417" y2="52708"/>
                          <a14:foregroundMark x1="81250" y1="67500" x2="81250" y2="67500"/>
                          <a14:foregroundMark x1="65208" y1="77708" x2="65208" y2="77708"/>
                          <a14:foregroundMark x1="50625" y1="83542" x2="50625" y2="83542"/>
                          <a14:foregroundMark x1="33542" y1="78958" x2="33542" y2="78958"/>
                          <a14:foregroundMark x1="26667" y1="65208" x2="26667" y2="65208"/>
                          <a14:foregroundMark x1="19792" y1="52708" x2="19792" y2="52708"/>
                          <a14:foregroundMark x1="19792" y1="34583" x2="19792" y2="34583"/>
                        </a14:backgroundRemoval>
                      </a14:imgEffect>
                    </a14:imgLayer>
                  </a14:imgProps>
                </a:ext>
                <a:ext uri="{28A0092B-C50C-407E-A947-70E740481C1C}">
                  <a14:useLocalDpi xmlns:a14="http://schemas.microsoft.com/office/drawing/2010/main" val="0"/>
                </a:ext>
              </a:extLst>
            </a:blip>
            <a:srcRect/>
            <a:stretch>
              <a:fillRect/>
            </a:stretch>
          </p:blipFill>
          <p:spPr bwMode="auto">
            <a:xfrm>
              <a:off x="1722843" y="2558807"/>
              <a:ext cx="731205" cy="73120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913793" y="848729"/>
            <a:ext cx="10353761" cy="861772"/>
          </a:xfr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txBody>
          <a:bodyPr>
            <a:normAutofit/>
          </a:bodyPr>
          <a:lstStyle/>
          <a:p>
            <a:r>
              <a:rPr lang="en-IN" b="1" dirty="0">
                <a:ln>
                  <a:noFill/>
                </a:ln>
                <a:solidFill>
                  <a:schemeClr val="accent5">
                    <a:lumMod val="50000"/>
                  </a:schemeClr>
                </a:solidFill>
                <a:effectLst/>
              </a:rPr>
              <a:t>ADMIN MODULE</a:t>
            </a:r>
          </a:p>
        </p:txBody>
      </p:sp>
      <p:grpSp>
        <p:nvGrpSpPr>
          <p:cNvPr id="23" name="Group 22"/>
          <p:cNvGrpSpPr/>
          <p:nvPr/>
        </p:nvGrpSpPr>
        <p:grpSpPr>
          <a:xfrm>
            <a:off x="652180" y="571045"/>
            <a:ext cx="1836000" cy="1368000"/>
            <a:chOff x="652180" y="571045"/>
            <a:chExt cx="1836000" cy="1368000"/>
          </a:xfrm>
        </p:grpSpPr>
        <p:cxnSp>
          <p:nvCxnSpPr>
            <p:cNvPr id="17" name="Straight Connector 16"/>
            <p:cNvCxnSpPr/>
            <p:nvPr/>
          </p:nvCxnSpPr>
          <p:spPr>
            <a:xfrm>
              <a:off x="652180" y="571045"/>
              <a:ext cx="0" cy="1368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a:off x="1570180" y="-346955"/>
              <a:ext cx="0" cy="18360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flipH="1" flipV="1">
            <a:off x="9693166" y="595615"/>
            <a:ext cx="1836000" cy="1368000"/>
            <a:chOff x="652180" y="571045"/>
            <a:chExt cx="1836000" cy="1368000"/>
          </a:xfrm>
        </p:grpSpPr>
        <p:cxnSp>
          <p:nvCxnSpPr>
            <p:cNvPr id="38" name="Straight Connector 37"/>
            <p:cNvCxnSpPr/>
            <p:nvPr/>
          </p:nvCxnSpPr>
          <p:spPr>
            <a:xfrm>
              <a:off x="652180" y="571045"/>
              <a:ext cx="0" cy="1368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a:off x="1570180" y="-346955"/>
              <a:ext cx="0" cy="183600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6479109"/>
      </p:ext>
    </p:extLst>
  </p:cSld>
  <p:clrMapOvr>
    <a:masterClrMapping/>
  </p:clrMapOvr>
  <mc:AlternateContent xmlns:mc="http://schemas.openxmlformats.org/markup-compatibility/2006">
    <mc:Choice xmlns:p14="http://schemas.microsoft.com/office/powerpoint/2010/main" Requires="p14">
      <p:transition spd="slow" p14:dur="125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5754106" y="2602945"/>
            <a:ext cx="2349304" cy="1097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900" indent="0" algn="ctr" fontAlgn="base">
              <a:buNone/>
            </a:pPr>
            <a:endParaRPr lang="en-US" dirty="0">
              <a:solidFill>
                <a:schemeClr val="accent1"/>
              </a:solidFill>
              <a:latin typeface="Comic Sans MS" panose="030F0702030302020204" pitchFamily="66" charset="0"/>
            </a:endParaRPr>
          </a:p>
        </p:txBody>
      </p:sp>
      <p:sp>
        <p:nvSpPr>
          <p:cNvPr id="13" name="Rectangle 12"/>
          <p:cNvSpPr/>
          <p:nvPr/>
        </p:nvSpPr>
        <p:spPr>
          <a:xfrm>
            <a:off x="4741118" y="5160580"/>
            <a:ext cx="2699111" cy="835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900" algn="ctr" fontAlgn="base"/>
            <a:endParaRPr lang="en-US" dirty="0">
              <a:solidFill>
                <a:schemeClr val="accent1"/>
              </a:solidFill>
              <a:latin typeface="Comic Sans MS" panose="030F0702030302020204" pitchFamily="66" charset="0"/>
            </a:endParaRPr>
          </a:p>
        </p:txBody>
      </p:sp>
      <p:sp>
        <p:nvSpPr>
          <p:cNvPr id="77" name="Title 1"/>
          <p:cNvSpPr>
            <a:spLocks noGrp="1"/>
          </p:cNvSpPr>
          <p:nvPr>
            <p:ph type="title"/>
          </p:nvPr>
        </p:nvSpPr>
        <p:spPr>
          <a:xfrm>
            <a:off x="913790" y="772113"/>
            <a:ext cx="10353761" cy="861772"/>
          </a:xfr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5400000" scaled="1"/>
            <a:tileRect/>
          </a:gradFill>
        </p:spPr>
        <p:txBody>
          <a:bodyPr>
            <a:normAutofit/>
          </a:bodyPr>
          <a:lstStyle/>
          <a:p>
            <a:r>
              <a:rPr lang="en-IN" b="1" dirty="0">
                <a:ln>
                  <a:noFill/>
                </a:ln>
                <a:solidFill>
                  <a:schemeClr val="accent5">
                    <a:lumMod val="50000"/>
                  </a:schemeClr>
                </a:solidFill>
                <a:effectLst/>
              </a:rPr>
              <a:t>EMPLOYEE MODULE</a:t>
            </a:r>
          </a:p>
        </p:txBody>
      </p:sp>
      <p:grpSp>
        <p:nvGrpSpPr>
          <p:cNvPr id="81" name="Group 80"/>
          <p:cNvGrpSpPr/>
          <p:nvPr/>
        </p:nvGrpSpPr>
        <p:grpSpPr>
          <a:xfrm>
            <a:off x="648757" y="520046"/>
            <a:ext cx="1836000" cy="1368000"/>
            <a:chOff x="652180" y="571045"/>
            <a:chExt cx="1836000" cy="1368000"/>
          </a:xfrm>
        </p:grpSpPr>
        <p:cxnSp>
          <p:nvCxnSpPr>
            <p:cNvPr id="82" name="Straight Connector 81"/>
            <p:cNvCxnSpPr/>
            <p:nvPr/>
          </p:nvCxnSpPr>
          <p:spPr>
            <a:xfrm>
              <a:off x="652180" y="571045"/>
              <a:ext cx="0" cy="1368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1570180" y="-346955"/>
              <a:ext cx="0" cy="18360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flipH="1" flipV="1">
            <a:off x="9730504" y="520046"/>
            <a:ext cx="1836000" cy="1368000"/>
            <a:chOff x="652180" y="571045"/>
            <a:chExt cx="1836000" cy="1368000"/>
          </a:xfrm>
        </p:grpSpPr>
        <p:cxnSp>
          <p:nvCxnSpPr>
            <p:cNvPr id="85" name="Straight Connector 84"/>
            <p:cNvCxnSpPr/>
            <p:nvPr/>
          </p:nvCxnSpPr>
          <p:spPr>
            <a:xfrm>
              <a:off x="652180" y="571045"/>
              <a:ext cx="0" cy="1368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6200000">
              <a:off x="1570180" y="-346955"/>
              <a:ext cx="0" cy="1836000"/>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4100" name="Picture 4" descr="Employees Users icon PNG and SVG Free Download"/>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860762" y="1947587"/>
            <a:ext cx="2459815" cy="151816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421827" y="3700647"/>
            <a:ext cx="2134800" cy="1958400"/>
          </a:xfrm>
          <a:prstGeom prst="ellipse">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dirty="0">
                <a:solidFill>
                  <a:schemeClr val="bg1"/>
                </a:solidFill>
                <a:latin typeface="Comic Sans MS" panose="030F0702030302020204" pitchFamily="66" charset="0"/>
              </a:rPr>
              <a:t>Applies for leave.</a:t>
            </a:r>
            <a:endParaRPr lang="en-IN" sz="2400" dirty="0">
              <a:solidFill>
                <a:schemeClr val="bg1"/>
              </a:solidFill>
              <a:latin typeface="Comic Sans MS" panose="030F0702030302020204" pitchFamily="66" charset="0"/>
            </a:endParaRPr>
          </a:p>
        </p:txBody>
      </p:sp>
      <p:sp>
        <p:nvSpPr>
          <p:cNvPr id="21" name="Oval 20"/>
          <p:cNvSpPr/>
          <p:nvPr/>
        </p:nvSpPr>
        <p:spPr>
          <a:xfrm>
            <a:off x="3234314" y="4337679"/>
            <a:ext cx="2134800" cy="1957372"/>
          </a:xfrm>
          <a:prstGeom prst="ellipse">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dirty="0">
                <a:solidFill>
                  <a:schemeClr val="bg1"/>
                </a:solidFill>
                <a:latin typeface="Comic Sans MS" panose="030F0702030302020204" pitchFamily="66" charset="0"/>
              </a:rPr>
              <a:t>Views own leave history.</a:t>
            </a:r>
          </a:p>
        </p:txBody>
      </p:sp>
      <p:sp>
        <p:nvSpPr>
          <p:cNvPr id="22" name="Oval 21"/>
          <p:cNvSpPr/>
          <p:nvPr/>
        </p:nvSpPr>
        <p:spPr>
          <a:xfrm>
            <a:off x="9586394" y="3702212"/>
            <a:ext cx="2134800" cy="1958400"/>
          </a:xfrm>
          <a:prstGeom prst="ellipse">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000" dirty="0">
                <a:solidFill>
                  <a:schemeClr val="bg1"/>
                </a:solidFill>
                <a:latin typeface="Comic Sans MS" panose="030F0702030302020204" pitchFamily="66" charset="0"/>
              </a:rPr>
              <a:t>Can recover password from login page.</a:t>
            </a:r>
            <a:endParaRPr lang="en-IN" sz="2000" dirty="0">
              <a:solidFill>
                <a:schemeClr val="bg1"/>
              </a:solidFill>
              <a:latin typeface="Comic Sans MS" panose="030F0702030302020204" pitchFamily="66" charset="0"/>
            </a:endParaRPr>
          </a:p>
        </p:txBody>
      </p:sp>
      <p:sp>
        <p:nvSpPr>
          <p:cNvPr id="24" name="Oval 23"/>
          <p:cNvSpPr/>
          <p:nvPr/>
        </p:nvSpPr>
        <p:spPr>
          <a:xfrm>
            <a:off x="6772031" y="4337679"/>
            <a:ext cx="2133334" cy="1957372"/>
          </a:xfrm>
          <a:prstGeom prst="ellipse">
            <a:avLst/>
          </a:prstGeom>
          <a:gradFill flip="none" rotWithShape="1">
            <a:gsLst>
              <a:gs pos="0">
                <a:srgbClr val="FFFF99">
                  <a:shade val="30000"/>
                  <a:satMod val="115000"/>
                </a:srgbClr>
              </a:gs>
              <a:gs pos="50000">
                <a:srgbClr val="FFFF99">
                  <a:shade val="67500"/>
                  <a:satMod val="115000"/>
                </a:srgbClr>
              </a:gs>
              <a:gs pos="100000">
                <a:srgbClr val="FFFF99">
                  <a:shade val="100000"/>
                  <a:satMod val="115000"/>
                </a:srgb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dirty="0">
                <a:solidFill>
                  <a:schemeClr val="bg1"/>
                </a:solidFill>
                <a:latin typeface="Comic Sans MS" panose="030F0702030302020204" pitchFamily="66" charset="0"/>
              </a:rPr>
              <a:t>Changes his/ her password.</a:t>
            </a:r>
          </a:p>
        </p:txBody>
      </p:sp>
      <p:cxnSp>
        <p:nvCxnSpPr>
          <p:cNvPr id="5" name="Elbow Connector 4"/>
          <p:cNvCxnSpPr>
            <a:stCxn id="4100" idx="1"/>
            <a:endCxn id="3" idx="7"/>
          </p:cNvCxnSpPr>
          <p:nvPr/>
        </p:nvCxnSpPr>
        <p:spPr>
          <a:xfrm rot="10800000" flipV="1">
            <a:off x="2243994" y="2706670"/>
            <a:ext cx="2616769" cy="12807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4100" idx="3"/>
            <a:endCxn id="22" idx="1"/>
          </p:cNvCxnSpPr>
          <p:nvPr/>
        </p:nvCxnSpPr>
        <p:spPr>
          <a:xfrm>
            <a:off x="7320577" y="2706671"/>
            <a:ext cx="2578451" cy="1282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100" idx="2"/>
            <a:endCxn id="21" idx="6"/>
          </p:cNvCxnSpPr>
          <p:nvPr/>
        </p:nvCxnSpPr>
        <p:spPr>
          <a:xfrm rot="5400000">
            <a:off x="4804587" y="4030282"/>
            <a:ext cx="1850610" cy="7215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100" idx="2"/>
            <a:endCxn id="24" idx="2"/>
          </p:cNvCxnSpPr>
          <p:nvPr/>
        </p:nvCxnSpPr>
        <p:spPr>
          <a:xfrm rot="16200000" flipH="1">
            <a:off x="5506045" y="4050379"/>
            <a:ext cx="1850610" cy="6813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06" name="Picture 10" descr="Settings - Free Tools and utensils icons"/>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7541687" y="3725267"/>
            <a:ext cx="524358" cy="524359"/>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Change Password icon PNG and SVG Free Download"/>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10351087" y="3058936"/>
            <a:ext cx="594834" cy="57624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Click Finger Png Png Royalty Free Stock - Finger Point Icon Png Transparent  PNG - 670x980 - Free Download on NicePNG"/>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backgroundRemoval t="0" b="96132" l="2805" r="98537">
                        <a14:foregroundMark x1="24268" y1="7453" x2="24268" y2="7453"/>
                        <a14:foregroundMark x1="47073" y1="14057" x2="47073" y2="14057"/>
                        <a14:foregroundMark x1="54268" y1="7453" x2="54268" y2="7453"/>
                      </a14:backgroundRemoval>
                    </a14:imgEffect>
                  </a14:imgLayer>
                </a14:imgProps>
              </a:ext>
              <a:ext uri="{28A0092B-C50C-407E-A947-70E740481C1C}">
                <a14:useLocalDpi xmlns:a14="http://schemas.microsoft.com/office/drawing/2010/main" val="0"/>
              </a:ext>
            </a:extLst>
          </a:blip>
          <a:srcRect/>
          <a:stretch>
            <a:fillRect/>
          </a:stretch>
        </p:blipFill>
        <p:spPr bwMode="auto">
          <a:xfrm>
            <a:off x="1214907" y="2920788"/>
            <a:ext cx="548640" cy="714393"/>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Search logo, Magnifying glass Computer Icons Search box iCon, Search  Drawing Icon, lens, data, background Process png | PNGWing"/>
          <p:cNvPicPr>
            <a:picLocks noChangeAspect="1" noChangeArrowheads="1"/>
          </p:cNvPicPr>
          <p:nvPr/>
        </p:nvPicPr>
        <p:blipFill>
          <a:blip r:embed="rId7" cstate="print">
            <a:lum bright="70000" contrast="-70000"/>
            <a:extLst>
              <a:ext uri="{BEBA8EAE-BF5A-486C-A8C5-ECC9F3942E4B}">
                <a14:imgProps xmlns:a14="http://schemas.microsoft.com/office/drawing/2010/main">
                  <a14:imgLayer r:embed="rId8">
                    <a14:imgEffect>
                      <a14:backgroundRemoval t="0" b="100000" l="1087" r="100000"/>
                    </a14:imgEffect>
                  </a14:imgLayer>
                </a14:imgProps>
              </a:ext>
              <a:ext uri="{28A0092B-C50C-407E-A947-70E740481C1C}">
                <a14:useLocalDpi xmlns:a14="http://schemas.microsoft.com/office/drawing/2010/main" val="0"/>
              </a:ext>
            </a:extLst>
          </a:blip>
          <a:srcRect/>
          <a:stretch>
            <a:fillRect/>
          </a:stretch>
        </p:blipFill>
        <p:spPr bwMode="auto">
          <a:xfrm>
            <a:off x="3834142" y="3729198"/>
            <a:ext cx="935144" cy="52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157796"/>
      </p:ext>
    </p:extLst>
  </p:cSld>
  <p:clrMapOvr>
    <a:masterClrMapping/>
  </p:clrMapOvr>
  <mc:AlternateContent xmlns:mc="http://schemas.openxmlformats.org/markup-compatibility/2006">
    <mc:Choice xmlns:p14="http://schemas.microsoft.com/office/powerpoint/2010/main" Requires="p14">
      <p:transition spd="slow" p14:dur="1250">
        <p:wheel spokes="1"/>
      </p:transition>
    </mc:Choice>
    <mc:Fallback>
      <p:transition spd="slow">
        <p:wheel spokes="1"/>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P spid="22"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5754106" y="2602945"/>
            <a:ext cx="2349304" cy="1097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900" indent="0" algn="ctr" fontAlgn="base">
              <a:buNone/>
            </a:pPr>
            <a:endParaRPr lang="en-US" dirty="0">
              <a:solidFill>
                <a:schemeClr val="accent1"/>
              </a:solidFill>
              <a:latin typeface="Comic Sans MS" panose="030F0702030302020204" pitchFamily="66" charset="0"/>
            </a:endParaRPr>
          </a:p>
        </p:txBody>
      </p:sp>
      <p:sp>
        <p:nvSpPr>
          <p:cNvPr id="13" name="Rectangle 12"/>
          <p:cNvSpPr/>
          <p:nvPr/>
        </p:nvSpPr>
        <p:spPr>
          <a:xfrm>
            <a:off x="4741118" y="5160580"/>
            <a:ext cx="2699111" cy="8358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900" algn="ctr" fontAlgn="base"/>
            <a:endParaRPr lang="en-US" dirty="0">
              <a:solidFill>
                <a:schemeClr val="accent1"/>
              </a:solidFill>
              <a:latin typeface="Comic Sans MS" panose="030F0702030302020204" pitchFamily="66" charset="0"/>
            </a:endParaRPr>
          </a:p>
        </p:txBody>
      </p:sp>
      <p:sp>
        <p:nvSpPr>
          <p:cNvPr id="77" name="Title 1"/>
          <p:cNvSpPr>
            <a:spLocks noGrp="1"/>
          </p:cNvSpPr>
          <p:nvPr>
            <p:ph type="title"/>
          </p:nvPr>
        </p:nvSpPr>
        <p:spPr>
          <a:xfrm>
            <a:off x="913790" y="772113"/>
            <a:ext cx="10353761" cy="861772"/>
          </a:xfrm>
          <a:gradFill flip="none" rotWithShape="1">
            <a:gsLst>
              <a:gs pos="0">
                <a:schemeClr val="accent5">
                  <a:lumMod val="20000"/>
                  <a:lumOff val="80000"/>
                  <a:shade val="30000"/>
                  <a:satMod val="115000"/>
                </a:schemeClr>
              </a:gs>
              <a:gs pos="50000">
                <a:schemeClr val="accent5">
                  <a:lumMod val="20000"/>
                  <a:lumOff val="80000"/>
                  <a:shade val="67500"/>
                  <a:satMod val="115000"/>
                </a:schemeClr>
              </a:gs>
              <a:gs pos="100000">
                <a:schemeClr val="accent5">
                  <a:lumMod val="20000"/>
                  <a:lumOff val="80000"/>
                  <a:shade val="100000"/>
                  <a:satMod val="115000"/>
                </a:schemeClr>
              </a:gs>
            </a:gsLst>
            <a:lin ang="5400000" scaled="1"/>
            <a:tileRect/>
          </a:gradFill>
          <a:ln>
            <a:noFill/>
          </a:ln>
          <a:effectLst/>
          <a:scene3d>
            <a:camera prst="orthographicFront">
              <a:rot lat="0" lon="0" rev="0"/>
            </a:camera>
            <a:lightRig rig="contrasting" dir="t">
              <a:rot lat="0" lon="0" rev="7800000"/>
            </a:lightRig>
          </a:scene3d>
          <a:sp3d>
            <a:bevelT w="139700" h="139700"/>
          </a:sp3d>
        </p:spPr>
        <p:txBody>
          <a:bodyPr>
            <a:normAutofit/>
          </a:bodyPr>
          <a:lstStyle/>
          <a:p>
            <a:r>
              <a:rPr lang="en-IN" b="1" dirty="0">
                <a:ln>
                  <a:noFill/>
                </a:ln>
                <a:solidFill>
                  <a:schemeClr val="accent5">
                    <a:lumMod val="50000"/>
                  </a:schemeClr>
                </a:solidFill>
                <a:effectLst/>
              </a:rPr>
              <a:t>PRINCIPAL MODULE</a:t>
            </a:r>
          </a:p>
        </p:txBody>
      </p:sp>
      <p:grpSp>
        <p:nvGrpSpPr>
          <p:cNvPr id="81" name="Group 80"/>
          <p:cNvGrpSpPr/>
          <p:nvPr/>
        </p:nvGrpSpPr>
        <p:grpSpPr>
          <a:xfrm>
            <a:off x="648757" y="520046"/>
            <a:ext cx="1836000" cy="1368000"/>
            <a:chOff x="652180" y="571045"/>
            <a:chExt cx="1836000" cy="1368000"/>
          </a:xfrm>
        </p:grpSpPr>
        <p:cxnSp>
          <p:nvCxnSpPr>
            <p:cNvPr id="82" name="Straight Connector 81"/>
            <p:cNvCxnSpPr/>
            <p:nvPr/>
          </p:nvCxnSpPr>
          <p:spPr>
            <a:xfrm>
              <a:off x="652180" y="571045"/>
              <a:ext cx="0" cy="1368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16200000">
              <a:off x="1570180" y="-346955"/>
              <a:ext cx="0" cy="18360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flipH="1" flipV="1">
            <a:off x="9730504" y="520046"/>
            <a:ext cx="1836000" cy="1368000"/>
            <a:chOff x="652180" y="571045"/>
            <a:chExt cx="1836000" cy="1368000"/>
          </a:xfrm>
        </p:grpSpPr>
        <p:cxnSp>
          <p:nvCxnSpPr>
            <p:cNvPr id="85" name="Straight Connector 84"/>
            <p:cNvCxnSpPr/>
            <p:nvPr/>
          </p:nvCxnSpPr>
          <p:spPr>
            <a:xfrm>
              <a:off x="652180" y="571045"/>
              <a:ext cx="0" cy="1368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6200000">
              <a:off x="1570180" y="-346955"/>
              <a:ext cx="0" cy="1836000"/>
            </a:xfrm>
            <a:prstGeom prst="line">
              <a:avLst/>
            </a:prstGeom>
            <a:ln w="38100"/>
          </p:spPr>
          <p:style>
            <a:lnRef idx="1">
              <a:schemeClr val="accent1"/>
            </a:lnRef>
            <a:fillRef idx="0">
              <a:schemeClr val="accent1"/>
            </a:fillRef>
            <a:effectRef idx="0">
              <a:schemeClr val="accent1"/>
            </a:effectRef>
            <a:fontRef idx="minor">
              <a:schemeClr val="tx1"/>
            </a:fontRef>
          </p:style>
        </p:cxnSp>
      </p:grpSp>
      <p:pic>
        <p:nvPicPr>
          <p:cNvPr id="4112" name="Picture 16" descr="Search logo, Magnifying glass Computer Icons Search box iCon, Search  Drawing Icon, lens, data, background Process png | PNGWing"/>
          <p:cNvPicPr>
            <a:picLocks noChangeAspect="1" noChangeArrowheads="1"/>
          </p:cNvPicPr>
          <p:nvPr/>
        </p:nvPicPr>
        <p:blipFill>
          <a:blip r:embed="rId2" cstate="print">
            <a:lum bright="70000" contrast="-70000"/>
            <a:extLst>
              <a:ext uri="{BEBA8EAE-BF5A-486C-A8C5-ECC9F3942E4B}">
                <a14:imgProps xmlns:a14="http://schemas.microsoft.com/office/drawing/2010/main">
                  <a14:imgLayer r:embed="rId3">
                    <a14:imgEffect>
                      <a14:backgroundRemoval t="0" b="100000" l="1087" r="100000"/>
                    </a14:imgEffect>
                  </a14:imgLayer>
                </a14:imgProps>
              </a:ext>
              <a:ext uri="{28A0092B-C50C-407E-A947-70E740481C1C}">
                <a14:useLocalDpi xmlns:a14="http://schemas.microsoft.com/office/drawing/2010/main" val="0"/>
              </a:ext>
            </a:extLst>
          </a:blip>
          <a:srcRect/>
          <a:stretch>
            <a:fillRect/>
          </a:stretch>
        </p:blipFill>
        <p:spPr bwMode="auto">
          <a:xfrm>
            <a:off x="9563379" y="3070875"/>
            <a:ext cx="935144" cy="5204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Flat Principal Icon - Flaticons.n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4583" y="1952846"/>
            <a:ext cx="1892171" cy="1596676"/>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913790" y="3819180"/>
            <a:ext cx="2474397" cy="1144551"/>
          </a:xfrm>
          <a:prstGeom prst="roundRect">
            <a:avLst/>
          </a:prstGeom>
          <a:solidFill>
            <a:srgbClr val="D1CAF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dirty="0">
                <a:solidFill>
                  <a:schemeClr val="bg1"/>
                </a:solidFill>
                <a:latin typeface="Comic Sans MS" panose="030F0702030302020204" pitchFamily="66" charset="0"/>
              </a:rPr>
              <a:t>Approves/rejects pending leaves.</a:t>
            </a:r>
          </a:p>
        </p:txBody>
      </p:sp>
      <p:sp>
        <p:nvSpPr>
          <p:cNvPr id="27" name="Rounded Rectangle 26"/>
          <p:cNvSpPr/>
          <p:nvPr/>
        </p:nvSpPr>
        <p:spPr>
          <a:xfrm>
            <a:off x="4854069" y="5311282"/>
            <a:ext cx="2473200" cy="1144800"/>
          </a:xfrm>
          <a:prstGeom prst="roundRect">
            <a:avLst/>
          </a:prstGeom>
          <a:solidFill>
            <a:srgbClr val="D1CAF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dirty="0">
                <a:solidFill>
                  <a:schemeClr val="bg1"/>
                </a:solidFill>
                <a:latin typeface="Comic Sans MS" panose="030F0702030302020204" pitchFamily="66" charset="0"/>
              </a:rPr>
              <a:t>Has access to all faculty data.</a:t>
            </a:r>
          </a:p>
        </p:txBody>
      </p:sp>
      <p:sp>
        <p:nvSpPr>
          <p:cNvPr id="28" name="Rounded Rectangle 27"/>
          <p:cNvSpPr/>
          <p:nvPr/>
        </p:nvSpPr>
        <p:spPr>
          <a:xfrm>
            <a:off x="8794351" y="3818931"/>
            <a:ext cx="2473200" cy="1144800"/>
          </a:xfrm>
          <a:prstGeom prst="roundRect">
            <a:avLst/>
          </a:prstGeom>
          <a:solidFill>
            <a:srgbClr val="D1CAF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IN" sz="2000" dirty="0">
                <a:solidFill>
                  <a:schemeClr val="bg1"/>
                </a:solidFill>
                <a:latin typeface="Comic Sans MS" panose="030F0702030302020204" pitchFamily="66" charset="0"/>
              </a:rPr>
              <a:t>Views all available departments.</a:t>
            </a:r>
          </a:p>
        </p:txBody>
      </p:sp>
      <p:pic>
        <p:nvPicPr>
          <p:cNvPr id="29" name="Picture 14" descr="Transparent Contra Png - Approve Reject Icon Png, Png Download - vhv"/>
          <p:cNvPicPr>
            <a:picLocks noChangeAspect="1" noChangeArrowheads="1"/>
          </p:cNvPicPr>
          <p:nvPr/>
        </p:nvPicPr>
        <p:blipFill>
          <a:blip r:embed="rId5" cstate="print">
            <a:lum bright="70000" contrast="-70000"/>
            <a:extLst>
              <a:ext uri="{BEBA8EAE-BF5A-486C-A8C5-ECC9F3942E4B}">
                <a14:imgProps xmlns:a14="http://schemas.microsoft.com/office/drawing/2010/main">
                  <a14:imgLayer r:embed="rId6">
                    <a14:imgEffect>
                      <a14:backgroundRemoval t="1633" b="96734" l="698" r="98256">
                        <a14:foregroundMark x1="46744" y1="71985" x2="46744" y2="71985"/>
                        <a14:foregroundMark x1="67442" y1="53141" x2="67442" y2="53141"/>
                        <a14:foregroundMark x1="37326" y1="31658" x2="37326" y2="31658"/>
                      </a14:backgroundRemoval>
                    </a14:imgEffect>
                  </a14:imgLayer>
                </a14:imgProps>
              </a:ext>
              <a:ext uri="{28A0092B-C50C-407E-A947-70E740481C1C}">
                <a14:useLocalDpi xmlns:a14="http://schemas.microsoft.com/office/drawing/2010/main" val="0"/>
              </a:ext>
            </a:extLst>
          </a:blip>
          <a:srcRect/>
          <a:stretch>
            <a:fillRect/>
          </a:stretch>
        </p:blipFill>
        <p:spPr bwMode="auto">
          <a:xfrm>
            <a:off x="1760926" y="2999083"/>
            <a:ext cx="780124" cy="72206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Logout Line Icon 8058489 Vector Art at Vecteezy"/>
          <p:cNvPicPr>
            <a:picLocks noChangeAspect="1" noChangeArrowheads="1"/>
          </p:cNvPicPr>
          <p:nvPr/>
        </p:nvPicPr>
        <p:blipFill>
          <a:blip r:embed="rId7" cstate="print">
            <a:lum bright="70000" contrast="-70000"/>
            <a:extLst>
              <a:ext uri="{BEBA8EAE-BF5A-486C-A8C5-ECC9F3942E4B}">
                <a14:imgProps xmlns:a14="http://schemas.microsoft.com/office/drawing/2010/main">
                  <a14:imgLayer r:embed="rId8">
                    <a14:imgEffect>
                      <a14:backgroundRemoval t="10000" b="90000" l="10000" r="90000">
                        <a14:foregroundMark x1="50204" y1="51837" x2="50204" y2="51837"/>
                        <a14:foregroundMark x1="58061" y1="69184" x2="58061" y2="69184"/>
                      </a14:backgroundRemoval>
                    </a14:imgEffect>
                  </a14:imgLayer>
                </a14:imgProps>
              </a:ext>
              <a:ext uri="{28A0092B-C50C-407E-A947-70E740481C1C}">
                <a14:useLocalDpi xmlns:a14="http://schemas.microsoft.com/office/drawing/2010/main" val="0"/>
              </a:ext>
            </a:extLst>
          </a:blip>
          <a:srcRect/>
          <a:stretch>
            <a:fillRect/>
          </a:stretch>
        </p:blipFill>
        <p:spPr bwMode="auto">
          <a:xfrm>
            <a:off x="5730673" y="4518582"/>
            <a:ext cx="719990" cy="719990"/>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Elbow Connector 13"/>
          <p:cNvCxnSpPr>
            <a:stCxn id="5124" idx="1"/>
            <a:endCxn id="4" idx="3"/>
          </p:cNvCxnSpPr>
          <p:nvPr/>
        </p:nvCxnSpPr>
        <p:spPr>
          <a:xfrm rot="10800000" flipV="1">
            <a:off x="3388187" y="2751184"/>
            <a:ext cx="1756396" cy="1640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5124" idx="3"/>
            <a:endCxn id="28" idx="1"/>
          </p:cNvCxnSpPr>
          <p:nvPr/>
        </p:nvCxnSpPr>
        <p:spPr>
          <a:xfrm>
            <a:off x="7036754" y="2751184"/>
            <a:ext cx="1757597" cy="16401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5124" idx="2"/>
            <a:endCxn id="5126" idx="0"/>
          </p:cNvCxnSpPr>
          <p:nvPr/>
        </p:nvCxnSpPr>
        <p:spPr>
          <a:xfrm flipH="1">
            <a:off x="6090668" y="3549522"/>
            <a:ext cx="1" cy="969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80265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75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7"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325815"/>
            <a:ext cx="10353762" cy="970450"/>
          </a:xfr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16200000" scaled="1"/>
            <a:tileRect/>
          </a:gradFill>
          <a:ln>
            <a:noFill/>
          </a:ln>
          <a:effectLst/>
          <a:scene3d>
            <a:camera prst="orthographicFront">
              <a:rot lat="0" lon="0" rev="0"/>
            </a:camera>
            <a:lightRig rig="contrasting" dir="t">
              <a:rot lat="0" lon="0" rev="7800000"/>
            </a:lightRig>
          </a:scene3d>
          <a:sp3d>
            <a:bevelT w="139700" h="139700"/>
          </a:sp3d>
        </p:spPr>
        <p:txBody>
          <a:bodyPr/>
          <a:lstStyle/>
          <a:p>
            <a:r>
              <a:rPr lang="en-IN" b="1" dirty="0">
                <a:solidFill>
                  <a:schemeClr val="accent1">
                    <a:lumMod val="50000"/>
                  </a:schemeClr>
                </a:solidFill>
                <a:effectLst/>
              </a:rPr>
              <a:t>LIMITATIONS</a:t>
            </a:r>
          </a:p>
        </p:txBody>
      </p:sp>
      <p:pic>
        <p:nvPicPr>
          <p:cNvPr id="1028" name="Picture 4" descr="Limitation Icon #43096 - Free Icons Library"/>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278" b="99722" l="0" r="100000">
                        <a14:foregroundMark x1="14536" y1="57778" x2="14536" y2="57778"/>
                        <a14:foregroundMark x1="15539" y1="57778" x2="26316" y2="37500"/>
                        <a14:foregroundMark x1="26817" y1="35000" x2="37845" y2="14722"/>
                        <a14:foregroundMark x1="39098" y1="13611" x2="45614" y2="2500"/>
                        <a14:foregroundMark x1="46617" y1="2500" x2="54386" y2="2500"/>
                        <a14:foregroundMark x1="55639" y1="4722" x2="62155" y2="14167"/>
                        <a14:foregroundMark x1="63910" y1="16111" x2="82206" y2="53056"/>
                        <a14:foregroundMark x1="83208" y1="56111" x2="97243" y2="80833"/>
                        <a14:foregroundMark x1="97243" y1="82778" x2="98496" y2="86667"/>
                        <a14:foregroundMark x1="97995" y1="89444" x2="94236" y2="95278"/>
                        <a14:foregroundMark x1="93484" y1="96111" x2="84962" y2="97500"/>
                        <a14:foregroundMark x1="37343" y1="97500" x2="84461" y2="97500"/>
                        <a14:foregroundMark x1="13033" y1="61111" x2="3258" y2="79444"/>
                        <a14:foregroundMark x1="2506" y1="82222" x2="2005" y2="88889"/>
                        <a14:foregroundMark x1="3509" y1="92500" x2="7268" y2="96667"/>
                      </a14:backgroundRemoval>
                    </a14:imgEffect>
                  </a14:imgLayer>
                </a14:imgProps>
              </a:ext>
              <a:ext uri="{28A0092B-C50C-407E-A947-70E740481C1C}">
                <a14:useLocalDpi xmlns:a14="http://schemas.microsoft.com/office/drawing/2010/main" val="0"/>
              </a:ext>
            </a:extLst>
          </a:blip>
          <a:srcRect/>
          <a:stretch>
            <a:fillRect/>
          </a:stretch>
        </p:blipFill>
        <p:spPr bwMode="auto">
          <a:xfrm>
            <a:off x="4917577" y="2473487"/>
            <a:ext cx="2346198" cy="211687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19826" y="1669447"/>
            <a:ext cx="3889420" cy="1378662"/>
          </a:xfrm>
          <a:prstGeom prst="roundRect">
            <a:avLst/>
          </a:prstGeom>
          <a:solidFill>
            <a:srgbClr val="E29A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sysClr val="windowText" lastClr="000000"/>
                </a:solidFill>
              </a:rPr>
              <a:t>A desktop or laptop is needed while accessing the system.</a:t>
            </a:r>
            <a:endParaRPr lang="en-IN" sz="2000" dirty="0">
              <a:solidFill>
                <a:sysClr val="windowText" lastClr="000000"/>
              </a:solidFill>
            </a:endParaRPr>
          </a:p>
        </p:txBody>
      </p:sp>
      <p:sp>
        <p:nvSpPr>
          <p:cNvPr id="8" name="Rounded Rectangle 7"/>
          <p:cNvSpPr/>
          <p:nvPr/>
        </p:nvSpPr>
        <p:spPr>
          <a:xfrm>
            <a:off x="319826" y="3421291"/>
            <a:ext cx="3889420" cy="1378662"/>
          </a:xfrm>
          <a:prstGeom prst="roundRect">
            <a:avLst/>
          </a:prstGeom>
          <a:solidFill>
            <a:srgbClr val="E29A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Only two leave types can be combined at a time.</a:t>
            </a:r>
            <a:endParaRPr lang="en-IN" sz="2000" dirty="0">
              <a:solidFill>
                <a:sysClr val="windowText" lastClr="000000"/>
              </a:solidFill>
            </a:endParaRPr>
          </a:p>
        </p:txBody>
      </p:sp>
      <p:sp>
        <p:nvSpPr>
          <p:cNvPr id="9" name="Rounded Rectangle 8"/>
          <p:cNvSpPr/>
          <p:nvPr/>
        </p:nvSpPr>
        <p:spPr>
          <a:xfrm>
            <a:off x="4145966" y="5169084"/>
            <a:ext cx="3889420" cy="1378662"/>
          </a:xfrm>
          <a:prstGeom prst="roundRect">
            <a:avLst/>
          </a:prstGeom>
          <a:solidFill>
            <a:srgbClr val="E29A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solidFill>
                  <a:sysClr val="windowText" lastClr="000000"/>
                </a:solidFill>
              </a:rPr>
              <a:t>No provisions for extension of leaves.</a:t>
            </a:r>
            <a:endParaRPr lang="en-IN" sz="2000" dirty="0">
              <a:solidFill>
                <a:sysClr val="windowText" lastClr="000000"/>
              </a:solidFill>
            </a:endParaRPr>
          </a:p>
        </p:txBody>
      </p:sp>
      <p:sp>
        <p:nvSpPr>
          <p:cNvPr id="10" name="Rounded Rectangle 9"/>
          <p:cNvSpPr/>
          <p:nvPr/>
        </p:nvSpPr>
        <p:spPr>
          <a:xfrm>
            <a:off x="7972106" y="1665396"/>
            <a:ext cx="3889420" cy="1378662"/>
          </a:xfrm>
          <a:prstGeom prst="roundRect">
            <a:avLst/>
          </a:prstGeom>
          <a:solidFill>
            <a:srgbClr val="E29A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It has limited advanced analytics capabilities. </a:t>
            </a:r>
            <a:endParaRPr lang="en-IN" sz="2000" dirty="0">
              <a:solidFill>
                <a:sysClr val="windowText" lastClr="000000"/>
              </a:solidFill>
            </a:endParaRPr>
          </a:p>
        </p:txBody>
      </p:sp>
      <p:sp>
        <p:nvSpPr>
          <p:cNvPr id="12" name="Rounded Rectangle 11"/>
          <p:cNvSpPr/>
          <p:nvPr/>
        </p:nvSpPr>
        <p:spPr>
          <a:xfrm>
            <a:off x="7969960" y="3421291"/>
            <a:ext cx="3889420" cy="1378662"/>
          </a:xfrm>
          <a:prstGeom prst="roundRect">
            <a:avLst/>
          </a:prstGeom>
          <a:solidFill>
            <a:srgbClr val="E29A4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ysClr val="windowText" lastClr="000000"/>
                </a:solidFill>
              </a:rPr>
              <a:t>Employee payroll system is not incorporated.</a:t>
            </a:r>
            <a:endParaRPr lang="en-IN" sz="2000" dirty="0">
              <a:solidFill>
                <a:sysClr val="windowText" lastClr="000000"/>
              </a:solidFill>
            </a:endParaRPr>
          </a:p>
        </p:txBody>
      </p:sp>
      <p:grpSp>
        <p:nvGrpSpPr>
          <p:cNvPr id="13" name="Group 12"/>
          <p:cNvGrpSpPr/>
          <p:nvPr/>
        </p:nvGrpSpPr>
        <p:grpSpPr>
          <a:xfrm>
            <a:off x="768090" y="127040"/>
            <a:ext cx="1836000" cy="1319323"/>
            <a:chOff x="652180" y="571045"/>
            <a:chExt cx="1836000" cy="1368000"/>
          </a:xfrm>
        </p:grpSpPr>
        <p:cxnSp>
          <p:nvCxnSpPr>
            <p:cNvPr id="14" name="Straight Connector 13"/>
            <p:cNvCxnSpPr/>
            <p:nvPr/>
          </p:nvCxnSpPr>
          <p:spPr>
            <a:xfrm>
              <a:off x="652180" y="571045"/>
              <a:ext cx="0" cy="1368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a:off x="1570180" y="-346955"/>
              <a:ext cx="0" cy="183600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flipH="1" flipV="1">
            <a:off x="9577261" y="127038"/>
            <a:ext cx="1836000" cy="1319325"/>
            <a:chOff x="652180" y="571045"/>
            <a:chExt cx="1836000" cy="1368000"/>
          </a:xfrm>
        </p:grpSpPr>
        <p:cxnSp>
          <p:nvCxnSpPr>
            <p:cNvPr id="17" name="Straight Connector 16"/>
            <p:cNvCxnSpPr/>
            <p:nvPr/>
          </p:nvCxnSpPr>
          <p:spPr>
            <a:xfrm>
              <a:off x="652180" y="571045"/>
              <a:ext cx="0" cy="1368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a:off x="1570180" y="-346955"/>
              <a:ext cx="0" cy="183600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66412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fltVal val="0"/>
                                          </p:val>
                                        </p:tav>
                                        <p:tav tm="100000">
                                          <p:val>
                                            <p:strVal val="#ppt_w"/>
                                          </p:val>
                                        </p:tav>
                                      </p:tavLst>
                                    </p:anim>
                                    <p:anim calcmode="lin" valueType="num">
                                      <p:cBhvr>
                                        <p:cTn id="16" dur="1000" fill="hold"/>
                                        <p:tgtEl>
                                          <p:spTgt spid="10"/>
                                        </p:tgtEl>
                                        <p:attrNameLst>
                                          <p:attrName>ppt_h</p:attrName>
                                        </p:attrNameLst>
                                      </p:cBhvr>
                                      <p:tavLst>
                                        <p:tav tm="0">
                                          <p:val>
                                            <p:fltVal val="0"/>
                                          </p:val>
                                        </p:tav>
                                        <p:tav tm="100000">
                                          <p:val>
                                            <p:strVal val="#ppt_h"/>
                                          </p:val>
                                        </p:tav>
                                      </p:tavLst>
                                    </p:anim>
                                    <p:anim calcmode="lin" valueType="num">
                                      <p:cBhvr>
                                        <p:cTn id="17" dur="1000" fill="hold"/>
                                        <p:tgtEl>
                                          <p:spTgt spid="10"/>
                                        </p:tgtEl>
                                        <p:attrNameLst>
                                          <p:attrName>style.rotation</p:attrName>
                                        </p:attrNameLst>
                                      </p:cBhvr>
                                      <p:tavLst>
                                        <p:tav tm="0">
                                          <p:val>
                                            <p:fltVal val="90"/>
                                          </p:val>
                                        </p:tav>
                                        <p:tav tm="100000">
                                          <p:val>
                                            <p:fltVal val="0"/>
                                          </p:val>
                                        </p:tav>
                                      </p:tavLst>
                                    </p:anim>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style.rotation</p:attrName>
                                        </p:attrNameLst>
                                      </p:cBhvr>
                                      <p:tavLst>
                                        <p:tav tm="0">
                                          <p:val>
                                            <p:fltVal val="90"/>
                                          </p:val>
                                        </p:tav>
                                        <p:tav tm="100000">
                                          <p:val>
                                            <p:fltVal val="0"/>
                                          </p:val>
                                        </p:tav>
                                      </p:tavLst>
                                    </p:anim>
                                    <p:animEffect transition="in" filter="fade">
                                      <p:cBhvr>
                                        <p:cTn id="34" dur="1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1000" fill="hold"/>
                                        <p:tgtEl>
                                          <p:spTgt spid="9"/>
                                        </p:tgtEl>
                                        <p:attrNameLst>
                                          <p:attrName>ppt_w</p:attrName>
                                        </p:attrNameLst>
                                      </p:cBhvr>
                                      <p:tavLst>
                                        <p:tav tm="0">
                                          <p:val>
                                            <p:fltVal val="0"/>
                                          </p:val>
                                        </p:tav>
                                        <p:tav tm="100000">
                                          <p:val>
                                            <p:strVal val="#ppt_w"/>
                                          </p:val>
                                        </p:tav>
                                      </p:tavLst>
                                    </p:anim>
                                    <p:anim calcmode="lin" valueType="num">
                                      <p:cBhvr>
                                        <p:cTn id="40" dur="1000" fill="hold"/>
                                        <p:tgtEl>
                                          <p:spTgt spid="9"/>
                                        </p:tgtEl>
                                        <p:attrNameLst>
                                          <p:attrName>ppt_h</p:attrName>
                                        </p:attrNameLst>
                                      </p:cBhvr>
                                      <p:tavLst>
                                        <p:tav tm="0">
                                          <p:val>
                                            <p:fltVal val="0"/>
                                          </p:val>
                                        </p:tav>
                                        <p:tav tm="100000">
                                          <p:val>
                                            <p:strVal val="#ppt_h"/>
                                          </p:val>
                                        </p:tav>
                                      </p:tavLst>
                                    </p:anim>
                                    <p:anim calcmode="lin" valueType="num">
                                      <p:cBhvr>
                                        <p:cTn id="41" dur="1000" fill="hold"/>
                                        <p:tgtEl>
                                          <p:spTgt spid="9"/>
                                        </p:tgtEl>
                                        <p:attrNameLst>
                                          <p:attrName>style.rotation</p:attrName>
                                        </p:attrNameLst>
                                      </p:cBhvr>
                                      <p:tavLst>
                                        <p:tav tm="0">
                                          <p:val>
                                            <p:fltVal val="90"/>
                                          </p:val>
                                        </p:tav>
                                        <p:tav tm="100000">
                                          <p:val>
                                            <p:fltVal val="0"/>
                                          </p:val>
                                        </p:tav>
                                      </p:tavLst>
                                    </p:anim>
                                    <p:animEffect transition="in" filter="fade">
                                      <p:cBhvr>
                                        <p:cTn id="4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5">
                    <a:lumMod val="60000"/>
                    <a:lumOff val="40000"/>
                  </a:schemeClr>
                </a:solidFill>
              </a:rPr>
              <a:t>PRESENTED BY:</a:t>
            </a:r>
          </a:p>
        </p:txBody>
      </p:sp>
      <p:graphicFrame>
        <p:nvGraphicFramePr>
          <p:cNvPr id="9" name="Table 8"/>
          <p:cNvGraphicFramePr>
            <a:graphicFrameLocks noGrp="1"/>
          </p:cNvGraphicFramePr>
          <p:nvPr>
            <p:extLst>
              <p:ext uri="{D42A27DB-BD31-4B8C-83A1-F6EECF244321}">
                <p14:modId xmlns:p14="http://schemas.microsoft.com/office/powerpoint/2010/main" val="3251951729"/>
              </p:ext>
            </p:extLst>
          </p:nvPr>
        </p:nvGraphicFramePr>
        <p:xfrm>
          <a:off x="1575200" y="1753902"/>
          <a:ext cx="9056709" cy="3327867"/>
        </p:xfrm>
        <a:graphic>
          <a:graphicData uri="http://schemas.openxmlformats.org/drawingml/2006/table">
            <a:tbl>
              <a:tblPr firstRow="1" bandRow="1">
                <a:tableStyleId>{7DF18680-E054-41AD-8BC1-D1AEF772440D}</a:tableStyleId>
              </a:tblPr>
              <a:tblGrid>
                <a:gridCol w="3018903">
                  <a:extLst>
                    <a:ext uri="{9D8B030D-6E8A-4147-A177-3AD203B41FA5}">
                      <a16:colId xmlns:a16="http://schemas.microsoft.com/office/drawing/2014/main" xmlns="" val="20000"/>
                    </a:ext>
                  </a:extLst>
                </a:gridCol>
                <a:gridCol w="3018903">
                  <a:extLst>
                    <a:ext uri="{9D8B030D-6E8A-4147-A177-3AD203B41FA5}">
                      <a16:colId xmlns:a16="http://schemas.microsoft.com/office/drawing/2014/main" xmlns="" val="20001"/>
                    </a:ext>
                  </a:extLst>
                </a:gridCol>
                <a:gridCol w="3018903">
                  <a:extLst>
                    <a:ext uri="{9D8B030D-6E8A-4147-A177-3AD203B41FA5}">
                      <a16:colId xmlns:a16="http://schemas.microsoft.com/office/drawing/2014/main" xmlns="" val="20002"/>
                    </a:ext>
                  </a:extLst>
                </a:gridCol>
              </a:tblGrid>
              <a:tr h="676107">
                <a:tc>
                  <a:txBody>
                    <a:bodyPr/>
                    <a:lstStyle/>
                    <a:p>
                      <a:pPr algn="ctr"/>
                      <a:r>
                        <a:rPr lang="en-IN" b="1" dirty="0">
                          <a:solidFill>
                            <a:schemeClr val="bg1"/>
                          </a:solidFill>
                          <a:latin typeface="Adobe Garamond Pro" panose="02020502060506020403" pitchFamily="18" charset="0"/>
                        </a:rPr>
                        <a:t>SHALINI GHOSH</a:t>
                      </a:r>
                      <a:endParaRPr lang="en-IN" b="1" dirty="0">
                        <a:solidFill>
                          <a:schemeClr val="bg1"/>
                        </a:solidFill>
                        <a:latin typeface="Adobe Garamond Pro" panose="02020502060506020403"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IN" dirty="0">
                          <a:solidFill>
                            <a:schemeClr val="bg1"/>
                          </a:solidFill>
                          <a:latin typeface="Adobe Garamond Pro" panose="02020502060506020403" pitchFamily="18" charset="0"/>
                        </a:rPr>
                        <a:t>LAVISHA SHARMA</a:t>
                      </a:r>
                      <a:endParaRPr lang="en-IN" b="0" dirty="0">
                        <a:solidFill>
                          <a:schemeClr val="bg1"/>
                        </a:solidFill>
                        <a:latin typeface="Adobe Garamond Pro" panose="02020502060506020403"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IN" dirty="0">
                          <a:solidFill>
                            <a:schemeClr val="bg1"/>
                          </a:solidFill>
                          <a:latin typeface="Adobe Garamond Pro" panose="02020502060506020403" pitchFamily="18" charset="0"/>
                        </a:rPr>
                        <a:t>BIDISHA DATTA KHAN</a:t>
                      </a:r>
                      <a:endParaRPr lang="en-IN" b="0" dirty="0">
                        <a:solidFill>
                          <a:schemeClr val="bg1"/>
                        </a:solidFill>
                        <a:latin typeface="Adobe Garamond Pro" panose="02020502060506020403"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xmlns="" val="10000"/>
                  </a:ext>
                </a:extLst>
              </a:tr>
              <a:tr h="1264179">
                <a:tc>
                  <a:txBody>
                    <a:bodyPr/>
                    <a:lstStyle/>
                    <a:p>
                      <a:pPr algn="ctr"/>
                      <a:r>
                        <a:rPr lang="en-IN" dirty="0"/>
                        <a:t>Roll Number</a:t>
                      </a:r>
                    </a:p>
                    <a:p>
                      <a:pPr algn="ctr"/>
                      <a:endParaRPr lang="en-IN" sz="900" dirty="0"/>
                    </a:p>
                    <a:p>
                      <a:pPr algn="ctr"/>
                      <a:r>
                        <a:rPr lang="en-IN" dirty="0"/>
                        <a:t>203221-11-0103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Roll Number</a:t>
                      </a:r>
                    </a:p>
                    <a:p>
                      <a:pPr algn="ctr"/>
                      <a:endParaRPr lang="en-IN" sz="900" dirty="0"/>
                    </a:p>
                    <a:p>
                      <a:pPr algn="ctr"/>
                      <a:r>
                        <a:rPr lang="en-IN" dirty="0"/>
                        <a:t>203221-11-0105</a:t>
                      </a:r>
                    </a:p>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Roll Number</a:t>
                      </a:r>
                    </a:p>
                    <a:p>
                      <a:pPr algn="ctr"/>
                      <a:endParaRPr lang="en-IN" sz="900" dirty="0"/>
                    </a:p>
                    <a:p>
                      <a:pPr algn="ctr"/>
                      <a:r>
                        <a:rPr lang="en-IN" dirty="0"/>
                        <a:t>203221-11-0039</a:t>
                      </a:r>
                    </a:p>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4179">
                <a:tc>
                  <a:txBody>
                    <a:bodyPr/>
                    <a:lstStyle/>
                    <a:p>
                      <a:pPr algn="ctr"/>
                      <a:r>
                        <a:rPr lang="en-IN" dirty="0"/>
                        <a:t>Registration Number</a:t>
                      </a:r>
                    </a:p>
                    <a:p>
                      <a:pPr algn="ctr"/>
                      <a:endParaRPr lang="en-IN" sz="900" dirty="0"/>
                    </a:p>
                    <a:p>
                      <a:pPr algn="ctr"/>
                      <a:r>
                        <a:rPr lang="en-IN" dirty="0"/>
                        <a:t>221-1211-0359-20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Registration Number</a:t>
                      </a:r>
                    </a:p>
                    <a:p>
                      <a:pPr algn="ctr"/>
                      <a:endParaRPr lang="en-IN" sz="900" dirty="0"/>
                    </a:p>
                    <a:p>
                      <a:pPr algn="ctr"/>
                      <a:r>
                        <a:rPr lang="en-IN" dirty="0"/>
                        <a:t>221-1211-0361-20</a:t>
                      </a:r>
                    </a:p>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IN" dirty="0"/>
                    </a:p>
                    <a:p>
                      <a:pPr algn="ctr"/>
                      <a:r>
                        <a:rPr lang="en-IN" dirty="0"/>
                        <a:t>Registration Number</a:t>
                      </a:r>
                    </a:p>
                    <a:p>
                      <a:pPr algn="ctr"/>
                      <a:endParaRPr lang="en-IN" sz="900" dirty="0"/>
                    </a:p>
                    <a:p>
                      <a:pPr algn="ctr"/>
                      <a:r>
                        <a:rPr lang="en-IN" dirty="0"/>
                        <a:t>221-1211-0261-20</a:t>
                      </a:r>
                    </a:p>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16" name="Rectangle 15"/>
          <p:cNvSpPr/>
          <p:nvPr/>
        </p:nvSpPr>
        <p:spPr>
          <a:xfrm>
            <a:off x="1571223" y="5434884"/>
            <a:ext cx="4056845" cy="6439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PROJECT GUIDE: Ms. Anwesa Dutta</a:t>
            </a:r>
          </a:p>
        </p:txBody>
      </p:sp>
    </p:spTree>
    <p:extLst>
      <p:ext uri="{BB962C8B-B14F-4D97-AF65-F5344CB8AC3E}">
        <p14:creationId xmlns:p14="http://schemas.microsoft.com/office/powerpoint/2010/main" val="255495694"/>
      </p:ext>
    </p:extLst>
  </p:cSld>
  <p:clrMapOvr>
    <a:masterClrMapping/>
  </p:clrMapOvr>
  <mc:AlternateContent xmlns:mc="http://schemas.openxmlformats.org/markup-compatibility/2006">
    <mc:Choice xmlns:p14="http://schemas.microsoft.com/office/powerpoint/2010/main" Requires="p14">
      <p:transition spd="slow" p14:dur="1250">
        <p:push dir="u"/>
      </p:transition>
    </mc:Choice>
    <mc:Fallback>
      <p:transition spd="slow">
        <p:push dir="u"/>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9119" y="176067"/>
            <a:ext cx="10353762" cy="970450"/>
          </a:xfrm>
        </p:spPr>
        <p:txBody>
          <a:bodyPr/>
          <a:lstStyle/>
          <a:p>
            <a:r>
              <a:rPr lang="en-IN" b="1" dirty="0">
                <a:solidFill>
                  <a:schemeClr val="accent2">
                    <a:lumMod val="40000"/>
                    <a:lumOff val="60000"/>
                  </a:schemeClr>
                </a:solidFill>
                <a:latin typeface="+mn-lt"/>
              </a:rPr>
              <a:t>CONTENT</a:t>
            </a:r>
          </a:p>
        </p:txBody>
      </p:sp>
      <p:pic>
        <p:nvPicPr>
          <p:cNvPr id="13" name="Picture 12"/>
          <p:cNvPicPr>
            <a:picLocks noChangeAspect="1"/>
          </p:cNvPicPr>
          <p:nvPr/>
        </p:nvPicPr>
        <p:blipFill>
          <a:blip r:embed="rId2"/>
          <a:stretch>
            <a:fillRect/>
          </a:stretch>
        </p:blipFill>
        <p:spPr>
          <a:xfrm>
            <a:off x="6032105" y="2169770"/>
            <a:ext cx="6097" cy="4688230"/>
          </a:xfrm>
          <a:prstGeom prst="rect">
            <a:avLst/>
          </a:prstGeom>
        </p:spPr>
      </p:pic>
      <p:sp>
        <p:nvSpPr>
          <p:cNvPr id="5" name="Oval 4"/>
          <p:cNvSpPr/>
          <p:nvPr/>
        </p:nvSpPr>
        <p:spPr>
          <a:xfrm>
            <a:off x="494906" y="1332913"/>
            <a:ext cx="1005676" cy="881576"/>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n>
                  <a:solidFill>
                    <a:schemeClr val="bg1"/>
                  </a:solidFill>
                </a:ln>
                <a:solidFill>
                  <a:srgbClr val="C00000"/>
                </a:solidFill>
                <a:latin typeface="Broadway" panose="04040905080B02020502" pitchFamily="82" charset="0"/>
              </a:rPr>
              <a:t>01</a:t>
            </a:r>
          </a:p>
        </p:txBody>
      </p:sp>
      <p:cxnSp>
        <p:nvCxnSpPr>
          <p:cNvPr id="20" name="Straight Connector 19"/>
          <p:cNvCxnSpPr/>
          <p:nvPr/>
        </p:nvCxnSpPr>
        <p:spPr>
          <a:xfrm>
            <a:off x="6029761" y="2169770"/>
            <a:ext cx="0" cy="467750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874370" y="2180492"/>
            <a:ext cx="0" cy="467750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131178" y="1054490"/>
            <a:ext cx="0" cy="4677508"/>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94907" y="1146517"/>
            <a:ext cx="11215632" cy="0"/>
          </a:xfrm>
          <a:prstGeom prst="line">
            <a:avLst/>
          </a:prstGeom>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94906" y="2511668"/>
            <a:ext cx="1005676" cy="881576"/>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n>
                  <a:solidFill>
                    <a:schemeClr val="bg1"/>
                  </a:solidFill>
                </a:ln>
                <a:solidFill>
                  <a:srgbClr val="C00000"/>
                </a:solidFill>
                <a:latin typeface="Broadway" panose="04040905080B02020502" pitchFamily="82" charset="0"/>
              </a:rPr>
              <a:t>02</a:t>
            </a:r>
          </a:p>
        </p:txBody>
      </p:sp>
      <p:sp>
        <p:nvSpPr>
          <p:cNvPr id="29" name="Oval 28"/>
          <p:cNvSpPr/>
          <p:nvPr/>
        </p:nvSpPr>
        <p:spPr>
          <a:xfrm>
            <a:off x="494905" y="3690423"/>
            <a:ext cx="1005677" cy="881577"/>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ln>
                  <a:solidFill>
                    <a:schemeClr val="bg1"/>
                  </a:solidFill>
                </a:ln>
                <a:solidFill>
                  <a:srgbClr val="C00000"/>
                </a:solidFill>
                <a:latin typeface="Broadway" panose="04040905080B02020502" pitchFamily="82" charset="0"/>
              </a:rPr>
              <a:t>03</a:t>
            </a:r>
          </a:p>
        </p:txBody>
      </p:sp>
      <p:sp>
        <p:nvSpPr>
          <p:cNvPr id="3" name="Rounded Rectangle 2"/>
          <p:cNvSpPr/>
          <p:nvPr/>
        </p:nvSpPr>
        <p:spPr>
          <a:xfrm>
            <a:off x="1916032" y="1481153"/>
            <a:ext cx="2383127" cy="5802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Comic Sans MS" panose="030F0702030302020204" pitchFamily="66" charset="0"/>
              </a:rPr>
              <a:t>Introduction</a:t>
            </a:r>
          </a:p>
        </p:txBody>
      </p:sp>
      <p:sp>
        <p:nvSpPr>
          <p:cNvPr id="36" name="Rounded Rectangle 35"/>
          <p:cNvSpPr/>
          <p:nvPr/>
        </p:nvSpPr>
        <p:spPr>
          <a:xfrm>
            <a:off x="1916032" y="4869177"/>
            <a:ext cx="2383127" cy="66076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400" dirty="0">
              <a:solidFill>
                <a:schemeClr val="tx1"/>
              </a:solidFill>
              <a:latin typeface="Comic Sans MS" panose="030F0702030302020204" pitchFamily="66" charset="0"/>
            </a:endParaRPr>
          </a:p>
        </p:txBody>
      </p:sp>
      <p:sp>
        <p:nvSpPr>
          <p:cNvPr id="37" name="Rounded Rectangle 36"/>
          <p:cNvSpPr/>
          <p:nvPr/>
        </p:nvSpPr>
        <p:spPr>
          <a:xfrm>
            <a:off x="9020225" y="3938953"/>
            <a:ext cx="2500654" cy="5802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Comic Sans MS" panose="030F0702030302020204" pitchFamily="66" charset="0"/>
              </a:rPr>
              <a:t>Limitations</a:t>
            </a:r>
          </a:p>
        </p:txBody>
      </p:sp>
      <p:sp>
        <p:nvSpPr>
          <p:cNvPr id="25" name="Rectangle 24"/>
          <p:cNvSpPr/>
          <p:nvPr/>
        </p:nvSpPr>
        <p:spPr>
          <a:xfrm>
            <a:off x="9020225" y="2056100"/>
            <a:ext cx="1838544" cy="11550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dirty="0">
                <a:latin typeface="Comic Sans MS" panose="030F0702030302020204" pitchFamily="66" charset="0"/>
              </a:rPr>
              <a:t>Admin</a:t>
            </a:r>
          </a:p>
          <a:p>
            <a:pPr marL="285750" indent="-285750">
              <a:buFont typeface="Arial" panose="020B0604020202020204" pitchFamily="34" charset="0"/>
              <a:buChar char="•"/>
            </a:pPr>
            <a:r>
              <a:rPr lang="en-IN" sz="2000" dirty="0">
                <a:latin typeface="Comic Sans MS" panose="030F0702030302020204" pitchFamily="66" charset="0"/>
              </a:rPr>
              <a:t>Employee</a:t>
            </a:r>
          </a:p>
          <a:p>
            <a:pPr marL="285750" indent="-285750">
              <a:buFont typeface="Arial" panose="020B0604020202020204" pitchFamily="34" charset="0"/>
              <a:buChar char="•"/>
            </a:pPr>
            <a:r>
              <a:rPr lang="en-IN" sz="2000" dirty="0">
                <a:latin typeface="Comic Sans MS" panose="030F0702030302020204" pitchFamily="66" charset="0"/>
              </a:rPr>
              <a:t>Principal</a:t>
            </a:r>
          </a:p>
        </p:txBody>
      </p:sp>
      <p:sp>
        <p:nvSpPr>
          <p:cNvPr id="6" name="Rounded Rectangle 34">
            <a:extLst>
              <a:ext uri="{FF2B5EF4-FFF2-40B4-BE49-F238E27FC236}">
                <a16:creationId xmlns:a16="http://schemas.microsoft.com/office/drawing/2014/main" xmlns="" id="{B63BF0DC-3984-090D-51F5-19F94252025B}"/>
              </a:ext>
            </a:extLst>
          </p:cNvPr>
          <p:cNvSpPr/>
          <p:nvPr/>
        </p:nvSpPr>
        <p:spPr>
          <a:xfrm>
            <a:off x="9020225" y="1579672"/>
            <a:ext cx="2722557" cy="38325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Comic Sans MS" panose="030F0702030302020204" pitchFamily="66" charset="0"/>
              </a:rPr>
              <a:t>System Modules</a:t>
            </a:r>
          </a:p>
        </p:txBody>
      </p:sp>
      <p:sp>
        <p:nvSpPr>
          <p:cNvPr id="10" name="Rounded Rectangle 34">
            <a:extLst>
              <a:ext uri="{FF2B5EF4-FFF2-40B4-BE49-F238E27FC236}">
                <a16:creationId xmlns:a16="http://schemas.microsoft.com/office/drawing/2014/main" xmlns="" id="{6DC94F29-55A1-BFA6-4B1D-A4524130E15C}"/>
              </a:ext>
            </a:extLst>
          </p:cNvPr>
          <p:cNvSpPr/>
          <p:nvPr/>
        </p:nvSpPr>
        <p:spPr>
          <a:xfrm>
            <a:off x="1912622" y="3846947"/>
            <a:ext cx="2635565" cy="5685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a:solidFill>
                  <a:schemeClr val="tx1"/>
                </a:solidFill>
                <a:latin typeface="Comic Sans MS" panose="030F0702030302020204" pitchFamily="66" charset="0"/>
              </a:rPr>
              <a:t>System </a:t>
            </a:r>
            <a:r>
              <a:rPr lang="en-US" sz="2400" dirty="0">
                <a:solidFill>
                  <a:schemeClr val="tx1"/>
                </a:solidFill>
                <a:latin typeface="Comic Sans MS" panose="030F0702030302020204" pitchFamily="66" charset="0"/>
              </a:rPr>
              <a:t>Design</a:t>
            </a:r>
            <a:endParaRPr lang="en-IN" sz="2400" dirty="0">
              <a:solidFill>
                <a:schemeClr val="tx1"/>
              </a:solidFill>
              <a:latin typeface="Comic Sans MS" panose="030F0702030302020204" pitchFamily="66" charset="0"/>
            </a:endParaRPr>
          </a:p>
        </p:txBody>
      </p:sp>
      <p:sp>
        <p:nvSpPr>
          <p:cNvPr id="12" name="Rectangle 11">
            <a:extLst>
              <a:ext uri="{FF2B5EF4-FFF2-40B4-BE49-F238E27FC236}">
                <a16:creationId xmlns:a16="http://schemas.microsoft.com/office/drawing/2014/main" xmlns="" id="{66026C26-0CB2-8701-7935-69B97E751A0B}"/>
              </a:ext>
            </a:extLst>
          </p:cNvPr>
          <p:cNvSpPr/>
          <p:nvPr/>
        </p:nvSpPr>
        <p:spPr>
          <a:xfrm>
            <a:off x="1920430" y="4444511"/>
            <a:ext cx="2539047" cy="12115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latin typeface="Comic Sans MS" panose="030F0702030302020204" pitchFamily="66" charset="0"/>
              </a:rPr>
              <a:t>Level 0 DFD</a:t>
            </a:r>
            <a:endParaRPr lang="en-IN"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 Level 1  DFD</a:t>
            </a:r>
            <a:endParaRPr lang="en-IN"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 Level 2 DFD</a:t>
            </a:r>
          </a:p>
          <a:p>
            <a:pPr marL="342900" indent="-342900">
              <a:buFont typeface="Arial" panose="020B0604020202020204" pitchFamily="34" charset="0"/>
              <a:buChar char="•"/>
            </a:pPr>
            <a:r>
              <a:rPr lang="en-US" sz="2000" dirty="0">
                <a:latin typeface="Comic Sans MS" panose="030F0702030302020204" pitchFamily="66" charset="0"/>
              </a:rPr>
              <a:t>ERD</a:t>
            </a:r>
            <a:endParaRPr lang="en-IN" sz="2000" dirty="0">
              <a:latin typeface="Comic Sans MS" panose="030F0702030302020204" pitchFamily="66" charset="0"/>
            </a:endParaRPr>
          </a:p>
        </p:txBody>
      </p:sp>
      <p:sp>
        <p:nvSpPr>
          <p:cNvPr id="15" name="Oval 14">
            <a:extLst>
              <a:ext uri="{FF2B5EF4-FFF2-40B4-BE49-F238E27FC236}">
                <a16:creationId xmlns:a16="http://schemas.microsoft.com/office/drawing/2014/main" xmlns="" id="{A3D043D7-05B0-CF04-270E-BA8E64182326}"/>
              </a:ext>
            </a:extLst>
          </p:cNvPr>
          <p:cNvSpPr/>
          <p:nvPr/>
        </p:nvSpPr>
        <p:spPr>
          <a:xfrm>
            <a:off x="7614797" y="1333086"/>
            <a:ext cx="1026628" cy="881577"/>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ln>
                  <a:solidFill>
                    <a:schemeClr val="bg1"/>
                  </a:solidFill>
                </a:ln>
                <a:solidFill>
                  <a:srgbClr val="C00000"/>
                </a:solidFill>
                <a:latin typeface="Broadway" panose="04040905080B02020502" pitchFamily="82" charset="0"/>
              </a:rPr>
              <a:t>04</a:t>
            </a:r>
            <a:endParaRPr lang="en-IN" sz="3200" dirty="0">
              <a:ln>
                <a:solidFill>
                  <a:schemeClr val="bg1"/>
                </a:solidFill>
              </a:ln>
              <a:solidFill>
                <a:srgbClr val="C00000"/>
              </a:solidFill>
              <a:latin typeface="Broadway" panose="04040905080B02020502" pitchFamily="82" charset="0"/>
            </a:endParaRPr>
          </a:p>
        </p:txBody>
      </p:sp>
      <p:sp>
        <p:nvSpPr>
          <p:cNvPr id="17" name="Rounded Rectangle 36">
            <a:extLst>
              <a:ext uri="{FF2B5EF4-FFF2-40B4-BE49-F238E27FC236}">
                <a16:creationId xmlns:a16="http://schemas.microsoft.com/office/drawing/2014/main" xmlns="" id="{758C8288-74D7-7F8F-025D-B3B4B58A928C}"/>
              </a:ext>
            </a:extLst>
          </p:cNvPr>
          <p:cNvSpPr/>
          <p:nvPr/>
        </p:nvSpPr>
        <p:spPr>
          <a:xfrm>
            <a:off x="1920430" y="2633645"/>
            <a:ext cx="2604628" cy="6311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Comic Sans MS" panose="030F0702030302020204" pitchFamily="66" charset="0"/>
              </a:rPr>
              <a:t>Motivation</a:t>
            </a:r>
            <a:endParaRPr lang="en-IN" sz="2400" dirty="0">
              <a:solidFill>
                <a:schemeClr val="tx1"/>
              </a:solidFill>
              <a:latin typeface="Comic Sans MS" panose="030F0702030302020204" pitchFamily="66" charset="0"/>
            </a:endParaRPr>
          </a:p>
        </p:txBody>
      </p:sp>
      <p:sp>
        <p:nvSpPr>
          <p:cNvPr id="26" name="Oval 25">
            <a:extLst>
              <a:ext uri="{FF2B5EF4-FFF2-40B4-BE49-F238E27FC236}">
                <a16:creationId xmlns:a16="http://schemas.microsoft.com/office/drawing/2014/main" xmlns="" id="{A3D043D7-05B0-CF04-270E-BA8E64182326}"/>
              </a:ext>
            </a:extLst>
          </p:cNvPr>
          <p:cNvSpPr/>
          <p:nvPr/>
        </p:nvSpPr>
        <p:spPr>
          <a:xfrm>
            <a:off x="7614797" y="3690423"/>
            <a:ext cx="1026628" cy="881577"/>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ln>
                  <a:solidFill>
                    <a:schemeClr val="bg1"/>
                  </a:solidFill>
                </a:ln>
                <a:solidFill>
                  <a:srgbClr val="C00000"/>
                </a:solidFill>
                <a:latin typeface="Broadway" panose="04040905080B02020502" pitchFamily="82" charset="0"/>
              </a:rPr>
              <a:t>05</a:t>
            </a:r>
            <a:endParaRPr lang="en-IN" sz="3200" dirty="0">
              <a:ln>
                <a:solidFill>
                  <a:schemeClr val="bg1"/>
                </a:solidFill>
              </a:ln>
              <a:solidFill>
                <a:srgbClr val="C00000"/>
              </a:solidFill>
              <a:latin typeface="Broadway" panose="04040905080B02020502" pitchFamily="82" charset="0"/>
            </a:endParaRPr>
          </a:p>
        </p:txBody>
      </p:sp>
    </p:spTree>
    <p:extLst>
      <p:ext uri="{BB962C8B-B14F-4D97-AF65-F5344CB8AC3E}">
        <p14:creationId xmlns:p14="http://schemas.microsoft.com/office/powerpoint/2010/main" val="37710590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48774" y="609600"/>
            <a:ext cx="6322763" cy="970450"/>
          </a:xfrm>
          <a:noFill/>
        </p:spPr>
        <p:txBody>
          <a:bodyPr/>
          <a:lstStyle/>
          <a:p>
            <a:pPr algn="l"/>
            <a:r>
              <a:rPr lang="en-IN" b="1" dirty="0">
                <a:solidFill>
                  <a:schemeClr val="accent1">
                    <a:lumMod val="40000"/>
                    <a:lumOff val="60000"/>
                  </a:schemeClr>
                </a:solidFill>
                <a:effectLst/>
              </a:rPr>
              <a:t>INTRODUCTION</a:t>
            </a:r>
          </a:p>
        </p:txBody>
      </p:sp>
      <p:sp>
        <p:nvSpPr>
          <p:cNvPr id="3" name="Content Placeholder 2"/>
          <p:cNvSpPr>
            <a:spLocks noGrp="1"/>
          </p:cNvSpPr>
          <p:nvPr>
            <p:ph idx="1"/>
          </p:nvPr>
        </p:nvSpPr>
        <p:spPr>
          <a:xfrm>
            <a:off x="5148775" y="1732449"/>
            <a:ext cx="6118782" cy="4058751"/>
          </a:xfrm>
        </p:spPr>
        <p:txBody>
          <a:bodyPr>
            <a:noAutofit/>
          </a:bodyPr>
          <a:lstStyle/>
          <a:p>
            <a:pPr marL="36900" indent="0" algn="just">
              <a:buNone/>
            </a:pPr>
            <a:r>
              <a:rPr lang="en-US" sz="1900" dirty="0">
                <a:solidFill>
                  <a:srgbClr val="FCEAE4"/>
                </a:solidFill>
                <a:effectLst/>
                <a:latin typeface="Comic Sans MS" panose="030F0702030302020204" pitchFamily="66" charset="0"/>
                <a:cs typeface="Times New Roman" panose="02020603050405020304" pitchFamily="18" charset="0"/>
              </a:rPr>
              <a:t>The College Employee Leave Management System is a tool that has been built to help the college authority streamline their leave approval workflow efficiently. It makes it easy for employees to submit their leave requests and for the Principal to approve or decline them - all while adhering to the college’s leave policy. </a:t>
            </a:r>
          </a:p>
          <a:p>
            <a:pPr marL="36900" indent="0" algn="just">
              <a:buNone/>
            </a:pPr>
            <a:endParaRPr lang="en-US" sz="1900" b="1" dirty="0">
              <a:solidFill>
                <a:srgbClr val="FCEAE4"/>
              </a:solidFill>
              <a:effectLst/>
              <a:latin typeface="Comic Sans MS" panose="030F0702030302020204" pitchFamily="66" charset="0"/>
              <a:cs typeface="Times New Roman" panose="02020603050405020304" pitchFamily="18" charset="0"/>
            </a:endParaRPr>
          </a:p>
          <a:p>
            <a:pPr marL="36900" indent="0" algn="just">
              <a:buNone/>
            </a:pPr>
            <a:r>
              <a:rPr lang="en-US" sz="1900" dirty="0">
                <a:solidFill>
                  <a:srgbClr val="FCEAE4"/>
                </a:solidFill>
                <a:effectLst/>
                <a:latin typeface="Comic Sans MS" panose="030F0702030302020204" pitchFamily="66" charset="0"/>
                <a:cs typeface="Times New Roman" panose="02020603050405020304" pitchFamily="18" charset="0"/>
              </a:rPr>
              <a:t>The main focus of this online system is on decreasing the paper work, thus bringing  down the time delay in leave application and approval. It also enhances transparency of leave records for the access of the employee anytime and anywhere.</a:t>
            </a:r>
            <a:endParaRPr lang="en-IN" sz="1900" dirty="0">
              <a:solidFill>
                <a:srgbClr val="FCEAE4"/>
              </a:solidFill>
              <a:effectLst/>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1539385" y="5383237"/>
            <a:ext cx="1818250" cy="267286"/>
            <a:chOff x="1186816" y="4811151"/>
            <a:chExt cx="1818250" cy="267286"/>
          </a:xfrm>
          <a:solidFill>
            <a:srgbClr val="FCEAE4"/>
          </a:solidFill>
        </p:grpSpPr>
        <p:sp>
          <p:nvSpPr>
            <p:cNvPr id="11" name="Oval 10"/>
            <p:cNvSpPr/>
            <p:nvPr/>
          </p:nvSpPr>
          <p:spPr>
            <a:xfrm>
              <a:off x="1186816" y="4811151"/>
              <a:ext cx="267286" cy="267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1962298" y="4811151"/>
              <a:ext cx="267286" cy="267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2737780" y="4811151"/>
              <a:ext cx="267286" cy="2672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97" y="1094825"/>
            <a:ext cx="4147625" cy="4147625"/>
          </a:xfrm>
          <a:prstGeom prst="rect">
            <a:avLst/>
          </a:prstGeom>
        </p:spPr>
      </p:pic>
      <p:cxnSp>
        <p:nvCxnSpPr>
          <p:cNvPr id="17" name="Straight Connector 16"/>
          <p:cNvCxnSpPr/>
          <p:nvPr/>
        </p:nvCxnSpPr>
        <p:spPr>
          <a:xfrm>
            <a:off x="4740813" y="450166"/>
            <a:ext cx="0" cy="5767754"/>
          </a:xfrm>
          <a:prstGeom prst="line">
            <a:avLst/>
          </a:prstGeom>
          <a:ln w="76200">
            <a:solidFill>
              <a:srgbClr val="A5002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16779023"/>
      </p:ext>
    </p:extLst>
  </p:cSld>
  <p:clrMapOvr>
    <a:masterClrMapping/>
  </p:clrMapOvr>
  <mc:AlternateContent xmlns:mc="http://schemas.openxmlformats.org/markup-compatibility/2006">
    <mc:Choice xmlns:p14="http://schemas.microsoft.com/office/powerpoint/2010/main" Requires="p14">
      <p:transition spd="slow" p14:dur="1500">
        <p:randomBar dir="vert"/>
      </p:transition>
    </mc:Choice>
    <mc:Fallback>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6553837" y="0"/>
            <a:ext cx="5646057" cy="68495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p:cNvCxnSpPr/>
          <p:nvPr/>
        </p:nvCxnSpPr>
        <p:spPr>
          <a:xfrm>
            <a:off x="6879771" y="382997"/>
            <a:ext cx="49784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879771" y="382997"/>
            <a:ext cx="0" cy="6119403"/>
          </a:xfrm>
          <a:prstGeom prst="line">
            <a:avLst/>
          </a:prstGeom>
          <a:ln w="57150"/>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6894285" y="6502400"/>
            <a:ext cx="4978400" cy="14514"/>
          </a:xfrm>
          <a:prstGeom prst="line">
            <a:avLst/>
          </a:prstGeom>
          <a:ln w="57150"/>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flipV="1">
            <a:off x="11887199" y="382998"/>
            <a:ext cx="14514" cy="6119402"/>
          </a:xfrm>
          <a:prstGeom prst="line">
            <a:avLst/>
          </a:prstGeom>
          <a:ln w="57150"/>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7191525" y="1652836"/>
            <a:ext cx="4383919" cy="970450"/>
          </a:xfrm>
        </p:spPr>
        <p:txBody>
          <a:bodyPr/>
          <a:lstStyle/>
          <a:p>
            <a:r>
              <a:rPr lang="en-IN" dirty="0">
                <a:ln>
                  <a:solidFill>
                    <a:schemeClr val="bg1">
                      <a:lumMod val="95000"/>
                      <a:lumOff val="5000"/>
                      <a:alpha val="10000"/>
                    </a:schemeClr>
                  </a:solidFill>
                </a:ln>
                <a:solidFill>
                  <a:schemeClr val="bg1"/>
                </a:solidFill>
              </a:rPr>
              <a:t>MOTIVATION</a:t>
            </a:r>
          </a:p>
        </p:txBody>
      </p:sp>
      <p:sp>
        <p:nvSpPr>
          <p:cNvPr id="3" name="Content Placeholder 2"/>
          <p:cNvSpPr>
            <a:spLocks noGrp="1"/>
          </p:cNvSpPr>
          <p:nvPr>
            <p:ph idx="1"/>
          </p:nvPr>
        </p:nvSpPr>
        <p:spPr>
          <a:xfrm>
            <a:off x="7191525" y="3086422"/>
            <a:ext cx="4245731" cy="1545771"/>
          </a:xfrm>
        </p:spPr>
        <p:txBody>
          <a:bodyPr>
            <a:normAutofit/>
          </a:bodyPr>
          <a:lstStyle/>
          <a:p>
            <a:pPr marL="36900" indent="0" algn="ctr">
              <a:buNone/>
            </a:pPr>
            <a:r>
              <a:rPr lang="en-US" sz="2400" dirty="0">
                <a:solidFill>
                  <a:schemeClr val="tx1"/>
                </a:solidFill>
                <a:effectLst/>
                <a:latin typeface="Comic Sans MS" panose="030F0702030302020204" pitchFamily="66" charset="0"/>
              </a:rPr>
              <a:t>Here's what one can expect from an online leave management system:</a:t>
            </a:r>
            <a:endParaRPr lang="en-US" sz="2400" b="1" dirty="0">
              <a:solidFill>
                <a:schemeClr val="tx1"/>
              </a:solidFill>
              <a:effectLst/>
              <a:latin typeface="Comic Sans MS" panose="030F0702030302020204" pitchFamily="66" charset="0"/>
            </a:endParaRPr>
          </a:p>
        </p:txBody>
      </p:sp>
      <p:pic>
        <p:nvPicPr>
          <p:cNvPr id="1026" name="Picture 2" descr="HD Green Brush Stroke Tick Mark Symbol Icon PNG | Citypn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76230" y="746860"/>
            <a:ext cx="1071789" cy="107178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D Green Brush Stroke Tick Mark Symbol Icon PNG | City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78876" y="5131570"/>
            <a:ext cx="1071789" cy="107178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D Green Brush Stroke Tick Mark Symbol Icon PNG | City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76229" y="3658552"/>
            <a:ext cx="1071789" cy="107178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D Green Brush Stroke Tick Mark Symbol Icon PNG | Citypn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76229" y="2185534"/>
            <a:ext cx="1071789" cy="107178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xmlns="" id="{FBEA6921-AE6A-279D-7C44-9E9AD0150CF2}"/>
              </a:ext>
            </a:extLst>
          </p:cNvPr>
          <p:cNvSpPr/>
          <p:nvPr/>
        </p:nvSpPr>
        <p:spPr>
          <a:xfrm>
            <a:off x="1532656" y="746860"/>
            <a:ext cx="4701532" cy="111781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xmlns="" id="{8EBEC290-E64D-95EC-D42B-4AE9B4482000}"/>
              </a:ext>
            </a:extLst>
          </p:cNvPr>
          <p:cNvSpPr/>
          <p:nvPr/>
        </p:nvSpPr>
        <p:spPr>
          <a:xfrm>
            <a:off x="1515158" y="2139510"/>
            <a:ext cx="4695672" cy="111781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xmlns="" id="{6D53EDD9-12B5-6C02-64EF-6DCBFAB70BE5}"/>
              </a:ext>
            </a:extLst>
          </p:cNvPr>
          <p:cNvSpPr/>
          <p:nvPr/>
        </p:nvSpPr>
        <p:spPr>
          <a:xfrm>
            <a:off x="1486451" y="3704395"/>
            <a:ext cx="4701532" cy="10513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xmlns="" id="{8707A94D-A41E-11A5-0F47-2D11D7A73F4E}"/>
              </a:ext>
            </a:extLst>
          </p:cNvPr>
          <p:cNvSpPr/>
          <p:nvPr/>
        </p:nvSpPr>
        <p:spPr>
          <a:xfrm>
            <a:off x="1532656" y="5098101"/>
            <a:ext cx="4695672" cy="111781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A50021"/>
                </a:solidFill>
              </a:rPr>
              <a:t>   </a:t>
            </a:r>
          </a:p>
        </p:txBody>
      </p:sp>
      <p:sp>
        <p:nvSpPr>
          <p:cNvPr id="20" name="TextBox 19">
            <a:extLst>
              <a:ext uri="{FF2B5EF4-FFF2-40B4-BE49-F238E27FC236}">
                <a16:creationId xmlns:a16="http://schemas.microsoft.com/office/drawing/2014/main" xmlns="" id="{019A61AC-FAE5-1025-FBC9-2C0F1DB82144}"/>
              </a:ext>
            </a:extLst>
          </p:cNvPr>
          <p:cNvSpPr txBox="1"/>
          <p:nvPr/>
        </p:nvSpPr>
        <p:spPr>
          <a:xfrm rot="10800000" flipH="1" flipV="1">
            <a:off x="1834792" y="1082699"/>
            <a:ext cx="4091399" cy="400110"/>
          </a:xfrm>
          <a:prstGeom prst="rect">
            <a:avLst/>
          </a:prstGeom>
          <a:noFill/>
        </p:spPr>
        <p:txBody>
          <a:bodyPr wrap="square" rtlCol="0">
            <a:spAutoFit/>
          </a:bodyPr>
          <a:lstStyle/>
          <a:p>
            <a:pPr algn="l"/>
            <a:r>
              <a:rPr lang="en-US" sz="2000" dirty="0">
                <a:solidFill>
                  <a:srgbClr val="A50021"/>
                </a:solidFill>
              </a:rPr>
              <a:t>Reduces</a:t>
            </a:r>
            <a:r>
              <a:rPr lang="en-US" sz="2000" dirty="0"/>
              <a:t> </a:t>
            </a:r>
            <a:r>
              <a:rPr lang="en-US" sz="2000" dirty="0">
                <a:solidFill>
                  <a:srgbClr val="A50021"/>
                </a:solidFill>
              </a:rPr>
              <a:t>P</a:t>
            </a:r>
            <a:r>
              <a:rPr lang="en-US" sz="2000" dirty="0" smtClean="0">
                <a:solidFill>
                  <a:srgbClr val="A50021"/>
                </a:solidFill>
              </a:rPr>
              <a:t>aperwork</a:t>
            </a:r>
            <a:r>
              <a:rPr lang="en-US" sz="2000" dirty="0" smtClean="0"/>
              <a:t> </a:t>
            </a:r>
            <a:endParaRPr lang="en-US" sz="2000" dirty="0"/>
          </a:p>
        </p:txBody>
      </p:sp>
      <p:sp>
        <p:nvSpPr>
          <p:cNvPr id="21" name="TextBox 20">
            <a:extLst>
              <a:ext uri="{FF2B5EF4-FFF2-40B4-BE49-F238E27FC236}">
                <a16:creationId xmlns:a16="http://schemas.microsoft.com/office/drawing/2014/main" xmlns="" id="{ACC73C87-1F4D-CEA9-DD30-C7F4AEFEE690}"/>
              </a:ext>
            </a:extLst>
          </p:cNvPr>
          <p:cNvSpPr txBox="1"/>
          <p:nvPr/>
        </p:nvSpPr>
        <p:spPr>
          <a:xfrm>
            <a:off x="1834331" y="2513750"/>
            <a:ext cx="3603679" cy="400110"/>
          </a:xfrm>
          <a:prstGeom prst="rect">
            <a:avLst/>
          </a:prstGeom>
          <a:noFill/>
        </p:spPr>
        <p:txBody>
          <a:bodyPr wrap="square" rtlCol="0">
            <a:spAutoFit/>
          </a:bodyPr>
          <a:lstStyle/>
          <a:p>
            <a:pPr algn="l"/>
            <a:r>
              <a:rPr lang="en-US" sz="2000" dirty="0">
                <a:solidFill>
                  <a:srgbClr val="A50021"/>
                </a:solidFill>
              </a:rPr>
              <a:t>Reduces Manual </a:t>
            </a:r>
            <a:r>
              <a:rPr lang="en-US" sz="2000" dirty="0">
                <a:solidFill>
                  <a:srgbClr val="A50021"/>
                </a:solidFill>
              </a:rPr>
              <a:t>L</a:t>
            </a:r>
            <a:r>
              <a:rPr lang="en-US" sz="2000" dirty="0" smtClean="0">
                <a:solidFill>
                  <a:srgbClr val="A50021"/>
                </a:solidFill>
              </a:rPr>
              <a:t>abour </a:t>
            </a:r>
            <a:endParaRPr lang="en-US" sz="2000" dirty="0">
              <a:solidFill>
                <a:srgbClr val="A50021"/>
              </a:solidFill>
            </a:endParaRPr>
          </a:p>
        </p:txBody>
      </p:sp>
      <p:sp>
        <p:nvSpPr>
          <p:cNvPr id="23" name="TextBox 22">
            <a:extLst>
              <a:ext uri="{FF2B5EF4-FFF2-40B4-BE49-F238E27FC236}">
                <a16:creationId xmlns:a16="http://schemas.microsoft.com/office/drawing/2014/main" xmlns="" id="{923BB5E2-EEED-434A-1D05-29553CE4E882}"/>
              </a:ext>
            </a:extLst>
          </p:cNvPr>
          <p:cNvSpPr txBox="1"/>
          <p:nvPr/>
        </p:nvSpPr>
        <p:spPr>
          <a:xfrm>
            <a:off x="1832363" y="3840503"/>
            <a:ext cx="4061261" cy="707886"/>
          </a:xfrm>
          <a:prstGeom prst="rect">
            <a:avLst/>
          </a:prstGeom>
          <a:noFill/>
        </p:spPr>
        <p:txBody>
          <a:bodyPr wrap="square" rtlCol="0">
            <a:spAutoFit/>
          </a:bodyPr>
          <a:lstStyle/>
          <a:p>
            <a:pPr algn="l"/>
            <a:r>
              <a:rPr lang="en-US" sz="2000" dirty="0">
                <a:solidFill>
                  <a:srgbClr val="A50021"/>
                </a:solidFill>
              </a:rPr>
              <a:t>Provides a User-friendly </a:t>
            </a:r>
            <a:r>
              <a:rPr lang="en-US" sz="2000" dirty="0" smtClean="0">
                <a:solidFill>
                  <a:srgbClr val="A50021"/>
                </a:solidFill>
              </a:rPr>
              <a:t>Experience</a:t>
            </a:r>
            <a:endParaRPr lang="en-US" sz="2000" dirty="0">
              <a:solidFill>
                <a:srgbClr val="A50021"/>
              </a:solidFill>
            </a:endParaRPr>
          </a:p>
        </p:txBody>
      </p:sp>
      <p:sp>
        <p:nvSpPr>
          <p:cNvPr id="22" name="TextBox 21">
            <a:extLst>
              <a:ext uri="{FF2B5EF4-FFF2-40B4-BE49-F238E27FC236}">
                <a16:creationId xmlns:a16="http://schemas.microsoft.com/office/drawing/2014/main" xmlns="" id="{019A61AC-FAE5-1025-FBC9-2C0F1DB82144}"/>
              </a:ext>
            </a:extLst>
          </p:cNvPr>
          <p:cNvSpPr txBox="1"/>
          <p:nvPr/>
        </p:nvSpPr>
        <p:spPr>
          <a:xfrm rot="10800000" flipH="1" flipV="1">
            <a:off x="1834791" y="5467409"/>
            <a:ext cx="4091399" cy="400110"/>
          </a:xfrm>
          <a:prstGeom prst="rect">
            <a:avLst/>
          </a:prstGeom>
          <a:noFill/>
        </p:spPr>
        <p:txBody>
          <a:bodyPr wrap="square" rtlCol="0">
            <a:spAutoFit/>
          </a:bodyPr>
          <a:lstStyle/>
          <a:p>
            <a:pPr algn="l"/>
            <a:r>
              <a:rPr lang="en-US" sz="2000" dirty="0" smtClean="0">
                <a:solidFill>
                  <a:srgbClr val="A50021"/>
                </a:solidFill>
              </a:rPr>
              <a:t>Improved Efficiency</a:t>
            </a:r>
            <a:endParaRPr lang="en-US" sz="2000" dirty="0">
              <a:solidFill>
                <a:srgbClr val="A50021"/>
              </a:solidFill>
            </a:endParaRPr>
          </a:p>
        </p:txBody>
      </p:sp>
    </p:spTree>
    <p:extLst>
      <p:ext uri="{BB962C8B-B14F-4D97-AF65-F5344CB8AC3E}">
        <p14:creationId xmlns:p14="http://schemas.microsoft.com/office/powerpoint/2010/main" val="8049024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1000"/>
                                        <p:tgtEl>
                                          <p:spTgt spid="1026"/>
                                        </p:tgtEl>
                                      </p:cBhvr>
                                    </p:animEffect>
                                    <p:anim calcmode="lin" valueType="num">
                                      <p:cBhvr>
                                        <p:cTn id="18" dur="1000" fill="hold"/>
                                        <p:tgtEl>
                                          <p:spTgt spid="1026"/>
                                        </p:tgtEl>
                                        <p:attrNameLst>
                                          <p:attrName>ppt_x</p:attrName>
                                        </p:attrNameLst>
                                      </p:cBhvr>
                                      <p:tavLst>
                                        <p:tav tm="0">
                                          <p:val>
                                            <p:strVal val="#ppt_x"/>
                                          </p:val>
                                        </p:tav>
                                        <p:tav tm="100000">
                                          <p:val>
                                            <p:strVal val="#ppt_x"/>
                                          </p:val>
                                        </p:tav>
                                      </p:tavLst>
                                    </p:anim>
                                    <p:anim calcmode="lin" valueType="num">
                                      <p:cBhvr>
                                        <p:cTn id="1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1000"/>
                                        <p:tgtEl>
                                          <p:spTgt spid="23"/>
                                        </p:tgtEl>
                                      </p:cBhvr>
                                    </p:animEffect>
                                    <p:anim calcmode="lin" valueType="num">
                                      <p:cBhvr>
                                        <p:cTn id="47" dur="1000" fill="hold"/>
                                        <p:tgtEl>
                                          <p:spTgt spid="23"/>
                                        </p:tgtEl>
                                        <p:attrNameLst>
                                          <p:attrName>ppt_x</p:attrName>
                                        </p:attrNameLst>
                                      </p:cBhvr>
                                      <p:tavLst>
                                        <p:tav tm="0">
                                          <p:val>
                                            <p:strVal val="#ppt_x"/>
                                          </p:val>
                                        </p:tav>
                                        <p:tav tm="100000">
                                          <p:val>
                                            <p:strVal val="#ppt_x"/>
                                          </p:val>
                                        </p:tav>
                                      </p:tavLst>
                                    </p:anim>
                                    <p:anim calcmode="lin" valueType="num">
                                      <p:cBhvr>
                                        <p:cTn id="48" dur="1000" fill="hold"/>
                                        <p:tgtEl>
                                          <p:spTgt spid="23"/>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fade">
                                      <p:cBhvr>
                                        <p:cTn id="51" dur="1000"/>
                                        <p:tgtEl>
                                          <p:spTgt spid="26"/>
                                        </p:tgtEl>
                                      </p:cBhvr>
                                    </p:animEffect>
                                    <p:anim calcmode="lin" valueType="num">
                                      <p:cBhvr>
                                        <p:cTn id="52" dur="1000" fill="hold"/>
                                        <p:tgtEl>
                                          <p:spTgt spid="26"/>
                                        </p:tgtEl>
                                        <p:attrNameLst>
                                          <p:attrName>ppt_x</p:attrName>
                                        </p:attrNameLst>
                                      </p:cBhvr>
                                      <p:tavLst>
                                        <p:tav tm="0">
                                          <p:val>
                                            <p:strVal val="#ppt_x"/>
                                          </p:val>
                                        </p:tav>
                                        <p:tav tm="100000">
                                          <p:val>
                                            <p:strVal val="#ppt_x"/>
                                          </p:val>
                                        </p:tav>
                                      </p:tavLst>
                                    </p:anim>
                                    <p:anim calcmode="lin" valueType="num">
                                      <p:cBhvr>
                                        <p:cTn id="53"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1000"/>
                                        <p:tgtEl>
                                          <p:spTgt spid="22"/>
                                        </p:tgtEl>
                                      </p:cBhvr>
                                    </p:animEffect>
                                    <p:anim calcmode="lin" valueType="num">
                                      <p:cBhvr>
                                        <p:cTn id="64" dur="1000" fill="hold"/>
                                        <p:tgtEl>
                                          <p:spTgt spid="22"/>
                                        </p:tgtEl>
                                        <p:attrNameLst>
                                          <p:attrName>ppt_x</p:attrName>
                                        </p:attrNameLst>
                                      </p:cBhvr>
                                      <p:tavLst>
                                        <p:tav tm="0">
                                          <p:val>
                                            <p:strVal val="#ppt_x"/>
                                          </p:val>
                                        </p:tav>
                                        <p:tav tm="100000">
                                          <p:val>
                                            <p:strVal val="#ppt_x"/>
                                          </p:val>
                                        </p:tav>
                                      </p:tavLst>
                                    </p:anim>
                                    <p:anim calcmode="lin" valueType="num">
                                      <p:cBhvr>
                                        <p:cTn id="65" dur="1000" fill="hold"/>
                                        <p:tgtEl>
                                          <p:spTgt spid="22"/>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6" grpId="0" animBg="1"/>
      <p:bldP spid="19" grpId="0" animBg="1"/>
      <p:bldP spid="20" grpId="0"/>
      <p:bldP spid="21" grpId="0"/>
      <p:bldP spid="23"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2764" y="209702"/>
            <a:ext cx="10353762" cy="970450"/>
          </a:xfrm>
        </p:spPr>
        <p:txBody>
          <a:bodyPr/>
          <a:lstStyle/>
          <a:p>
            <a:r>
              <a:rPr lang="en-IN" b="1" dirty="0">
                <a:solidFill>
                  <a:srgbClr val="D1CAFE"/>
                </a:solidFill>
                <a:effectLst/>
              </a:rPr>
              <a:t>AVAILABLE LEAVE TYPES</a:t>
            </a:r>
          </a:p>
        </p:txBody>
      </p:sp>
      <p:cxnSp>
        <p:nvCxnSpPr>
          <p:cNvPr id="5" name="Straight Connector 4"/>
          <p:cNvCxnSpPr/>
          <p:nvPr/>
        </p:nvCxnSpPr>
        <p:spPr>
          <a:xfrm>
            <a:off x="6089645" y="1319738"/>
            <a:ext cx="1031" cy="5328000"/>
          </a:xfrm>
          <a:prstGeom prst="line">
            <a:avLst/>
          </a:prstGeom>
          <a:ln w="76200">
            <a:solidFill>
              <a:srgbClr val="D1CAFE"/>
            </a:solidFill>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912764" y="1388807"/>
            <a:ext cx="3644721" cy="605307"/>
          </a:xfrm>
          <a:prstGeom prst="round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Casual Leave</a:t>
            </a:r>
          </a:p>
        </p:txBody>
      </p:sp>
      <p:sp>
        <p:nvSpPr>
          <p:cNvPr id="7" name="Rounded Rectangle 6"/>
          <p:cNvSpPr/>
          <p:nvPr/>
        </p:nvSpPr>
        <p:spPr>
          <a:xfrm>
            <a:off x="912759" y="2320748"/>
            <a:ext cx="3644721" cy="605307"/>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Earned Leave</a:t>
            </a:r>
          </a:p>
        </p:txBody>
      </p:sp>
      <p:sp>
        <p:nvSpPr>
          <p:cNvPr id="8" name="Rounded Rectangle 7"/>
          <p:cNvSpPr/>
          <p:nvPr/>
        </p:nvSpPr>
        <p:spPr>
          <a:xfrm>
            <a:off x="912759" y="3252689"/>
            <a:ext cx="3644721" cy="605307"/>
          </a:xfrm>
          <a:prstGeom prst="round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On-Duty Leave</a:t>
            </a:r>
          </a:p>
        </p:txBody>
      </p:sp>
      <p:sp>
        <p:nvSpPr>
          <p:cNvPr id="9" name="Rounded Rectangle 8"/>
          <p:cNvSpPr/>
          <p:nvPr/>
        </p:nvSpPr>
        <p:spPr>
          <a:xfrm>
            <a:off x="912759" y="4182603"/>
            <a:ext cx="3644721" cy="605307"/>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Special Study Leave</a:t>
            </a:r>
          </a:p>
        </p:txBody>
      </p:sp>
      <p:sp>
        <p:nvSpPr>
          <p:cNvPr id="10" name="Rounded Rectangle 9"/>
          <p:cNvSpPr/>
          <p:nvPr/>
        </p:nvSpPr>
        <p:spPr>
          <a:xfrm>
            <a:off x="912759" y="5112517"/>
            <a:ext cx="3644721" cy="605307"/>
          </a:xfrm>
          <a:prstGeom prst="round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Quarantine Leave</a:t>
            </a:r>
          </a:p>
        </p:txBody>
      </p:sp>
      <p:sp>
        <p:nvSpPr>
          <p:cNvPr id="11" name="Rounded Rectangle 10"/>
          <p:cNvSpPr/>
          <p:nvPr/>
        </p:nvSpPr>
        <p:spPr>
          <a:xfrm>
            <a:off x="912758" y="6042431"/>
            <a:ext cx="3644721" cy="605307"/>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Leaves Not Due</a:t>
            </a:r>
          </a:p>
        </p:txBody>
      </p:sp>
      <p:sp>
        <p:nvSpPr>
          <p:cNvPr id="12" name="Rounded Rectangle 11"/>
          <p:cNvSpPr/>
          <p:nvPr/>
        </p:nvSpPr>
        <p:spPr>
          <a:xfrm>
            <a:off x="7537132" y="6042431"/>
            <a:ext cx="3644721" cy="605307"/>
          </a:xfrm>
          <a:prstGeom prst="round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Special Disability Leave</a:t>
            </a:r>
          </a:p>
        </p:txBody>
      </p:sp>
      <p:sp>
        <p:nvSpPr>
          <p:cNvPr id="13" name="Rounded Rectangle 12"/>
          <p:cNvSpPr/>
          <p:nvPr/>
        </p:nvSpPr>
        <p:spPr>
          <a:xfrm>
            <a:off x="7537133" y="5118560"/>
            <a:ext cx="3644721" cy="605307"/>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Compensatory Leave</a:t>
            </a:r>
          </a:p>
        </p:txBody>
      </p:sp>
      <p:sp>
        <p:nvSpPr>
          <p:cNvPr id="14" name="Rounded Rectangle 13"/>
          <p:cNvSpPr/>
          <p:nvPr/>
        </p:nvSpPr>
        <p:spPr>
          <a:xfrm>
            <a:off x="7537131" y="4186552"/>
            <a:ext cx="3644721" cy="605307"/>
          </a:xfrm>
          <a:prstGeom prst="round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Maternity Leave</a:t>
            </a:r>
          </a:p>
        </p:txBody>
      </p:sp>
      <p:sp>
        <p:nvSpPr>
          <p:cNvPr id="15" name="Rounded Rectangle 14"/>
          <p:cNvSpPr/>
          <p:nvPr/>
        </p:nvSpPr>
        <p:spPr>
          <a:xfrm>
            <a:off x="7537131" y="3259020"/>
            <a:ext cx="3644721" cy="605307"/>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Study Leave</a:t>
            </a:r>
          </a:p>
        </p:txBody>
      </p:sp>
      <p:sp>
        <p:nvSpPr>
          <p:cNvPr id="16" name="Rounded Rectangle 15"/>
          <p:cNvSpPr/>
          <p:nvPr/>
        </p:nvSpPr>
        <p:spPr>
          <a:xfrm>
            <a:off x="7537135" y="2316339"/>
            <a:ext cx="3644721" cy="605307"/>
          </a:xfrm>
          <a:prstGeom prst="roundRect">
            <a:avLst/>
          </a:prstGeom>
          <a:solidFill>
            <a:schemeClr val="accent6">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Commuted Leave</a:t>
            </a:r>
          </a:p>
        </p:txBody>
      </p:sp>
      <p:sp>
        <p:nvSpPr>
          <p:cNvPr id="17" name="Rounded Rectangle 16"/>
          <p:cNvSpPr/>
          <p:nvPr/>
        </p:nvSpPr>
        <p:spPr>
          <a:xfrm>
            <a:off x="7537136" y="1388807"/>
            <a:ext cx="3644721" cy="605307"/>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Medical Leave</a:t>
            </a:r>
          </a:p>
        </p:txBody>
      </p:sp>
      <p:cxnSp>
        <p:nvCxnSpPr>
          <p:cNvPr id="19" name="Straight Arrow Connector 18"/>
          <p:cNvCxnSpPr/>
          <p:nvPr/>
        </p:nvCxnSpPr>
        <p:spPr>
          <a:xfrm flipH="1">
            <a:off x="4557479" y="1519707"/>
            <a:ext cx="1489309"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557478" y="2457719"/>
            <a:ext cx="1489309"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557476" y="4363791"/>
            <a:ext cx="1489309"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557477" y="5263166"/>
            <a:ext cx="1489309"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557478" y="6201178"/>
            <a:ext cx="1489309"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557475" y="3410754"/>
            <a:ext cx="1489309"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089645" y="1834185"/>
            <a:ext cx="1440000"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089645" y="3694127"/>
            <a:ext cx="1440000"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061131" y="4650364"/>
            <a:ext cx="1440000"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061131" y="6466983"/>
            <a:ext cx="1440000"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061131" y="5547592"/>
            <a:ext cx="1440000"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089645" y="2780707"/>
            <a:ext cx="1440000" cy="0"/>
          </a:xfrm>
          <a:prstGeom prst="straightConnector1">
            <a:avLst/>
          </a:prstGeom>
          <a:ln>
            <a:solidFill>
              <a:srgbClr val="9D8DFD"/>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95740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750"/>
                                        <p:tgtEl>
                                          <p:spTgt spid="6"/>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750"/>
                                        <p:tgtEl>
                                          <p:spTgt spid="17"/>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750"/>
                                        <p:tgtEl>
                                          <p:spTgt spid="7"/>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750"/>
                                        <p:tgtEl>
                                          <p:spTgt spid="16"/>
                                        </p:tgtEl>
                                      </p:cBhvr>
                                    </p:animEffect>
                                  </p:childTnLst>
                                </p:cTn>
                              </p:par>
                              <p:par>
                                <p:cTn id="17" presetID="22" presetClass="entr" presetSubtype="4" fill="hold" grpId="0" nodeType="withEffect">
                                  <p:stCondLst>
                                    <p:cond delay="25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750"/>
                                        <p:tgtEl>
                                          <p:spTgt spid="8"/>
                                        </p:tgtEl>
                                      </p:cBhvr>
                                    </p:animEffect>
                                  </p:childTnLst>
                                </p:cTn>
                              </p:par>
                              <p:par>
                                <p:cTn id="20" presetID="22" presetClass="entr" presetSubtype="4" fill="hold" grpId="0" nodeType="withEffect">
                                  <p:stCondLst>
                                    <p:cond delay="25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750"/>
                                        <p:tgtEl>
                                          <p:spTgt spid="15"/>
                                        </p:tgtEl>
                                      </p:cBhvr>
                                    </p:animEffect>
                                  </p:childTnLst>
                                </p:cTn>
                              </p:par>
                              <p:par>
                                <p:cTn id="23" presetID="22" presetClass="entr" presetSubtype="4"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750"/>
                                        <p:tgtEl>
                                          <p:spTgt spid="9"/>
                                        </p:tgtEl>
                                      </p:cBhvr>
                                    </p:animEffect>
                                  </p:childTnLst>
                                </p:cTn>
                              </p:par>
                              <p:par>
                                <p:cTn id="26" presetID="22" presetClass="entr" presetSubtype="4"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750"/>
                                        <p:tgtEl>
                                          <p:spTgt spid="14"/>
                                        </p:tgtEl>
                                      </p:cBhvr>
                                    </p:animEffect>
                                  </p:childTnLst>
                                </p:cTn>
                              </p:par>
                              <p:par>
                                <p:cTn id="29" presetID="22" presetClass="entr" presetSubtype="4" fill="hold" grpId="0" nodeType="with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750"/>
                                        <p:tgtEl>
                                          <p:spTgt spid="10"/>
                                        </p:tgtEl>
                                      </p:cBhvr>
                                    </p:animEffect>
                                  </p:childTnLst>
                                </p:cTn>
                              </p:par>
                              <p:par>
                                <p:cTn id="32" presetID="22" presetClass="entr" presetSubtype="4" fill="hold" grpId="0" nodeType="withEffect">
                                  <p:stCondLst>
                                    <p:cond delay="25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750"/>
                                        <p:tgtEl>
                                          <p:spTgt spid="13"/>
                                        </p:tgtEl>
                                      </p:cBhvr>
                                    </p:animEffect>
                                  </p:childTnLst>
                                </p:cTn>
                              </p:par>
                              <p:par>
                                <p:cTn id="35" presetID="22" presetClass="entr" presetSubtype="4" fill="hold" grpId="0" nodeType="with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750"/>
                                        <p:tgtEl>
                                          <p:spTgt spid="11"/>
                                        </p:tgtEl>
                                      </p:cBhvr>
                                    </p:animEffect>
                                  </p:childTnLst>
                                </p:cTn>
                              </p:par>
                              <p:par>
                                <p:cTn id="38" presetID="22" presetClass="entr" presetSubtype="4" fill="hold" grpId="0" nodeType="with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IN" b="1" dirty="0">
                <a:solidFill>
                  <a:schemeClr val="accent6">
                    <a:lumMod val="20000"/>
                    <a:lumOff val="80000"/>
                  </a:schemeClr>
                </a:solidFill>
              </a:rPr>
              <a:t>SYSTEM DESIGN</a:t>
            </a:r>
          </a:p>
        </p:txBody>
      </p:sp>
      <p:grpSp>
        <p:nvGrpSpPr>
          <p:cNvPr id="3" name="Group 2"/>
          <p:cNvGrpSpPr/>
          <p:nvPr/>
        </p:nvGrpSpPr>
        <p:grpSpPr>
          <a:xfrm>
            <a:off x="1493962" y="2172902"/>
            <a:ext cx="9193427" cy="3474135"/>
            <a:chOff x="0" y="-30773"/>
            <a:chExt cx="5530215" cy="1859573"/>
          </a:xfrm>
          <a:solidFill>
            <a:schemeClr val="tx1">
              <a:lumMod val="95000"/>
            </a:schemeClr>
          </a:solidFill>
        </p:grpSpPr>
        <p:sp>
          <p:nvSpPr>
            <p:cNvPr id="4" name="Oval 3"/>
            <p:cNvSpPr/>
            <p:nvPr/>
          </p:nvSpPr>
          <p:spPr>
            <a:xfrm>
              <a:off x="1811215" y="0"/>
              <a:ext cx="1828800" cy="879231"/>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Staff Leave</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Management System</a:t>
              </a:r>
              <a:endParaRPr lang="en-IN" sz="2000" dirty="0">
                <a:effectLst/>
                <a:ea typeface="Calibri" panose="020F0502020204030204" pitchFamily="34" charset="0"/>
                <a:cs typeface="Times New Roman" panose="02020603050405020304" pitchFamily="18" charset="0"/>
              </a:endParaRPr>
            </a:p>
          </p:txBody>
        </p:sp>
        <p:sp>
          <p:nvSpPr>
            <p:cNvPr id="5" name="Rectangle 4"/>
            <p:cNvSpPr/>
            <p:nvPr/>
          </p:nvSpPr>
          <p:spPr>
            <a:xfrm>
              <a:off x="0" y="290146"/>
              <a:ext cx="861060" cy="27256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2000">
                <a:effectLst/>
                <a:ea typeface="Calibri" panose="020F0502020204030204" pitchFamily="34" charset="0"/>
                <a:cs typeface="Times New Roman" panose="02020603050405020304" pitchFamily="18" charset="0"/>
              </a:endParaRPr>
            </a:p>
          </p:txBody>
        </p:sp>
        <p:sp>
          <p:nvSpPr>
            <p:cNvPr id="6" name="Rectangle 5"/>
            <p:cNvSpPr/>
            <p:nvPr/>
          </p:nvSpPr>
          <p:spPr>
            <a:xfrm>
              <a:off x="4686300" y="298938"/>
              <a:ext cx="843915" cy="28130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Employee</a:t>
              </a:r>
              <a:endParaRPr lang="en-IN" sz="2000">
                <a:effectLst/>
                <a:ea typeface="Calibri" panose="020F0502020204030204" pitchFamily="34" charset="0"/>
                <a:cs typeface="Times New Roman" panose="02020603050405020304" pitchFamily="18" charset="0"/>
              </a:endParaRPr>
            </a:p>
          </p:txBody>
        </p:sp>
        <p:sp>
          <p:nvSpPr>
            <p:cNvPr id="7" name="Rectangle 6"/>
            <p:cNvSpPr/>
            <p:nvPr/>
          </p:nvSpPr>
          <p:spPr>
            <a:xfrm>
              <a:off x="2294792" y="1521069"/>
              <a:ext cx="861646" cy="30773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Principal</a:t>
              </a:r>
              <a:endParaRPr lang="en-IN" sz="2000">
                <a:effectLst/>
                <a:ea typeface="Calibri" panose="020F0502020204030204" pitchFamily="34" charset="0"/>
                <a:cs typeface="Times New Roman" panose="02020603050405020304" pitchFamily="18" charset="0"/>
              </a:endParaRPr>
            </a:p>
          </p:txBody>
        </p:sp>
        <p:cxnSp>
          <p:nvCxnSpPr>
            <p:cNvPr id="8" name="Straight Arrow Connector 7"/>
            <p:cNvCxnSpPr/>
            <p:nvPr/>
          </p:nvCxnSpPr>
          <p:spPr>
            <a:xfrm flipH="1">
              <a:off x="861646" y="492369"/>
              <a:ext cx="958947"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61646" y="342900"/>
              <a:ext cx="958850"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631223" y="369276"/>
              <a:ext cx="1046284"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640015" y="509953"/>
              <a:ext cx="1046285" cy="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71644" y="879231"/>
              <a:ext cx="0" cy="633046"/>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653280" y="879231"/>
              <a:ext cx="0" cy="651021"/>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07061" y="-30773"/>
              <a:ext cx="668020" cy="298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smtClean="0">
                  <a:solidFill>
                    <a:schemeClr val="tx1"/>
                  </a:solidFill>
                  <a:effectLst/>
                  <a:ea typeface="Calibri" panose="020F0502020204030204" pitchFamily="34" charset="0"/>
                  <a:cs typeface="Times New Roman" panose="02020603050405020304" pitchFamily="18" charset="0"/>
                </a:rPr>
                <a:t>Leave Types</a:t>
              </a:r>
              <a:endParaRPr lang="en-IN" dirty="0">
                <a:solidFill>
                  <a:schemeClr val="tx1"/>
                </a:solidFill>
                <a:effectLst/>
                <a:ea typeface="Calibri" panose="020F0502020204030204" pitchFamily="34" charset="0"/>
                <a:cs typeface="Times New Roman" panose="02020603050405020304" pitchFamily="18" charset="0"/>
              </a:endParaRPr>
            </a:p>
          </p:txBody>
        </p:sp>
        <p:sp>
          <p:nvSpPr>
            <p:cNvPr id="15" name="Rectangle 14"/>
            <p:cNvSpPr/>
            <p:nvPr/>
          </p:nvSpPr>
          <p:spPr>
            <a:xfrm>
              <a:off x="3782914" y="-21980"/>
              <a:ext cx="760486" cy="2813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smtClean="0">
                  <a:solidFill>
                    <a:schemeClr val="tx1"/>
                  </a:solidFill>
                  <a:effectLst/>
                  <a:ea typeface="Calibri" panose="020F0502020204030204" pitchFamily="34" charset="0"/>
                  <a:cs typeface="Times New Roman" panose="02020603050405020304" pitchFamily="18" charset="0"/>
                </a:rPr>
                <a:t>Apply for leaves</a:t>
              </a:r>
              <a:endParaRPr lang="en-IN" dirty="0">
                <a:solidFill>
                  <a:schemeClr val="tx1"/>
                </a:solidFill>
                <a:effectLst/>
                <a:ea typeface="Calibri" panose="020F0502020204030204" pitchFamily="34" charset="0"/>
                <a:cs typeface="Times New Roman" panose="02020603050405020304" pitchFamily="18" charset="0"/>
              </a:endParaRPr>
            </a:p>
          </p:txBody>
        </p:sp>
        <p:sp>
          <p:nvSpPr>
            <p:cNvPr id="16" name="Rectangle 15"/>
            <p:cNvSpPr/>
            <p:nvPr/>
          </p:nvSpPr>
          <p:spPr>
            <a:xfrm>
              <a:off x="1442112" y="1046285"/>
              <a:ext cx="1176410" cy="307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smtClean="0">
                  <a:solidFill>
                    <a:schemeClr val="tx1"/>
                  </a:solidFill>
                  <a:effectLst/>
                  <a:ea typeface="Calibri" panose="020F0502020204030204" pitchFamily="34" charset="0"/>
                  <a:cs typeface="Times New Roman" panose="02020603050405020304" pitchFamily="18" charset="0"/>
                </a:rPr>
                <a:t>Leave records of all staff</a:t>
              </a:r>
              <a:endParaRPr lang="en-IN" dirty="0">
                <a:solidFill>
                  <a:schemeClr val="tx1"/>
                </a:solidFill>
                <a:effectLst/>
                <a:ea typeface="Calibri" panose="020F0502020204030204" pitchFamily="34" charset="0"/>
                <a:cs typeface="Times New Roman" panose="02020603050405020304" pitchFamily="18" charset="0"/>
              </a:endParaRPr>
            </a:p>
          </p:txBody>
        </p:sp>
        <p:sp>
          <p:nvSpPr>
            <p:cNvPr id="17" name="Rectangle 16"/>
            <p:cNvSpPr/>
            <p:nvPr/>
          </p:nvSpPr>
          <p:spPr>
            <a:xfrm>
              <a:off x="905851" y="574684"/>
              <a:ext cx="870439" cy="3045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Leave records</a:t>
              </a:r>
              <a:endParaRPr lang="en-IN" dirty="0">
                <a:solidFill>
                  <a:schemeClr val="tx1"/>
                </a:solidFill>
                <a:effectLst/>
                <a:ea typeface="Calibri" panose="020F0502020204030204" pitchFamily="34" charset="0"/>
                <a:cs typeface="Times New Roman" panose="02020603050405020304" pitchFamily="18" charset="0"/>
              </a:endParaRPr>
            </a:p>
          </p:txBody>
        </p:sp>
        <p:sp>
          <p:nvSpPr>
            <p:cNvPr id="18" name="Rectangle 17"/>
            <p:cNvSpPr/>
            <p:nvPr/>
          </p:nvSpPr>
          <p:spPr>
            <a:xfrm>
              <a:off x="2977010" y="1072662"/>
              <a:ext cx="925811" cy="2549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smtClean="0">
                  <a:solidFill>
                    <a:schemeClr val="tx1"/>
                  </a:solidFill>
                  <a:effectLst/>
                  <a:ea typeface="Calibri" panose="020F0502020204030204" pitchFamily="34" charset="0"/>
                  <a:cs typeface="Times New Roman" panose="02020603050405020304" pitchFamily="18" charset="0"/>
                </a:rPr>
                <a:t>Apply/deny leaves</a:t>
              </a:r>
              <a:endParaRPr lang="en-IN" dirty="0">
                <a:solidFill>
                  <a:schemeClr val="tx1"/>
                </a:solidFill>
                <a:effectLst/>
                <a:ea typeface="Calibri" panose="020F0502020204030204" pitchFamily="34" charset="0"/>
                <a:cs typeface="Times New Roman" panose="02020603050405020304" pitchFamily="18" charset="0"/>
              </a:endParaRPr>
            </a:p>
          </p:txBody>
        </p:sp>
        <p:sp>
          <p:nvSpPr>
            <p:cNvPr id="19" name="Rectangle 18"/>
            <p:cNvSpPr/>
            <p:nvPr/>
          </p:nvSpPr>
          <p:spPr>
            <a:xfrm>
              <a:off x="3620144" y="549114"/>
              <a:ext cx="1086028" cy="484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dirty="0" smtClean="0">
                  <a:solidFill>
                    <a:schemeClr val="tx1"/>
                  </a:solidFill>
                  <a:effectLst/>
                  <a:ea typeface="Calibri" panose="020F0502020204030204" pitchFamily="34" charset="0"/>
                  <a:cs typeface="Times New Roman" panose="02020603050405020304" pitchFamily="18" charset="0"/>
                </a:rPr>
                <a:t>Own leave records and status</a:t>
              </a:r>
              <a:endParaRPr lang="en-IN" dirty="0">
                <a:solidFill>
                  <a:schemeClr val="tx1"/>
                </a:solidFill>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41416263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p:cNvGrpSpPr/>
          <p:nvPr/>
        </p:nvGrpSpPr>
        <p:grpSpPr>
          <a:xfrm>
            <a:off x="1532150" y="1011936"/>
            <a:ext cx="9044224" cy="5598377"/>
            <a:chOff x="1345474" y="888275"/>
            <a:chExt cx="9470572" cy="5526965"/>
          </a:xfrm>
        </p:grpSpPr>
        <p:sp>
          <p:nvSpPr>
            <p:cNvPr id="4" name="Rectangle 3"/>
            <p:cNvSpPr/>
            <p:nvPr/>
          </p:nvSpPr>
          <p:spPr>
            <a:xfrm>
              <a:off x="8949573" y="4213409"/>
              <a:ext cx="1070623" cy="555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600" kern="1200" dirty="0">
                  <a:solidFill>
                    <a:schemeClr val="tx1">
                      <a:lumMod val="95000"/>
                    </a:schemeClr>
                  </a:solidFill>
                  <a:effectLst/>
                  <a:latin typeface="Times New Roman" panose="02020603050405020304" pitchFamily="18" charset="0"/>
                  <a:ea typeface="Times New Roman" panose="02020603050405020304" pitchFamily="18" charset="0"/>
                </a:rPr>
                <a:t>leave</a:t>
              </a:r>
              <a:endParaRPr lang="en-IN" sz="1600" dirty="0">
                <a:solidFill>
                  <a:schemeClr val="tx1">
                    <a:lumMod val="95000"/>
                  </a:schemeClr>
                </a:solidFill>
                <a:effectLst/>
                <a:latin typeface="Times New Roman" panose="02020603050405020304" pitchFamily="18" charset="0"/>
                <a:ea typeface="Times New Roman" panose="02020603050405020304" pitchFamily="18" charset="0"/>
              </a:endParaRPr>
            </a:p>
          </p:txBody>
        </p:sp>
        <p:sp>
          <p:nvSpPr>
            <p:cNvPr id="5" name="Rectangle 4"/>
            <p:cNvSpPr/>
            <p:nvPr/>
          </p:nvSpPr>
          <p:spPr>
            <a:xfrm rot="999001">
              <a:off x="2958436" y="1046653"/>
              <a:ext cx="2253407" cy="608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spcAft>
                  <a:spcPts val="0"/>
                </a:spcAft>
              </a:pPr>
              <a:r>
                <a:rPr lang="en-US" sz="1600" kern="1200" dirty="0">
                  <a:solidFill>
                    <a:schemeClr val="tx1">
                      <a:lumMod val="95000"/>
                    </a:schemeClr>
                  </a:solidFill>
                  <a:effectLst/>
                  <a:latin typeface="Times New Roman" panose="02020603050405020304" pitchFamily="18" charset="0"/>
                  <a:ea typeface="Times New Roman" panose="02020603050405020304" pitchFamily="18" charset="0"/>
                </a:rPr>
                <a:t>Checks</a:t>
              </a:r>
              <a:r>
                <a:rPr lang="en-US" sz="1600"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600" kern="1200" dirty="0">
                  <a:solidFill>
                    <a:schemeClr val="tx1">
                      <a:lumMod val="95000"/>
                    </a:schemeClr>
                  </a:solidFill>
                  <a:effectLst/>
                  <a:latin typeface="Times New Roman" panose="02020603050405020304" pitchFamily="18" charset="0"/>
                  <a:ea typeface="Times New Roman" panose="02020603050405020304" pitchFamily="18" charset="0"/>
                </a:rPr>
                <a:t>credentials</a:t>
              </a:r>
              <a:endParaRPr lang="en-IN" sz="1600" dirty="0">
                <a:solidFill>
                  <a:schemeClr val="tx1">
                    <a:lumMod val="95000"/>
                  </a:schemeClr>
                </a:solidFill>
                <a:effectLst/>
                <a:latin typeface="Times New Roman" panose="02020603050405020304" pitchFamily="18" charset="0"/>
                <a:ea typeface="Times New Roman" panose="02020603050405020304" pitchFamily="18" charset="0"/>
              </a:endParaRPr>
            </a:p>
          </p:txBody>
        </p:sp>
        <p:cxnSp>
          <p:nvCxnSpPr>
            <p:cNvPr id="6" name="Straight Arrow Connector 5"/>
            <p:cNvCxnSpPr/>
            <p:nvPr/>
          </p:nvCxnSpPr>
          <p:spPr>
            <a:xfrm>
              <a:off x="2622070" y="1104357"/>
              <a:ext cx="2921448" cy="886458"/>
            </a:xfrm>
            <a:prstGeom prst="straightConnector1">
              <a:avLst/>
            </a:prstGeom>
            <a:solidFill>
              <a:schemeClr val="tx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45474" y="888275"/>
              <a:ext cx="1281290" cy="443432"/>
            </a:xfrm>
            <a:prstGeom prst="rect">
              <a:avLst/>
            </a:prstGeom>
            <a:solidFill>
              <a:schemeClr val="tx1">
                <a:lumMod val="9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spcAft>
                  <a:spcPts val="0"/>
                </a:spcAft>
              </a:pPr>
              <a:r>
                <a:rPr lang="en-US" sz="1600" kern="1200" dirty="0">
                  <a:solidFill>
                    <a:srgbClr val="0D0D0D"/>
                  </a:solidFill>
                  <a:effectLst/>
                  <a:latin typeface="Times New Roman" panose="02020603050405020304" pitchFamily="18" charset="0"/>
                  <a:ea typeface="Times New Roman" panose="02020603050405020304" pitchFamily="18" charset="0"/>
                </a:rPr>
                <a:t>Admin</a:t>
              </a:r>
              <a:endParaRPr lang="en-IN" sz="1600" dirty="0">
                <a:effectLst/>
                <a:latin typeface="Times New Roman" panose="02020603050405020304" pitchFamily="18" charset="0"/>
                <a:ea typeface="Times New Roman" panose="02020603050405020304" pitchFamily="18" charset="0"/>
              </a:endParaRPr>
            </a:p>
          </p:txBody>
        </p:sp>
        <p:cxnSp>
          <p:nvCxnSpPr>
            <p:cNvPr id="8" name="Straight Arrow Connector 7"/>
            <p:cNvCxnSpPr>
              <a:stCxn id="9" idx="2"/>
              <a:endCxn id="42" idx="0"/>
            </p:cNvCxnSpPr>
            <p:nvPr/>
          </p:nvCxnSpPr>
          <p:spPr>
            <a:xfrm flipH="1">
              <a:off x="2161342" y="3931952"/>
              <a:ext cx="335" cy="1700571"/>
            </a:xfrm>
            <a:prstGeom prst="straightConnector1">
              <a:avLst/>
            </a:prstGeom>
            <a:solidFill>
              <a:schemeClr val="tx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1032" y="3410566"/>
              <a:ext cx="1281290" cy="521386"/>
            </a:xfrm>
            <a:prstGeom prst="rect">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600" kern="1200">
                  <a:solidFill>
                    <a:srgbClr val="000000"/>
                  </a:solidFill>
                  <a:effectLst/>
                  <a:latin typeface="Times New Roman" panose="02020603050405020304" pitchFamily="18" charset="0"/>
                  <a:ea typeface="Times New Roman" panose="02020603050405020304" pitchFamily="18" charset="0"/>
                </a:rPr>
                <a:t>Principal</a:t>
              </a:r>
              <a:endParaRPr lang="en-IN" sz="1600">
                <a:effectLst/>
                <a:latin typeface="Times New Roman" panose="02020603050405020304" pitchFamily="18" charset="0"/>
                <a:ea typeface="Times New Roman" panose="02020603050405020304" pitchFamily="18" charset="0"/>
              </a:endParaRPr>
            </a:p>
          </p:txBody>
        </p:sp>
        <p:sp>
          <p:nvSpPr>
            <p:cNvPr id="10" name="Rectangle 9"/>
            <p:cNvSpPr/>
            <p:nvPr/>
          </p:nvSpPr>
          <p:spPr>
            <a:xfrm>
              <a:off x="1345474" y="2052723"/>
              <a:ext cx="1350818" cy="475116"/>
            </a:xfrm>
            <a:prstGeom prst="rect">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spcAft>
                  <a:spcPts val="0"/>
                </a:spcAft>
              </a:pPr>
              <a:r>
                <a:rPr lang="en-US" sz="1600" kern="1200">
                  <a:solidFill>
                    <a:srgbClr val="0D0D0D"/>
                  </a:solidFill>
                  <a:effectLst/>
                  <a:latin typeface="Times New Roman" panose="02020603050405020304" pitchFamily="18" charset="0"/>
                  <a:ea typeface="Times New Roman" panose="02020603050405020304" pitchFamily="18" charset="0"/>
                </a:rPr>
                <a:t>Employee</a:t>
              </a:r>
              <a:endParaRPr lang="en-IN" sz="1600">
                <a:effectLst/>
                <a:latin typeface="Times New Roman" panose="02020603050405020304" pitchFamily="18" charset="0"/>
                <a:ea typeface="Times New Roman" panose="02020603050405020304" pitchFamily="18" charset="0"/>
              </a:endParaRPr>
            </a:p>
          </p:txBody>
        </p:sp>
        <p:sp>
          <p:nvSpPr>
            <p:cNvPr id="11" name="Oval 10"/>
            <p:cNvSpPr/>
            <p:nvPr/>
          </p:nvSpPr>
          <p:spPr>
            <a:xfrm>
              <a:off x="8084722" y="1884657"/>
              <a:ext cx="2731324" cy="751689"/>
            </a:xfrm>
            <a:prstGeom prst="ellips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spcAft>
                  <a:spcPts val="0"/>
                </a:spcAft>
              </a:pPr>
              <a:r>
                <a:rPr lang="en-US" sz="1600" kern="1200">
                  <a:solidFill>
                    <a:srgbClr val="0D0D0D"/>
                  </a:solidFill>
                  <a:effectLst/>
                  <a:latin typeface="Times New Roman" panose="02020603050405020304" pitchFamily="18" charset="0"/>
                  <a:ea typeface="Times New Roman" panose="02020603050405020304" pitchFamily="18" charset="0"/>
                </a:rPr>
                <a:t>Apply for leave</a:t>
              </a:r>
              <a:endParaRPr lang="en-IN" sz="1600">
                <a:effectLst/>
                <a:latin typeface="Times New Roman" panose="02020603050405020304" pitchFamily="18" charset="0"/>
                <a:ea typeface="Times New Roman" panose="02020603050405020304" pitchFamily="18" charset="0"/>
              </a:endParaRPr>
            </a:p>
          </p:txBody>
        </p:sp>
        <p:grpSp>
          <p:nvGrpSpPr>
            <p:cNvPr id="12" name="Group 11"/>
            <p:cNvGrpSpPr/>
            <p:nvPr/>
          </p:nvGrpSpPr>
          <p:grpSpPr>
            <a:xfrm>
              <a:off x="8949573" y="4202948"/>
              <a:ext cx="1413529" cy="626823"/>
              <a:chOff x="-983765" y="-43961"/>
              <a:chExt cx="837244" cy="459092"/>
            </a:xfrm>
            <a:solidFill>
              <a:schemeClr val="tx1">
                <a:lumMod val="95000"/>
              </a:schemeClr>
            </a:solidFill>
          </p:grpSpPr>
          <p:cxnSp>
            <p:nvCxnSpPr>
              <p:cNvPr id="32" name="Straight Connector 31"/>
              <p:cNvCxnSpPr/>
              <p:nvPr/>
            </p:nvCxnSpPr>
            <p:spPr>
              <a:xfrm>
                <a:off x="-983765" y="-43961"/>
                <a:ext cx="0" cy="45724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70514" y="-40277"/>
                <a:ext cx="82399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70498" y="413283"/>
                <a:ext cx="796963" cy="184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a:off x="3704196" y="3945757"/>
              <a:ext cx="2403508" cy="1116430"/>
            </a:xfrm>
            <a:prstGeom prst="ellips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0"/>
                </a:spcAft>
              </a:pPr>
              <a:r>
                <a:rPr lang="en-US" sz="1600" kern="1200">
                  <a:solidFill>
                    <a:srgbClr val="0D0D0D"/>
                  </a:solidFill>
                  <a:effectLst/>
                  <a:latin typeface="Times New Roman" panose="02020603050405020304" pitchFamily="18" charset="0"/>
                  <a:ea typeface="Times New Roman" panose="02020603050405020304" pitchFamily="18" charset="0"/>
                </a:rPr>
                <a:t>View Profile and Leave Details</a:t>
              </a:r>
              <a:endParaRPr lang="en-IN" sz="1600">
                <a:effectLst/>
                <a:latin typeface="Times New Roman" panose="02020603050405020304" pitchFamily="18" charset="0"/>
                <a:ea typeface="Times New Roman" panose="02020603050405020304" pitchFamily="18" charset="0"/>
              </a:endParaRPr>
            </a:p>
          </p:txBody>
        </p:sp>
        <p:sp>
          <p:nvSpPr>
            <p:cNvPr id="14" name="Oval 13"/>
            <p:cNvSpPr/>
            <p:nvPr/>
          </p:nvSpPr>
          <p:spPr>
            <a:xfrm>
              <a:off x="5338552" y="1884657"/>
              <a:ext cx="1431420" cy="782717"/>
            </a:xfrm>
            <a:prstGeom prst="ellips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600" kern="1200" dirty="0">
                  <a:solidFill>
                    <a:srgbClr val="0D0D0D"/>
                  </a:solidFill>
                  <a:effectLst/>
                  <a:latin typeface="Times New Roman" panose="02020603050405020304" pitchFamily="18" charset="0"/>
                  <a:ea typeface="Times New Roman" panose="02020603050405020304" pitchFamily="18" charset="0"/>
                </a:rPr>
                <a:t>Login</a:t>
              </a:r>
              <a:endParaRPr lang="en-IN" sz="1600" dirty="0">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2740826" y="1835195"/>
              <a:ext cx="2137558" cy="608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spcAft>
                  <a:spcPts val="0"/>
                </a:spcAft>
              </a:pPr>
              <a:r>
                <a:rPr lang="en-US" sz="1600" kern="1200" dirty="0">
                  <a:solidFill>
                    <a:schemeClr val="tx1">
                      <a:lumMod val="95000"/>
                    </a:schemeClr>
                  </a:solidFill>
                  <a:effectLst/>
                  <a:latin typeface="Times New Roman" panose="02020603050405020304" pitchFamily="18" charset="0"/>
                  <a:ea typeface="Times New Roman" panose="02020603050405020304" pitchFamily="18" charset="0"/>
                </a:rPr>
                <a:t>Checks</a:t>
              </a:r>
              <a:r>
                <a:rPr lang="en-US" sz="1600"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600" kern="1200" dirty="0">
                  <a:solidFill>
                    <a:schemeClr val="tx1">
                      <a:lumMod val="95000"/>
                    </a:schemeClr>
                  </a:solidFill>
                  <a:effectLst/>
                  <a:latin typeface="Times New Roman" panose="02020603050405020304" pitchFamily="18" charset="0"/>
                  <a:ea typeface="Times New Roman" panose="02020603050405020304" pitchFamily="18" charset="0"/>
                </a:rPr>
                <a:t>credentials</a:t>
              </a:r>
              <a:endParaRPr lang="en-IN" sz="1600" dirty="0">
                <a:solidFill>
                  <a:schemeClr val="tx1">
                    <a:lumMod val="95000"/>
                  </a:schemeClr>
                </a:solidFill>
                <a:effectLst/>
                <a:latin typeface="Times New Roman" panose="02020603050405020304" pitchFamily="18" charset="0"/>
                <a:ea typeface="Times New Roman" panose="02020603050405020304" pitchFamily="18" charset="0"/>
              </a:endParaRPr>
            </a:p>
          </p:txBody>
        </p:sp>
        <p:sp>
          <p:nvSpPr>
            <p:cNvPr id="16" name="Rectangle 15"/>
            <p:cNvSpPr/>
            <p:nvPr/>
          </p:nvSpPr>
          <p:spPr>
            <a:xfrm>
              <a:off x="3169064" y="5306585"/>
              <a:ext cx="1537010" cy="608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spcAft>
                  <a:spcPts val="0"/>
                </a:spcAft>
              </a:pPr>
              <a:r>
                <a:rPr lang="en-US" sz="1600" kern="1200" dirty="0">
                  <a:solidFill>
                    <a:schemeClr val="tx1">
                      <a:lumMod val="95000"/>
                    </a:schemeClr>
                  </a:solidFill>
                  <a:effectLst/>
                  <a:latin typeface="Times New Roman" panose="02020603050405020304" pitchFamily="18" charset="0"/>
                  <a:ea typeface="Times New Roman" panose="02020603050405020304" pitchFamily="18" charset="0"/>
                </a:rPr>
                <a:t>Checks</a:t>
              </a:r>
              <a:r>
                <a:rPr lang="en-US" sz="1600"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600" kern="1200" dirty="0">
                  <a:solidFill>
                    <a:schemeClr val="tx1">
                      <a:lumMod val="95000"/>
                    </a:schemeClr>
                  </a:solidFill>
                  <a:effectLst/>
                  <a:latin typeface="Times New Roman" panose="02020603050405020304" pitchFamily="18" charset="0"/>
                  <a:ea typeface="Times New Roman" panose="02020603050405020304" pitchFamily="18" charset="0"/>
                </a:rPr>
                <a:t>credentials</a:t>
              </a:r>
              <a:endParaRPr lang="en-IN" sz="1600" dirty="0">
                <a:solidFill>
                  <a:schemeClr val="tx1">
                    <a:lumMod val="95000"/>
                  </a:schemeClr>
                </a:solidFill>
                <a:effectLst/>
                <a:latin typeface="Times New Roman" panose="02020603050405020304" pitchFamily="18" charset="0"/>
                <a:ea typeface="Times New Roman" panose="02020603050405020304" pitchFamily="18" charset="0"/>
              </a:endParaRPr>
            </a:p>
          </p:txBody>
        </p:sp>
        <p:cxnSp>
          <p:nvCxnSpPr>
            <p:cNvPr id="17" name="Straight Arrow Connector 16"/>
            <p:cNvCxnSpPr>
              <a:stCxn id="11" idx="4"/>
              <a:endCxn id="4" idx="0"/>
            </p:cNvCxnSpPr>
            <p:nvPr/>
          </p:nvCxnSpPr>
          <p:spPr>
            <a:xfrm>
              <a:off x="9450384" y="2636346"/>
              <a:ext cx="34501" cy="1577063"/>
            </a:xfrm>
            <a:prstGeom prst="straightConnector1">
              <a:avLst/>
            </a:prstGeom>
            <a:solidFill>
              <a:schemeClr val="tx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8728789" y="5470332"/>
              <a:ext cx="1391191" cy="643085"/>
              <a:chOff x="1287094" y="-108221"/>
              <a:chExt cx="824013" cy="471002"/>
            </a:xfrm>
            <a:solidFill>
              <a:schemeClr val="tx1">
                <a:lumMod val="95000"/>
              </a:schemeClr>
            </a:solidFill>
          </p:grpSpPr>
          <p:cxnSp>
            <p:nvCxnSpPr>
              <p:cNvPr id="29" name="Straight Connector 28"/>
              <p:cNvCxnSpPr/>
              <p:nvPr/>
            </p:nvCxnSpPr>
            <p:spPr>
              <a:xfrm>
                <a:off x="1287094" y="-96310"/>
                <a:ext cx="0" cy="457243"/>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287114" y="-108221"/>
                <a:ext cx="823993"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301151" y="360933"/>
                <a:ext cx="796963" cy="1848"/>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a:stCxn id="4" idx="1"/>
              <a:endCxn id="13" idx="6"/>
            </p:cNvCxnSpPr>
            <p:nvPr/>
          </p:nvCxnSpPr>
          <p:spPr>
            <a:xfrm flipH="1">
              <a:off x="6107704" y="4491120"/>
              <a:ext cx="2841869" cy="12852"/>
            </a:xfrm>
            <a:prstGeom prst="straightConnector1">
              <a:avLst/>
            </a:prstGeom>
            <a:solidFill>
              <a:schemeClr val="tx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1" idx="1"/>
              <a:endCxn id="13" idx="5"/>
            </p:cNvCxnSpPr>
            <p:nvPr/>
          </p:nvCxnSpPr>
          <p:spPr>
            <a:xfrm flipH="1" flipV="1">
              <a:off x="5755718" y="4898690"/>
              <a:ext cx="2973038" cy="849084"/>
            </a:xfrm>
            <a:prstGeom prst="straightConnector1">
              <a:avLst/>
            </a:prstGeom>
            <a:solidFill>
              <a:schemeClr val="tx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8728756" y="5470334"/>
              <a:ext cx="1291440" cy="554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spcAft>
                  <a:spcPts val="0"/>
                </a:spcAft>
              </a:pPr>
              <a:r>
                <a:rPr lang="en-US" sz="1600" kern="1200">
                  <a:solidFill>
                    <a:schemeClr val="tx1">
                      <a:lumMod val="95000"/>
                    </a:schemeClr>
                  </a:solidFill>
                  <a:effectLst/>
                  <a:latin typeface="Times New Roman" panose="02020603050405020304" pitchFamily="18" charset="0"/>
                  <a:ea typeface="Times New Roman" panose="02020603050405020304" pitchFamily="18" charset="0"/>
                </a:rPr>
                <a:t>employee</a:t>
              </a:r>
              <a:endParaRPr lang="en-IN" sz="1600">
                <a:solidFill>
                  <a:schemeClr val="tx1">
                    <a:lumMod val="95000"/>
                  </a:schemeClr>
                </a:solidFill>
                <a:effectLst/>
                <a:latin typeface="Times New Roman" panose="02020603050405020304" pitchFamily="18" charset="0"/>
                <a:ea typeface="Times New Roman" panose="02020603050405020304" pitchFamily="18" charset="0"/>
              </a:endParaRPr>
            </a:p>
          </p:txBody>
        </p:sp>
        <p:cxnSp>
          <p:nvCxnSpPr>
            <p:cNvPr id="22" name="Straight Arrow Connector 21"/>
            <p:cNvCxnSpPr/>
            <p:nvPr/>
          </p:nvCxnSpPr>
          <p:spPr>
            <a:xfrm>
              <a:off x="6748747" y="2232791"/>
              <a:ext cx="1321129" cy="0"/>
            </a:xfrm>
            <a:prstGeom prst="straightConnector1">
              <a:avLst/>
            </a:prstGeom>
            <a:solidFill>
              <a:schemeClr val="tx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4"/>
              <a:endCxn id="13" idx="0"/>
            </p:cNvCxnSpPr>
            <p:nvPr/>
          </p:nvCxnSpPr>
          <p:spPr>
            <a:xfrm flipH="1">
              <a:off x="4905950" y="2667374"/>
              <a:ext cx="1148312" cy="1278383"/>
            </a:xfrm>
            <a:prstGeom prst="straightConnector1">
              <a:avLst/>
            </a:prstGeom>
            <a:solidFill>
              <a:schemeClr val="tx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565118" y="3046592"/>
              <a:ext cx="1469573" cy="648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Employee details</a:t>
              </a:r>
              <a:endParaRPr lang="en-IN" sz="1600" dirty="0">
                <a:solidFill>
                  <a:schemeClr val="tx1">
                    <a:lumMod val="95000"/>
                  </a:schemeClr>
                </a:solidFill>
                <a:effectLst/>
                <a:ea typeface="Calibri" panose="020F0502020204030204" pitchFamily="34" charset="0"/>
                <a:cs typeface="Times New Roman" panose="02020603050405020304" pitchFamily="18" charset="0"/>
              </a:endParaRPr>
            </a:p>
          </p:txBody>
        </p:sp>
        <p:sp>
          <p:nvSpPr>
            <p:cNvPr id="25" name="Rectangle 24"/>
            <p:cNvSpPr/>
            <p:nvPr/>
          </p:nvSpPr>
          <p:spPr>
            <a:xfrm>
              <a:off x="7016209" y="4246879"/>
              <a:ext cx="1455957" cy="4884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Leave information</a:t>
              </a:r>
              <a:endParaRPr lang="en-IN" sz="1600" dirty="0">
                <a:solidFill>
                  <a:schemeClr val="tx1">
                    <a:lumMod val="95000"/>
                  </a:schemeClr>
                </a:solidFill>
                <a:effectLst/>
                <a:ea typeface="Calibri" panose="020F0502020204030204" pitchFamily="34" charset="0"/>
                <a:cs typeface="Times New Roman" panose="02020603050405020304" pitchFamily="18" charset="0"/>
              </a:endParaRPr>
            </a:p>
          </p:txBody>
        </p:sp>
        <p:sp>
          <p:nvSpPr>
            <p:cNvPr id="26" name="Rectangle 25"/>
            <p:cNvSpPr/>
            <p:nvPr/>
          </p:nvSpPr>
          <p:spPr>
            <a:xfrm>
              <a:off x="8400301" y="2919778"/>
              <a:ext cx="1172688" cy="648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Leave applied</a:t>
              </a:r>
              <a:endParaRPr lang="en-IN" sz="1600" dirty="0">
                <a:solidFill>
                  <a:schemeClr val="tx1">
                    <a:lumMod val="95000"/>
                  </a:schemeClr>
                </a:solidFill>
                <a:effectLst/>
                <a:ea typeface="Calibri" panose="020F0502020204030204" pitchFamily="34" charset="0"/>
                <a:cs typeface="Times New Roman" panose="02020603050405020304" pitchFamily="18" charset="0"/>
              </a:endParaRPr>
            </a:p>
          </p:txBody>
        </p:sp>
        <p:sp>
          <p:nvSpPr>
            <p:cNvPr id="27" name="Rectangle 26"/>
            <p:cNvSpPr/>
            <p:nvPr/>
          </p:nvSpPr>
          <p:spPr>
            <a:xfrm>
              <a:off x="5457869" y="5140728"/>
              <a:ext cx="1739766" cy="7438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600" dirty="0">
                  <a:solidFill>
                    <a:schemeClr val="tx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Employee information</a:t>
              </a:r>
              <a:endParaRPr lang="en-IN" sz="1600" dirty="0">
                <a:solidFill>
                  <a:schemeClr val="tx1">
                    <a:lumMod val="95000"/>
                  </a:schemeClr>
                </a:solidFill>
                <a:effectLst/>
                <a:ea typeface="Calibri" panose="020F0502020204030204" pitchFamily="34" charset="0"/>
                <a:cs typeface="Times New Roman" panose="02020603050405020304" pitchFamily="18" charset="0"/>
              </a:endParaRPr>
            </a:p>
          </p:txBody>
        </p:sp>
        <p:cxnSp>
          <p:nvCxnSpPr>
            <p:cNvPr id="28" name="Straight Arrow Connector 27"/>
            <p:cNvCxnSpPr/>
            <p:nvPr/>
          </p:nvCxnSpPr>
          <p:spPr>
            <a:xfrm>
              <a:off x="2711136" y="2292815"/>
              <a:ext cx="2612572" cy="0"/>
            </a:xfrm>
            <a:prstGeom prst="straightConnector1">
              <a:avLst/>
            </a:prstGeom>
            <a:solidFill>
              <a:schemeClr val="tx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520697" y="5632523"/>
              <a:ext cx="1281290" cy="782717"/>
            </a:xfrm>
            <a:prstGeom prst="ellipse">
              <a:avLst/>
            </a:prstGeom>
            <a:solidFill>
              <a:schemeClr val="tx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600" kern="1200">
                  <a:solidFill>
                    <a:srgbClr val="0D0D0D"/>
                  </a:solidFill>
                  <a:effectLst/>
                  <a:latin typeface="Times New Roman" panose="02020603050405020304" pitchFamily="18" charset="0"/>
                  <a:ea typeface="Times New Roman" panose="02020603050405020304" pitchFamily="18" charset="0"/>
                </a:rPr>
                <a:t>Login</a:t>
              </a:r>
              <a:endParaRPr lang="en-IN" sz="1600">
                <a:effectLst/>
                <a:latin typeface="Times New Roman" panose="02020603050405020304" pitchFamily="18" charset="0"/>
                <a:ea typeface="Times New Roman" panose="02020603050405020304" pitchFamily="18" charset="0"/>
              </a:endParaRPr>
            </a:p>
          </p:txBody>
        </p:sp>
        <p:sp>
          <p:nvSpPr>
            <p:cNvPr id="45" name="Rectangle 44"/>
            <p:cNvSpPr/>
            <p:nvPr/>
          </p:nvSpPr>
          <p:spPr>
            <a:xfrm>
              <a:off x="1877809" y="4160197"/>
              <a:ext cx="1575981" cy="6086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spcAft>
                  <a:spcPts val="0"/>
                </a:spcAft>
              </a:pPr>
              <a:r>
                <a:rPr lang="en-US" sz="1600" kern="1200" dirty="0">
                  <a:solidFill>
                    <a:schemeClr val="tx1">
                      <a:lumMod val="95000"/>
                    </a:schemeClr>
                  </a:solidFill>
                  <a:effectLst/>
                  <a:latin typeface="Times New Roman" panose="02020603050405020304" pitchFamily="18" charset="0"/>
                  <a:ea typeface="Times New Roman" panose="02020603050405020304" pitchFamily="18" charset="0"/>
                </a:rPr>
                <a:t>Checks</a:t>
              </a:r>
              <a:r>
                <a:rPr lang="en-US" sz="1600"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600" kern="1200" dirty="0">
                  <a:solidFill>
                    <a:schemeClr val="tx1">
                      <a:lumMod val="95000"/>
                    </a:schemeClr>
                  </a:solidFill>
                  <a:effectLst/>
                  <a:latin typeface="Times New Roman" panose="02020603050405020304" pitchFamily="18" charset="0"/>
                  <a:ea typeface="Times New Roman" panose="02020603050405020304" pitchFamily="18" charset="0"/>
                </a:rPr>
                <a:t>credentials</a:t>
              </a:r>
              <a:endParaRPr lang="en-IN" sz="1600" dirty="0">
                <a:solidFill>
                  <a:schemeClr val="tx1">
                    <a:lumMod val="95000"/>
                  </a:schemeClr>
                </a:solidFill>
                <a:effectLst/>
                <a:latin typeface="Times New Roman" panose="02020603050405020304" pitchFamily="18" charset="0"/>
                <a:ea typeface="Times New Roman" panose="02020603050405020304" pitchFamily="18" charset="0"/>
              </a:endParaRPr>
            </a:p>
          </p:txBody>
        </p:sp>
        <p:cxnSp>
          <p:nvCxnSpPr>
            <p:cNvPr id="46" name="Straight Arrow Connector 45"/>
            <p:cNvCxnSpPr>
              <a:stCxn id="42" idx="6"/>
              <a:endCxn id="13" idx="3"/>
            </p:cNvCxnSpPr>
            <p:nvPr/>
          </p:nvCxnSpPr>
          <p:spPr>
            <a:xfrm flipV="1">
              <a:off x="2801987" y="4898690"/>
              <a:ext cx="1254195" cy="1125192"/>
            </a:xfrm>
            <a:prstGeom prst="straightConnector1">
              <a:avLst/>
            </a:prstGeom>
            <a:solidFill>
              <a:schemeClr val="tx1">
                <a:lumMod val="9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784816" y="1655579"/>
              <a:ext cx="1172688" cy="648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600" dirty="0" smtClean="0">
                  <a:solidFill>
                    <a:schemeClr val="tx1">
                      <a:lumMod val="95000"/>
                    </a:schemeClr>
                  </a:solidFill>
                  <a:effectLst/>
                  <a:ea typeface="Calibri" panose="020F0502020204030204" pitchFamily="34" charset="0"/>
                  <a:cs typeface="Times New Roman" panose="02020603050405020304" pitchFamily="18" charset="0"/>
                </a:rPr>
                <a:t>Request</a:t>
              </a:r>
              <a:endParaRPr lang="en-IN" sz="1600" dirty="0">
                <a:solidFill>
                  <a:schemeClr val="tx1">
                    <a:lumMod val="95000"/>
                  </a:schemeClr>
                </a:solidFill>
                <a:effectLst/>
                <a:ea typeface="Calibri" panose="020F0502020204030204" pitchFamily="34" charset="0"/>
                <a:cs typeface="Times New Roman" panose="02020603050405020304" pitchFamily="18" charset="0"/>
              </a:endParaRPr>
            </a:p>
          </p:txBody>
        </p:sp>
      </p:grpSp>
      <p:sp>
        <p:nvSpPr>
          <p:cNvPr id="61" name="Title 1"/>
          <p:cNvSpPr txBox="1">
            <a:spLocks/>
          </p:cNvSpPr>
          <p:nvPr/>
        </p:nvSpPr>
        <p:spPr>
          <a:xfrm>
            <a:off x="877381" y="158652"/>
            <a:ext cx="10353762" cy="709806"/>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smtClean="0">
                <a:solidFill>
                  <a:schemeClr val="accent6">
                    <a:lumMod val="20000"/>
                    <a:lumOff val="80000"/>
                  </a:schemeClr>
                </a:solidFill>
              </a:rPr>
              <a:t>SYSTEM DESIGN</a:t>
            </a:r>
            <a:endParaRPr lang="en-IN" b="1" dirty="0">
              <a:solidFill>
                <a:schemeClr val="accent6">
                  <a:lumMod val="20000"/>
                  <a:lumOff val="80000"/>
                </a:schemeClr>
              </a:solidFill>
            </a:endParaRPr>
          </a:p>
        </p:txBody>
      </p:sp>
    </p:spTree>
    <p:extLst>
      <p:ext uri="{BB962C8B-B14F-4D97-AF65-F5344CB8AC3E}">
        <p14:creationId xmlns:p14="http://schemas.microsoft.com/office/powerpoint/2010/main" val="27450655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Arrow Connector 3"/>
          <p:cNvCxnSpPr>
            <a:stCxn id="60" idx="3"/>
            <a:endCxn id="64" idx="2"/>
          </p:cNvCxnSpPr>
          <p:nvPr/>
        </p:nvCxnSpPr>
        <p:spPr>
          <a:xfrm>
            <a:off x="2045548" y="1240567"/>
            <a:ext cx="1197301" cy="13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64" idx="6"/>
            <a:endCxn id="65" idx="2"/>
          </p:cNvCxnSpPr>
          <p:nvPr/>
        </p:nvCxnSpPr>
        <p:spPr>
          <a:xfrm>
            <a:off x="4026236" y="1254319"/>
            <a:ext cx="1449640" cy="9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endCxn id="65" idx="6"/>
          </p:cNvCxnSpPr>
          <p:nvPr/>
        </p:nvCxnSpPr>
        <p:spPr>
          <a:xfrm flipH="1">
            <a:off x="6536780" y="1263431"/>
            <a:ext cx="16034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64" idx="3"/>
            <a:endCxn id="69" idx="6"/>
          </p:cNvCxnSpPr>
          <p:nvPr/>
        </p:nvCxnSpPr>
        <p:spPr>
          <a:xfrm flipH="1">
            <a:off x="2660479" y="1484277"/>
            <a:ext cx="697094" cy="95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4" idx="4"/>
            <a:endCxn id="68" idx="0"/>
          </p:cNvCxnSpPr>
          <p:nvPr/>
        </p:nvCxnSpPr>
        <p:spPr>
          <a:xfrm flipH="1">
            <a:off x="3633657" y="1579529"/>
            <a:ext cx="886" cy="425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8" idx="6"/>
          </p:cNvCxnSpPr>
          <p:nvPr/>
        </p:nvCxnSpPr>
        <p:spPr>
          <a:xfrm flipH="1">
            <a:off x="4251966" y="1459578"/>
            <a:ext cx="3888223" cy="1031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059341" y="3604525"/>
            <a:ext cx="11797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1" idx="6"/>
            <a:endCxn id="66" idx="2"/>
          </p:cNvCxnSpPr>
          <p:nvPr/>
        </p:nvCxnSpPr>
        <p:spPr>
          <a:xfrm flipV="1">
            <a:off x="4022586" y="2923231"/>
            <a:ext cx="1401689" cy="717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6" idx="6"/>
            <a:endCxn id="67" idx="2"/>
          </p:cNvCxnSpPr>
          <p:nvPr/>
        </p:nvCxnSpPr>
        <p:spPr>
          <a:xfrm>
            <a:off x="6474080" y="2923231"/>
            <a:ext cx="1461651" cy="99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1" idx="0"/>
            <a:endCxn id="68" idx="4"/>
          </p:cNvCxnSpPr>
          <p:nvPr/>
        </p:nvCxnSpPr>
        <p:spPr>
          <a:xfrm flipV="1">
            <a:off x="3630893" y="2976943"/>
            <a:ext cx="2764" cy="33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66" idx="7"/>
          </p:cNvCxnSpPr>
          <p:nvPr/>
        </p:nvCxnSpPr>
        <p:spPr>
          <a:xfrm flipH="1">
            <a:off x="6320340" y="1524909"/>
            <a:ext cx="1983220" cy="109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445161" y="1516801"/>
            <a:ext cx="26519" cy="2003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035607" y="4824248"/>
            <a:ext cx="11797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74" idx="6"/>
          </p:cNvCxnSpPr>
          <p:nvPr/>
        </p:nvCxnSpPr>
        <p:spPr>
          <a:xfrm rot="5400000">
            <a:off x="7155646" y="1946378"/>
            <a:ext cx="3340954" cy="24396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3" idx="3"/>
            <a:endCxn id="75" idx="0"/>
          </p:cNvCxnSpPr>
          <p:nvPr/>
        </p:nvCxnSpPr>
        <p:spPr>
          <a:xfrm>
            <a:off x="3351546" y="5057751"/>
            <a:ext cx="6027" cy="465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3" idx="5"/>
            <a:endCxn id="76" idx="1"/>
          </p:cNvCxnSpPr>
          <p:nvPr/>
        </p:nvCxnSpPr>
        <p:spPr>
          <a:xfrm>
            <a:off x="3905485" y="5057751"/>
            <a:ext cx="417275" cy="587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3" idx="6"/>
            <a:endCxn id="74" idx="2"/>
          </p:cNvCxnSpPr>
          <p:nvPr/>
        </p:nvCxnSpPr>
        <p:spPr>
          <a:xfrm>
            <a:off x="4020209" y="4827793"/>
            <a:ext cx="2268799" cy="8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5403303" y="1536002"/>
            <a:ext cx="6036577" cy="4305353"/>
            <a:chOff x="4291222" y="534416"/>
            <a:chExt cx="6036577" cy="4305353"/>
          </a:xfrm>
        </p:grpSpPr>
        <p:cxnSp>
          <p:nvCxnSpPr>
            <p:cNvPr id="21" name="Straight Connector 20"/>
            <p:cNvCxnSpPr>
              <a:stCxn id="76" idx="6"/>
            </p:cNvCxnSpPr>
            <p:nvPr/>
          </p:nvCxnSpPr>
          <p:spPr>
            <a:xfrm>
              <a:off x="4291222" y="4839769"/>
              <a:ext cx="60365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10300433" y="534416"/>
              <a:ext cx="27366" cy="4305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7" name="Straight Arrow Connector 26"/>
          <p:cNvCxnSpPr>
            <a:endCxn id="74" idx="1"/>
          </p:cNvCxnSpPr>
          <p:nvPr/>
        </p:nvCxnSpPr>
        <p:spPr>
          <a:xfrm>
            <a:off x="988378" y="4447651"/>
            <a:ext cx="5493542" cy="31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endCxn id="68" idx="3"/>
          </p:cNvCxnSpPr>
          <p:nvPr/>
        </p:nvCxnSpPr>
        <p:spPr>
          <a:xfrm flipV="1">
            <a:off x="1024026" y="2834583"/>
            <a:ext cx="2172421" cy="3093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65979" y="981025"/>
            <a:ext cx="838233" cy="317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Add leave</a:t>
            </a:r>
            <a:endParaRPr lang="en-IN" sz="1100" dirty="0">
              <a:latin typeface="Comic Sans MS" panose="030F0702030302020204" pitchFamily="66" charset="0"/>
            </a:endParaRPr>
          </a:p>
        </p:txBody>
      </p:sp>
      <p:sp>
        <p:nvSpPr>
          <p:cNvPr id="34" name="Rectangle 33"/>
          <p:cNvSpPr/>
          <p:nvPr/>
        </p:nvSpPr>
        <p:spPr>
          <a:xfrm>
            <a:off x="6587822" y="934001"/>
            <a:ext cx="1287519" cy="317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Leave Details</a:t>
            </a:r>
            <a:endParaRPr lang="en-IN" sz="1100" dirty="0">
              <a:latin typeface="Comic Sans MS" panose="030F0702030302020204" pitchFamily="66" charset="0"/>
            </a:endParaRPr>
          </a:p>
        </p:txBody>
      </p:sp>
      <p:sp>
        <p:nvSpPr>
          <p:cNvPr id="35" name="Rectangle 34"/>
          <p:cNvSpPr/>
          <p:nvPr/>
        </p:nvSpPr>
        <p:spPr>
          <a:xfrm>
            <a:off x="7771766" y="2108890"/>
            <a:ext cx="823596" cy="620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Update Leave Status</a:t>
            </a:r>
            <a:endParaRPr lang="en-IN" sz="1100" dirty="0">
              <a:latin typeface="Comic Sans MS" panose="030F0702030302020204" pitchFamily="66" charset="0"/>
            </a:endParaRPr>
          </a:p>
        </p:txBody>
      </p:sp>
      <p:sp>
        <p:nvSpPr>
          <p:cNvPr id="36" name="Rectangle 35"/>
          <p:cNvSpPr/>
          <p:nvPr/>
        </p:nvSpPr>
        <p:spPr>
          <a:xfrm>
            <a:off x="2041398" y="1593921"/>
            <a:ext cx="1281218" cy="344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Requests </a:t>
            </a:r>
            <a:r>
              <a:rPr lang="en-IN" sz="1100" dirty="0" smtClean="0">
                <a:latin typeface="Comic Sans MS" panose="030F0702030302020204" pitchFamily="66" charset="0"/>
              </a:rPr>
              <a:t>Dept. Info.</a:t>
            </a:r>
            <a:endParaRPr lang="en-IN" sz="1100" dirty="0">
              <a:latin typeface="Comic Sans MS" panose="030F0702030302020204" pitchFamily="66" charset="0"/>
            </a:endParaRPr>
          </a:p>
        </p:txBody>
      </p:sp>
      <p:sp>
        <p:nvSpPr>
          <p:cNvPr id="37" name="Rectangle 36"/>
          <p:cNvSpPr/>
          <p:nvPr/>
        </p:nvSpPr>
        <p:spPr>
          <a:xfrm rot="20820000">
            <a:off x="4634611" y="1890916"/>
            <a:ext cx="1628825" cy="408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Leave  Information</a:t>
            </a:r>
            <a:endParaRPr lang="en-IN" sz="1100" dirty="0">
              <a:latin typeface="Comic Sans MS" panose="030F0702030302020204" pitchFamily="66" charset="0"/>
            </a:endParaRPr>
          </a:p>
        </p:txBody>
      </p:sp>
      <p:sp>
        <p:nvSpPr>
          <p:cNvPr id="38" name="Rectangle 37"/>
          <p:cNvSpPr/>
          <p:nvPr/>
        </p:nvSpPr>
        <p:spPr>
          <a:xfrm>
            <a:off x="2221577" y="3426406"/>
            <a:ext cx="911864" cy="34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Checks</a:t>
            </a:r>
          </a:p>
          <a:p>
            <a:pPr algn="ctr"/>
            <a:r>
              <a:rPr lang="en-IN" sz="1100" dirty="0" smtClean="0">
                <a:latin typeface="Comic Sans MS" panose="030F0702030302020204" pitchFamily="66" charset="0"/>
              </a:rPr>
              <a:t>credentials</a:t>
            </a:r>
          </a:p>
        </p:txBody>
      </p:sp>
      <p:sp>
        <p:nvSpPr>
          <p:cNvPr id="39" name="Rectangle 38"/>
          <p:cNvSpPr/>
          <p:nvPr/>
        </p:nvSpPr>
        <p:spPr>
          <a:xfrm>
            <a:off x="2181945" y="1073171"/>
            <a:ext cx="911864" cy="34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Checks</a:t>
            </a:r>
          </a:p>
          <a:p>
            <a:pPr algn="ctr"/>
            <a:r>
              <a:rPr lang="en-IN" sz="1100" dirty="0" smtClean="0">
                <a:latin typeface="Comic Sans MS" panose="030F0702030302020204" pitchFamily="66" charset="0"/>
              </a:rPr>
              <a:t>credentials</a:t>
            </a:r>
          </a:p>
        </p:txBody>
      </p:sp>
      <p:sp>
        <p:nvSpPr>
          <p:cNvPr id="40" name="Rectangle 39"/>
          <p:cNvSpPr/>
          <p:nvPr/>
        </p:nvSpPr>
        <p:spPr>
          <a:xfrm rot="19920000">
            <a:off x="4142868" y="3030147"/>
            <a:ext cx="1002603" cy="273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View Details</a:t>
            </a:r>
            <a:endParaRPr lang="en-IN" sz="1100" dirty="0">
              <a:latin typeface="Comic Sans MS" panose="030F0702030302020204" pitchFamily="66" charset="0"/>
            </a:endParaRPr>
          </a:p>
        </p:txBody>
      </p:sp>
      <p:sp>
        <p:nvSpPr>
          <p:cNvPr id="41" name="Rectangle 40"/>
          <p:cNvSpPr/>
          <p:nvPr/>
        </p:nvSpPr>
        <p:spPr>
          <a:xfrm>
            <a:off x="6260428" y="3274381"/>
            <a:ext cx="838353" cy="4608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Approve/Reject</a:t>
            </a:r>
            <a:endParaRPr lang="en-IN" sz="1100" dirty="0">
              <a:latin typeface="Comic Sans MS" panose="030F0702030302020204" pitchFamily="66" charset="0"/>
            </a:endParaRPr>
          </a:p>
        </p:txBody>
      </p:sp>
      <p:sp>
        <p:nvSpPr>
          <p:cNvPr id="42" name="Rectangle 41"/>
          <p:cNvSpPr/>
          <p:nvPr/>
        </p:nvSpPr>
        <p:spPr>
          <a:xfrm>
            <a:off x="2999684" y="3015295"/>
            <a:ext cx="838233" cy="317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View</a:t>
            </a:r>
            <a:endParaRPr lang="en-IN" sz="1100" dirty="0">
              <a:latin typeface="Comic Sans MS" panose="030F0702030302020204" pitchFamily="66" charset="0"/>
            </a:endParaRPr>
          </a:p>
        </p:txBody>
      </p:sp>
      <p:sp>
        <p:nvSpPr>
          <p:cNvPr id="43" name="Rectangle 42"/>
          <p:cNvSpPr/>
          <p:nvPr/>
        </p:nvSpPr>
        <p:spPr>
          <a:xfrm rot="19860000">
            <a:off x="6265407" y="1894566"/>
            <a:ext cx="1498380" cy="408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Leave Information</a:t>
            </a:r>
            <a:endParaRPr lang="en-IN" sz="1100" dirty="0">
              <a:latin typeface="Comic Sans MS" panose="030F0702030302020204" pitchFamily="66" charset="0"/>
            </a:endParaRPr>
          </a:p>
        </p:txBody>
      </p:sp>
      <p:sp>
        <p:nvSpPr>
          <p:cNvPr id="44" name="Rectangle 43"/>
          <p:cNvSpPr/>
          <p:nvPr/>
        </p:nvSpPr>
        <p:spPr>
          <a:xfrm>
            <a:off x="3491529" y="1572293"/>
            <a:ext cx="1610120" cy="4798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Requests Employee Information</a:t>
            </a:r>
            <a:endParaRPr lang="en-IN" sz="1100" dirty="0">
              <a:latin typeface="Comic Sans MS" panose="030F0702030302020204" pitchFamily="66" charset="0"/>
            </a:endParaRPr>
          </a:p>
        </p:txBody>
      </p:sp>
      <p:sp>
        <p:nvSpPr>
          <p:cNvPr id="45" name="Rectangle 44"/>
          <p:cNvSpPr/>
          <p:nvPr/>
        </p:nvSpPr>
        <p:spPr>
          <a:xfrm>
            <a:off x="2189568" y="4647429"/>
            <a:ext cx="911864" cy="344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Checks</a:t>
            </a:r>
          </a:p>
          <a:p>
            <a:pPr algn="ctr"/>
            <a:r>
              <a:rPr lang="en-IN" sz="1100" dirty="0" smtClean="0">
                <a:latin typeface="Comic Sans MS" panose="030F0702030302020204" pitchFamily="66" charset="0"/>
              </a:rPr>
              <a:t>credentials</a:t>
            </a:r>
          </a:p>
        </p:txBody>
      </p:sp>
      <p:sp>
        <p:nvSpPr>
          <p:cNvPr id="46" name="Rectangle 45"/>
          <p:cNvSpPr/>
          <p:nvPr/>
        </p:nvSpPr>
        <p:spPr>
          <a:xfrm>
            <a:off x="4225808" y="4603956"/>
            <a:ext cx="1627790" cy="291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Employee Information</a:t>
            </a:r>
            <a:endParaRPr lang="en-IN" sz="1100" dirty="0">
              <a:latin typeface="Comic Sans MS" panose="030F0702030302020204" pitchFamily="66" charset="0"/>
            </a:endParaRPr>
          </a:p>
        </p:txBody>
      </p:sp>
      <p:sp>
        <p:nvSpPr>
          <p:cNvPr id="47" name="Rectangle 46"/>
          <p:cNvSpPr/>
          <p:nvPr/>
        </p:nvSpPr>
        <p:spPr>
          <a:xfrm>
            <a:off x="8041706" y="4574242"/>
            <a:ext cx="1627790" cy="291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Leave Information</a:t>
            </a:r>
            <a:endParaRPr lang="en-IN" sz="1100" dirty="0">
              <a:latin typeface="Comic Sans MS" panose="030F0702030302020204" pitchFamily="66" charset="0"/>
            </a:endParaRPr>
          </a:p>
        </p:txBody>
      </p:sp>
      <p:sp>
        <p:nvSpPr>
          <p:cNvPr id="48" name="Rectangle 47"/>
          <p:cNvSpPr/>
          <p:nvPr/>
        </p:nvSpPr>
        <p:spPr>
          <a:xfrm>
            <a:off x="3965072" y="5104632"/>
            <a:ext cx="838233" cy="317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Request</a:t>
            </a:r>
            <a:endParaRPr lang="en-IN" sz="1100" dirty="0">
              <a:latin typeface="Comic Sans MS" panose="030F0702030302020204" pitchFamily="66" charset="0"/>
            </a:endParaRPr>
          </a:p>
        </p:txBody>
      </p:sp>
      <p:sp>
        <p:nvSpPr>
          <p:cNvPr id="49" name="Rectangle 48"/>
          <p:cNvSpPr/>
          <p:nvPr/>
        </p:nvSpPr>
        <p:spPr>
          <a:xfrm>
            <a:off x="2731031" y="5155351"/>
            <a:ext cx="660355" cy="317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View</a:t>
            </a:r>
            <a:endParaRPr lang="en-IN" sz="1100" dirty="0">
              <a:latin typeface="Comic Sans MS" panose="030F0702030302020204" pitchFamily="66" charset="0"/>
            </a:endParaRPr>
          </a:p>
        </p:txBody>
      </p:sp>
      <p:sp>
        <p:nvSpPr>
          <p:cNvPr id="50" name="Rectangle 49"/>
          <p:cNvSpPr/>
          <p:nvPr/>
        </p:nvSpPr>
        <p:spPr>
          <a:xfrm>
            <a:off x="9541761" y="5405274"/>
            <a:ext cx="1907381" cy="4552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Leave Applied</a:t>
            </a:r>
            <a:endParaRPr lang="en-IN" sz="1100" dirty="0">
              <a:latin typeface="Comic Sans MS" panose="030F0702030302020204" pitchFamily="66" charset="0"/>
            </a:endParaRPr>
          </a:p>
        </p:txBody>
      </p:sp>
      <p:sp>
        <p:nvSpPr>
          <p:cNvPr id="52" name="Rectangle 51"/>
          <p:cNvSpPr/>
          <p:nvPr/>
        </p:nvSpPr>
        <p:spPr>
          <a:xfrm>
            <a:off x="4186651" y="4192387"/>
            <a:ext cx="1627790" cy="291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Employee Information</a:t>
            </a:r>
            <a:endParaRPr lang="en-IN" sz="1100" dirty="0">
              <a:latin typeface="Comic Sans MS" panose="030F0702030302020204" pitchFamily="66" charset="0"/>
            </a:endParaRPr>
          </a:p>
        </p:txBody>
      </p:sp>
      <p:grpSp>
        <p:nvGrpSpPr>
          <p:cNvPr id="57" name="Group 56"/>
          <p:cNvGrpSpPr/>
          <p:nvPr/>
        </p:nvGrpSpPr>
        <p:grpSpPr>
          <a:xfrm>
            <a:off x="142805" y="820801"/>
            <a:ext cx="11430886" cy="5319654"/>
            <a:chOff x="142805" y="820801"/>
            <a:chExt cx="11430886" cy="5319654"/>
          </a:xfrm>
          <a:solidFill>
            <a:schemeClr val="tx1">
              <a:lumMod val="95000"/>
            </a:schemeClr>
          </a:solidFill>
        </p:grpSpPr>
        <p:sp>
          <p:nvSpPr>
            <p:cNvPr id="60" name="Rectangle 59"/>
            <p:cNvSpPr/>
            <p:nvPr/>
          </p:nvSpPr>
          <p:spPr>
            <a:xfrm>
              <a:off x="1175461" y="1056325"/>
              <a:ext cx="870087" cy="3684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Admin</a:t>
              </a:r>
              <a:endParaRPr lang="en-IN" sz="1200" b="1" dirty="0">
                <a:solidFill>
                  <a:schemeClr val="bg1"/>
                </a:solidFill>
                <a:latin typeface="Comic Sans MS" panose="030F0702030302020204" pitchFamily="66" charset="0"/>
              </a:endParaRPr>
            </a:p>
          </p:txBody>
        </p:sp>
        <p:sp>
          <p:nvSpPr>
            <p:cNvPr id="61" name="Rectangle 60"/>
            <p:cNvSpPr/>
            <p:nvPr/>
          </p:nvSpPr>
          <p:spPr>
            <a:xfrm>
              <a:off x="1181152" y="3400043"/>
              <a:ext cx="870087" cy="3684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Principal</a:t>
              </a:r>
              <a:endParaRPr lang="en-IN" sz="1200" b="1" dirty="0">
                <a:solidFill>
                  <a:schemeClr val="bg1"/>
                </a:solidFill>
                <a:latin typeface="Comic Sans MS" panose="030F0702030302020204" pitchFamily="66" charset="0"/>
              </a:endParaRPr>
            </a:p>
          </p:txBody>
        </p:sp>
        <p:sp>
          <p:nvSpPr>
            <p:cNvPr id="63" name="Rectangle 62"/>
            <p:cNvSpPr/>
            <p:nvPr/>
          </p:nvSpPr>
          <p:spPr>
            <a:xfrm>
              <a:off x="1147230" y="4651951"/>
              <a:ext cx="870858" cy="3684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Employee</a:t>
              </a:r>
              <a:endParaRPr lang="en-IN" sz="1200" b="1" dirty="0">
                <a:solidFill>
                  <a:schemeClr val="bg1"/>
                </a:solidFill>
                <a:latin typeface="Comic Sans MS" panose="030F0702030302020204" pitchFamily="66" charset="0"/>
              </a:endParaRPr>
            </a:p>
          </p:txBody>
        </p:sp>
        <p:sp>
          <p:nvSpPr>
            <p:cNvPr id="64" name="Oval 63"/>
            <p:cNvSpPr/>
            <p:nvPr/>
          </p:nvSpPr>
          <p:spPr>
            <a:xfrm>
              <a:off x="3242849" y="929108"/>
              <a:ext cx="783387" cy="65042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Login</a:t>
              </a:r>
              <a:endParaRPr lang="en-IN" b="1" dirty="0">
                <a:solidFill>
                  <a:schemeClr val="bg1"/>
                </a:solidFill>
                <a:latin typeface="Comic Sans MS" panose="030F0702030302020204" pitchFamily="66" charset="0"/>
              </a:endParaRPr>
            </a:p>
          </p:txBody>
        </p:sp>
        <p:sp>
          <p:nvSpPr>
            <p:cNvPr id="65" name="Oval 64"/>
            <p:cNvSpPr/>
            <p:nvPr/>
          </p:nvSpPr>
          <p:spPr>
            <a:xfrm>
              <a:off x="5475876" y="820801"/>
              <a:ext cx="1060904" cy="88526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Manage</a:t>
              </a:r>
            </a:p>
            <a:p>
              <a:pPr algn="ctr"/>
              <a:r>
                <a:rPr lang="en-IN" sz="1200" b="1" dirty="0" smtClean="0">
                  <a:solidFill>
                    <a:schemeClr val="bg1"/>
                  </a:solidFill>
                  <a:latin typeface="Comic Sans MS" panose="030F0702030302020204" pitchFamily="66" charset="0"/>
                </a:rPr>
                <a:t>Leaves</a:t>
              </a:r>
              <a:endParaRPr lang="en-IN" sz="1200" b="1" dirty="0">
                <a:solidFill>
                  <a:schemeClr val="bg1"/>
                </a:solidFill>
                <a:latin typeface="Comic Sans MS" panose="030F0702030302020204" pitchFamily="66" charset="0"/>
              </a:endParaRPr>
            </a:p>
          </p:txBody>
        </p:sp>
        <p:sp>
          <p:nvSpPr>
            <p:cNvPr id="66" name="Oval 65"/>
            <p:cNvSpPr/>
            <p:nvPr/>
          </p:nvSpPr>
          <p:spPr>
            <a:xfrm>
              <a:off x="5424275" y="2493222"/>
              <a:ext cx="1049805" cy="860017"/>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Pending Leaves</a:t>
              </a:r>
              <a:endParaRPr lang="en-IN" sz="1200" b="1" dirty="0">
                <a:solidFill>
                  <a:schemeClr val="bg1"/>
                </a:solidFill>
                <a:latin typeface="Comic Sans MS" panose="030F0702030302020204" pitchFamily="66" charset="0"/>
              </a:endParaRPr>
            </a:p>
          </p:txBody>
        </p:sp>
        <p:sp>
          <p:nvSpPr>
            <p:cNvPr id="67" name="Oval 66"/>
            <p:cNvSpPr/>
            <p:nvPr/>
          </p:nvSpPr>
          <p:spPr>
            <a:xfrm>
              <a:off x="7935731" y="3518634"/>
              <a:ext cx="971188" cy="79093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Leave</a:t>
              </a:r>
            </a:p>
            <a:p>
              <a:pPr algn="ctr"/>
              <a:r>
                <a:rPr lang="en-IN" sz="1200" b="1" dirty="0" smtClean="0">
                  <a:solidFill>
                    <a:schemeClr val="bg1"/>
                  </a:solidFill>
                  <a:latin typeface="Comic Sans MS" panose="030F0702030302020204" pitchFamily="66" charset="0"/>
                </a:rPr>
                <a:t>Action</a:t>
              </a:r>
              <a:endParaRPr lang="en-IN" sz="1200" b="1" dirty="0">
                <a:solidFill>
                  <a:schemeClr val="bg1"/>
                </a:solidFill>
                <a:latin typeface="Comic Sans MS" panose="030F0702030302020204" pitchFamily="66" charset="0"/>
              </a:endParaRPr>
            </a:p>
          </p:txBody>
        </p:sp>
        <p:sp>
          <p:nvSpPr>
            <p:cNvPr id="68" name="Oval 67"/>
            <p:cNvSpPr/>
            <p:nvPr/>
          </p:nvSpPr>
          <p:spPr>
            <a:xfrm>
              <a:off x="3015348" y="2004847"/>
              <a:ext cx="1236618" cy="9720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Employee</a:t>
              </a:r>
            </a:p>
            <a:p>
              <a:pPr algn="ctr"/>
              <a:r>
                <a:rPr lang="en-IN" sz="1200" b="1" dirty="0" smtClean="0">
                  <a:solidFill>
                    <a:schemeClr val="bg1"/>
                  </a:solidFill>
                  <a:latin typeface="Comic Sans MS" panose="030F0702030302020204" pitchFamily="66" charset="0"/>
                </a:rPr>
                <a:t>Details</a:t>
              </a:r>
              <a:endParaRPr lang="en-IN" sz="1200" b="1" dirty="0">
                <a:solidFill>
                  <a:schemeClr val="bg1"/>
                </a:solidFill>
                <a:latin typeface="Comic Sans MS" panose="030F0702030302020204" pitchFamily="66" charset="0"/>
              </a:endParaRPr>
            </a:p>
          </p:txBody>
        </p:sp>
        <p:sp>
          <p:nvSpPr>
            <p:cNvPr id="69" name="Oval 68"/>
            <p:cNvSpPr/>
            <p:nvPr/>
          </p:nvSpPr>
          <p:spPr>
            <a:xfrm>
              <a:off x="1065727" y="1989263"/>
              <a:ext cx="1594752" cy="907563"/>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View</a:t>
              </a:r>
            </a:p>
            <a:p>
              <a:pPr algn="ctr"/>
              <a:r>
                <a:rPr lang="en-IN" sz="1200" b="1" dirty="0" smtClean="0">
                  <a:solidFill>
                    <a:schemeClr val="bg1"/>
                  </a:solidFill>
                  <a:latin typeface="Comic Sans MS" panose="030F0702030302020204" pitchFamily="66" charset="0"/>
                </a:rPr>
                <a:t>Departments</a:t>
              </a:r>
              <a:endParaRPr lang="en-IN" sz="1200" b="1" dirty="0">
                <a:solidFill>
                  <a:schemeClr val="bg1"/>
                </a:solidFill>
                <a:latin typeface="Comic Sans MS" panose="030F0702030302020204" pitchFamily="66" charset="0"/>
              </a:endParaRPr>
            </a:p>
          </p:txBody>
        </p:sp>
        <p:sp>
          <p:nvSpPr>
            <p:cNvPr id="70" name="Rectangle 69"/>
            <p:cNvSpPr/>
            <p:nvPr/>
          </p:nvSpPr>
          <p:spPr>
            <a:xfrm>
              <a:off x="9086335" y="1016670"/>
              <a:ext cx="1565175" cy="461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latin typeface="Comic Sans MS" panose="030F0702030302020204" pitchFamily="66" charset="0"/>
                </a:rPr>
                <a:t>l</a:t>
              </a:r>
              <a:r>
                <a:rPr lang="en-IN" dirty="0" smtClean="0">
                  <a:solidFill>
                    <a:schemeClr val="tx1">
                      <a:lumMod val="95000"/>
                    </a:schemeClr>
                  </a:solidFill>
                  <a:latin typeface="Comic Sans MS" panose="030F0702030302020204" pitchFamily="66" charset="0"/>
                </a:rPr>
                <a:t>eave</a:t>
              </a:r>
              <a:endParaRPr lang="en-IN" dirty="0">
                <a:solidFill>
                  <a:schemeClr val="tx1">
                    <a:lumMod val="95000"/>
                  </a:schemeClr>
                </a:solidFill>
                <a:latin typeface="Comic Sans MS" panose="030F0702030302020204" pitchFamily="66" charset="0"/>
              </a:endParaRPr>
            </a:p>
          </p:txBody>
        </p:sp>
        <p:sp>
          <p:nvSpPr>
            <p:cNvPr id="71" name="Oval 70"/>
            <p:cNvSpPr/>
            <p:nvPr/>
          </p:nvSpPr>
          <p:spPr>
            <a:xfrm>
              <a:off x="3239199" y="3315147"/>
              <a:ext cx="783387" cy="65042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Login</a:t>
              </a:r>
              <a:endParaRPr lang="en-IN" b="1" dirty="0">
                <a:solidFill>
                  <a:schemeClr val="bg1"/>
                </a:solidFill>
                <a:latin typeface="Comic Sans MS" panose="030F0702030302020204" pitchFamily="66" charset="0"/>
              </a:endParaRPr>
            </a:p>
          </p:txBody>
        </p:sp>
        <p:grpSp>
          <p:nvGrpSpPr>
            <p:cNvPr id="72" name="Group 71"/>
            <p:cNvGrpSpPr/>
            <p:nvPr/>
          </p:nvGrpSpPr>
          <p:grpSpPr>
            <a:xfrm>
              <a:off x="8140190" y="1006129"/>
              <a:ext cx="3433501" cy="518780"/>
              <a:chOff x="9078686" y="987464"/>
              <a:chExt cx="2495005" cy="518780"/>
            </a:xfrm>
            <a:grpFill/>
          </p:grpSpPr>
          <p:cxnSp>
            <p:nvCxnSpPr>
              <p:cNvPr id="89" name="Straight Connector 88"/>
              <p:cNvCxnSpPr/>
              <p:nvPr/>
            </p:nvCxnSpPr>
            <p:spPr>
              <a:xfrm>
                <a:off x="9078686" y="987464"/>
                <a:ext cx="0" cy="51878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078686" y="987464"/>
                <a:ext cx="249500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9078686" y="1498136"/>
                <a:ext cx="2495005" cy="0"/>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73" name="Oval 72"/>
            <p:cNvSpPr/>
            <p:nvPr/>
          </p:nvSpPr>
          <p:spPr>
            <a:xfrm>
              <a:off x="3236822" y="4502582"/>
              <a:ext cx="783387" cy="65042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Login</a:t>
              </a:r>
              <a:endParaRPr lang="en-IN" b="1" dirty="0">
                <a:solidFill>
                  <a:schemeClr val="bg1"/>
                </a:solidFill>
                <a:latin typeface="Comic Sans MS" panose="030F0702030302020204" pitchFamily="66" charset="0"/>
              </a:endParaRPr>
            </a:p>
          </p:txBody>
        </p:sp>
        <p:sp>
          <p:nvSpPr>
            <p:cNvPr id="74" name="Oval 73"/>
            <p:cNvSpPr/>
            <p:nvPr/>
          </p:nvSpPr>
          <p:spPr>
            <a:xfrm>
              <a:off x="6289008" y="4331721"/>
              <a:ext cx="1317288" cy="100992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View Profile and Leave Details</a:t>
              </a:r>
              <a:endParaRPr lang="en-IN" sz="1200" b="1" dirty="0">
                <a:solidFill>
                  <a:schemeClr val="bg1"/>
                </a:solidFill>
                <a:latin typeface="Comic Sans MS" panose="030F0702030302020204" pitchFamily="66" charset="0"/>
              </a:endParaRPr>
            </a:p>
          </p:txBody>
        </p:sp>
        <p:sp>
          <p:nvSpPr>
            <p:cNvPr id="75" name="Oval 74"/>
            <p:cNvSpPr/>
            <p:nvPr/>
          </p:nvSpPr>
          <p:spPr>
            <a:xfrm>
              <a:off x="2821944" y="5522896"/>
              <a:ext cx="1071258" cy="617559"/>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Holiday List</a:t>
              </a:r>
              <a:endParaRPr lang="en-IN" sz="1200" b="1" dirty="0">
                <a:solidFill>
                  <a:schemeClr val="bg1"/>
                </a:solidFill>
                <a:latin typeface="Comic Sans MS" panose="030F0702030302020204" pitchFamily="66" charset="0"/>
              </a:endParaRPr>
            </a:p>
          </p:txBody>
        </p:sp>
        <p:sp>
          <p:nvSpPr>
            <p:cNvPr id="76" name="Oval 75"/>
            <p:cNvSpPr/>
            <p:nvPr/>
          </p:nvSpPr>
          <p:spPr>
            <a:xfrm>
              <a:off x="4137368" y="5563387"/>
              <a:ext cx="1265935" cy="55593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bg1"/>
                  </a:solidFill>
                  <a:latin typeface="Comic Sans MS" panose="030F0702030302020204" pitchFamily="66" charset="0"/>
                </a:rPr>
                <a:t>Apply for leave</a:t>
              </a:r>
              <a:endParaRPr lang="en-IN" sz="1200" b="1" dirty="0">
                <a:solidFill>
                  <a:schemeClr val="bg1"/>
                </a:solidFill>
                <a:latin typeface="Comic Sans MS" panose="030F0702030302020204" pitchFamily="66" charset="0"/>
              </a:endParaRPr>
            </a:p>
          </p:txBody>
        </p:sp>
        <p:grpSp>
          <p:nvGrpSpPr>
            <p:cNvPr id="77" name="Group 76"/>
            <p:cNvGrpSpPr/>
            <p:nvPr/>
          </p:nvGrpSpPr>
          <p:grpSpPr>
            <a:xfrm rot="16200000">
              <a:off x="-369009" y="3520988"/>
              <a:ext cx="2229815" cy="518780"/>
              <a:chOff x="9903089" y="987463"/>
              <a:chExt cx="1670602" cy="518780"/>
            </a:xfrm>
            <a:grpFill/>
          </p:grpSpPr>
          <p:cxnSp>
            <p:nvCxnSpPr>
              <p:cNvPr id="86" name="Straight Connector 85"/>
              <p:cNvCxnSpPr/>
              <p:nvPr/>
            </p:nvCxnSpPr>
            <p:spPr>
              <a:xfrm>
                <a:off x="9903091" y="987463"/>
                <a:ext cx="0" cy="51878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flipH="1" flipV="1">
                <a:off x="10731689" y="158865"/>
                <a:ext cx="13402" cy="167060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10738042" y="662488"/>
                <a:ext cx="697" cy="1670600"/>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78" name="Rectangle 77"/>
            <p:cNvSpPr/>
            <p:nvPr/>
          </p:nvSpPr>
          <p:spPr>
            <a:xfrm rot="16200000">
              <a:off x="106532" y="3781615"/>
              <a:ext cx="1224691" cy="461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lumMod val="95000"/>
                    </a:schemeClr>
                  </a:solidFill>
                  <a:latin typeface="Comic Sans MS" panose="030F0702030302020204" pitchFamily="66" charset="0"/>
                </a:rPr>
                <a:t>employee</a:t>
              </a:r>
              <a:endParaRPr lang="en-IN" dirty="0">
                <a:solidFill>
                  <a:schemeClr val="tx1">
                    <a:lumMod val="95000"/>
                  </a:schemeClr>
                </a:solidFill>
                <a:latin typeface="Comic Sans MS" panose="030F0702030302020204" pitchFamily="66" charset="0"/>
              </a:endParaRPr>
            </a:p>
          </p:txBody>
        </p:sp>
        <p:grpSp>
          <p:nvGrpSpPr>
            <p:cNvPr id="81" name="Group 80"/>
            <p:cNvGrpSpPr/>
            <p:nvPr/>
          </p:nvGrpSpPr>
          <p:grpSpPr>
            <a:xfrm>
              <a:off x="142805" y="5346302"/>
              <a:ext cx="2075473" cy="473848"/>
              <a:chOff x="-174308" y="1615092"/>
              <a:chExt cx="2514097" cy="528743"/>
            </a:xfrm>
            <a:grpFill/>
          </p:grpSpPr>
          <p:cxnSp>
            <p:nvCxnSpPr>
              <p:cNvPr id="83" name="Straight Connector 82"/>
              <p:cNvCxnSpPr/>
              <p:nvPr/>
            </p:nvCxnSpPr>
            <p:spPr>
              <a:xfrm>
                <a:off x="-174308" y="1615092"/>
                <a:ext cx="0" cy="518781"/>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55216" y="1633164"/>
                <a:ext cx="2495005" cy="0"/>
              </a:xfrm>
              <a:prstGeom prst="line">
                <a:avLst/>
              </a:prstGeom>
              <a:grpFill/>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55216" y="2143835"/>
                <a:ext cx="2495005" cy="0"/>
              </a:xfrm>
              <a:prstGeom prst="line">
                <a:avLst/>
              </a:prstGeom>
              <a:grpFill/>
            </p:spPr>
            <p:style>
              <a:lnRef idx="1">
                <a:schemeClr val="accent1"/>
              </a:lnRef>
              <a:fillRef idx="0">
                <a:schemeClr val="accent1"/>
              </a:fillRef>
              <a:effectRef idx="0">
                <a:schemeClr val="accent1"/>
              </a:effectRef>
              <a:fontRef idx="minor">
                <a:schemeClr val="tx1"/>
              </a:fontRef>
            </p:style>
          </p:cxnSp>
        </p:grpSp>
        <p:sp>
          <p:nvSpPr>
            <p:cNvPr id="82" name="Rectangle 81"/>
            <p:cNvSpPr/>
            <p:nvPr/>
          </p:nvSpPr>
          <p:spPr>
            <a:xfrm>
              <a:off x="322288" y="5379811"/>
              <a:ext cx="1565175" cy="461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schemeClr>
                  </a:solidFill>
                  <a:latin typeface="Comic Sans MS" panose="030F0702030302020204" pitchFamily="66" charset="0"/>
                </a:rPr>
                <a:t>h</a:t>
              </a:r>
              <a:r>
                <a:rPr lang="en-IN" dirty="0" smtClean="0">
                  <a:solidFill>
                    <a:schemeClr val="tx1">
                      <a:lumMod val="95000"/>
                    </a:schemeClr>
                  </a:solidFill>
                  <a:latin typeface="Comic Sans MS" panose="030F0702030302020204" pitchFamily="66" charset="0"/>
                </a:rPr>
                <a:t>oliday_list</a:t>
              </a:r>
              <a:endParaRPr lang="en-IN" dirty="0">
                <a:solidFill>
                  <a:schemeClr val="tx1">
                    <a:lumMod val="95000"/>
                  </a:schemeClr>
                </a:solidFill>
                <a:latin typeface="Comic Sans MS" panose="030F0702030302020204" pitchFamily="66" charset="0"/>
              </a:endParaRPr>
            </a:p>
          </p:txBody>
        </p:sp>
      </p:grpSp>
      <p:sp>
        <p:nvSpPr>
          <p:cNvPr id="58" name="Rectangle 57"/>
          <p:cNvSpPr/>
          <p:nvPr/>
        </p:nvSpPr>
        <p:spPr>
          <a:xfrm>
            <a:off x="1425715" y="6012428"/>
            <a:ext cx="1219785" cy="291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Holiday Information</a:t>
            </a:r>
            <a:endParaRPr lang="en-IN" sz="1100" dirty="0">
              <a:latin typeface="Comic Sans MS" panose="030F0702030302020204" pitchFamily="66" charset="0"/>
            </a:endParaRPr>
          </a:p>
        </p:txBody>
      </p:sp>
      <p:sp>
        <p:nvSpPr>
          <p:cNvPr id="59" name="Rectangle 58"/>
          <p:cNvSpPr/>
          <p:nvPr/>
        </p:nvSpPr>
        <p:spPr>
          <a:xfrm>
            <a:off x="1637201" y="2901977"/>
            <a:ext cx="1627790" cy="2916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Employee Information</a:t>
            </a:r>
            <a:endParaRPr lang="en-IN" sz="1100" dirty="0">
              <a:latin typeface="Comic Sans MS" panose="030F0702030302020204" pitchFamily="66" charset="0"/>
            </a:endParaRPr>
          </a:p>
        </p:txBody>
      </p:sp>
      <p:cxnSp>
        <p:nvCxnSpPr>
          <p:cNvPr id="94" name="Elbow Connector 93"/>
          <p:cNvCxnSpPr>
            <a:stCxn id="60" idx="1"/>
          </p:cNvCxnSpPr>
          <p:nvPr/>
        </p:nvCxnSpPr>
        <p:spPr>
          <a:xfrm rot="10800000" flipV="1">
            <a:off x="293645" y="1240566"/>
            <a:ext cx="881817" cy="41180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82" idx="2"/>
            <a:endCxn id="75" idx="3"/>
          </p:cNvCxnSpPr>
          <p:nvPr/>
        </p:nvCxnSpPr>
        <p:spPr>
          <a:xfrm rot="16200000" flipH="1">
            <a:off x="1937521" y="5008711"/>
            <a:ext cx="208660" cy="1873950"/>
          </a:xfrm>
          <a:prstGeom prst="bentConnector3">
            <a:avLst>
              <a:gd name="adj1" fmla="val 252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74" idx="3"/>
            <a:endCxn id="76" idx="7"/>
          </p:cNvCxnSpPr>
          <p:nvPr/>
        </p:nvCxnSpPr>
        <p:spPr>
          <a:xfrm flipH="1">
            <a:off x="5217911" y="5193742"/>
            <a:ext cx="1264009" cy="45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5432251" y="5098985"/>
            <a:ext cx="838233" cy="317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Request</a:t>
            </a:r>
            <a:endParaRPr lang="en-IN" sz="1100" dirty="0">
              <a:latin typeface="Comic Sans MS" panose="030F0702030302020204" pitchFamily="66" charset="0"/>
            </a:endParaRPr>
          </a:p>
        </p:txBody>
      </p:sp>
      <p:sp>
        <p:nvSpPr>
          <p:cNvPr id="128" name="Rectangle 127"/>
          <p:cNvSpPr/>
          <p:nvPr/>
        </p:nvSpPr>
        <p:spPr>
          <a:xfrm>
            <a:off x="299269" y="916667"/>
            <a:ext cx="838233" cy="317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Updates</a:t>
            </a:r>
            <a:endParaRPr lang="en-IN" sz="1100" dirty="0">
              <a:latin typeface="Comic Sans MS" panose="030F0702030302020204" pitchFamily="66" charset="0"/>
            </a:endParaRPr>
          </a:p>
        </p:txBody>
      </p:sp>
      <p:cxnSp>
        <p:nvCxnSpPr>
          <p:cNvPr id="144" name="Straight Arrow Connector 143"/>
          <p:cNvCxnSpPr>
            <a:stCxn id="67" idx="3"/>
          </p:cNvCxnSpPr>
          <p:nvPr/>
        </p:nvCxnSpPr>
        <p:spPr>
          <a:xfrm flipH="1" flipV="1">
            <a:off x="1005023" y="4191565"/>
            <a:ext cx="7072935" cy="2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6292654" y="3908768"/>
            <a:ext cx="1313642" cy="317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Updates status</a:t>
            </a:r>
            <a:endParaRPr lang="en-IN" sz="1100" dirty="0">
              <a:latin typeface="Comic Sans MS" panose="030F0702030302020204" pitchFamily="66" charset="0"/>
            </a:endParaRPr>
          </a:p>
        </p:txBody>
      </p:sp>
      <p:cxnSp>
        <p:nvCxnSpPr>
          <p:cNvPr id="153" name="Straight Arrow Connector 152"/>
          <p:cNvCxnSpPr>
            <a:endCxn id="60" idx="2"/>
          </p:cNvCxnSpPr>
          <p:nvPr/>
        </p:nvCxnSpPr>
        <p:spPr>
          <a:xfrm flipV="1">
            <a:off x="1606159" y="1424808"/>
            <a:ext cx="4346" cy="580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Rectangle 154"/>
          <p:cNvSpPr/>
          <p:nvPr/>
        </p:nvSpPr>
        <p:spPr>
          <a:xfrm>
            <a:off x="805487" y="1581011"/>
            <a:ext cx="838233" cy="3178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smtClean="0">
                <a:latin typeface="Comic Sans MS" panose="030F0702030302020204" pitchFamily="66" charset="0"/>
              </a:rPr>
              <a:t>Dept. Details</a:t>
            </a:r>
            <a:endParaRPr lang="en-IN" sz="1100" dirty="0">
              <a:latin typeface="Comic Sans MS" panose="030F0702030302020204" pitchFamily="66" charset="0"/>
            </a:endParaRPr>
          </a:p>
        </p:txBody>
      </p:sp>
      <p:sp>
        <p:nvSpPr>
          <p:cNvPr id="156" name="Rectangle 155"/>
          <p:cNvSpPr/>
          <p:nvPr/>
        </p:nvSpPr>
        <p:spPr>
          <a:xfrm>
            <a:off x="805487" y="207264"/>
            <a:ext cx="10634393" cy="463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DATA FLOW DIAGAM</a:t>
            </a:r>
            <a:endParaRPr lang="en-IN" b="1" dirty="0"/>
          </a:p>
        </p:txBody>
      </p:sp>
    </p:spTree>
    <p:extLst>
      <p:ext uri="{BB962C8B-B14F-4D97-AF65-F5344CB8AC3E}">
        <p14:creationId xmlns:p14="http://schemas.microsoft.com/office/powerpoint/2010/main" val="5372137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1866</TotalTime>
  <Words>544</Words>
  <Application>Microsoft Office PowerPoint</Application>
  <PresentationFormat>Widescreen</PresentationFormat>
  <Paragraphs>240</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Adobe Garamond Pro</vt:lpstr>
      <vt:lpstr>Arial</vt:lpstr>
      <vt:lpstr>Britannic Bold</vt:lpstr>
      <vt:lpstr>Broadway</vt:lpstr>
      <vt:lpstr>Calibri</vt:lpstr>
      <vt:lpstr>Calisto MT</vt:lpstr>
      <vt:lpstr>Comic Sans MS</vt:lpstr>
      <vt:lpstr>Gabriola</vt:lpstr>
      <vt:lpstr>Times New Roman</vt:lpstr>
      <vt:lpstr>Trebuchet MS</vt:lpstr>
      <vt:lpstr>Wingdings 2</vt:lpstr>
      <vt:lpstr>Slate</vt:lpstr>
      <vt:lpstr>UNIVERSITY OF CALCUTTA</vt:lpstr>
      <vt:lpstr>PRESENTED BY:</vt:lpstr>
      <vt:lpstr>CONTENT</vt:lpstr>
      <vt:lpstr>INTRODUCTION</vt:lpstr>
      <vt:lpstr>MOTIVATION</vt:lpstr>
      <vt:lpstr>AVAILABLE LEAVE TYPES</vt:lpstr>
      <vt:lpstr>SYSTEM DESIGN</vt:lpstr>
      <vt:lpstr>PowerPoint Presentation</vt:lpstr>
      <vt:lpstr>PowerPoint Presentation</vt:lpstr>
      <vt:lpstr>ENTITY-RELATIONSHIP DIAGRAM (ERD)</vt:lpstr>
      <vt:lpstr>SYSTEM MODULES</vt:lpstr>
      <vt:lpstr>ADMIN MODULE</vt:lpstr>
      <vt:lpstr>EMPLOYEE MODULE</vt:lpstr>
      <vt:lpstr>PRINCIPAL MODULE</vt:lpstr>
      <vt:lpstr>LIMITATIONS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Shalini</dc:creator>
  <cp:lastModifiedBy>Shalini</cp:lastModifiedBy>
  <cp:revision>123</cp:revision>
  <dcterms:created xsi:type="dcterms:W3CDTF">2023-06-03T07:04:51Z</dcterms:created>
  <dcterms:modified xsi:type="dcterms:W3CDTF">2023-08-01T05:17:30Z</dcterms:modified>
</cp:coreProperties>
</file>