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AEF46-BD03-4790-86DF-A6EE0AC48013}" type="datetimeFigureOut">
              <a:rPr lang="en-IN" smtClean="0"/>
              <a:t>23-03-2025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34BC3-6C5B-43F8-90EB-DECE7B55073F}" type="slidenum">
              <a:rPr lang="en-IN" smtClean="0"/>
              <a:t>‹#›</a:t>
            </a:fld>
            <a:endParaRPr lang="en-IN"/>
          </a:p>
        </p:txBody>
      </p:sp>
    </p:spTree>
    <p:extLst>
      <p:ext uri="{BB962C8B-B14F-4D97-AF65-F5344CB8AC3E}">
        <p14:creationId xmlns:p14="http://schemas.microsoft.com/office/powerpoint/2010/main" val="2128442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52FF-FA1E-823F-E4B8-92C9BA8FFC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06B6F1-3AF9-DBC6-9193-84827C74C3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C80D5C-6B9B-4718-FC53-7D76F2FC2157}"/>
              </a:ext>
            </a:extLst>
          </p:cNvPr>
          <p:cNvSpPr>
            <a:spLocks noGrp="1"/>
          </p:cNvSpPr>
          <p:nvPr>
            <p:ph type="dt" sz="half" idx="10"/>
          </p:nvPr>
        </p:nvSpPr>
        <p:spPr/>
        <p:txBody>
          <a:bodyPr/>
          <a:lstStyle/>
          <a:p>
            <a:fld id="{C4353322-A5B2-450D-8AA2-88CE08BF8B60}" type="datetimeFigureOut">
              <a:rPr lang="en-IN" smtClean="0"/>
              <a:t>23-03-2025</a:t>
            </a:fld>
            <a:endParaRPr lang="en-IN"/>
          </a:p>
        </p:txBody>
      </p:sp>
      <p:sp>
        <p:nvSpPr>
          <p:cNvPr id="5" name="Footer Placeholder 4">
            <a:extLst>
              <a:ext uri="{FF2B5EF4-FFF2-40B4-BE49-F238E27FC236}">
                <a16:creationId xmlns:a16="http://schemas.microsoft.com/office/drawing/2014/main" id="{8C2B6DA0-1C13-AB33-B24C-7ECE4AB985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46A425-20F5-E216-0086-1E0D870BAD1C}"/>
              </a:ext>
            </a:extLst>
          </p:cNvPr>
          <p:cNvSpPr>
            <a:spLocks noGrp="1"/>
          </p:cNvSpPr>
          <p:nvPr>
            <p:ph type="sldNum" sz="quarter" idx="12"/>
          </p:nvPr>
        </p:nvSpPr>
        <p:spPr/>
        <p:txBody>
          <a:bodyPr/>
          <a:lstStyle/>
          <a:p>
            <a:fld id="{BB33EF4E-4285-4527-A05C-7FDBBFB85EDA}" type="slidenum">
              <a:rPr lang="en-IN" smtClean="0"/>
              <a:t>‹#›</a:t>
            </a:fld>
            <a:endParaRPr lang="en-IN"/>
          </a:p>
        </p:txBody>
      </p:sp>
    </p:spTree>
    <p:extLst>
      <p:ext uri="{BB962C8B-B14F-4D97-AF65-F5344CB8AC3E}">
        <p14:creationId xmlns:p14="http://schemas.microsoft.com/office/powerpoint/2010/main" val="1219091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FB5F-4F80-0B2D-CF10-9C7172AC53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AB16D8-988E-D796-1144-098AC987DC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8D8D54-67A6-2C24-60DC-BA4B195E5B98}"/>
              </a:ext>
            </a:extLst>
          </p:cNvPr>
          <p:cNvSpPr>
            <a:spLocks noGrp="1"/>
          </p:cNvSpPr>
          <p:nvPr>
            <p:ph type="dt" sz="half" idx="10"/>
          </p:nvPr>
        </p:nvSpPr>
        <p:spPr/>
        <p:txBody>
          <a:bodyPr/>
          <a:lstStyle/>
          <a:p>
            <a:fld id="{C4353322-A5B2-450D-8AA2-88CE08BF8B60}" type="datetimeFigureOut">
              <a:rPr lang="en-IN" smtClean="0"/>
              <a:t>23-03-2025</a:t>
            </a:fld>
            <a:endParaRPr lang="en-IN"/>
          </a:p>
        </p:txBody>
      </p:sp>
      <p:sp>
        <p:nvSpPr>
          <p:cNvPr id="5" name="Footer Placeholder 4">
            <a:extLst>
              <a:ext uri="{FF2B5EF4-FFF2-40B4-BE49-F238E27FC236}">
                <a16:creationId xmlns:a16="http://schemas.microsoft.com/office/drawing/2014/main" id="{CA521750-EEAC-DB12-A82A-94DA5926A6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881DDE-DFE9-6B4D-8139-FEB556EEF1E4}"/>
              </a:ext>
            </a:extLst>
          </p:cNvPr>
          <p:cNvSpPr>
            <a:spLocks noGrp="1"/>
          </p:cNvSpPr>
          <p:nvPr>
            <p:ph type="sldNum" sz="quarter" idx="12"/>
          </p:nvPr>
        </p:nvSpPr>
        <p:spPr/>
        <p:txBody>
          <a:bodyPr/>
          <a:lstStyle/>
          <a:p>
            <a:fld id="{BB33EF4E-4285-4527-A05C-7FDBBFB85EDA}" type="slidenum">
              <a:rPr lang="en-IN" smtClean="0"/>
              <a:t>‹#›</a:t>
            </a:fld>
            <a:endParaRPr lang="en-IN"/>
          </a:p>
        </p:txBody>
      </p:sp>
    </p:spTree>
    <p:extLst>
      <p:ext uri="{BB962C8B-B14F-4D97-AF65-F5344CB8AC3E}">
        <p14:creationId xmlns:p14="http://schemas.microsoft.com/office/powerpoint/2010/main" val="3196240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49599-4627-3B83-344D-0241338146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D96D71-0DD6-3B3F-CC3F-D4D366EE8A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536977-758D-BBD6-D6FC-CCE85F63C31D}"/>
              </a:ext>
            </a:extLst>
          </p:cNvPr>
          <p:cNvSpPr>
            <a:spLocks noGrp="1"/>
          </p:cNvSpPr>
          <p:nvPr>
            <p:ph type="dt" sz="half" idx="10"/>
          </p:nvPr>
        </p:nvSpPr>
        <p:spPr/>
        <p:txBody>
          <a:bodyPr/>
          <a:lstStyle/>
          <a:p>
            <a:fld id="{C4353322-A5B2-450D-8AA2-88CE08BF8B60}" type="datetimeFigureOut">
              <a:rPr lang="en-IN" smtClean="0"/>
              <a:t>23-03-2025</a:t>
            </a:fld>
            <a:endParaRPr lang="en-IN"/>
          </a:p>
        </p:txBody>
      </p:sp>
      <p:sp>
        <p:nvSpPr>
          <p:cNvPr id="5" name="Footer Placeholder 4">
            <a:extLst>
              <a:ext uri="{FF2B5EF4-FFF2-40B4-BE49-F238E27FC236}">
                <a16:creationId xmlns:a16="http://schemas.microsoft.com/office/drawing/2014/main" id="{43754937-A4DA-036F-090A-E40CD8A55E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1D977F-12AE-E2D7-9D02-A0DD7C377B03}"/>
              </a:ext>
            </a:extLst>
          </p:cNvPr>
          <p:cNvSpPr>
            <a:spLocks noGrp="1"/>
          </p:cNvSpPr>
          <p:nvPr>
            <p:ph type="sldNum" sz="quarter" idx="12"/>
          </p:nvPr>
        </p:nvSpPr>
        <p:spPr/>
        <p:txBody>
          <a:bodyPr/>
          <a:lstStyle/>
          <a:p>
            <a:fld id="{BB33EF4E-4285-4527-A05C-7FDBBFB85EDA}" type="slidenum">
              <a:rPr lang="en-IN" smtClean="0"/>
              <a:t>‹#›</a:t>
            </a:fld>
            <a:endParaRPr lang="en-IN"/>
          </a:p>
        </p:txBody>
      </p:sp>
    </p:spTree>
    <p:extLst>
      <p:ext uri="{BB962C8B-B14F-4D97-AF65-F5344CB8AC3E}">
        <p14:creationId xmlns:p14="http://schemas.microsoft.com/office/powerpoint/2010/main" val="1666253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E494-176F-D955-32F2-F3C1DB106A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DEFC63-5815-77C9-7A82-4353EC629F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A7B386-F7AE-E4C4-F6DB-2BD56DD3EA92}"/>
              </a:ext>
            </a:extLst>
          </p:cNvPr>
          <p:cNvSpPr>
            <a:spLocks noGrp="1"/>
          </p:cNvSpPr>
          <p:nvPr>
            <p:ph type="dt" sz="half" idx="10"/>
          </p:nvPr>
        </p:nvSpPr>
        <p:spPr/>
        <p:txBody>
          <a:bodyPr/>
          <a:lstStyle/>
          <a:p>
            <a:fld id="{C4353322-A5B2-450D-8AA2-88CE08BF8B60}" type="datetimeFigureOut">
              <a:rPr lang="en-IN" smtClean="0"/>
              <a:t>23-03-2025</a:t>
            </a:fld>
            <a:endParaRPr lang="en-IN"/>
          </a:p>
        </p:txBody>
      </p:sp>
      <p:sp>
        <p:nvSpPr>
          <p:cNvPr id="5" name="Footer Placeholder 4">
            <a:extLst>
              <a:ext uri="{FF2B5EF4-FFF2-40B4-BE49-F238E27FC236}">
                <a16:creationId xmlns:a16="http://schemas.microsoft.com/office/drawing/2014/main" id="{FA5AAE31-CBC3-2733-B810-3256C9E226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A1DCCA-2FF3-EA8D-D465-6ADA73162D8A}"/>
              </a:ext>
            </a:extLst>
          </p:cNvPr>
          <p:cNvSpPr>
            <a:spLocks noGrp="1"/>
          </p:cNvSpPr>
          <p:nvPr>
            <p:ph type="sldNum" sz="quarter" idx="12"/>
          </p:nvPr>
        </p:nvSpPr>
        <p:spPr/>
        <p:txBody>
          <a:bodyPr/>
          <a:lstStyle/>
          <a:p>
            <a:fld id="{BB33EF4E-4285-4527-A05C-7FDBBFB85EDA}" type="slidenum">
              <a:rPr lang="en-IN" smtClean="0"/>
              <a:t>‹#›</a:t>
            </a:fld>
            <a:endParaRPr lang="en-IN"/>
          </a:p>
        </p:txBody>
      </p:sp>
    </p:spTree>
    <p:extLst>
      <p:ext uri="{BB962C8B-B14F-4D97-AF65-F5344CB8AC3E}">
        <p14:creationId xmlns:p14="http://schemas.microsoft.com/office/powerpoint/2010/main" val="391533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87C9-FB70-1D99-7AD3-A9D768CA5C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76709A-BD65-54AD-7336-580114D3A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DC461F-C9A0-A7B7-EB7D-7B9F97EE4CA1}"/>
              </a:ext>
            </a:extLst>
          </p:cNvPr>
          <p:cNvSpPr>
            <a:spLocks noGrp="1"/>
          </p:cNvSpPr>
          <p:nvPr>
            <p:ph type="dt" sz="half" idx="10"/>
          </p:nvPr>
        </p:nvSpPr>
        <p:spPr/>
        <p:txBody>
          <a:bodyPr/>
          <a:lstStyle/>
          <a:p>
            <a:fld id="{C4353322-A5B2-450D-8AA2-88CE08BF8B60}" type="datetimeFigureOut">
              <a:rPr lang="en-IN" smtClean="0"/>
              <a:t>23-03-2025</a:t>
            </a:fld>
            <a:endParaRPr lang="en-IN"/>
          </a:p>
        </p:txBody>
      </p:sp>
      <p:sp>
        <p:nvSpPr>
          <p:cNvPr id="5" name="Footer Placeholder 4">
            <a:extLst>
              <a:ext uri="{FF2B5EF4-FFF2-40B4-BE49-F238E27FC236}">
                <a16:creationId xmlns:a16="http://schemas.microsoft.com/office/drawing/2014/main" id="{B744C326-9D20-A888-50F4-89C9B50026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471B9E-06DD-B2D5-98A0-FC355D7C5F82}"/>
              </a:ext>
            </a:extLst>
          </p:cNvPr>
          <p:cNvSpPr>
            <a:spLocks noGrp="1"/>
          </p:cNvSpPr>
          <p:nvPr>
            <p:ph type="sldNum" sz="quarter" idx="12"/>
          </p:nvPr>
        </p:nvSpPr>
        <p:spPr/>
        <p:txBody>
          <a:bodyPr/>
          <a:lstStyle/>
          <a:p>
            <a:fld id="{BB33EF4E-4285-4527-A05C-7FDBBFB85EDA}" type="slidenum">
              <a:rPr lang="en-IN" smtClean="0"/>
              <a:t>‹#›</a:t>
            </a:fld>
            <a:endParaRPr lang="en-IN"/>
          </a:p>
        </p:txBody>
      </p:sp>
    </p:spTree>
    <p:extLst>
      <p:ext uri="{BB962C8B-B14F-4D97-AF65-F5344CB8AC3E}">
        <p14:creationId xmlns:p14="http://schemas.microsoft.com/office/powerpoint/2010/main" val="2693107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B6F8-4A16-9EE2-DF78-B08400CEB5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FAEDB5-40EA-E18A-DA88-FE0F4A1090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5F06F8-8B80-394E-3809-B2D0B7892F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B87FCB-D513-25FF-1DDB-42A14F71DFCE}"/>
              </a:ext>
            </a:extLst>
          </p:cNvPr>
          <p:cNvSpPr>
            <a:spLocks noGrp="1"/>
          </p:cNvSpPr>
          <p:nvPr>
            <p:ph type="dt" sz="half" idx="10"/>
          </p:nvPr>
        </p:nvSpPr>
        <p:spPr/>
        <p:txBody>
          <a:bodyPr/>
          <a:lstStyle/>
          <a:p>
            <a:fld id="{C4353322-A5B2-450D-8AA2-88CE08BF8B60}" type="datetimeFigureOut">
              <a:rPr lang="en-IN" smtClean="0"/>
              <a:t>23-03-2025</a:t>
            </a:fld>
            <a:endParaRPr lang="en-IN"/>
          </a:p>
        </p:txBody>
      </p:sp>
      <p:sp>
        <p:nvSpPr>
          <p:cNvPr id="6" name="Footer Placeholder 5">
            <a:extLst>
              <a:ext uri="{FF2B5EF4-FFF2-40B4-BE49-F238E27FC236}">
                <a16:creationId xmlns:a16="http://schemas.microsoft.com/office/drawing/2014/main" id="{72AF7DC5-9991-E198-23E6-0AD4787F02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CE59F1-C6B1-BE16-1BA8-5AD886C4B77B}"/>
              </a:ext>
            </a:extLst>
          </p:cNvPr>
          <p:cNvSpPr>
            <a:spLocks noGrp="1"/>
          </p:cNvSpPr>
          <p:nvPr>
            <p:ph type="sldNum" sz="quarter" idx="12"/>
          </p:nvPr>
        </p:nvSpPr>
        <p:spPr/>
        <p:txBody>
          <a:bodyPr/>
          <a:lstStyle/>
          <a:p>
            <a:fld id="{BB33EF4E-4285-4527-A05C-7FDBBFB85EDA}" type="slidenum">
              <a:rPr lang="en-IN" smtClean="0"/>
              <a:t>‹#›</a:t>
            </a:fld>
            <a:endParaRPr lang="en-IN"/>
          </a:p>
        </p:txBody>
      </p:sp>
    </p:spTree>
    <p:extLst>
      <p:ext uri="{BB962C8B-B14F-4D97-AF65-F5344CB8AC3E}">
        <p14:creationId xmlns:p14="http://schemas.microsoft.com/office/powerpoint/2010/main" val="1691448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7D76-9152-938F-2225-143F321492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2856A9-17C5-D7D7-E8A8-AC8594E0CC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06DEA5-BECA-203B-F945-313FCF3BD4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AA8E06-0726-9CCE-6C57-07F87FB863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A6110-35CA-DA9B-78DC-7FE5B1B63A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036CA4-1ED8-259A-8848-84CB4EAFF631}"/>
              </a:ext>
            </a:extLst>
          </p:cNvPr>
          <p:cNvSpPr>
            <a:spLocks noGrp="1"/>
          </p:cNvSpPr>
          <p:nvPr>
            <p:ph type="dt" sz="half" idx="10"/>
          </p:nvPr>
        </p:nvSpPr>
        <p:spPr/>
        <p:txBody>
          <a:bodyPr/>
          <a:lstStyle/>
          <a:p>
            <a:fld id="{C4353322-A5B2-450D-8AA2-88CE08BF8B60}" type="datetimeFigureOut">
              <a:rPr lang="en-IN" smtClean="0"/>
              <a:t>23-03-2025</a:t>
            </a:fld>
            <a:endParaRPr lang="en-IN"/>
          </a:p>
        </p:txBody>
      </p:sp>
      <p:sp>
        <p:nvSpPr>
          <p:cNvPr id="8" name="Footer Placeholder 7">
            <a:extLst>
              <a:ext uri="{FF2B5EF4-FFF2-40B4-BE49-F238E27FC236}">
                <a16:creationId xmlns:a16="http://schemas.microsoft.com/office/drawing/2014/main" id="{0EC6C7B4-E8A3-4669-DC10-304D77906D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A444DE-C756-4982-E71D-B7ADBB3E349D}"/>
              </a:ext>
            </a:extLst>
          </p:cNvPr>
          <p:cNvSpPr>
            <a:spLocks noGrp="1"/>
          </p:cNvSpPr>
          <p:nvPr>
            <p:ph type="sldNum" sz="quarter" idx="12"/>
          </p:nvPr>
        </p:nvSpPr>
        <p:spPr/>
        <p:txBody>
          <a:bodyPr/>
          <a:lstStyle/>
          <a:p>
            <a:fld id="{BB33EF4E-4285-4527-A05C-7FDBBFB85EDA}" type="slidenum">
              <a:rPr lang="en-IN" smtClean="0"/>
              <a:t>‹#›</a:t>
            </a:fld>
            <a:endParaRPr lang="en-IN"/>
          </a:p>
        </p:txBody>
      </p:sp>
    </p:spTree>
    <p:extLst>
      <p:ext uri="{BB962C8B-B14F-4D97-AF65-F5344CB8AC3E}">
        <p14:creationId xmlns:p14="http://schemas.microsoft.com/office/powerpoint/2010/main" val="373542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A17A-5C2C-8F80-0A32-156B7D7C25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DD1378-8D6D-0B6B-8B77-22DE1AB13340}"/>
              </a:ext>
            </a:extLst>
          </p:cNvPr>
          <p:cNvSpPr>
            <a:spLocks noGrp="1"/>
          </p:cNvSpPr>
          <p:nvPr>
            <p:ph type="dt" sz="half" idx="10"/>
          </p:nvPr>
        </p:nvSpPr>
        <p:spPr/>
        <p:txBody>
          <a:bodyPr/>
          <a:lstStyle/>
          <a:p>
            <a:fld id="{C4353322-A5B2-450D-8AA2-88CE08BF8B60}" type="datetimeFigureOut">
              <a:rPr lang="en-IN" smtClean="0"/>
              <a:t>23-03-2025</a:t>
            </a:fld>
            <a:endParaRPr lang="en-IN"/>
          </a:p>
        </p:txBody>
      </p:sp>
      <p:sp>
        <p:nvSpPr>
          <p:cNvPr id="4" name="Footer Placeholder 3">
            <a:extLst>
              <a:ext uri="{FF2B5EF4-FFF2-40B4-BE49-F238E27FC236}">
                <a16:creationId xmlns:a16="http://schemas.microsoft.com/office/drawing/2014/main" id="{EDDE8A89-BD6F-3295-E392-483F01D7B9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7AA9A8-A5FC-8B16-B141-803704F837DF}"/>
              </a:ext>
            </a:extLst>
          </p:cNvPr>
          <p:cNvSpPr>
            <a:spLocks noGrp="1"/>
          </p:cNvSpPr>
          <p:nvPr>
            <p:ph type="sldNum" sz="quarter" idx="12"/>
          </p:nvPr>
        </p:nvSpPr>
        <p:spPr/>
        <p:txBody>
          <a:bodyPr/>
          <a:lstStyle/>
          <a:p>
            <a:fld id="{BB33EF4E-4285-4527-A05C-7FDBBFB85EDA}" type="slidenum">
              <a:rPr lang="en-IN" smtClean="0"/>
              <a:t>‹#›</a:t>
            </a:fld>
            <a:endParaRPr lang="en-IN"/>
          </a:p>
        </p:txBody>
      </p:sp>
    </p:spTree>
    <p:extLst>
      <p:ext uri="{BB962C8B-B14F-4D97-AF65-F5344CB8AC3E}">
        <p14:creationId xmlns:p14="http://schemas.microsoft.com/office/powerpoint/2010/main" val="320268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62E9D5-6AA5-4ACE-9C8A-AAA4914408E5}"/>
              </a:ext>
            </a:extLst>
          </p:cNvPr>
          <p:cNvSpPr>
            <a:spLocks noGrp="1"/>
          </p:cNvSpPr>
          <p:nvPr>
            <p:ph type="dt" sz="half" idx="10"/>
          </p:nvPr>
        </p:nvSpPr>
        <p:spPr/>
        <p:txBody>
          <a:bodyPr/>
          <a:lstStyle/>
          <a:p>
            <a:fld id="{C4353322-A5B2-450D-8AA2-88CE08BF8B60}" type="datetimeFigureOut">
              <a:rPr lang="en-IN" smtClean="0"/>
              <a:t>23-03-2025</a:t>
            </a:fld>
            <a:endParaRPr lang="en-IN"/>
          </a:p>
        </p:txBody>
      </p:sp>
      <p:sp>
        <p:nvSpPr>
          <p:cNvPr id="3" name="Footer Placeholder 2">
            <a:extLst>
              <a:ext uri="{FF2B5EF4-FFF2-40B4-BE49-F238E27FC236}">
                <a16:creationId xmlns:a16="http://schemas.microsoft.com/office/drawing/2014/main" id="{C02A47BD-1987-16FF-1E7B-E039A7BB48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A33089-6294-131F-C368-1BA137487844}"/>
              </a:ext>
            </a:extLst>
          </p:cNvPr>
          <p:cNvSpPr>
            <a:spLocks noGrp="1"/>
          </p:cNvSpPr>
          <p:nvPr>
            <p:ph type="sldNum" sz="quarter" idx="12"/>
          </p:nvPr>
        </p:nvSpPr>
        <p:spPr/>
        <p:txBody>
          <a:bodyPr/>
          <a:lstStyle/>
          <a:p>
            <a:fld id="{BB33EF4E-4285-4527-A05C-7FDBBFB85EDA}" type="slidenum">
              <a:rPr lang="en-IN" smtClean="0"/>
              <a:t>‹#›</a:t>
            </a:fld>
            <a:endParaRPr lang="en-IN"/>
          </a:p>
        </p:txBody>
      </p:sp>
    </p:spTree>
    <p:extLst>
      <p:ext uri="{BB962C8B-B14F-4D97-AF65-F5344CB8AC3E}">
        <p14:creationId xmlns:p14="http://schemas.microsoft.com/office/powerpoint/2010/main" val="1883040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976D5-086A-07C4-5AA3-06D220D5D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455A39-5431-0E7C-2FF8-02BDC1D8D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AADB12-CD52-6B5C-437E-BAD3A0476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480C3-7C53-F2E3-7744-28E135CB249E}"/>
              </a:ext>
            </a:extLst>
          </p:cNvPr>
          <p:cNvSpPr>
            <a:spLocks noGrp="1"/>
          </p:cNvSpPr>
          <p:nvPr>
            <p:ph type="dt" sz="half" idx="10"/>
          </p:nvPr>
        </p:nvSpPr>
        <p:spPr/>
        <p:txBody>
          <a:bodyPr/>
          <a:lstStyle/>
          <a:p>
            <a:fld id="{C4353322-A5B2-450D-8AA2-88CE08BF8B60}" type="datetimeFigureOut">
              <a:rPr lang="en-IN" smtClean="0"/>
              <a:t>23-03-2025</a:t>
            </a:fld>
            <a:endParaRPr lang="en-IN"/>
          </a:p>
        </p:txBody>
      </p:sp>
      <p:sp>
        <p:nvSpPr>
          <p:cNvPr id="6" name="Footer Placeholder 5">
            <a:extLst>
              <a:ext uri="{FF2B5EF4-FFF2-40B4-BE49-F238E27FC236}">
                <a16:creationId xmlns:a16="http://schemas.microsoft.com/office/drawing/2014/main" id="{A87C54CD-7E83-25AC-9E44-99B91A7221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A0FD0B-A8DF-E16E-A38D-0E40F0AC732B}"/>
              </a:ext>
            </a:extLst>
          </p:cNvPr>
          <p:cNvSpPr>
            <a:spLocks noGrp="1"/>
          </p:cNvSpPr>
          <p:nvPr>
            <p:ph type="sldNum" sz="quarter" idx="12"/>
          </p:nvPr>
        </p:nvSpPr>
        <p:spPr/>
        <p:txBody>
          <a:bodyPr/>
          <a:lstStyle/>
          <a:p>
            <a:fld id="{BB33EF4E-4285-4527-A05C-7FDBBFB85EDA}" type="slidenum">
              <a:rPr lang="en-IN" smtClean="0"/>
              <a:t>‹#›</a:t>
            </a:fld>
            <a:endParaRPr lang="en-IN"/>
          </a:p>
        </p:txBody>
      </p:sp>
    </p:spTree>
    <p:extLst>
      <p:ext uri="{BB962C8B-B14F-4D97-AF65-F5344CB8AC3E}">
        <p14:creationId xmlns:p14="http://schemas.microsoft.com/office/powerpoint/2010/main" val="662175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430FA-5529-DD69-192B-F2E3C457AB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89AF1A-311C-4510-C1E0-89D4715B5B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B0B05B-4563-9D98-326F-AA5C4F77D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CCA116-DFA9-1881-CA72-0ECB0271663F}"/>
              </a:ext>
            </a:extLst>
          </p:cNvPr>
          <p:cNvSpPr>
            <a:spLocks noGrp="1"/>
          </p:cNvSpPr>
          <p:nvPr>
            <p:ph type="dt" sz="half" idx="10"/>
          </p:nvPr>
        </p:nvSpPr>
        <p:spPr/>
        <p:txBody>
          <a:bodyPr/>
          <a:lstStyle/>
          <a:p>
            <a:fld id="{C4353322-A5B2-450D-8AA2-88CE08BF8B60}" type="datetimeFigureOut">
              <a:rPr lang="en-IN" smtClean="0"/>
              <a:t>23-03-2025</a:t>
            </a:fld>
            <a:endParaRPr lang="en-IN"/>
          </a:p>
        </p:txBody>
      </p:sp>
      <p:sp>
        <p:nvSpPr>
          <p:cNvPr id="6" name="Footer Placeholder 5">
            <a:extLst>
              <a:ext uri="{FF2B5EF4-FFF2-40B4-BE49-F238E27FC236}">
                <a16:creationId xmlns:a16="http://schemas.microsoft.com/office/drawing/2014/main" id="{3F751681-A497-1FD1-DD00-EDA9E3CF61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E151A5-E93A-EA8D-435D-E42FECCFB69A}"/>
              </a:ext>
            </a:extLst>
          </p:cNvPr>
          <p:cNvSpPr>
            <a:spLocks noGrp="1"/>
          </p:cNvSpPr>
          <p:nvPr>
            <p:ph type="sldNum" sz="quarter" idx="12"/>
          </p:nvPr>
        </p:nvSpPr>
        <p:spPr/>
        <p:txBody>
          <a:bodyPr/>
          <a:lstStyle/>
          <a:p>
            <a:fld id="{BB33EF4E-4285-4527-A05C-7FDBBFB85EDA}" type="slidenum">
              <a:rPr lang="en-IN" smtClean="0"/>
              <a:t>‹#›</a:t>
            </a:fld>
            <a:endParaRPr lang="en-IN"/>
          </a:p>
        </p:txBody>
      </p:sp>
    </p:spTree>
    <p:extLst>
      <p:ext uri="{BB962C8B-B14F-4D97-AF65-F5344CB8AC3E}">
        <p14:creationId xmlns:p14="http://schemas.microsoft.com/office/powerpoint/2010/main" val="4211258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5E5D8F-8C28-BEBA-70C9-88B7EAE6CC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6C480A-3C8C-7FFA-AE27-EC7082555A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C9A312-477A-5937-776E-890B3E8A4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53322-A5B2-450D-8AA2-88CE08BF8B60}" type="datetimeFigureOut">
              <a:rPr lang="en-IN" smtClean="0"/>
              <a:t>23-03-2025</a:t>
            </a:fld>
            <a:endParaRPr lang="en-IN"/>
          </a:p>
        </p:txBody>
      </p:sp>
      <p:sp>
        <p:nvSpPr>
          <p:cNvPr id="5" name="Footer Placeholder 4">
            <a:extLst>
              <a:ext uri="{FF2B5EF4-FFF2-40B4-BE49-F238E27FC236}">
                <a16:creationId xmlns:a16="http://schemas.microsoft.com/office/drawing/2014/main" id="{C5F0027A-C799-6F08-8D5B-FDB3BEF541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B87E31-72C6-182C-F6BE-225BE16CE7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3EF4E-4285-4527-A05C-7FDBBFB85EDA}" type="slidenum">
              <a:rPr lang="en-IN" smtClean="0"/>
              <a:t>‹#›</a:t>
            </a:fld>
            <a:endParaRPr lang="en-IN"/>
          </a:p>
        </p:txBody>
      </p:sp>
    </p:spTree>
    <p:extLst>
      <p:ext uri="{BB962C8B-B14F-4D97-AF65-F5344CB8AC3E}">
        <p14:creationId xmlns:p14="http://schemas.microsoft.com/office/powerpoint/2010/main" val="1802378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A6C68-2730-FB82-344C-ADFFF0BA50AD}"/>
              </a:ext>
            </a:extLst>
          </p:cNvPr>
          <p:cNvSpPr>
            <a:spLocks noGrp="1"/>
          </p:cNvSpPr>
          <p:nvPr>
            <p:ph type="ctrTitle"/>
          </p:nvPr>
        </p:nvSpPr>
        <p:spPr>
          <a:xfrm>
            <a:off x="1524000" y="635154"/>
            <a:ext cx="9144000" cy="1178385"/>
          </a:xfrm>
        </p:spPr>
        <p:txBody>
          <a:bodyPr>
            <a:normAutofit fontScale="90000"/>
          </a:bodyPr>
          <a:lstStyle/>
          <a:p>
            <a:r>
              <a:rPr lang="en-US" dirty="0">
                <a:latin typeface="Britannic Bold" panose="020B0903060703020204" pitchFamily="34" charset="0"/>
              </a:rPr>
              <a:t>Spotify Analysis Dashboard</a:t>
            </a:r>
            <a:endParaRPr lang="en-IN" dirty="0">
              <a:latin typeface="Britannic Bold" panose="020B0903060703020204" pitchFamily="34" charset="0"/>
            </a:endParaRPr>
          </a:p>
        </p:txBody>
      </p:sp>
      <p:sp>
        <p:nvSpPr>
          <p:cNvPr id="4" name="Rectangle 1">
            <a:extLst>
              <a:ext uri="{FF2B5EF4-FFF2-40B4-BE49-F238E27FC236}">
                <a16:creationId xmlns:a16="http://schemas.microsoft.com/office/drawing/2014/main" id="{7D0917A1-2D0B-30BF-8C94-80C360754D48}"/>
              </a:ext>
            </a:extLst>
          </p:cNvPr>
          <p:cNvSpPr>
            <a:spLocks noGrp="1" noChangeArrowheads="1"/>
          </p:cNvSpPr>
          <p:nvPr>
            <p:ph type="subTitle" idx="1"/>
          </p:nvPr>
        </p:nvSpPr>
        <p:spPr bwMode="auto">
          <a:xfrm>
            <a:off x="1095270" y="2520665"/>
            <a:ext cx="1000145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Dubai Medium" panose="020B0603030403030204" pitchFamily="34" charset="-78"/>
                <a:cs typeface="Dubai Medium" panose="020B0603030403030204" pitchFamily="34" charset="-78"/>
              </a:rPr>
              <a:t>This Spotify Analysis Dashboard in Power BI provides insights into streaming trends, top artists, and song performances. It includes key metrics like total streams, average streams per year, and the percentage of top song streams compared to the average. Visuals include a bar chart for track-wise streams, a pie chart for the top 10 artists, and a timeline of track releases. The dashboard helps users explore streaming patterns, artist popularity, and song energy levels efficiently.</a:t>
            </a:r>
          </a:p>
        </p:txBody>
      </p:sp>
    </p:spTree>
    <p:extLst>
      <p:ext uri="{BB962C8B-B14F-4D97-AF65-F5344CB8AC3E}">
        <p14:creationId xmlns:p14="http://schemas.microsoft.com/office/powerpoint/2010/main" val="654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D2082-E804-79AB-7D27-8304BD539A55}"/>
              </a:ext>
            </a:extLst>
          </p:cNvPr>
          <p:cNvSpPr>
            <a:spLocks noGrp="1"/>
          </p:cNvSpPr>
          <p:nvPr>
            <p:ph type="title"/>
          </p:nvPr>
        </p:nvSpPr>
        <p:spPr>
          <a:xfrm>
            <a:off x="838200" y="235996"/>
            <a:ext cx="10515600" cy="982765"/>
          </a:xfrm>
        </p:spPr>
        <p:txBody>
          <a:bodyPr/>
          <a:lstStyle/>
          <a:p>
            <a:pPr algn="ctr"/>
            <a:r>
              <a:rPr lang="en-US" dirty="0">
                <a:latin typeface="Britannic Bold" panose="020B0903060703020204" pitchFamily="34" charset="0"/>
              </a:rPr>
              <a:t>The overall Dashboard of this project</a:t>
            </a:r>
            <a:endParaRPr lang="en-IN" dirty="0">
              <a:latin typeface="Britannic Bold" panose="020B0903060703020204" pitchFamily="34" charset="0"/>
            </a:endParaRPr>
          </a:p>
        </p:txBody>
      </p:sp>
      <p:pic>
        <p:nvPicPr>
          <p:cNvPr id="4" name="Picture 3">
            <a:extLst>
              <a:ext uri="{FF2B5EF4-FFF2-40B4-BE49-F238E27FC236}">
                <a16:creationId xmlns:a16="http://schemas.microsoft.com/office/drawing/2014/main" id="{89DB1B4C-EE69-4DA4-C42A-E85B2C254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534" y="1455196"/>
            <a:ext cx="8900931" cy="5166808"/>
          </a:xfrm>
          <a:prstGeom prst="rect">
            <a:avLst/>
          </a:prstGeom>
        </p:spPr>
      </p:pic>
    </p:spTree>
    <p:extLst>
      <p:ext uri="{BB962C8B-B14F-4D97-AF65-F5344CB8AC3E}">
        <p14:creationId xmlns:p14="http://schemas.microsoft.com/office/powerpoint/2010/main" val="245002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DC29-91DC-F7AB-7B38-5C4EA92EF1EE}"/>
              </a:ext>
            </a:extLst>
          </p:cNvPr>
          <p:cNvSpPr>
            <a:spLocks noGrp="1"/>
          </p:cNvSpPr>
          <p:nvPr>
            <p:ph type="title"/>
          </p:nvPr>
        </p:nvSpPr>
        <p:spPr>
          <a:xfrm>
            <a:off x="838200" y="365125"/>
            <a:ext cx="10515600" cy="942565"/>
          </a:xfrm>
        </p:spPr>
        <p:txBody>
          <a:bodyPr/>
          <a:lstStyle/>
          <a:p>
            <a:pPr algn="ctr"/>
            <a:r>
              <a:rPr lang="en-US" dirty="0">
                <a:latin typeface="Britannic Bold" panose="020B0903060703020204" pitchFamily="34" charset="0"/>
              </a:rPr>
              <a:t>Top Songs</a:t>
            </a:r>
            <a:endParaRPr lang="en-IN" dirty="0">
              <a:latin typeface="Britannic Bold" panose="020B0903060703020204" pitchFamily="34" charset="0"/>
            </a:endParaRPr>
          </a:p>
        </p:txBody>
      </p:sp>
      <p:pic>
        <p:nvPicPr>
          <p:cNvPr id="4" name="Picture 3">
            <a:extLst>
              <a:ext uri="{FF2B5EF4-FFF2-40B4-BE49-F238E27FC236}">
                <a16:creationId xmlns:a16="http://schemas.microsoft.com/office/drawing/2014/main" id="{75ED77F1-AB44-1730-93B3-94D3C8F0F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73161"/>
            <a:ext cx="8412626" cy="4609215"/>
          </a:xfrm>
          <a:prstGeom prst="rect">
            <a:avLst/>
          </a:prstGeom>
        </p:spPr>
      </p:pic>
      <p:sp>
        <p:nvSpPr>
          <p:cNvPr id="5" name="TextBox 4">
            <a:extLst>
              <a:ext uri="{FF2B5EF4-FFF2-40B4-BE49-F238E27FC236}">
                <a16:creationId xmlns:a16="http://schemas.microsoft.com/office/drawing/2014/main" id="{E09ECF01-E5CA-5186-A3FF-3F5FC43E700B}"/>
              </a:ext>
            </a:extLst>
          </p:cNvPr>
          <p:cNvSpPr txBox="1"/>
          <p:nvPr/>
        </p:nvSpPr>
        <p:spPr>
          <a:xfrm>
            <a:off x="9714271" y="1573161"/>
            <a:ext cx="2241755" cy="4708981"/>
          </a:xfrm>
          <a:prstGeom prst="rect">
            <a:avLst/>
          </a:prstGeom>
          <a:noFill/>
        </p:spPr>
        <p:txBody>
          <a:bodyPr wrap="square" rtlCol="0">
            <a:spAutoFit/>
          </a:bodyPr>
          <a:lstStyle/>
          <a:p>
            <a:r>
              <a:rPr lang="en-US" sz="2000" dirty="0">
                <a:latin typeface="Dubai Medium" panose="020B0603030403030204" pitchFamily="34" charset="-78"/>
                <a:cs typeface="Dubai Medium" panose="020B0603030403030204" pitchFamily="34" charset="-78"/>
              </a:rPr>
              <a:t>The dashboard showcases the most streamed songs, with </a:t>
            </a:r>
            <a:r>
              <a:rPr lang="en-US" sz="2000" i="1" dirty="0">
                <a:latin typeface="Dubai Medium" panose="020B0603030403030204" pitchFamily="34" charset="-78"/>
                <a:cs typeface="Dubai Medium" panose="020B0603030403030204" pitchFamily="34" charset="-78"/>
              </a:rPr>
              <a:t>"Blinding Lights"</a:t>
            </a:r>
            <a:r>
              <a:rPr lang="en-US" sz="2000" dirty="0">
                <a:latin typeface="Dubai Medium" panose="020B0603030403030204" pitchFamily="34" charset="-78"/>
                <a:cs typeface="Dubai Medium" panose="020B0603030403030204" pitchFamily="34" charset="-78"/>
              </a:rPr>
              <a:t> leading, followed by </a:t>
            </a:r>
            <a:r>
              <a:rPr lang="en-US" sz="2000" i="1" dirty="0">
                <a:latin typeface="Dubai Medium" panose="020B0603030403030204" pitchFamily="34" charset="-78"/>
                <a:cs typeface="Dubai Medium" panose="020B0603030403030204" pitchFamily="34" charset="-78"/>
              </a:rPr>
              <a:t>"Shape of You," "Someone You Loved,"</a:t>
            </a:r>
            <a:r>
              <a:rPr lang="en-US" sz="2000" dirty="0">
                <a:latin typeface="Dubai Medium" panose="020B0603030403030204" pitchFamily="34" charset="-78"/>
                <a:cs typeface="Dubai Medium" panose="020B0603030403030204" pitchFamily="34" charset="-78"/>
              </a:rPr>
              <a:t> and others. A bar chart visualizes their total streams, highlighting their dominance in the streaming charts.</a:t>
            </a:r>
            <a:endParaRPr lang="en-IN" sz="2000" dirty="0">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2453923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97F30F-3A53-D392-F071-C204C5A806C9}"/>
              </a:ext>
            </a:extLst>
          </p:cNvPr>
          <p:cNvSpPr txBox="1"/>
          <p:nvPr/>
        </p:nvSpPr>
        <p:spPr>
          <a:xfrm>
            <a:off x="2895600" y="459548"/>
            <a:ext cx="6400800" cy="830997"/>
          </a:xfrm>
          <a:prstGeom prst="rect">
            <a:avLst/>
          </a:prstGeom>
          <a:noFill/>
        </p:spPr>
        <p:txBody>
          <a:bodyPr wrap="square" rtlCol="0">
            <a:spAutoFit/>
          </a:bodyPr>
          <a:lstStyle/>
          <a:p>
            <a:pPr algn="ctr"/>
            <a:r>
              <a:rPr lang="en-US" sz="4800" dirty="0">
                <a:latin typeface="Britannic Bold" panose="020B0903060703020204" pitchFamily="34" charset="0"/>
              </a:rPr>
              <a:t>Ranking</a:t>
            </a:r>
            <a:endParaRPr lang="en-IN" sz="4800" dirty="0">
              <a:latin typeface="Britannic Bold" panose="020B0903060703020204" pitchFamily="34" charset="0"/>
            </a:endParaRPr>
          </a:p>
        </p:txBody>
      </p:sp>
      <p:pic>
        <p:nvPicPr>
          <p:cNvPr id="4" name="Picture 3">
            <a:extLst>
              <a:ext uri="{FF2B5EF4-FFF2-40B4-BE49-F238E27FC236}">
                <a16:creationId xmlns:a16="http://schemas.microsoft.com/office/drawing/2014/main" id="{EBC50CB8-8EA1-3503-A725-0229C1256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20" y="1582994"/>
            <a:ext cx="8554089" cy="4711346"/>
          </a:xfrm>
          <a:prstGeom prst="rect">
            <a:avLst/>
          </a:prstGeom>
        </p:spPr>
      </p:pic>
      <p:sp>
        <p:nvSpPr>
          <p:cNvPr id="7" name="TextBox 6">
            <a:extLst>
              <a:ext uri="{FF2B5EF4-FFF2-40B4-BE49-F238E27FC236}">
                <a16:creationId xmlns:a16="http://schemas.microsoft.com/office/drawing/2014/main" id="{D0A18B88-ABD6-D0C8-3E8F-0302DBF9328E}"/>
              </a:ext>
            </a:extLst>
          </p:cNvPr>
          <p:cNvSpPr txBox="1"/>
          <p:nvPr/>
        </p:nvSpPr>
        <p:spPr>
          <a:xfrm>
            <a:off x="9606116" y="6818585"/>
            <a:ext cx="3249394" cy="7027664"/>
          </a:xfrm>
          <a:prstGeom prst="rect">
            <a:avLst/>
          </a:prstGeom>
          <a:noFill/>
        </p:spPr>
        <p:txBody>
          <a:bodyPr wrap="square" rtlCol="0">
            <a:spAutoFit/>
          </a:bodyPr>
          <a:lstStyle/>
          <a:p>
            <a:endParaRPr lang="en-IN" dirty="0"/>
          </a:p>
        </p:txBody>
      </p:sp>
      <p:sp>
        <p:nvSpPr>
          <p:cNvPr id="8" name="Rectangle 2">
            <a:extLst>
              <a:ext uri="{FF2B5EF4-FFF2-40B4-BE49-F238E27FC236}">
                <a16:creationId xmlns:a16="http://schemas.microsoft.com/office/drawing/2014/main" id="{C4877FE9-56F8-E7F1-4D6C-20B9FAA33B12}"/>
              </a:ext>
            </a:extLst>
          </p:cNvPr>
          <p:cNvSpPr>
            <a:spLocks noChangeArrowheads="1"/>
          </p:cNvSpPr>
          <p:nvPr/>
        </p:nvSpPr>
        <p:spPr bwMode="auto">
          <a:xfrm>
            <a:off x="9296400" y="1891953"/>
            <a:ext cx="2467896"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sz="2000" dirty="0">
                <a:latin typeface="Dubai Medium" panose="020B0603030403030204" pitchFamily="34" charset="-78"/>
                <a:cs typeface="Dubai Medium" panose="020B0603030403030204" pitchFamily="34" charset="-78"/>
              </a:rPr>
              <a:t>The dashboard ranks songs based on total streams, with </a:t>
            </a:r>
            <a:r>
              <a:rPr lang="en-US" sz="2000" i="1" dirty="0">
                <a:latin typeface="Dubai Medium" panose="020B0603030403030204" pitchFamily="34" charset="-78"/>
                <a:cs typeface="Dubai Medium" panose="020B0603030403030204" pitchFamily="34" charset="-78"/>
              </a:rPr>
              <a:t>"Blinding Lights"</a:t>
            </a:r>
            <a:r>
              <a:rPr lang="en-US" sz="2000" dirty="0">
                <a:latin typeface="Dubai Medium" panose="020B0603030403030204" pitchFamily="34" charset="-78"/>
                <a:cs typeface="Dubai Medium" panose="020B0603030403030204" pitchFamily="34" charset="-78"/>
              </a:rPr>
              <a:t> holding the top position, followed by other hits like </a:t>
            </a:r>
            <a:r>
              <a:rPr lang="en-US" sz="2000" i="1" dirty="0">
                <a:latin typeface="Dubai Medium" panose="020B0603030403030204" pitchFamily="34" charset="-78"/>
                <a:cs typeface="Dubai Medium" panose="020B0603030403030204" pitchFamily="34" charset="-78"/>
              </a:rPr>
              <a:t>"Shape of You"</a:t>
            </a:r>
            <a:r>
              <a:rPr lang="en-US" sz="2000" dirty="0">
                <a:latin typeface="Dubai Medium" panose="020B0603030403030204" pitchFamily="34" charset="-78"/>
                <a:cs typeface="Dubai Medium" panose="020B0603030403030204" pitchFamily="34" charset="-78"/>
              </a:rPr>
              <a:t> and </a:t>
            </a:r>
            <a:r>
              <a:rPr lang="en-US" sz="2000" i="1" dirty="0">
                <a:latin typeface="Dubai Medium" panose="020B0603030403030204" pitchFamily="34" charset="-78"/>
                <a:cs typeface="Dubai Medium" panose="020B0603030403030204" pitchFamily="34" charset="-78"/>
              </a:rPr>
              <a:t>"Someone You Loved."</a:t>
            </a:r>
            <a:r>
              <a:rPr lang="en-US" sz="2000" dirty="0">
                <a:latin typeface="Dubai Medium" panose="020B0603030403030204" pitchFamily="34" charset="-78"/>
                <a:cs typeface="Dubai Medium" panose="020B0603030403030204" pitchFamily="34" charset="-78"/>
              </a:rPr>
              <a:t> The ranking helps identify the most popular tracks in the dataset.</a:t>
            </a:r>
            <a:endParaRPr kumimoji="0" lang="en-US" altLang="en-US" sz="2000" b="0" i="0" u="none" strike="noStrike" cap="none" normalizeH="0" baseline="0" dirty="0">
              <a:ln>
                <a:noFill/>
              </a:ln>
              <a:solidFill>
                <a:schemeClr val="tx1"/>
              </a:solidFill>
              <a:effectLst/>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3487786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2BA8-CD20-66C4-CB29-E9715646D47E}"/>
              </a:ext>
            </a:extLst>
          </p:cNvPr>
          <p:cNvSpPr>
            <a:spLocks noGrp="1"/>
          </p:cNvSpPr>
          <p:nvPr>
            <p:ph type="title"/>
          </p:nvPr>
        </p:nvSpPr>
        <p:spPr>
          <a:xfrm>
            <a:off x="838200" y="256971"/>
            <a:ext cx="10515600" cy="893404"/>
          </a:xfrm>
        </p:spPr>
        <p:txBody>
          <a:bodyPr/>
          <a:lstStyle/>
          <a:p>
            <a:pPr algn="ctr"/>
            <a:r>
              <a:rPr lang="en-US" dirty="0">
                <a:latin typeface="Britannic Bold" panose="020B0903060703020204" pitchFamily="34" charset="0"/>
              </a:rPr>
              <a:t>Max Stream</a:t>
            </a:r>
            <a:endParaRPr lang="en-IN" dirty="0">
              <a:latin typeface="Britannic Bold" panose="020B0903060703020204" pitchFamily="34" charset="0"/>
            </a:endParaRPr>
          </a:p>
        </p:txBody>
      </p:sp>
      <p:pic>
        <p:nvPicPr>
          <p:cNvPr id="4" name="Picture 3">
            <a:extLst>
              <a:ext uri="{FF2B5EF4-FFF2-40B4-BE49-F238E27FC236}">
                <a16:creationId xmlns:a16="http://schemas.microsoft.com/office/drawing/2014/main" id="{02601D44-1A56-B733-14CD-DB2426068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964" y="1337187"/>
            <a:ext cx="8310734" cy="4896168"/>
          </a:xfrm>
          <a:prstGeom prst="rect">
            <a:avLst/>
          </a:prstGeom>
        </p:spPr>
      </p:pic>
      <p:sp>
        <p:nvSpPr>
          <p:cNvPr id="5" name="TextBox 4">
            <a:extLst>
              <a:ext uri="{FF2B5EF4-FFF2-40B4-BE49-F238E27FC236}">
                <a16:creationId xmlns:a16="http://schemas.microsoft.com/office/drawing/2014/main" id="{F76F0B21-F5BC-6EF2-6894-81FF5D462D1C}"/>
              </a:ext>
            </a:extLst>
          </p:cNvPr>
          <p:cNvSpPr txBox="1"/>
          <p:nvPr/>
        </p:nvSpPr>
        <p:spPr>
          <a:xfrm>
            <a:off x="9576619" y="1738557"/>
            <a:ext cx="2133600" cy="4093428"/>
          </a:xfrm>
          <a:prstGeom prst="rect">
            <a:avLst/>
          </a:prstGeom>
          <a:noFill/>
        </p:spPr>
        <p:txBody>
          <a:bodyPr wrap="square" rtlCol="0">
            <a:spAutoFit/>
          </a:bodyPr>
          <a:lstStyle/>
          <a:p>
            <a:r>
              <a:rPr lang="en-US" sz="2000" dirty="0">
                <a:latin typeface="Dubai Medium" panose="020B0603030403030204" pitchFamily="34" charset="-78"/>
                <a:cs typeface="Dubai Medium" panose="020B0603030403030204" pitchFamily="34" charset="-78"/>
              </a:rPr>
              <a:t>The highest-streamed song, </a:t>
            </a:r>
            <a:r>
              <a:rPr lang="en-US" sz="2000" i="1" dirty="0">
                <a:latin typeface="Dubai Medium" panose="020B0603030403030204" pitchFamily="34" charset="-78"/>
                <a:cs typeface="Dubai Medium" panose="020B0603030403030204" pitchFamily="34" charset="-78"/>
              </a:rPr>
              <a:t>"Blinding Lights,"</a:t>
            </a:r>
            <a:r>
              <a:rPr lang="en-US" sz="2000" dirty="0">
                <a:latin typeface="Dubai Medium" panose="020B0603030403030204" pitchFamily="34" charset="-78"/>
                <a:cs typeface="Dubai Medium" panose="020B0603030403030204" pitchFamily="34" charset="-78"/>
              </a:rPr>
              <a:t> surpasses </a:t>
            </a:r>
            <a:r>
              <a:rPr lang="en-US" sz="2000" b="1" dirty="0">
                <a:latin typeface="Dubai Medium" panose="020B0603030403030204" pitchFamily="34" charset="-78"/>
                <a:cs typeface="Dubai Medium" panose="020B0603030403030204" pitchFamily="34" charset="-78"/>
              </a:rPr>
              <a:t>4 billion streams</a:t>
            </a:r>
            <a:r>
              <a:rPr lang="en-US" sz="2000" dirty="0">
                <a:latin typeface="Dubai Medium" panose="020B0603030403030204" pitchFamily="34" charset="-78"/>
                <a:cs typeface="Dubai Medium" panose="020B0603030403030204" pitchFamily="34" charset="-78"/>
              </a:rPr>
              <a:t>, making it the most popular track in the dataset. The dashboard compares it with other top songs and the average stream count.</a:t>
            </a:r>
            <a:endParaRPr lang="en-IN" sz="2000" dirty="0">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3207927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DA92-90BF-5E16-9C6C-7D16DB30A546}"/>
              </a:ext>
            </a:extLst>
          </p:cNvPr>
          <p:cNvSpPr>
            <a:spLocks noGrp="1"/>
          </p:cNvSpPr>
          <p:nvPr>
            <p:ph type="title"/>
          </p:nvPr>
        </p:nvSpPr>
        <p:spPr>
          <a:xfrm>
            <a:off x="838200" y="365125"/>
            <a:ext cx="10515600" cy="1080217"/>
          </a:xfrm>
        </p:spPr>
        <p:txBody>
          <a:bodyPr/>
          <a:lstStyle/>
          <a:p>
            <a:pPr algn="ctr"/>
            <a:r>
              <a:rPr lang="en-US" dirty="0">
                <a:latin typeface="Britannic Bold" panose="020B0903060703020204" pitchFamily="34" charset="0"/>
              </a:rPr>
              <a:t>Average</a:t>
            </a:r>
            <a:endParaRPr lang="en-IN" dirty="0">
              <a:latin typeface="Britannic Bold" panose="020B0903060703020204" pitchFamily="34" charset="0"/>
            </a:endParaRPr>
          </a:p>
        </p:txBody>
      </p:sp>
      <p:pic>
        <p:nvPicPr>
          <p:cNvPr id="4" name="Picture 3">
            <a:extLst>
              <a:ext uri="{FF2B5EF4-FFF2-40B4-BE49-F238E27FC236}">
                <a16:creationId xmlns:a16="http://schemas.microsoft.com/office/drawing/2014/main" id="{9043C7E0-9B21-2EAC-7CEF-FF39DF7E3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247" y="1563328"/>
            <a:ext cx="8552250" cy="4783745"/>
          </a:xfrm>
          <a:prstGeom prst="rect">
            <a:avLst/>
          </a:prstGeom>
        </p:spPr>
      </p:pic>
      <p:sp>
        <p:nvSpPr>
          <p:cNvPr id="5" name="TextBox 4">
            <a:extLst>
              <a:ext uri="{FF2B5EF4-FFF2-40B4-BE49-F238E27FC236}">
                <a16:creationId xmlns:a16="http://schemas.microsoft.com/office/drawing/2014/main" id="{FE14E219-D10D-6FA6-AF63-93A573BF9ED0}"/>
              </a:ext>
            </a:extLst>
          </p:cNvPr>
          <p:cNvSpPr txBox="1"/>
          <p:nvPr/>
        </p:nvSpPr>
        <p:spPr>
          <a:xfrm>
            <a:off x="9665109" y="1476117"/>
            <a:ext cx="2222091" cy="5016758"/>
          </a:xfrm>
          <a:prstGeom prst="rect">
            <a:avLst/>
          </a:prstGeom>
          <a:noFill/>
        </p:spPr>
        <p:txBody>
          <a:bodyPr wrap="square" rtlCol="0">
            <a:spAutoFit/>
          </a:bodyPr>
          <a:lstStyle/>
          <a:p>
            <a:r>
              <a:rPr lang="en-US" sz="2000" dirty="0">
                <a:latin typeface="Dubai Medium" panose="020B0603030403030204" pitchFamily="34" charset="-78"/>
                <a:cs typeface="Dubai Medium" panose="020B0603030403030204" pitchFamily="34" charset="-78"/>
              </a:rPr>
              <a:t>The dashboard calculates the average streams for each song on specific dates and years. It highlights trends in streaming patterns, showing how certain songs gained popularity in particular years, with a focus on annual performance averages.</a:t>
            </a:r>
            <a:endParaRPr lang="en-IN" sz="2000" dirty="0">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3610624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F4D2-3826-703F-D86F-5D5E694BEE4A}"/>
              </a:ext>
            </a:extLst>
          </p:cNvPr>
          <p:cNvSpPr>
            <a:spLocks noGrp="1"/>
          </p:cNvSpPr>
          <p:nvPr>
            <p:ph type="title"/>
          </p:nvPr>
        </p:nvSpPr>
        <p:spPr>
          <a:xfrm>
            <a:off x="838200" y="373625"/>
            <a:ext cx="10515600" cy="874611"/>
          </a:xfrm>
        </p:spPr>
        <p:txBody>
          <a:bodyPr>
            <a:normAutofit/>
          </a:bodyPr>
          <a:lstStyle/>
          <a:p>
            <a:pPr algn="ctr"/>
            <a:r>
              <a:rPr lang="en-US" sz="5400" dirty="0">
                <a:latin typeface="Britannic Bold" panose="020B0903060703020204" pitchFamily="34" charset="0"/>
              </a:rPr>
              <a:t>Date</a:t>
            </a:r>
            <a:endParaRPr lang="en-IN" sz="5400" dirty="0">
              <a:latin typeface="Britannic Bold" panose="020B0903060703020204" pitchFamily="34" charset="0"/>
            </a:endParaRPr>
          </a:p>
        </p:txBody>
      </p:sp>
      <p:pic>
        <p:nvPicPr>
          <p:cNvPr id="4" name="Picture 3">
            <a:extLst>
              <a:ext uri="{FF2B5EF4-FFF2-40B4-BE49-F238E27FC236}">
                <a16:creationId xmlns:a16="http://schemas.microsoft.com/office/drawing/2014/main" id="{BC0E121C-3B1A-CBD6-D5EB-0F704EB44C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443" y="1401395"/>
            <a:ext cx="8939035" cy="5082980"/>
          </a:xfrm>
          <a:prstGeom prst="rect">
            <a:avLst/>
          </a:prstGeom>
        </p:spPr>
      </p:pic>
      <p:sp>
        <p:nvSpPr>
          <p:cNvPr id="7" name="TextBox 6">
            <a:extLst>
              <a:ext uri="{FF2B5EF4-FFF2-40B4-BE49-F238E27FC236}">
                <a16:creationId xmlns:a16="http://schemas.microsoft.com/office/drawing/2014/main" id="{77BC1882-0A50-56CA-2B75-F59B76CDB8A6}"/>
              </a:ext>
            </a:extLst>
          </p:cNvPr>
          <p:cNvSpPr txBox="1"/>
          <p:nvPr/>
        </p:nvSpPr>
        <p:spPr>
          <a:xfrm>
            <a:off x="10019071" y="2050059"/>
            <a:ext cx="1789471" cy="3785652"/>
          </a:xfrm>
          <a:prstGeom prst="rect">
            <a:avLst/>
          </a:prstGeom>
          <a:noFill/>
        </p:spPr>
        <p:txBody>
          <a:bodyPr wrap="square" rtlCol="0">
            <a:spAutoFit/>
          </a:bodyPr>
          <a:lstStyle/>
          <a:p>
            <a:r>
              <a:rPr lang="en-US" sz="2000" dirty="0">
                <a:latin typeface="Dubai Medium" panose="020B0603030403030204" pitchFamily="34" charset="-78"/>
                <a:cs typeface="Dubai Medium" panose="020B0603030403030204" pitchFamily="34" charset="-78"/>
              </a:rPr>
              <a:t>The dashboard tracks song streams over specific dates, highlighting peak streaming periods and identifying key dates with the highest stream counts.</a:t>
            </a:r>
            <a:endParaRPr lang="en-IN" sz="2000" dirty="0">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3542351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BA6227-8560-AEC4-6401-238717A687A2}"/>
              </a:ext>
            </a:extLst>
          </p:cNvPr>
          <p:cNvSpPr txBox="1"/>
          <p:nvPr/>
        </p:nvSpPr>
        <p:spPr>
          <a:xfrm>
            <a:off x="1828800" y="334297"/>
            <a:ext cx="8357419" cy="769441"/>
          </a:xfrm>
          <a:prstGeom prst="rect">
            <a:avLst/>
          </a:prstGeom>
          <a:noFill/>
        </p:spPr>
        <p:txBody>
          <a:bodyPr wrap="square" rtlCol="0">
            <a:spAutoFit/>
          </a:bodyPr>
          <a:lstStyle/>
          <a:p>
            <a:pPr algn="ctr"/>
            <a:r>
              <a:rPr lang="en-US" sz="4400" dirty="0">
                <a:latin typeface="Britannic Bold" panose="020B0903060703020204" pitchFamily="34" charset="0"/>
              </a:rPr>
              <a:t>Project Overview</a:t>
            </a:r>
            <a:endParaRPr lang="en-IN" sz="4400" dirty="0">
              <a:latin typeface="Britannic Bold" panose="020B0903060703020204" pitchFamily="34" charset="0"/>
            </a:endParaRPr>
          </a:p>
        </p:txBody>
      </p:sp>
      <p:sp>
        <p:nvSpPr>
          <p:cNvPr id="6" name="Rectangle 2">
            <a:extLst>
              <a:ext uri="{FF2B5EF4-FFF2-40B4-BE49-F238E27FC236}">
                <a16:creationId xmlns:a16="http://schemas.microsoft.com/office/drawing/2014/main" id="{C99C7441-134F-B9B5-7430-1F7917FE5CC2}"/>
              </a:ext>
            </a:extLst>
          </p:cNvPr>
          <p:cNvSpPr>
            <a:spLocks noChangeArrowheads="1"/>
          </p:cNvSpPr>
          <p:nvPr/>
        </p:nvSpPr>
        <p:spPr bwMode="auto">
          <a:xfrm>
            <a:off x="1366467" y="2243868"/>
            <a:ext cx="945906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Dubai Medium" panose="020B0603030403030204" pitchFamily="34" charset="-78"/>
                <a:cs typeface="Dubai Medium" panose="020B0603030403030204" pitchFamily="34" charset="-78"/>
              </a:rPr>
              <a:t>This dashboard provides an in-depth analysis of Spotify streaming data, showcasing top songs, artist performance, and stream trends over time. Key metrics include total streams, song rankings, and average streams by year. Visuals like bar charts and pie charts allow users to explore streaming patterns, top tracks, and artist popularity, offering valuable insights into listener preferences.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2470577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5B76D-5514-96D2-9A09-0CDA4647EF0C}"/>
              </a:ext>
            </a:extLst>
          </p:cNvPr>
          <p:cNvSpPr>
            <a:spLocks noGrp="1"/>
          </p:cNvSpPr>
          <p:nvPr>
            <p:ph type="title"/>
          </p:nvPr>
        </p:nvSpPr>
        <p:spPr>
          <a:xfrm>
            <a:off x="838200" y="1383557"/>
            <a:ext cx="10515600" cy="4090886"/>
          </a:xfrm>
        </p:spPr>
        <p:txBody>
          <a:bodyPr>
            <a:normAutofit/>
          </a:bodyPr>
          <a:lstStyle/>
          <a:p>
            <a:pPr algn="ctr"/>
            <a:r>
              <a:rPr lang="en-US" sz="9600" dirty="0">
                <a:latin typeface="Britannic Bold" panose="020B0903060703020204" pitchFamily="34" charset="0"/>
              </a:rPr>
              <a:t>Thank </a:t>
            </a:r>
            <a:br>
              <a:rPr lang="en-US" sz="9600" dirty="0">
                <a:latin typeface="Britannic Bold" panose="020B0903060703020204" pitchFamily="34" charset="0"/>
              </a:rPr>
            </a:br>
            <a:r>
              <a:rPr lang="en-US" sz="9600" dirty="0">
                <a:latin typeface="Britannic Bold" panose="020B0903060703020204" pitchFamily="34" charset="0"/>
              </a:rPr>
              <a:t>You!!</a:t>
            </a:r>
            <a:endParaRPr lang="en-IN" sz="9600" dirty="0">
              <a:latin typeface="Britannic Bold" panose="020B0903060703020204" pitchFamily="34" charset="0"/>
            </a:endParaRPr>
          </a:p>
        </p:txBody>
      </p:sp>
    </p:spTree>
    <p:extLst>
      <p:ext uri="{BB962C8B-B14F-4D97-AF65-F5344CB8AC3E}">
        <p14:creationId xmlns:p14="http://schemas.microsoft.com/office/powerpoint/2010/main" val="1377098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369</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Britannic Bold</vt:lpstr>
      <vt:lpstr>Calibri</vt:lpstr>
      <vt:lpstr>Calibri Light</vt:lpstr>
      <vt:lpstr>Dubai Medium</vt:lpstr>
      <vt:lpstr>Office Theme</vt:lpstr>
      <vt:lpstr>Spotify Analysis Dashboard</vt:lpstr>
      <vt:lpstr>The overall Dashboard of this project</vt:lpstr>
      <vt:lpstr>Top Songs</vt:lpstr>
      <vt:lpstr>PowerPoint Presentation</vt:lpstr>
      <vt:lpstr>Max Stream</vt:lpstr>
      <vt:lpstr>Average</vt:lpstr>
      <vt:lpstr>Date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l3625074@gmail.com</dc:creator>
  <cp:lastModifiedBy>l3625074@gmail.com</cp:lastModifiedBy>
  <cp:revision>1</cp:revision>
  <dcterms:created xsi:type="dcterms:W3CDTF">2025-03-23T17:58:43Z</dcterms:created>
  <dcterms:modified xsi:type="dcterms:W3CDTF">2025-03-23T18:18:55Z</dcterms:modified>
</cp:coreProperties>
</file>