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91A001CF-603A-410F-80BE-C6F7912AC4DB}"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360000" y="216000"/>
            <a:ext cx="9360000" cy="633600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DejaVu Sans Condensed"/>
              </a:rPr>
              <a:t>INNOVACCER ANALYTICS </a:t>
            </a:r>
            <a:endParaRPr b="0" lang="en-IN" sz="3200" spc="-1" strike="noStrike">
              <a:solidFill>
                <a:srgbClr val="000000"/>
              </a:solidFill>
              <a:uFill>
                <a:solidFill>
                  <a:srgbClr val="ffffff"/>
                </a:solidFill>
              </a:uFill>
              <a:latin typeface="Arial"/>
            </a:endParaRPr>
          </a:p>
          <a:p>
            <a:pPr algn="ctr"/>
            <a:r>
              <a:rPr b="0" lang="en-IN" sz="4400" spc="-1" strike="noStrike">
                <a:solidFill>
                  <a:srgbClr val="000000"/>
                </a:solidFill>
                <a:uFill>
                  <a:solidFill>
                    <a:srgbClr val="ffffff"/>
                  </a:solidFill>
                </a:uFill>
                <a:latin typeface="DejaVu Sans Condensed"/>
              </a:rPr>
              <a:t>ASSIGNMENT</a:t>
            </a:r>
            <a:endParaRPr b="0" lang="en-IN" sz="3200" spc="-1" strike="noStrike">
              <a:solidFill>
                <a:srgbClr val="000000"/>
              </a:solidFill>
              <a:uFill>
                <a:solidFill>
                  <a:srgbClr val="ffffff"/>
                </a:solidFill>
              </a:uFill>
              <a:latin typeface="Arial"/>
            </a:endParaRPr>
          </a:p>
        </p:txBody>
      </p:sp>
      <p:sp>
        <p:nvSpPr>
          <p:cNvPr id="40" name="TextShape 2"/>
          <p:cNvSpPr txBox="1"/>
          <p:nvPr/>
        </p:nvSpPr>
        <p:spPr>
          <a:xfrm>
            <a:off x="864000" y="5976000"/>
            <a:ext cx="3168000" cy="1114200"/>
          </a:xfrm>
          <a:prstGeom prst="rect">
            <a:avLst/>
          </a:prstGeom>
          <a:noFill/>
          <a:ln>
            <a:noFill/>
          </a:ln>
        </p:spPr>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By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Lavish Maheshwari</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cc0000"/>
                </a:solidFill>
                <a:uFill>
                  <a:solidFill>
                    <a:srgbClr val="ffffff"/>
                  </a:solidFill>
                </a:uFill>
                <a:latin typeface="Arial"/>
              </a:rPr>
              <a:t>MODELING METHODOLOGY</a:t>
            </a:r>
            <a:endParaRPr b="0" lang="en-IN" sz="4400" spc="-1" strike="noStrike">
              <a:solidFill>
                <a:srgbClr val="000000"/>
              </a:solidFill>
              <a:uFill>
                <a:solidFill>
                  <a:srgbClr val="ffffff"/>
                </a:solidFill>
              </a:uFill>
              <a:latin typeface="Arial"/>
            </a:endParaRPr>
          </a:p>
        </p:txBody>
      </p:sp>
      <p:sp>
        <p:nvSpPr>
          <p:cNvPr id="42" name="TextShape 2"/>
          <p:cNvSpPr txBox="1"/>
          <p:nvPr/>
        </p:nvSpPr>
        <p:spPr>
          <a:xfrm>
            <a:off x="504000" y="1744920"/>
            <a:ext cx="9071640" cy="4879440"/>
          </a:xfrm>
          <a:prstGeom prst="rect">
            <a:avLst/>
          </a:prstGeom>
          <a:noFill/>
          <a:ln>
            <a:noFill/>
          </a:ln>
        </p:spPr>
        <p:txBody>
          <a:bodyPr lIns="0" rIns="0" tIns="0" bIns="0" anchor="ctr"/>
          <a:p>
            <a:pPr marL="216000" indent="-216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1" lang="en-IN" sz="2400" spc="-1" strike="noStrike">
                <a:solidFill>
                  <a:srgbClr val="000000"/>
                </a:solidFill>
                <a:uFill>
                  <a:solidFill>
                    <a:srgbClr val="ffffff"/>
                  </a:solidFill>
                </a:uFill>
                <a:latin typeface="Bitstream Charter"/>
              </a:rPr>
              <a:t>Tools – </a:t>
            </a:r>
            <a:r>
              <a:rPr b="0" lang="en-IN" sz="2400" spc="-1" strike="noStrike">
                <a:solidFill>
                  <a:srgbClr val="000000"/>
                </a:solidFill>
                <a:uFill>
                  <a:solidFill>
                    <a:srgbClr val="ffffff"/>
                  </a:solidFill>
                </a:uFill>
                <a:latin typeface="Bitstream Charter"/>
              </a:rPr>
              <a:t>I have used Python(Jupyter Notebook) and excel for analysis of dataset.</a:t>
            </a:r>
            <a:endParaRPr b="0" lang="en-IN" sz="3200" spc="-1" strike="noStrike">
              <a:solidFill>
                <a:srgbClr val="000000"/>
              </a:solidFill>
              <a:uFill>
                <a:solidFill>
                  <a:srgbClr val="ffffff"/>
                </a:solidFill>
              </a:uFill>
              <a:latin typeface="Arial"/>
            </a:endParaRPr>
          </a:p>
          <a:p>
            <a:pPr marL="216000" indent="-216000">
              <a:buClr>
                <a:srgbClr val="000000"/>
              </a:buClr>
              <a:buFont typeface="StarSymbol"/>
              <a:buAutoNum type="arabicParenR"/>
            </a:pPr>
            <a:r>
              <a:rPr b="0" lang="en-IN" sz="2400" spc="-1" strike="noStrike">
                <a:solidFill>
                  <a:srgbClr val="000000"/>
                </a:solidFill>
                <a:uFill>
                  <a:solidFill>
                    <a:srgbClr val="ffffff"/>
                  </a:solidFill>
                </a:uFill>
                <a:latin typeface="Bitstream Charter"/>
              </a:rPr>
              <a:t> </a:t>
            </a:r>
            <a:r>
              <a:rPr b="1" lang="en-IN" sz="2400" spc="-1" strike="noStrike">
                <a:solidFill>
                  <a:srgbClr val="000000"/>
                </a:solidFill>
                <a:uFill>
                  <a:solidFill>
                    <a:srgbClr val="ffffff"/>
                  </a:solidFill>
                </a:uFill>
                <a:latin typeface="Bitstream Charter"/>
              </a:rPr>
              <a:t>Python libraries – </a:t>
            </a:r>
            <a:r>
              <a:rPr b="0" lang="en-IN" sz="2400" spc="-1" strike="noStrike">
                <a:solidFill>
                  <a:srgbClr val="000000"/>
                </a:solidFill>
                <a:uFill>
                  <a:solidFill>
                    <a:srgbClr val="ffffff"/>
                  </a:solidFill>
                </a:uFill>
                <a:latin typeface="Bitstream Charter"/>
              </a:rPr>
              <a:t>pandas, fuzzywuzzy, dedupe, sklearn, os and csv.   </a:t>
            </a:r>
            <a:endParaRPr b="0" lang="en-IN" sz="3200" spc="-1" strike="noStrike">
              <a:solidFill>
                <a:srgbClr val="000000"/>
              </a:solidFill>
              <a:uFill>
                <a:solidFill>
                  <a:srgbClr val="ffffff"/>
                </a:solidFill>
              </a:uFill>
              <a:latin typeface="Arial"/>
            </a:endParaRPr>
          </a:p>
          <a:p>
            <a:pPr marL="216000" indent="-216000">
              <a:buClr>
                <a:srgbClr val="000000"/>
              </a:buClr>
              <a:buFont typeface="StarSymbol"/>
              <a:buAutoNum type="arabicParenR"/>
            </a:pPr>
            <a:r>
              <a:rPr b="0" lang="en-IN" sz="2400" spc="-1" strike="noStrike">
                <a:solidFill>
                  <a:srgbClr val="000000"/>
                </a:solidFill>
                <a:uFill>
                  <a:solidFill>
                    <a:srgbClr val="ffffff"/>
                  </a:solidFill>
                </a:uFill>
                <a:latin typeface="Bitstream Charter"/>
              </a:rPr>
              <a:t> </a:t>
            </a:r>
            <a:r>
              <a:rPr b="1" lang="en-IN" sz="2400" spc="-1" strike="noStrike">
                <a:solidFill>
                  <a:srgbClr val="000000"/>
                </a:solidFill>
                <a:uFill>
                  <a:solidFill>
                    <a:srgbClr val="ffffff"/>
                  </a:solidFill>
                </a:uFill>
                <a:latin typeface="Bitstream Charter"/>
              </a:rPr>
              <a:t>Dataset – </a:t>
            </a:r>
            <a:r>
              <a:rPr b="0" lang="en-IN" sz="2400" spc="-1" strike="noStrike">
                <a:solidFill>
                  <a:srgbClr val="000000"/>
                </a:solidFill>
                <a:uFill>
                  <a:solidFill>
                    <a:srgbClr val="ffffff"/>
                  </a:solidFill>
                </a:uFill>
                <a:latin typeface="Bitstream Charter"/>
              </a:rPr>
              <a:t>The dataset provided is small contains 103 observations and 4 features.</a:t>
            </a:r>
            <a:endParaRPr b="0" lang="en-IN" sz="3200" spc="-1" strike="noStrike">
              <a:solidFill>
                <a:srgbClr val="000000"/>
              </a:solidFill>
              <a:uFill>
                <a:solidFill>
                  <a:srgbClr val="ffffff"/>
                </a:solidFill>
              </a:uFill>
              <a:latin typeface="Arial"/>
            </a:endParaRPr>
          </a:p>
          <a:p>
            <a:pPr marL="216000" indent="-216000">
              <a:buClr>
                <a:srgbClr val="000000"/>
              </a:buClr>
              <a:buFont typeface="StarSymbol"/>
              <a:buAutoNum type="arabicParenR"/>
            </a:pPr>
            <a:r>
              <a:rPr b="0" lang="en-IN" sz="2400" spc="-1" strike="noStrike">
                <a:solidFill>
                  <a:srgbClr val="000000"/>
                </a:solidFill>
                <a:uFill>
                  <a:solidFill>
                    <a:srgbClr val="ffffff"/>
                  </a:solidFill>
                </a:uFill>
                <a:latin typeface="Bitstream Charter"/>
              </a:rPr>
              <a:t> </a:t>
            </a:r>
            <a:r>
              <a:rPr b="1" lang="en-IN" sz="2400" spc="-1" strike="noStrike">
                <a:solidFill>
                  <a:srgbClr val="000000"/>
                </a:solidFill>
                <a:uFill>
                  <a:solidFill>
                    <a:srgbClr val="ffffff"/>
                  </a:solidFill>
                </a:uFill>
                <a:latin typeface="Bitstream Charter"/>
              </a:rPr>
              <a:t>Basic Approach –                                                                        </a:t>
            </a:r>
            <a:r>
              <a:rPr b="0" lang="en-IN" sz="2400" spc="-1" strike="noStrike">
                <a:solidFill>
                  <a:srgbClr val="000000"/>
                </a:solidFill>
                <a:uFill>
                  <a:solidFill>
                    <a:srgbClr val="ffffff"/>
                  </a:solidFill>
                </a:uFill>
                <a:latin typeface="Bitstream Charter"/>
              </a:rPr>
              <a:t>- Comparing two observation if has different dob or gender or  first name(removing middle name) then pairs are distinct.             - Similarity function to compare two full name = fn + ln.              - Train the model by generating distinct and matching            observation pairs.  </a:t>
            </a:r>
            <a:r>
              <a:rPr b="0" lang="en-IN" sz="2600" spc="-1" strike="noStrike">
                <a:solidFill>
                  <a:srgbClr val="000000"/>
                </a:solidFill>
                <a:uFill>
                  <a:solidFill>
                    <a:srgbClr val="ffffff"/>
                  </a:solidFill>
                </a:uFill>
                <a:latin typeface="Bitstream Charter"/>
              </a:rPr>
              <a:t>               </a:t>
            </a:r>
            <a:r>
              <a:rPr b="0" lang="en-IN" sz="2600" spc="-1" strike="noStrike">
                <a:solidFill>
                  <a:srgbClr val="000000"/>
                </a:solidFill>
                <a:uFill>
                  <a:solidFill>
                    <a:srgbClr val="ffffff"/>
                  </a:solidFill>
                </a:uFill>
                <a:latin typeface="Cantarell"/>
              </a:rPr>
              <a:t>       </a:t>
            </a:r>
            <a:endParaRPr b="0" lang="en-IN" sz="3200" spc="-1" strike="noStrike">
              <a:solidFill>
                <a:srgbClr val="000000"/>
              </a:solidFill>
              <a:uFill>
                <a:solidFill>
                  <a:srgbClr val="ffffff"/>
                </a:solidFill>
              </a:uFill>
              <a:latin typeface="Arial"/>
            </a:endParaRPr>
          </a:p>
          <a:p>
            <a:pPr marL="216000" indent="-216000">
              <a:buClr>
                <a:srgbClr val="000000"/>
              </a:buClr>
              <a:buFont typeface="StarSymbol"/>
              <a:buAutoNum type="arabicParenR"/>
            </a:pPr>
            <a:r>
              <a:rPr b="0" lang="en-IN" sz="2600" spc="-1" strike="noStrike">
                <a:solidFill>
                  <a:srgbClr val="000000"/>
                </a:solidFill>
                <a:uFill>
                  <a:solidFill>
                    <a:srgbClr val="ffffff"/>
                  </a:solidFill>
                </a:uFill>
                <a:latin typeface="Cantarell"/>
              </a:rPr>
              <a:t> </a:t>
            </a:r>
            <a:endParaRPr b="0"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3333ff"/>
                </a:solidFill>
                <a:uFill>
                  <a:solidFill>
                    <a:srgbClr val="ffffff"/>
                  </a:solidFill>
                </a:uFill>
                <a:latin typeface="Arial"/>
              </a:rPr>
              <a:t>APPROACH #1</a:t>
            </a:r>
            <a:r>
              <a:rPr b="0" lang="en-IN" sz="4000" spc="-1" strike="noStrike">
                <a:solidFill>
                  <a:srgbClr val="3333ff"/>
                </a:solidFill>
                <a:uFill>
                  <a:solidFill>
                    <a:srgbClr val="ffffff"/>
                  </a:solidFill>
                </a:uFill>
                <a:latin typeface="Arial"/>
              </a:rPr>
              <a:t>
</a:t>
            </a:r>
            <a:r>
              <a:rPr b="0" lang="en-IN" sz="4000" spc="-1" strike="noStrike">
                <a:solidFill>
                  <a:srgbClr val="3333ff"/>
                </a:solidFill>
                <a:uFill>
                  <a:solidFill>
                    <a:srgbClr val="ffffff"/>
                  </a:solidFill>
                </a:uFill>
                <a:latin typeface="Arial"/>
              </a:rPr>
              <a:t>MANUAL BY SIMILARITY FUNCTION</a:t>
            </a:r>
            <a:endParaRPr b="0" lang="en-IN"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5286960"/>
          </a:xfrm>
          <a:prstGeom prst="rect">
            <a:avLst/>
          </a:prstGeom>
          <a:noFill/>
          <a:ln>
            <a:noFill/>
          </a:ln>
        </p:spPr>
        <p:txBody>
          <a:bodyPr lIns="0" rIns="0" tIns="0" bIns="0"/>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Removing the exact duplicates.</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Grouping the observations on the basis of same dob and    gender for reliable choice to lower time complexity.</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Add two columns, one is full name by combining fn and ln columns for string comparison and second is stay with boolean entries initialised with  true to keep track of matched observation.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Using fuzzywuzzy.fuzz.token_set_ratio two compare similarity b/w two  strings of full name.    </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This function finds all alphanumeric tokens in each string.                           - Also, It treats them as set.                                                                          - construct two strings of the form:</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&lt;sorted_intersection&gt;&lt;sorted_remainder&gt;</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 take ratios of those two strings and </a:t>
            </a: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controls for unordered partial            matches.   </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600" spc="-1" strike="noStrike">
                <a:solidFill>
                  <a:srgbClr val="000000"/>
                </a:solidFill>
                <a:uFill>
                  <a:solidFill>
                    <a:srgbClr val="ffffff"/>
                  </a:solidFill>
                </a:uFill>
                <a:latin typeface="Arial"/>
              </a:rPr>
              <a:t> </a:t>
            </a:r>
            <a:r>
              <a:rPr b="0" lang="en-IN" sz="2600" spc="-1" strike="noStrike">
                <a:solidFill>
                  <a:srgbClr val="000000"/>
                </a:solidFill>
                <a:uFill>
                  <a:solidFill>
                    <a:srgbClr val="ffffff"/>
                  </a:solidFill>
                </a:uFill>
                <a:latin typeface="Arial"/>
              </a:rPr>
              <a:t>Remove one string in pairs during comparison if similarity score is greater than 90. </a:t>
            </a:r>
            <a:endParaRPr b="0" lang="en-IN"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66ff99"/>
                </a:solidFill>
                <a:uFill>
                  <a:solidFill>
                    <a:srgbClr val="ffffff"/>
                  </a:solidFill>
                </a:uFill>
                <a:latin typeface="Abyssinica SIL"/>
              </a:rPr>
              <a:t>RESULTS FOR SOLUTON1</a:t>
            </a:r>
            <a:endParaRPr b="0" lang="en-IN" sz="4400" spc="-1" strike="noStrike">
              <a:solidFill>
                <a:srgbClr val="000000"/>
              </a:solidFill>
              <a:uFill>
                <a:solidFill>
                  <a:srgbClr val="ffffff"/>
                </a:solidFill>
              </a:uFill>
              <a:latin typeface="Arial"/>
            </a:endParaRPr>
          </a:p>
        </p:txBody>
      </p:sp>
      <p:graphicFrame>
        <p:nvGraphicFramePr>
          <p:cNvPr id="46" name="Table 2"/>
          <p:cNvGraphicFramePr/>
          <p:nvPr/>
        </p:nvGraphicFramePr>
        <p:xfrm>
          <a:off x="504000" y="1769040"/>
          <a:ext cx="9071280" cy="1305360"/>
        </p:xfrm>
        <a:graphic>
          <a:graphicData uri="http://schemas.openxmlformats.org/drawingml/2006/table">
            <a:tbl>
              <a:tblPr/>
              <a:tblGrid>
                <a:gridCol w="2267640"/>
                <a:gridCol w="2267640"/>
                <a:gridCol w="2267640"/>
                <a:gridCol w="2268720"/>
              </a:tblGrid>
              <a:tr h="337320">
                <a:tc>
                  <a:txBody>
                    <a:bodyPr lIns="90000" rIns="90000" tIns="46800" bIns="46800"/>
                    <a:p>
                      <a:r>
                        <a:rPr b="0" lang="en-IN" sz="1800" spc="-1" strike="noStrike">
                          <a:solidFill>
                            <a:srgbClr val="000000"/>
                          </a:solidFill>
                          <a:uFill>
                            <a:solidFill>
                              <a:srgbClr val="ffffff"/>
                            </a:solidFill>
                          </a:uFill>
                          <a:latin typeface="Arial"/>
                        </a:rPr>
                        <a:t>TOTAL ROWS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103</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800" spc="-1" strike="noStrike">
                          <a:solidFill>
                            <a:srgbClr val="000000"/>
                          </a:solidFill>
                          <a:uFill>
                            <a:solidFill>
                              <a:srgbClr val="ffffff"/>
                            </a:solidFill>
                          </a:uFill>
                          <a:latin typeface="Arial"/>
                        </a:rPr>
                        <a:t>UNIQUE ENTRIES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800" spc="-1" strike="noStrike">
                          <a:solidFill>
                            <a:srgbClr val="000000"/>
                          </a:solidFill>
                          <a:uFill>
                            <a:solidFill>
                              <a:srgbClr val="ffffff"/>
                            </a:solidFill>
                          </a:uFill>
                          <a:latin typeface="Arial"/>
                        </a:rPr>
                        <a:t>56</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37320">
                <a:tc>
                  <a:txBody>
                    <a:bodyPr lIns="90000" rIns="90000" tIns="46800" bIns="46800"/>
                    <a:p>
                      <a:r>
                        <a:rPr b="0" lang="en-IN" sz="1800" spc="-1" strike="noStrike">
                          <a:solidFill>
                            <a:srgbClr val="000000"/>
                          </a:solidFill>
                          <a:uFill>
                            <a:solidFill>
                              <a:srgbClr val="ffffff"/>
                            </a:solidFill>
                          </a:uFill>
                          <a:latin typeface="Arial"/>
                        </a:rPr>
                        <a:t>EXACT DUPLICATE ROWS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31</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FUZZY MATCHED UNIQUE ENTRIES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56</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IN" sz="1800" spc="-1" strike="noStrike">
                          <a:solidFill>
                            <a:srgbClr val="000000"/>
                          </a:solidFill>
                          <a:uFill>
                            <a:solidFill>
                              <a:srgbClr val="ffffff"/>
                            </a:solidFill>
                          </a:uFill>
                          <a:latin typeface="Arial"/>
                        </a:rPr>
                        <a:t>ACCURACY</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100%</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9933ff"/>
                </a:solidFill>
                <a:uFill>
                  <a:solidFill>
                    <a:srgbClr val="ffffff"/>
                  </a:solidFill>
                </a:uFill>
                <a:latin typeface="Abyssinica SIL"/>
              </a:rPr>
              <a:t>APPROACH #2</a:t>
            </a:r>
            <a:r>
              <a:rPr b="0" lang="en-IN" sz="4400" spc="-1" strike="noStrike">
                <a:solidFill>
                  <a:srgbClr val="9933ff"/>
                </a:solidFill>
                <a:uFill>
                  <a:solidFill>
                    <a:srgbClr val="ffffff"/>
                  </a:solidFill>
                </a:uFill>
                <a:latin typeface="Abyssinica SIL"/>
              </a:rPr>
              <a:t>
</a:t>
            </a:r>
            <a:r>
              <a:rPr b="0" lang="en-IN" sz="4400" spc="-1" strike="noStrike">
                <a:solidFill>
                  <a:srgbClr val="9933ff"/>
                </a:solidFill>
                <a:uFill>
                  <a:solidFill>
                    <a:srgbClr val="ffffff"/>
                  </a:solidFill>
                </a:uFill>
                <a:latin typeface="Abyssinica SIL"/>
              </a:rPr>
              <a:t>TRAINING WITH PAIRS</a:t>
            </a:r>
            <a:endParaRPr b="0" lang="en-IN" sz="4400" spc="-1" strike="noStrike">
              <a:solidFill>
                <a:srgbClr val="000000"/>
              </a:solidFill>
              <a:uFill>
                <a:solidFill>
                  <a:srgbClr val="ffffff"/>
                </a:solidFill>
              </a:uFill>
              <a:latin typeface="Arial"/>
            </a:endParaRPr>
          </a:p>
        </p:txBody>
      </p:sp>
      <p:sp>
        <p:nvSpPr>
          <p:cNvPr id="48" name="TextShape 2"/>
          <p:cNvSpPr txBox="1"/>
          <p:nvPr/>
        </p:nvSpPr>
        <p:spPr>
          <a:xfrm>
            <a:off x="432000" y="1807560"/>
            <a:ext cx="9071640" cy="5536440"/>
          </a:xfrm>
          <a:prstGeom prst="rect">
            <a:avLst/>
          </a:prstGeom>
          <a:noFill/>
          <a:ln>
            <a:noFill/>
          </a:ln>
        </p:spPr>
        <p:txBody>
          <a:bodyPr lIns="0" rIns="0" tIns="0" bIns="0"/>
          <a:p>
            <a:pPr marL="432000" indent="-324000">
              <a:buClr>
                <a:srgbClr val="000000"/>
              </a:buClr>
              <a:buFont typeface="StarSymbol"/>
              <a:buAutoNum type="arabicParenR"/>
            </a:pPr>
            <a:r>
              <a:rPr b="0" lang="en-IN" sz="2400" spc="-1" strike="noStrike">
                <a:solidFill>
                  <a:srgbClr val="000000"/>
                </a:solidFill>
                <a:uFill>
                  <a:solidFill>
                    <a:srgbClr val="ffffff"/>
                  </a:solidFill>
                </a:uFill>
                <a:latin typeface="Arial"/>
              </a:rPr>
              <a:t>Generate Pairs of observation for training.</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To avoid manual labels, labeled pairs are generated by similarity function comparison.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The ratio of distinct and matching pairs should be comparable,   otherwise results in biasing of results.                                          ( Ratio – Matching : distinct :: 1:3 )    </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Classifiers used are -                                                                         -  Logistic Regression with L2 regularisation                                 -  Random Forest                                                                          -  AdaBoost  </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400" spc="-1" strike="noStrike">
                <a:solidFill>
                  <a:srgbClr val="000000"/>
                </a:solidFill>
                <a:uFill>
                  <a:solidFill>
                    <a:srgbClr val="ffffff"/>
                  </a:solidFill>
                </a:uFill>
                <a:latin typeface="Arial"/>
              </a:rPr>
              <a:t>The matching observations are marked with same Cluster ID.</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arenR"/>
            </a:pPr>
            <a:r>
              <a:rPr b="0" lang="en-IN" sz="2400" spc="-1" strike="noStrike">
                <a:solidFill>
                  <a:srgbClr val="000000"/>
                </a:solidFill>
                <a:uFill>
                  <a:solidFill>
                    <a:srgbClr val="ffffff"/>
                  </a:solidFill>
                </a:uFill>
                <a:latin typeface="Arial"/>
              </a:rPr>
              <a:t> </a:t>
            </a:r>
            <a:r>
              <a:rPr b="0" lang="en-IN" sz="2400" spc="-1" strike="noStrike">
                <a:solidFill>
                  <a:srgbClr val="000000"/>
                </a:solidFill>
                <a:uFill>
                  <a:solidFill>
                    <a:srgbClr val="ffffff"/>
                  </a:solidFill>
                </a:uFill>
                <a:latin typeface="Arial"/>
              </a:rPr>
              <a:t>Keeping first observation and removing all other for a Cluster      ID.                                                                                             </a:t>
            </a:r>
            <a:endParaRPr b="0" lang="en-IN"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ff3333"/>
                </a:solidFill>
                <a:uFill>
                  <a:solidFill>
                    <a:srgbClr val="ffffff"/>
                  </a:solidFill>
                </a:uFill>
                <a:latin typeface="Abyssinica SIL"/>
              </a:rPr>
              <a:t>RESULTS FOR SOLUTION 2</a:t>
            </a:r>
            <a:endParaRPr b="0" lang="en-IN" sz="4400" spc="-1" strike="noStrike">
              <a:solidFill>
                <a:srgbClr val="000000"/>
              </a:solidFill>
              <a:uFill>
                <a:solidFill>
                  <a:srgbClr val="ffffff"/>
                </a:solidFill>
              </a:uFill>
              <a:latin typeface="Arial"/>
            </a:endParaRPr>
          </a:p>
        </p:txBody>
      </p:sp>
      <p:graphicFrame>
        <p:nvGraphicFramePr>
          <p:cNvPr id="50" name="Table 2"/>
          <p:cNvGraphicFramePr/>
          <p:nvPr/>
        </p:nvGraphicFramePr>
        <p:xfrm>
          <a:off x="504000" y="1769040"/>
          <a:ext cx="9071280" cy="2167200"/>
        </p:xfrm>
        <a:graphic>
          <a:graphicData uri="http://schemas.openxmlformats.org/drawingml/2006/table">
            <a:tbl>
              <a:tblPr/>
              <a:tblGrid>
                <a:gridCol w="2267640"/>
                <a:gridCol w="2267640"/>
                <a:gridCol w="2267640"/>
                <a:gridCol w="2268720"/>
              </a:tblGrid>
              <a:tr h="337320">
                <a:tc>
                  <a:txBody>
                    <a:bodyPr lIns="90000" rIns="90000" tIns="46800" bIns="46800"/>
                    <a:p>
                      <a:r>
                        <a:rPr b="0" lang="en-IN" sz="1800" spc="-1" strike="noStrike">
                          <a:solidFill>
                            <a:srgbClr val="000000"/>
                          </a:solidFill>
                          <a:uFill>
                            <a:solidFill>
                              <a:srgbClr val="ffffff"/>
                            </a:solidFill>
                          </a:uFill>
                          <a:latin typeface="Arial"/>
                        </a:rPr>
                        <a:t>ALGORITHM</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800" spc="-1" strike="noStrike">
                          <a:solidFill>
                            <a:srgbClr val="000000"/>
                          </a:solidFill>
                          <a:uFill>
                            <a:solidFill>
                              <a:srgbClr val="ffffff"/>
                            </a:solidFill>
                          </a:uFill>
                          <a:latin typeface="Arial"/>
                        </a:rPr>
                        <a:t>UNIQUE ID’S    OBTAINED </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800" spc="-1" strike="noStrike">
                          <a:solidFill>
                            <a:srgbClr val="000000"/>
                          </a:solidFill>
                          <a:uFill>
                            <a:solidFill>
                              <a:srgbClr val="ffffff"/>
                            </a:solidFill>
                          </a:uFill>
                          <a:latin typeface="Arial"/>
                        </a:rPr>
                        <a:t>ACCURACY FOR UNIQUE ID’S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IN" sz="1800" spc="-1" strike="noStrike">
                          <a:solidFill>
                            <a:srgbClr val="000000"/>
                          </a:solidFill>
                          <a:uFill>
                            <a:solidFill>
                              <a:srgbClr val="ffffff"/>
                            </a:solidFill>
                          </a:uFill>
                          <a:latin typeface="Arial"/>
                        </a:rPr>
                        <a:t>DUPLICATE SETS</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37320">
                <a:tc>
                  <a:txBody>
                    <a:bodyPr lIns="90000" rIns="90000" tIns="46800" bIns="46800"/>
                    <a:p>
                      <a:r>
                        <a:rPr b="0" lang="en-IN" sz="1800" spc="-1" strike="noStrike">
                          <a:solidFill>
                            <a:srgbClr val="000000"/>
                          </a:solidFill>
                          <a:uFill>
                            <a:solidFill>
                              <a:srgbClr val="ffffff"/>
                            </a:solidFill>
                          </a:uFill>
                          <a:latin typeface="Arial"/>
                        </a:rPr>
                        <a:t>RANDOM FOREST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52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92.8%</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27</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tIns="46800" bIns="46800"/>
                    <a:p>
                      <a:r>
                        <a:rPr b="0" lang="en-IN" sz="1800" spc="-1" strike="noStrike">
                          <a:solidFill>
                            <a:srgbClr val="000000"/>
                          </a:solidFill>
                          <a:uFill>
                            <a:solidFill>
                              <a:srgbClr val="ffffff"/>
                            </a:solidFill>
                          </a:uFill>
                          <a:latin typeface="Arial"/>
                        </a:rPr>
                        <a:t>ADA BOOST</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800" spc="-1" strike="noStrike">
                          <a:solidFill>
                            <a:srgbClr val="000000"/>
                          </a:solidFill>
                          <a:uFill>
                            <a:solidFill>
                              <a:srgbClr val="ffffff"/>
                            </a:solidFill>
                          </a:uFill>
                          <a:latin typeface="Arial"/>
                        </a:rPr>
                        <a:t>50</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800" spc="-1" strike="noStrike">
                          <a:solidFill>
                            <a:srgbClr val="000000"/>
                          </a:solidFill>
                          <a:uFill>
                            <a:solidFill>
                              <a:srgbClr val="ffffff"/>
                            </a:solidFill>
                          </a:uFill>
                          <a:latin typeface="Arial"/>
                        </a:rPr>
                        <a:t>89.2%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IN" sz="1800" spc="-1" strike="noStrike">
                          <a:solidFill>
                            <a:srgbClr val="000000"/>
                          </a:solidFill>
                          <a:uFill>
                            <a:solidFill>
                              <a:srgbClr val="ffffff"/>
                            </a:solidFill>
                          </a:uFill>
                          <a:latin typeface="Arial"/>
                        </a:rPr>
                        <a:t>28</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tIns="46800" bIns="46800"/>
                    <a:p>
                      <a:r>
                        <a:rPr b="0" lang="en-IN" sz="1800" spc="-1" strike="noStrike">
                          <a:solidFill>
                            <a:srgbClr val="000000"/>
                          </a:solidFill>
                          <a:uFill>
                            <a:solidFill>
                              <a:srgbClr val="ffffff"/>
                            </a:solidFill>
                          </a:uFill>
                          <a:latin typeface="Arial"/>
                        </a:rPr>
                        <a:t>LOGISTIC REGRESSION WITH L2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50</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89.2%</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IN" sz="1800" spc="-1" strike="noStrike">
                          <a:solidFill>
                            <a:srgbClr val="000000"/>
                          </a:solidFill>
                          <a:uFill>
                            <a:solidFill>
                              <a:srgbClr val="ffffff"/>
                            </a:solidFill>
                          </a:uFill>
                          <a:latin typeface="Arial"/>
                        </a:rPr>
                        <a:t>27</a:t>
                      </a:r>
                      <a:endParaRPr b="0" lang="en-IN"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5851800"/>
          </a:xfrm>
          <a:prstGeom prst="rect">
            <a:avLst/>
          </a:prstGeom>
          <a:noFill/>
          <a:ln>
            <a:noFill/>
          </a:ln>
        </p:spPr>
        <p:txBody>
          <a:bodyPr lIns="0" rIns="0" tIns="0" bIns="0" anchor="ctr"/>
          <a:p>
            <a:pPr algn="ctr"/>
            <a:r>
              <a:rPr b="0" lang="en-IN" sz="6000" spc="-1" strike="noStrike">
                <a:solidFill>
                  <a:srgbClr val="0066ff"/>
                </a:solidFill>
                <a:uFill>
                  <a:solidFill>
                    <a:srgbClr val="ffffff"/>
                  </a:solidFill>
                </a:uFill>
                <a:latin typeface="Arial"/>
              </a:rPr>
              <a:t>THANK YOU</a:t>
            </a:r>
            <a:endParaRPr b="0" lang="en-IN" sz="6000" spc="-1" strike="noStrike">
              <a:solidFill>
                <a:srgbClr val="0066ff"/>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2018-02-20T03:37:46Z</dcterms:created>
  <dc:creator/>
  <dc:description/>
  <dc:language>en-IN</dc:language>
  <cp:lastModifiedBy/>
  <dcterms:modified xsi:type="dcterms:W3CDTF">2018-02-21T05:50:21Z</dcterms:modified>
  <cp:revision>4</cp:revision>
  <dc:subject/>
  <dc:title/>
</cp:coreProperties>
</file>