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219217-5DEE-4A0E-B5D1-B81C4E606CFB}"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105234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219217-5DEE-4A0E-B5D1-B81C4E606CFB}"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21681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219217-5DEE-4A0E-B5D1-B81C4E606CFB}"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390555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219217-5DEE-4A0E-B5D1-B81C4E606CFB}"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9160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219217-5DEE-4A0E-B5D1-B81C4E606CFB}" type="datetimeFigureOut">
              <a:rPr lang="en-IN" smtClean="0"/>
              <a:t>06-10-2020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181338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219217-5DEE-4A0E-B5D1-B81C4E606CFB}" type="datetimeFigureOut">
              <a:rPr lang="en-IN" smtClean="0"/>
              <a:t>06-10-2020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13403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219217-5DEE-4A0E-B5D1-B81C4E606CFB}" type="datetimeFigureOut">
              <a:rPr lang="en-IN" smtClean="0"/>
              <a:t>06-10-2020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374283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219217-5DEE-4A0E-B5D1-B81C4E606CFB}" type="datetimeFigureOut">
              <a:rPr lang="en-IN" smtClean="0"/>
              <a:t>06-10-2020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291948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19217-5DEE-4A0E-B5D1-B81C4E606CFB}" type="datetimeFigureOut">
              <a:rPr lang="en-IN" smtClean="0"/>
              <a:t>06-10-2020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427989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219217-5DEE-4A0E-B5D1-B81C4E606CFB}" type="datetimeFigureOut">
              <a:rPr lang="en-IN" smtClean="0"/>
              <a:t>06-10-2020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327050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219217-5DEE-4A0E-B5D1-B81C4E606CFB}" type="datetimeFigureOut">
              <a:rPr lang="en-IN" smtClean="0"/>
              <a:t>06-10-2020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FE95F-9C5C-4DA9-892C-0CE5ECE9DA70}" type="slidenum">
              <a:rPr lang="en-IN" smtClean="0"/>
              <a:t>‹#›</a:t>
            </a:fld>
            <a:endParaRPr lang="en-IN"/>
          </a:p>
        </p:txBody>
      </p:sp>
    </p:spTree>
    <p:extLst>
      <p:ext uri="{BB962C8B-B14F-4D97-AF65-F5344CB8AC3E}">
        <p14:creationId xmlns:p14="http://schemas.microsoft.com/office/powerpoint/2010/main" val="234460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19217-5DEE-4A0E-B5D1-B81C4E606CFB}" type="datetimeFigureOut">
              <a:rPr lang="en-IN" smtClean="0"/>
              <a:t>06-10-2020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FE95F-9C5C-4DA9-892C-0CE5ECE9DA70}" type="slidenum">
              <a:rPr lang="en-IN" smtClean="0"/>
              <a:t>‹#›</a:t>
            </a:fld>
            <a:endParaRPr lang="en-IN"/>
          </a:p>
        </p:txBody>
      </p:sp>
    </p:spTree>
    <p:extLst>
      <p:ext uri="{BB962C8B-B14F-4D97-AF65-F5344CB8AC3E}">
        <p14:creationId xmlns:p14="http://schemas.microsoft.com/office/powerpoint/2010/main" val="3989530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3692"/>
            <a:ext cx="9144000" cy="845140"/>
          </a:xfrm>
        </p:spPr>
        <p:txBody>
          <a:bodyPr>
            <a:normAutofit fontScale="90000"/>
          </a:bodyPr>
          <a:lstStyle/>
          <a:p>
            <a:r>
              <a:rPr lang="en-IN" b="1" dirty="0" smtClean="0"/>
              <a:t>Mall Customer Segmentation</a:t>
            </a:r>
            <a:endParaRPr lang="en-IN" b="1" dirty="0"/>
          </a:p>
        </p:txBody>
      </p:sp>
      <p:sp>
        <p:nvSpPr>
          <p:cNvPr id="3" name="Subtitle 2"/>
          <p:cNvSpPr>
            <a:spLocks noGrp="1"/>
          </p:cNvSpPr>
          <p:nvPr>
            <p:ph type="subTitle" idx="1"/>
          </p:nvPr>
        </p:nvSpPr>
        <p:spPr>
          <a:xfrm>
            <a:off x="1524000" y="5956663"/>
            <a:ext cx="9144000" cy="901337"/>
          </a:xfrm>
        </p:spPr>
        <p:txBody>
          <a:bodyPr/>
          <a:lstStyle/>
          <a:p>
            <a:endParaRPr lang="en-IN" dirty="0" smtClean="0"/>
          </a:p>
          <a:p>
            <a:r>
              <a:rPr lang="en-IN" dirty="0" smtClean="0"/>
              <a:t>Presented </a:t>
            </a:r>
            <a:r>
              <a:rPr lang="en-IN" dirty="0" smtClean="0"/>
              <a:t>by : Lavkush </a:t>
            </a:r>
            <a:r>
              <a:rPr lang="en-IN" dirty="0" err="1" smtClean="0"/>
              <a:t>kumar</a:t>
            </a:r>
            <a:endParaRPr lang="en-IN"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897" y="938553"/>
            <a:ext cx="10633166" cy="5423058"/>
          </a:xfrm>
          <a:prstGeom prst="rect">
            <a:avLst/>
          </a:prstGeom>
        </p:spPr>
      </p:pic>
    </p:spTree>
    <p:extLst>
      <p:ext uri="{BB962C8B-B14F-4D97-AF65-F5344CB8AC3E}">
        <p14:creationId xmlns:p14="http://schemas.microsoft.com/office/powerpoint/2010/main" val="1116309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060" y="757010"/>
            <a:ext cx="10515600" cy="1325563"/>
          </a:xfrm>
        </p:spPr>
        <p:txBody>
          <a:bodyPr>
            <a:noAutofit/>
          </a:bodyPr>
          <a:lstStyle/>
          <a:p>
            <a:r>
              <a:rPr lang="en-IN" sz="2000" dirty="0"/>
              <a:t>By looking at the above graph-, It can be seen that the Ages from 27 to 39 are very much frequent but there is no clear pattern, we can only find some group wise patterns such as the </a:t>
            </a:r>
            <a:r>
              <a:rPr lang="en-IN" sz="2000" dirty="0" err="1"/>
              <a:t>the</a:t>
            </a:r>
            <a:r>
              <a:rPr lang="en-IN" sz="2000" dirty="0"/>
              <a:t> older age groups are lesser frequent in comparison. Interesting Fact, There are equal no. of Visitors in the Mall for the Agee 18 and 67. People of Age 55, 56, 69, 64 are very less frequent in the Malls. People at Age 32 are the Most Frequent Visitors in the Mall.</a:t>
            </a:r>
            <a:br>
              <a:rPr lang="en-IN" sz="2000" dirty="0"/>
            </a:br>
            <a:endParaRPr lang="en-IN" sz="2000" dirty="0"/>
          </a:p>
        </p:txBody>
      </p:sp>
      <p:pic>
        <p:nvPicPr>
          <p:cNvPr id="5" name="Picture 4"/>
          <p:cNvPicPr>
            <a:picLocks noChangeAspect="1"/>
          </p:cNvPicPr>
          <p:nvPr/>
        </p:nvPicPr>
        <p:blipFill>
          <a:blip r:embed="rId2"/>
          <a:stretch>
            <a:fillRect/>
          </a:stretch>
        </p:blipFill>
        <p:spPr>
          <a:xfrm>
            <a:off x="1084060" y="2082573"/>
            <a:ext cx="10413431" cy="4775427"/>
          </a:xfrm>
          <a:prstGeom prst="rect">
            <a:avLst/>
          </a:prstGeom>
        </p:spPr>
      </p:pic>
    </p:spTree>
    <p:extLst>
      <p:ext uri="{BB962C8B-B14F-4D97-AF65-F5344CB8AC3E}">
        <p14:creationId xmlns:p14="http://schemas.microsoft.com/office/powerpoint/2010/main" val="900182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679268"/>
            <a:ext cx="10515600" cy="1311865"/>
          </a:xfrm>
        </p:spPr>
        <p:txBody>
          <a:bodyPr>
            <a:noAutofit/>
          </a:bodyPr>
          <a:lstStyle/>
          <a:p>
            <a:r>
              <a:rPr lang="en-IN" sz="2000" dirty="0"/>
              <a:t>Again, This is also a chart to better explain the Distribution of Each Income level, Interesting there are customers in the mall with a very much comparable frequency with their Annual Income ranging from 15 US Dollars to 137K US Dollars. There are more Customers in the Mall who have their Annual Income as 54k US Dollars or 78 US Dollars.</a:t>
            </a:r>
            <a:br>
              <a:rPr lang="en-IN" sz="2000" dirty="0"/>
            </a:br>
            <a:endParaRPr lang="en-IN" sz="2000" dirty="0"/>
          </a:p>
        </p:txBody>
      </p:sp>
      <p:pic>
        <p:nvPicPr>
          <p:cNvPr id="5122" name="Picture 2" descr="dist_annual_inc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911" y="1991133"/>
            <a:ext cx="10644052"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6051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692332"/>
            <a:ext cx="10515600" cy="1502228"/>
          </a:xfrm>
        </p:spPr>
        <p:txBody>
          <a:bodyPr>
            <a:noAutofit/>
          </a:bodyPr>
          <a:lstStyle/>
          <a:p>
            <a:r>
              <a:rPr lang="en-IN" sz="2000" dirty="0"/>
              <a:t>This is the Most Important Chart in the perspective of Mall, as It is very Important to have some intuition and idea about the Spending Score of the Customers Visiting the Mall. On a general level, we may conclude that most of the Customers have their Spending Score in the range of 35-60. Interesting there are customers having 1 spending score also, and 99 Spending score also, Which shows that the mall caters to the variety of Customers with Varying needs and requirements available in the Mall.</a:t>
            </a:r>
            <a:br>
              <a:rPr lang="en-IN" sz="2000" dirty="0"/>
            </a:br>
            <a:endParaRPr lang="en-IN" sz="2000" dirty="0"/>
          </a:p>
        </p:txBody>
      </p:sp>
      <p:pic>
        <p:nvPicPr>
          <p:cNvPr id="6146" name="Picture 2" descr="dist_spending_sc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012" y="2194560"/>
            <a:ext cx="10515600" cy="453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3796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lu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226" y="1609906"/>
            <a:ext cx="9478871" cy="209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elbow_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226" y="3422469"/>
            <a:ext cx="9583374" cy="33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32226" y="796834"/>
            <a:ext cx="9065622" cy="461665"/>
          </a:xfrm>
          <a:prstGeom prst="rect">
            <a:avLst/>
          </a:prstGeom>
          <a:noFill/>
        </p:spPr>
        <p:txBody>
          <a:bodyPr wrap="square" rtlCol="0">
            <a:spAutoFit/>
          </a:bodyPr>
          <a:lstStyle/>
          <a:p>
            <a:r>
              <a:rPr lang="en-IN" sz="2400" b="1" dirty="0" smtClean="0"/>
              <a:t>Elbow method to find accurate no of clusters</a:t>
            </a:r>
            <a:endParaRPr lang="en-IN" sz="2400" b="1" dirty="0"/>
          </a:p>
        </p:txBody>
      </p:sp>
    </p:spTree>
    <p:extLst>
      <p:ext uri="{BB962C8B-B14F-4D97-AF65-F5344CB8AC3E}">
        <p14:creationId xmlns:p14="http://schemas.microsoft.com/office/powerpoint/2010/main" val="2724202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lbow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00" y="800009"/>
            <a:ext cx="11150917" cy="468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05840" y="5656217"/>
            <a:ext cx="10502537" cy="707886"/>
          </a:xfrm>
          <a:prstGeom prst="rect">
            <a:avLst/>
          </a:prstGeom>
          <a:noFill/>
        </p:spPr>
        <p:txBody>
          <a:bodyPr wrap="square" rtlCol="0">
            <a:spAutoFit/>
          </a:bodyPr>
          <a:lstStyle/>
          <a:p>
            <a:r>
              <a:rPr lang="en-IN" sz="2000" dirty="0"/>
              <a:t>We can see from the curve that at number of cluster = 5 the curve has took the last sharp change after this point the curve has not been changes sharply so we will choose cluster = </a:t>
            </a:r>
            <a:r>
              <a:rPr lang="en-IN" sz="2000" dirty="0" smtClean="0"/>
              <a:t>5 for our data</a:t>
            </a:r>
            <a:endParaRPr lang="en-IN" sz="2000" dirty="0"/>
          </a:p>
        </p:txBody>
      </p:sp>
    </p:spTree>
    <p:extLst>
      <p:ext uri="{BB962C8B-B14F-4D97-AF65-F5344CB8AC3E}">
        <p14:creationId xmlns:p14="http://schemas.microsoft.com/office/powerpoint/2010/main" val="1467566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means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517" y="1858102"/>
            <a:ext cx="10021886" cy="348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113517" y="849087"/>
            <a:ext cx="9855243" cy="461665"/>
          </a:xfrm>
          <a:prstGeom prst="rect">
            <a:avLst/>
          </a:prstGeom>
          <a:noFill/>
        </p:spPr>
        <p:txBody>
          <a:bodyPr wrap="square" rtlCol="0">
            <a:spAutoFit/>
          </a:bodyPr>
          <a:lstStyle/>
          <a:p>
            <a:r>
              <a:rPr lang="en-IN" sz="2400" b="1" dirty="0" smtClean="0"/>
              <a:t>Lets see the clusters in our dataset of </a:t>
            </a:r>
            <a:r>
              <a:rPr lang="en-IN" sz="2400" b="1" dirty="0" err="1" smtClean="0"/>
              <a:t>annual_income</a:t>
            </a:r>
            <a:r>
              <a:rPr lang="en-IN" sz="2400" b="1" dirty="0" smtClean="0"/>
              <a:t> and </a:t>
            </a:r>
            <a:r>
              <a:rPr lang="en-IN" sz="2400" b="1" dirty="0" err="1" smtClean="0"/>
              <a:t>spending_score</a:t>
            </a:r>
            <a:endParaRPr lang="en-IN" sz="2400" b="1" dirty="0"/>
          </a:p>
        </p:txBody>
      </p:sp>
    </p:spTree>
    <p:extLst>
      <p:ext uri="{BB962C8B-B14F-4D97-AF65-F5344CB8AC3E}">
        <p14:creationId xmlns:p14="http://schemas.microsoft.com/office/powerpoint/2010/main" val="3795679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kmeans_v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967" y="1953135"/>
            <a:ext cx="10646227" cy="444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31967" y="352697"/>
            <a:ext cx="10646227" cy="1600438"/>
          </a:xfrm>
          <a:prstGeom prst="rect">
            <a:avLst/>
          </a:prstGeom>
          <a:noFill/>
        </p:spPr>
        <p:txBody>
          <a:bodyPr wrap="square" rtlCol="0">
            <a:spAutoFit/>
          </a:bodyPr>
          <a:lstStyle/>
          <a:p>
            <a:pPr algn="just"/>
            <a:r>
              <a:rPr lang="en-IN" sz="2000" dirty="0"/>
              <a:t>This Clustering Analysis gives us a very clear insight about the different segments of the customers in the Mall. There are clearly Five segments of Customers namely Miser, General, Target, Spendthrift, Careful based on their Annual Income and Spending Score which are reportedly the best factors/attributes to determine the segments of a customer in a Mall.</a:t>
            </a:r>
          </a:p>
          <a:p>
            <a:pPr algn="just"/>
            <a:endParaRPr lang="en-IN" dirty="0"/>
          </a:p>
        </p:txBody>
      </p:sp>
    </p:spTree>
    <p:extLst>
      <p:ext uri="{BB962C8B-B14F-4D97-AF65-F5344CB8AC3E}">
        <p14:creationId xmlns:p14="http://schemas.microsoft.com/office/powerpoint/2010/main" val="3159510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372" y="1004578"/>
            <a:ext cx="10641874" cy="4242956"/>
          </a:xfrm>
          <a:prstGeom prst="rect">
            <a:avLst/>
          </a:prstGeom>
        </p:spPr>
        <p:txBody>
          <a:bodyPr wrap="square">
            <a:spAutoFit/>
          </a:bodyPr>
          <a:lstStyle/>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Now we have implemented k-means clustering and saw the result. This project shows that how clustering is beneficial in grouping up same type of data. We came to know that visualization is a very important role in any project. Elbow curve is very good to find accurate no of clusters for any dataset</a:t>
            </a:r>
            <a:r>
              <a:rPr lang="en-IN" sz="20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t>Due to increasing commercialization, consumer data is increasing exponentially. When dealing with this large magnitude of data, organizations need to make use of more efficient clustering algorithms for customer segmentation. This clustering models need to possess the capability to process this enormous data effectively. The computational speed of K-Means clustering algorithm is relatively better as compared to the hierarchical clustering algorithms as the latter require the calculation of the full proximity matrix after each iteration . K-Means clustering gives better performance for a large number of observations while hierarchical clustering has the ability to handle fewer data points.</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80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4376" y="2743200"/>
            <a:ext cx="6923315" cy="1200329"/>
          </a:xfrm>
          <a:prstGeom prst="rect">
            <a:avLst/>
          </a:prstGeom>
          <a:noFill/>
        </p:spPr>
        <p:txBody>
          <a:bodyPr wrap="square" rtlCol="0">
            <a:spAutoFit/>
          </a:bodyPr>
          <a:lstStyle/>
          <a:p>
            <a:pPr algn="ctr"/>
            <a:r>
              <a:rPr lang="en-IN" sz="7200" dirty="0" smtClean="0"/>
              <a:t>Thank you</a:t>
            </a:r>
            <a:endParaRPr lang="en-IN" sz="7200" dirty="0"/>
          </a:p>
        </p:txBody>
      </p:sp>
    </p:spTree>
    <p:extLst>
      <p:ext uri="{BB962C8B-B14F-4D97-AF65-F5344CB8AC3E}">
        <p14:creationId xmlns:p14="http://schemas.microsoft.com/office/powerpoint/2010/main" val="1900306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1" y="1018904"/>
            <a:ext cx="10515600" cy="5602197"/>
          </a:xfrm>
        </p:spPr>
        <p:txBody>
          <a:bodyPr/>
          <a:lstStyle/>
          <a:p>
            <a:pPr algn="just"/>
            <a:r>
              <a:rPr lang="en-IN" sz="2000" dirty="0" smtClean="0"/>
              <a:t>We will understand how malls work on customer segmentation and increase their profit.</a:t>
            </a:r>
          </a:p>
          <a:p>
            <a:pPr algn="just"/>
            <a:r>
              <a:rPr lang="en-IN" sz="2000" dirty="0"/>
              <a:t>To achieve this task machine learning is being applied by many stores </a:t>
            </a:r>
            <a:r>
              <a:rPr lang="en-IN" sz="2000" dirty="0" smtClean="0"/>
              <a:t>already. It </a:t>
            </a:r>
            <a:r>
              <a:rPr lang="en-IN" sz="2000" dirty="0"/>
              <a:t>is amazing to realize the fact that how machine learning can aid in such ambitions</a:t>
            </a:r>
            <a:r>
              <a:rPr lang="en-IN" sz="2000" dirty="0" smtClean="0"/>
              <a:t>.</a:t>
            </a:r>
            <a:r>
              <a:rPr lang="en-IN" sz="2000" dirty="0"/>
              <a:t> </a:t>
            </a:r>
            <a:endParaRPr lang="en-IN" sz="2000" dirty="0" smtClean="0"/>
          </a:p>
          <a:p>
            <a:pPr algn="just"/>
            <a:r>
              <a:rPr lang="en-IN" sz="2000" dirty="0" smtClean="0"/>
              <a:t>The </a:t>
            </a:r>
            <a:r>
              <a:rPr lang="en-IN" sz="2000" dirty="0"/>
              <a:t>shopping complexes make use of their customers’ data and develop ML models to target the right ones. This not only increases sales but also makes the complexes task much easier</a:t>
            </a:r>
            <a:r>
              <a:rPr lang="en-IN" sz="2000" dirty="0" smtClean="0"/>
              <a:t>.</a:t>
            </a:r>
          </a:p>
          <a:p>
            <a:pPr algn="just"/>
            <a:r>
              <a:rPr lang="en-IN" sz="2000" dirty="0"/>
              <a:t>Being a Mall owner, One always worry about how to increase their sells, on which parameter they should focus and which age group they should target</a:t>
            </a:r>
            <a:r>
              <a:rPr lang="en-IN" sz="2000" dirty="0" smtClean="0"/>
              <a:t>.</a:t>
            </a:r>
          </a:p>
          <a:p>
            <a:pPr algn="just"/>
            <a:r>
              <a:rPr lang="en-IN" sz="2000" dirty="0" smtClean="0"/>
              <a:t>There is a problem to give Offers and Deals  to the specific customers. How they should target to the customers who are frequent to mall, having high income and recognizing their proper choice. By knowing above problems answers owner of the mall can increase their sells and serve better to the customer.</a:t>
            </a:r>
          </a:p>
          <a:p>
            <a:pPr algn="just"/>
            <a:r>
              <a:rPr lang="en-IN" sz="2000" dirty="0" smtClean="0"/>
              <a:t>We have datasets of a Mall and we are going to predict how to increase its sells. Here we are using Unsupervised Machine Learning concept. We have some information about customers like Gender, Age, Annual Income and Spending Score. Based on these parameters we are going to apply Machine Learning Algorithm (Unsupervised Machine Learning), will do visualization and Analysis of data. After that we will find clusters in the dataset and conclude our prediction. </a:t>
            </a:r>
          </a:p>
          <a:p>
            <a:endParaRPr lang="en-IN" sz="2000" dirty="0"/>
          </a:p>
          <a:p>
            <a:pPr marL="0" indent="0">
              <a:buNone/>
            </a:pPr>
            <a:endParaRPr lang="en-IN" dirty="0"/>
          </a:p>
        </p:txBody>
      </p:sp>
    </p:spTree>
    <p:extLst>
      <p:ext uri="{BB962C8B-B14F-4D97-AF65-F5344CB8AC3E}">
        <p14:creationId xmlns:p14="http://schemas.microsoft.com/office/powerpoint/2010/main" val="240291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a:t>
            </a:r>
            <a:endParaRPr lang="en-IN" dirty="0"/>
          </a:p>
        </p:txBody>
      </p:sp>
      <p:sp>
        <p:nvSpPr>
          <p:cNvPr id="3" name="Content Placeholder 2"/>
          <p:cNvSpPr>
            <a:spLocks noGrp="1"/>
          </p:cNvSpPr>
          <p:nvPr>
            <p:ph idx="1"/>
          </p:nvPr>
        </p:nvSpPr>
        <p:spPr>
          <a:xfrm>
            <a:off x="838200" y="1355362"/>
            <a:ext cx="10515600" cy="747758"/>
          </a:xfrm>
        </p:spPr>
        <p:txBody>
          <a:bodyPr>
            <a:normAutofit lnSpcReduction="10000"/>
          </a:bodyPr>
          <a:lstStyle/>
          <a:p>
            <a:pPr marL="0" indent="0" algn="just">
              <a:buNone/>
            </a:pPr>
            <a:r>
              <a:rPr lang="en-IN" sz="2000" dirty="0" smtClean="0"/>
              <a:t>Clustering : </a:t>
            </a:r>
            <a:r>
              <a:rPr lang="en-US" sz="2200" dirty="0"/>
              <a:t>Clustering is the process of dividing the entire data into groups (also known as clusters) based on the patterns in the data</a:t>
            </a:r>
            <a:r>
              <a:rPr lang="en-US" i="1" dirty="0"/>
              <a:t>.</a:t>
            </a:r>
            <a:endParaRPr lang="en-IN" sz="2000" dirty="0" smtClean="0"/>
          </a:p>
          <a:p>
            <a:pPr marL="0" indent="0" algn="just">
              <a:buNone/>
            </a:pP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80" y="2325738"/>
            <a:ext cx="6988629" cy="4371199"/>
          </a:xfrm>
          <a:prstGeom prst="rect">
            <a:avLst/>
          </a:prstGeom>
        </p:spPr>
      </p:pic>
    </p:spTree>
    <p:extLst>
      <p:ext uri="{BB962C8B-B14F-4D97-AF65-F5344CB8AC3E}">
        <p14:creationId xmlns:p14="http://schemas.microsoft.com/office/powerpoint/2010/main" val="1636126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508" y="584654"/>
            <a:ext cx="10515600" cy="6023964"/>
          </a:xfrm>
        </p:spPr>
        <p:txBody>
          <a:bodyPr>
            <a:normAutofit/>
          </a:bodyPr>
          <a:lstStyle/>
          <a:p>
            <a:pPr marL="0" indent="0">
              <a:buNone/>
            </a:pPr>
            <a:r>
              <a:rPr lang="en-IN" sz="2000" dirty="0"/>
              <a:t>The aim of K-Means algorithm is to divide M points in N dimensions into K clusters (assume k centroids) fixed a priori. These centroids should be placed in a wise fashion so that the results are optimal which otherwise can differ if locations of the centroids change. So, they should be placed as far as possible from each other</a:t>
            </a:r>
            <a:r>
              <a:rPr lang="en-IN" sz="2000" dirty="0" smtClean="0"/>
              <a:t>.</a:t>
            </a:r>
          </a:p>
          <a:p>
            <a:pPr marL="0" indent="0">
              <a:buNone/>
            </a:pPr>
            <a:r>
              <a:rPr lang="en-IN" sz="2000" dirty="0" smtClean="0"/>
              <a:t> </a:t>
            </a:r>
            <a:r>
              <a:rPr lang="en-IN" sz="2000" dirty="0"/>
              <a:t>Each data point is then taken and associated with the nearest centroid until no data points are pending. This way an early grouping is done and at this point, k new centroids have to be recalculated as these will be the </a:t>
            </a:r>
            <a:r>
              <a:rPr lang="en-IN" sz="2000" dirty="0" err="1"/>
              <a:t>centers</a:t>
            </a:r>
            <a:r>
              <a:rPr lang="en-IN" sz="2000" dirty="0"/>
              <a:t> of the clusters formed earlier. After having calculated these centroids, the data points are then allocated to the clusters to the nearest centroids. In this iteration, the centroids change their position stepwise until no further modifications have to be done and the location of the centroids remain intact</a:t>
            </a:r>
            <a:r>
              <a:rPr lang="en-IN" sz="2000" dirty="0" smtClean="0"/>
              <a:t>.</a:t>
            </a:r>
          </a:p>
          <a:p>
            <a:pPr marL="0" indent="0">
              <a:buNone/>
            </a:pPr>
            <a:r>
              <a:rPr lang="en-IN" sz="2000" b="1" i="1" dirty="0" smtClean="0"/>
              <a:t>So we have 5 steps to follow:</a:t>
            </a:r>
          </a:p>
          <a:p>
            <a:pPr marL="0" indent="0">
              <a:buNone/>
            </a:pPr>
            <a:r>
              <a:rPr lang="en-US" sz="2000" b="1" dirty="0"/>
              <a:t>Step 1: Choose the number of clusters </a:t>
            </a:r>
            <a:r>
              <a:rPr lang="en-US" sz="2000" b="1" i="1" dirty="0" smtClean="0"/>
              <a:t>k</a:t>
            </a:r>
          </a:p>
          <a:p>
            <a:pPr marL="0" indent="0">
              <a:buNone/>
            </a:pPr>
            <a:r>
              <a:rPr lang="en-US" sz="2000" b="1" dirty="0"/>
              <a:t>Step 2: Select k random points from the data as centroids</a:t>
            </a:r>
          </a:p>
          <a:p>
            <a:pPr marL="0" indent="0">
              <a:buNone/>
            </a:pPr>
            <a:r>
              <a:rPr lang="en-US" sz="2000" b="1" dirty="0"/>
              <a:t>Step 3: Assign all the points to the closest cluster centroid</a:t>
            </a:r>
          </a:p>
          <a:p>
            <a:pPr marL="0" indent="0">
              <a:buNone/>
            </a:pPr>
            <a:r>
              <a:rPr lang="en-US" sz="2000" b="1" dirty="0"/>
              <a:t>Step 4: </a:t>
            </a:r>
            <a:r>
              <a:rPr lang="en-US" sz="2000" b="1" dirty="0" err="1"/>
              <a:t>Recompute</a:t>
            </a:r>
            <a:r>
              <a:rPr lang="en-US" sz="2000" b="1" dirty="0"/>
              <a:t> the centroids of newly formed clusters</a:t>
            </a:r>
          </a:p>
          <a:p>
            <a:pPr marL="0" indent="0">
              <a:buNone/>
            </a:pPr>
            <a:r>
              <a:rPr lang="en-US" sz="2000" b="1" dirty="0"/>
              <a:t>Step 5: Repeat steps 3 and 4</a:t>
            </a:r>
          </a:p>
          <a:p>
            <a:pPr marL="0" indent="0">
              <a:buNone/>
            </a:pPr>
            <a:endParaRPr lang="en-US" b="1" dirty="0"/>
          </a:p>
          <a:p>
            <a:pPr marL="0" indent="0">
              <a:buNone/>
            </a:pPr>
            <a:endParaRPr lang="en-IN" sz="2000" dirty="0"/>
          </a:p>
        </p:txBody>
      </p:sp>
    </p:spTree>
    <p:extLst>
      <p:ext uri="{BB962C8B-B14F-4D97-AF65-F5344CB8AC3E}">
        <p14:creationId xmlns:p14="http://schemas.microsoft.com/office/powerpoint/2010/main" val="2648789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4" y="1371599"/>
            <a:ext cx="10515600" cy="5094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44584" y="700928"/>
            <a:ext cx="10306594" cy="461665"/>
          </a:xfrm>
          <a:prstGeom prst="rect">
            <a:avLst/>
          </a:prstGeom>
          <a:noFill/>
        </p:spPr>
        <p:txBody>
          <a:bodyPr wrap="square" rtlCol="0">
            <a:spAutoFit/>
          </a:bodyPr>
          <a:lstStyle/>
          <a:p>
            <a:r>
              <a:rPr lang="en-IN" sz="2400" b="1" dirty="0" smtClean="0"/>
              <a:t>Import all the required library</a:t>
            </a:r>
            <a:endParaRPr lang="en-IN" sz="2400" b="1" dirty="0"/>
          </a:p>
        </p:txBody>
      </p:sp>
    </p:spTree>
    <p:extLst>
      <p:ext uri="{BB962C8B-B14F-4D97-AF65-F5344CB8AC3E}">
        <p14:creationId xmlns:p14="http://schemas.microsoft.com/office/powerpoint/2010/main" val="1887957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1009627"/>
            <a:ext cx="10515600" cy="1084217"/>
          </a:xfrm>
        </p:spPr>
        <p:txBody>
          <a:bodyPr/>
          <a:lstStyle/>
          <a:p>
            <a:r>
              <a:rPr lang="en-IN" sz="2400" b="1" dirty="0">
                <a:latin typeface="+mn-lt"/>
              </a:rPr>
              <a:t>Lets see how our data looks like</a:t>
            </a:r>
            <a:r>
              <a:rPr lang="en-IN" b="1" dirty="0">
                <a:latin typeface="+mn-lt"/>
              </a:rPr>
              <a:t/>
            </a:r>
            <a:br>
              <a:rPr lang="en-IN" b="1" dirty="0">
                <a:latin typeface="+mn-lt"/>
              </a:rPr>
            </a:br>
            <a:endParaRPr lang="en-IN" b="1" dirty="0">
              <a:latin typeface="+mn-lt"/>
            </a:endParaRPr>
          </a:p>
        </p:txBody>
      </p:sp>
      <p:pic>
        <p:nvPicPr>
          <p:cNvPr id="4" name="Content Placeholder 3" descr="C:\Users\lavkush\AppData\Local\Microsoft\Windows\INetCache\Content.Word\viewdat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112" y="1786867"/>
            <a:ext cx="10515600" cy="4130607"/>
          </a:xfrm>
          <a:prstGeom prst="rect">
            <a:avLst/>
          </a:prstGeom>
          <a:noFill/>
          <a:ln>
            <a:noFill/>
          </a:ln>
        </p:spPr>
      </p:pic>
    </p:spTree>
    <p:extLst>
      <p:ext uri="{BB962C8B-B14F-4D97-AF65-F5344CB8AC3E}">
        <p14:creationId xmlns:p14="http://schemas.microsoft.com/office/powerpoint/2010/main" val="1052201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2508"/>
            <a:ext cx="10515600" cy="732155"/>
          </a:xfrm>
        </p:spPr>
        <p:txBody>
          <a:bodyPr>
            <a:normAutofit/>
          </a:bodyPr>
          <a:lstStyle/>
          <a:p>
            <a:r>
              <a:rPr lang="en-IN" sz="2400" b="1" dirty="0" smtClean="0">
                <a:latin typeface="+mn-lt"/>
              </a:rPr>
              <a:t>Statistics of dataset</a:t>
            </a:r>
            <a:endParaRPr lang="en-IN" sz="2400" b="1" dirty="0">
              <a:latin typeface="+mn-lt"/>
            </a:endParaRPr>
          </a:p>
        </p:txBody>
      </p:sp>
      <p:pic>
        <p:nvPicPr>
          <p:cNvPr id="2050" name="Picture 2" descr="descri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16618"/>
            <a:ext cx="10515600" cy="4599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9320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471" y="522514"/>
            <a:ext cx="10853057" cy="1502229"/>
          </a:xfrm>
        </p:spPr>
        <p:txBody>
          <a:bodyPr>
            <a:noAutofit/>
          </a:bodyPr>
          <a:lstStyle/>
          <a:p>
            <a:pPr algn="just"/>
            <a:r>
              <a:rPr lang="en-IN" sz="2000" dirty="0"/>
              <a:t>Here, In the above Plots we can see the Distribution pattern of Annual Income and Age, By looking at the plots, we can infer one thing that There are few people who earn more than 100 US Dollars. Most of the people have an earning of around 50-75 US Dollars. Also, we can say that the least Income is around 20 US Dollars. Taking inferences about the Customers. The most regular customers for the Mall has age around 30-35 years of age. Whereas the </a:t>
            </a:r>
            <a:r>
              <a:rPr lang="en-IN" sz="2000" dirty="0" err="1"/>
              <a:t>the</a:t>
            </a:r>
            <a:r>
              <a:rPr lang="en-IN" sz="2000" dirty="0"/>
              <a:t> senior citizens age group is the least frequent visitor in the Mall. Youngsters are lesser in umber as compared to the Middle aged people.</a:t>
            </a:r>
            <a:br>
              <a:rPr lang="en-IN" sz="2000" dirty="0"/>
            </a:br>
            <a:endParaRPr lang="en-IN" sz="2000" dirty="0"/>
          </a:p>
        </p:txBody>
      </p:sp>
      <p:pic>
        <p:nvPicPr>
          <p:cNvPr id="3074" name="Picture 2" descr="distribution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472" y="2266244"/>
            <a:ext cx="11191602" cy="433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428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365125"/>
            <a:ext cx="11118669" cy="1325563"/>
          </a:xfrm>
        </p:spPr>
        <p:txBody>
          <a:bodyPr>
            <a:normAutofit/>
          </a:bodyPr>
          <a:lstStyle/>
          <a:p>
            <a:pPr algn="ctr"/>
            <a:r>
              <a:rPr lang="en-IN" sz="2400" b="1" dirty="0" smtClean="0">
                <a:latin typeface="+mn-lt"/>
              </a:rPr>
              <a:t>Gender Distribution</a:t>
            </a:r>
            <a:endParaRPr lang="en-IN" sz="2400" b="1" dirty="0">
              <a:latin typeface="+mn-lt"/>
            </a:endParaRPr>
          </a:p>
        </p:txBody>
      </p:sp>
      <p:pic>
        <p:nvPicPr>
          <p:cNvPr id="4098" name="Picture 2" descr="gender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4" y="1690688"/>
            <a:ext cx="50292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612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1145</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Mall Customer Segmentation</vt:lpstr>
      <vt:lpstr>PowerPoint Presentation</vt:lpstr>
      <vt:lpstr>K-Means clustering</vt:lpstr>
      <vt:lpstr>PowerPoint Presentation</vt:lpstr>
      <vt:lpstr>PowerPoint Presentation</vt:lpstr>
      <vt:lpstr>Lets see how our data looks like </vt:lpstr>
      <vt:lpstr>Statistics of dataset</vt:lpstr>
      <vt:lpstr>Here, In the above Plots we can see the Distribution pattern of Annual Income and Age, By looking at the plots, we can infer one thing that There are few people who earn more than 100 US Dollars. Most of the people have an earning of around 50-75 US Dollars. Also, we can say that the least Income is around 20 US Dollars. Taking inferences about the Customers. The most regular customers for the Mall has age around 30-35 years of age. Whereas the the senior citizens age group is the least frequent visitor in the Mall. Youngsters are lesser in umber as compared to the Middle aged people. </vt:lpstr>
      <vt:lpstr>Gender Distribution</vt:lpstr>
      <vt:lpstr>By looking at the above graph-, It can be seen that the Ages from 27 to 39 are very much frequent but there is no clear pattern, we can only find some group wise patterns such as the the older age groups are lesser frequent in comparison. Interesting Fact, There are equal no. of Visitors in the Mall for the Agee 18 and 67. People of Age 55, 56, 69, 64 are very less frequent in the Malls. People at Age 32 are the Most Frequent Visitors in the Mall. </vt:lpstr>
      <vt:lpstr>Again, This is also a chart to better explain the Distribution of Each Income level, Interesting there are customers in the mall with a very much comparable frequency with their Annual Income ranging from 15 US Dollars to 137K US Dollars. There are more Customers in the Mall who have their Annual Income as 54k US Dollars or 78 US Dollars. </vt:lpstr>
      <vt:lpstr>This is the Most Important Chart in the perspective of Mall, as It is very Important to have some intuition and idea about the Spending Score of the Customers Visiting the Mall. On a general level, we may conclude that most of the Customers have their Spending Score in the range of 35-60. Interesting there are customers having 1 spending score also, and 99 Spending score also, Which shows that the mall caters to the variety of Customers with Varying needs and requirements available in the Mall.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 Customer Segmentation</dc:title>
  <dc:creator>Lavkush Singh</dc:creator>
  <cp:lastModifiedBy>Lavkush Singh</cp:lastModifiedBy>
  <cp:revision>17</cp:revision>
  <dcterms:created xsi:type="dcterms:W3CDTF">2020-10-05T04:37:16Z</dcterms:created>
  <dcterms:modified xsi:type="dcterms:W3CDTF">2020-10-06T06:24:11Z</dcterms:modified>
</cp:coreProperties>
</file>