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7" r:id="rId2"/>
    <p:sldId id="260" r:id="rId3"/>
    <p:sldId id="273" r:id="rId4"/>
    <p:sldId id="274" r:id="rId5"/>
    <p:sldId id="275" r:id="rId6"/>
    <p:sldId id="299" r:id="rId7"/>
    <p:sldId id="304" r:id="rId8"/>
    <p:sldId id="276" r:id="rId9"/>
    <p:sldId id="300" r:id="rId10"/>
    <p:sldId id="301" r:id="rId11"/>
    <p:sldId id="305" r:id="rId12"/>
    <p:sldId id="306" r:id="rId13"/>
    <p:sldId id="297" r:id="rId14"/>
    <p:sldId id="278" r:id="rId15"/>
    <p:sldId id="279" r:id="rId16"/>
    <p:sldId id="295" r:id="rId17"/>
    <p:sldId id="280" r:id="rId18"/>
    <p:sldId id="312" r:id="rId19"/>
    <p:sldId id="293" r:id="rId20"/>
    <p:sldId id="294" r:id="rId21"/>
    <p:sldId id="307" r:id="rId22"/>
    <p:sldId id="308" r:id="rId23"/>
    <p:sldId id="309" r:id="rId24"/>
    <p:sldId id="310" r:id="rId25"/>
    <p:sldId id="313" r:id="rId26"/>
    <p:sldId id="311" r:id="rId27"/>
    <p:sldId id="298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51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328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1202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047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9689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90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5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44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82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8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1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8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9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4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9B99-74D5-4F5D-AAFC-8F74C2F3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" y="0"/>
            <a:ext cx="11980985" cy="164592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Post Graduate Program - Data Science</a:t>
            </a:r>
            <a:br>
              <a:rPr lang="en-IN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In Partnership With Purdue University</a:t>
            </a:r>
            <a:endParaRPr lang="en-IN" sz="32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90598-E929-422F-B74C-9D1E7BAB8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478" y="5582992"/>
            <a:ext cx="5550794" cy="1275008"/>
          </a:xfrm>
        </p:spPr>
        <p:txBody>
          <a:bodyPr>
            <a:noAutofit/>
          </a:bodyPr>
          <a:lstStyle/>
          <a:p>
            <a:r>
              <a:rPr lang="en-IN" sz="28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Submitted by:</a:t>
            </a:r>
          </a:p>
          <a:p>
            <a:r>
              <a:rPr lang="en-IN" sz="28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Lavkush Singh</a:t>
            </a:r>
            <a:endParaRPr lang="en-IN" sz="2000" b="1" dirty="0">
              <a:solidFill>
                <a:srgbClr val="FFFF00"/>
              </a:solidFill>
            </a:endParaRPr>
          </a:p>
          <a:p>
            <a:pPr algn="r"/>
            <a:r>
              <a:rPr lang="en-IN" sz="2800" dirty="0"/>
              <a:t>												</a:t>
            </a:r>
            <a:endParaRPr lang="en-IN" sz="2800" b="1" dirty="0">
              <a:solidFill>
                <a:srgbClr val="FFFF00"/>
              </a:solidFill>
            </a:endParaRPr>
          </a:p>
          <a:p>
            <a:endParaRPr lang="en-IN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190598-E929-422F-B74C-9D1E7BAB8CD4}"/>
              </a:ext>
            </a:extLst>
          </p:cNvPr>
          <p:cNvSpPr txBox="1">
            <a:spLocks/>
          </p:cNvSpPr>
          <p:nvPr/>
        </p:nvSpPr>
        <p:spPr bwMode="gray">
          <a:xfrm>
            <a:off x="6579740" y="5609246"/>
            <a:ext cx="5550794" cy="1275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9B6BF2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Submitted to: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lang="en-IN" sz="2800" b="1" cap="none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9B6BF2"/>
                  </a:outerShdw>
                </a:effectLst>
                <a:latin typeface="Century Gothic" panose="020B0502020202020204"/>
              </a:rPr>
              <a:t>Purdue University – Simplilearn</a:t>
            </a:r>
            <a:r>
              <a:rPr kumimoji="0" lang="en-IN" sz="2800" b="0" i="0" u="none" strike="noStrike" kern="1200" cap="all" spc="0" normalizeH="0" baseline="0" noProof="0" dirty="0">
                <a:ln>
                  <a:noFill/>
                </a:ln>
                <a:solidFill>
                  <a:srgbClr val="B31166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									</a:t>
            </a:r>
            <a:endParaRPr kumimoji="0" lang="en-IN" sz="2800" b="1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IN" sz="2800" b="0" i="0" u="none" strike="noStrike" kern="1200" cap="all" spc="0" normalizeH="0" baseline="0" noProof="0" dirty="0">
              <a:ln>
                <a:noFill/>
              </a:ln>
              <a:solidFill>
                <a:srgbClr val="B3116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B4A452-0838-5B18-726D-0F90FA6BCDA1}"/>
              </a:ext>
            </a:extLst>
          </p:cNvPr>
          <p:cNvSpPr txBox="1">
            <a:spLocks/>
          </p:cNvSpPr>
          <p:nvPr/>
        </p:nvSpPr>
        <p:spPr>
          <a:xfrm>
            <a:off x="273064" y="1672174"/>
            <a:ext cx="11980985" cy="1615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Course Project - Data Science with Python</a:t>
            </a:r>
            <a:br>
              <a:rPr lang="en-IN" sz="28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California Housing Price Prediction </a:t>
            </a:r>
            <a:endParaRPr lang="en-IN" sz="2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0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68" y="276190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Distribution – ‘</a:t>
            </a:r>
            <a:r>
              <a:rPr lang="en-I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median_house_value</a:t>
            </a:r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’, ‘</a:t>
            </a:r>
            <a:r>
              <a:rPr lang="en-I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ocean_proximity</a:t>
            </a:r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9F0AC-441F-BA9B-DF6C-9BB6CACE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3" y="1491174"/>
            <a:ext cx="10649243" cy="509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0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173265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Exploratory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4125-5D74-4C6D-8F43-B028E3A1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307046"/>
            <a:ext cx="10554574" cy="4243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We have 10 columns and 20640 entries in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‘</a:t>
            </a:r>
            <a:r>
              <a:rPr lang="en-US" sz="2300" dirty="0" err="1"/>
              <a:t>total_bedrooms</a:t>
            </a:r>
            <a:r>
              <a:rPr lang="en-US" sz="2300" dirty="0"/>
              <a:t>’ column has total of 207 missing observations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‘latitude’ and ‘longitude’ are spatial data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Columns – ['population', '</a:t>
            </a:r>
            <a:r>
              <a:rPr lang="en-US" sz="2300" dirty="0" err="1"/>
              <a:t>total_rooms</a:t>
            </a:r>
            <a:r>
              <a:rPr lang="en-US" sz="2300" dirty="0"/>
              <a:t>', '</a:t>
            </a:r>
            <a:r>
              <a:rPr lang="en-US" sz="2300" dirty="0" err="1"/>
              <a:t>total_bedrooms</a:t>
            </a:r>
            <a:r>
              <a:rPr lang="en-US" sz="2300" dirty="0"/>
              <a:t>', 'households’, ‘</a:t>
            </a:r>
            <a:r>
              <a:rPr lang="en-US" sz="2300" dirty="0" err="1"/>
              <a:t>median_income</a:t>
            </a:r>
            <a:r>
              <a:rPr lang="en-US" sz="2300" dirty="0"/>
              <a:t>’] has similar distribution – Right Tailed or Right Skewed Distribution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Columns - [‘</a:t>
            </a:r>
            <a:r>
              <a:rPr lang="en-US" sz="2300" dirty="0" err="1"/>
              <a:t>housing_median_age</a:t>
            </a:r>
            <a:r>
              <a:rPr lang="en-US" sz="2300" dirty="0"/>
              <a:t>’, ‘</a:t>
            </a:r>
            <a:r>
              <a:rPr lang="en-US" sz="2300" dirty="0" err="1"/>
              <a:t>median_house_value</a:t>
            </a:r>
            <a:r>
              <a:rPr lang="en-US" sz="2300" dirty="0"/>
              <a:t>’]  has uneven distribution.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Column ‘</a:t>
            </a:r>
            <a:r>
              <a:rPr lang="en-US" sz="2300" dirty="0" err="1"/>
              <a:t>ocean_proximity</a:t>
            </a:r>
            <a:r>
              <a:rPr lang="en-US" sz="2300" dirty="0"/>
              <a:t>’ is categorical – of which houses near ‘&lt;1H Ocean’ are highest and houses near ‘Island’ are lowest.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654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173265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Exploratory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4125-5D74-4C6D-8F43-B028E3A1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307046"/>
            <a:ext cx="10554574" cy="4243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‘latitude’ and ‘longitude’ columns has been converted to categorical column using </a:t>
            </a:r>
            <a:r>
              <a:rPr lang="en-US" sz="2300" dirty="0" err="1"/>
              <a:t>KMeans</a:t>
            </a:r>
            <a:r>
              <a:rPr lang="en-US" sz="2300" dirty="0"/>
              <a:t> Clustering Algorithm with K = 6 based on the below elbow method plot. (Refer code file submitted)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50E4B-ED39-0A7B-B93F-1FA9428D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11" y="2647307"/>
            <a:ext cx="9425355" cy="4037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578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7996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Exploratory Data Analysis</a:t>
            </a:r>
            <a:b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IN" sz="49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Features based on Latitude-Longitude Clusters</a:t>
            </a:r>
          </a:p>
        </p:txBody>
      </p:sp>
    </p:spTree>
    <p:extLst>
      <p:ext uri="{BB962C8B-B14F-4D97-AF65-F5344CB8AC3E}">
        <p14:creationId xmlns:p14="http://schemas.microsoft.com/office/powerpoint/2010/main" val="391346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738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F2D43-4CB2-43FF-362C-B2682C90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9" y="1487804"/>
            <a:ext cx="10339754" cy="5098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9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738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1E283-7E69-6ACE-3FA8-C79F5069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78" y="1525245"/>
            <a:ext cx="9833317" cy="491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39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738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D9292-49E5-687F-8E8C-53210DE8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373064"/>
            <a:ext cx="9833317" cy="5379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395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738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DA6B1-3017-C0F9-F770-52748B98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5" y="1336432"/>
            <a:ext cx="9917723" cy="5249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9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738"/>
            <a:ext cx="12192000" cy="70696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Exploratory Data Analysis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4125-5D74-4C6D-8F43-B028E3A1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307046"/>
            <a:ext cx="10554574" cy="42439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Latitude and Longitude data has been converted to six clusters (0 to 5), based on </a:t>
            </a:r>
            <a:r>
              <a:rPr lang="en-IN" sz="2300" dirty="0" err="1"/>
              <a:t>KMeans</a:t>
            </a:r>
            <a:r>
              <a:rPr lang="en-IN" sz="2300" dirty="0"/>
              <a:t> Clustering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Cluster 1 has highest number of instances, where as cluster 5 has lowest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Similar trend follows for sum of ‘</a:t>
            </a:r>
            <a:r>
              <a:rPr lang="en-IN" sz="2400" dirty="0" err="1"/>
              <a:t>median_house_value</a:t>
            </a:r>
            <a:r>
              <a:rPr lang="en-IN" sz="2400" dirty="0"/>
              <a:t>’. It means that the median house values (total) is more for cluster 1 and low for cluster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Population living in cluster 2 are rich, meaning their mean income is highest, and lowest is for people living in cluster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Oldest house of the city are located in cluster 1 and 2, where as newer houses have been constructed in rest of the clusters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214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738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5B9F9-031F-9343-1A7C-AE3ADCB6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76" y="1403545"/>
            <a:ext cx="9997587" cy="5182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738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4125-5D74-4C6D-8F43-B028E3A1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307046"/>
            <a:ext cx="10554574" cy="42439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Dataset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Exploratory Data Analysis – Column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Exploratory Data Analysis – Columns w.r.t New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Correlation Matrix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Predictive Model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Predictive Model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Appendix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066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5" y="243603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Linear Regression Model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E8D53-6FF5-30F7-7666-FA12C4ED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230" y="2658795"/>
            <a:ext cx="3233918" cy="1913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9F8473-CFEE-29E5-A428-99F3BB85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26" y="1292688"/>
            <a:ext cx="7729648" cy="5321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09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5" y="243603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Linear Regression Model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E8B02-9F95-41A9-22C9-76BDD5AE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8" y="1247775"/>
            <a:ext cx="9720774" cy="5366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918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5" y="243603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Linear Regression Model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B70CD-8859-077B-8CF6-7AE6703D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75" y="1276349"/>
            <a:ext cx="9833318" cy="5338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82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5" y="243603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Linear Regression Model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6D923-5544-7FDF-97ED-2F79BB18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825" y="1909689"/>
            <a:ext cx="5618175" cy="3291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35434-35C1-BAAB-DE8B-F85420D30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2" y="1909689"/>
            <a:ext cx="5374335" cy="3291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60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5" y="243603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Linear Regression Model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4702B-41F2-3ED8-9535-C71CE456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6" y="1293201"/>
            <a:ext cx="8159262" cy="5321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874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25" y="243603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Linear Regression Model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FEAE4-888A-B76C-EF99-BAD9F952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368" y="1671417"/>
            <a:ext cx="5883263" cy="3515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467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271738"/>
            <a:ext cx="12192000" cy="706964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Predictive (Linear)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4125-5D74-4C6D-8F43-B028E3A1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307046"/>
            <a:ext cx="10554574" cy="555095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Regression Model did not perform well, has RMSE of 72405.12, MAPE 75.05% with R Square value of 0.6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Using only single feature (</a:t>
            </a:r>
            <a:r>
              <a:rPr lang="en-IN" sz="2300" dirty="0" err="1"/>
              <a:t>median_income</a:t>
            </a:r>
            <a:r>
              <a:rPr lang="en-IN" sz="2300" dirty="0"/>
              <a:t>), the model gives better result in terms of MAPE, but does error increases and the model </a:t>
            </a:r>
            <a:r>
              <a:rPr lang="en-IN" sz="2300" dirty="0" err="1"/>
              <a:t>explainability</a:t>
            </a:r>
            <a:r>
              <a:rPr lang="en-IN" sz="2300" dirty="0"/>
              <a:t> decreases. It has RMSE of 84209.01, MAPE 69.95% with R Square value of 0.46 for test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Comparing the regression metrics for single feature (</a:t>
            </a:r>
            <a:r>
              <a:rPr lang="en-IN" sz="2300" dirty="0" err="1"/>
              <a:t>median_income</a:t>
            </a:r>
            <a:r>
              <a:rPr lang="en-IN" sz="2300" dirty="0"/>
              <a:t>), of train and test data, observed that the metrics are almost same, which implies that data does not have problem of overfitting and underfitting, therefore, feature engineering is done well.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Random Forest Regressor, which is believed to be robust against outliers, was also build on the data, and it did not show much improvement. RMSE 83614.87, MAPE 70.06% and R Squared 0.48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However, future scope of predictive modelling could be to test out other ensemble models, cross validation techniques, further feature engineering and to get more relevant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686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173265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4125-5D74-4C6D-8F43-B028E3A1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307046"/>
            <a:ext cx="10554574" cy="4243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Please refer ‘California Housing Price Prediction-Lavkush.pdf’ file, submitted along with this PPT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Because the code was developed in </a:t>
            </a:r>
            <a:r>
              <a:rPr lang="en-US" sz="2300" dirty="0" err="1"/>
              <a:t>jupyter</a:t>
            </a:r>
            <a:r>
              <a:rPr lang="en-US" sz="2300" dirty="0"/>
              <a:t> notebook, it has source code along with the detailed analysis and report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All the graphs included in this presentation can also be found in that project report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PPT is just a glimpse of the analysis done, for quick reference. Detailed work is present in the project report –  “California Housing Price Prediction-Lavkush.pdf”.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472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560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3649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738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4125-5D74-4C6D-8F43-B028E3A1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307046"/>
            <a:ext cx="10554574" cy="4243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California Census Data published by US Census Bureau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Dataset has 10 types of metrics such as the population, median income, median housing price, and so on for each block group in California.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There are 20,640 districts in the project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This is </a:t>
            </a:r>
            <a:r>
              <a:rPr lang="en-US" sz="2300" b="1" dirty="0"/>
              <a:t>Supervised – Regression</a:t>
            </a:r>
            <a:r>
              <a:rPr lang="en-US" sz="2300" dirty="0"/>
              <a:t>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This project aims at building a model of housing prices to predict median house values in California using the provided dataset.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Linear Regression is used to report the results. However, Random Forest Regressor is also used for comparison purpose.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181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738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Dataset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4125-5D74-4C6D-8F43-B028E3A1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307046"/>
            <a:ext cx="10554574" cy="4243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20640 observations (rows) of  10 variables (columns)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‘</a:t>
            </a:r>
            <a:r>
              <a:rPr lang="en-IN" sz="2300" dirty="0" err="1"/>
              <a:t>total_bedrooms</a:t>
            </a:r>
            <a:r>
              <a:rPr lang="en-IN" sz="2300" dirty="0"/>
              <a:t>’ column had 207 missing values, median value is imputed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All the columns were numerical except ‘</a:t>
            </a:r>
            <a:r>
              <a:rPr lang="en-IN" sz="2300" dirty="0" err="1"/>
              <a:t>ocean_proximity</a:t>
            </a:r>
            <a:r>
              <a:rPr lang="en-IN" sz="2300" dirty="0"/>
              <a:t>’ column which had 5 categories.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300" dirty="0"/>
              <a:t>One hot encoding was used to pre-process ‘</a:t>
            </a:r>
            <a:r>
              <a:rPr lang="en-IN" sz="2300" dirty="0" err="1"/>
              <a:t>ocean_proximity</a:t>
            </a:r>
            <a:r>
              <a:rPr lang="en-IN" sz="2300" dirty="0"/>
              <a:t>’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Numerical column values varies in scale and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Data has skewed distributions. It is visually presented in the code file, however it is not accounted because the tasks given were pre-defined, and was not a part of ‘Analysis Tasks to be performed’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300" dirty="0"/>
          </a:p>
          <a:p>
            <a:pPr>
              <a:buFont typeface="Wingdings" panose="05000000000000000000" pitchFamily="2" charset="2"/>
              <a:buChar char="Ø"/>
            </a:pPr>
            <a:endParaRPr lang="en-US" sz="23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13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7996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Exploratory Data Analysis</a:t>
            </a:r>
            <a:b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IN" sz="49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Column Variables</a:t>
            </a:r>
          </a:p>
        </p:txBody>
      </p:sp>
    </p:spTree>
    <p:extLst>
      <p:ext uri="{BB962C8B-B14F-4D97-AF65-F5344CB8AC3E}">
        <p14:creationId xmlns:p14="http://schemas.microsoft.com/office/powerpoint/2010/main" val="192106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68" y="276190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Understanding Data – Datatypes, Dimension, Null Values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3C934-5C0E-7911-19B6-C4DE19E8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83" y="1645920"/>
            <a:ext cx="8412480" cy="46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68" y="276190"/>
            <a:ext cx="12192000" cy="70696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Distribution – ‘population’, ‘</a:t>
            </a:r>
            <a:r>
              <a:rPr lang="en-I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total_rooms</a:t>
            </a:r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D432D-6424-B88F-12A4-DBD6BEEC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4" y="1491175"/>
            <a:ext cx="10438228" cy="5095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706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68" y="276190"/>
            <a:ext cx="12192000" cy="70696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Distribution – ‘</a:t>
            </a:r>
            <a:r>
              <a:rPr lang="en-I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total_bedrooms</a:t>
            </a:r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’, ‘households’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58013-44F6-DB6C-ED3C-F3079DDE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4" y="1575582"/>
            <a:ext cx="10564837" cy="5006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39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049-1A81-41CA-B101-08B14D1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68" y="276190"/>
            <a:ext cx="12192000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Distribution – ‘</a:t>
            </a:r>
            <a:r>
              <a:rPr lang="en-I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housing_median_age</a:t>
            </a:r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’, ‘</a:t>
            </a:r>
            <a:r>
              <a:rPr lang="en-I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median_income</a:t>
            </a:r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6842B-A877-A7CA-D690-C207C0331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3" y="1575581"/>
            <a:ext cx="10649243" cy="500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1620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1307</TotalTime>
  <Words>952</Words>
  <Application>Microsoft Office PowerPoint</Application>
  <PresentationFormat>Widescreen</PresentationFormat>
  <Paragraphs>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Wingdings</vt:lpstr>
      <vt:lpstr>Wingdings 3</vt:lpstr>
      <vt:lpstr>Wisp</vt:lpstr>
      <vt:lpstr>Post Graduate Program - Data Science In Partnership With Purdue University</vt:lpstr>
      <vt:lpstr>Agenda</vt:lpstr>
      <vt:lpstr>Introduction</vt:lpstr>
      <vt:lpstr>Dataset Summary</vt:lpstr>
      <vt:lpstr>Exploratory Data Analysis Column Variables</vt:lpstr>
      <vt:lpstr>Understanding Data – Datatypes, Dimension, Null Values Summary</vt:lpstr>
      <vt:lpstr>Distribution – ‘population’, ‘total_rooms’</vt:lpstr>
      <vt:lpstr>Distribution – ‘total_bedrooms’, ‘households’</vt:lpstr>
      <vt:lpstr>Distribution – ‘housing_median_age’, ‘median_income’</vt:lpstr>
      <vt:lpstr>Distribution – ‘median_house_value’, ‘ocean_proximity’</vt:lpstr>
      <vt:lpstr>Exploratory Analysis Summary</vt:lpstr>
      <vt:lpstr>Exploratory Analysis Summary</vt:lpstr>
      <vt:lpstr>Exploratory Data Analysis Features based on Latitude-Longitude Clusters</vt:lpstr>
      <vt:lpstr>Exploratory Data Analysis</vt:lpstr>
      <vt:lpstr>Exploratory Data Analysis</vt:lpstr>
      <vt:lpstr>Exploratory Data Analysis</vt:lpstr>
      <vt:lpstr>Exploratory Data Analysis</vt:lpstr>
      <vt:lpstr>Exploratory Data Analysis Insights</vt:lpstr>
      <vt:lpstr>Correlation Matrix</vt:lpstr>
      <vt:lpstr>Linear Regression Model Analysis</vt:lpstr>
      <vt:lpstr>Linear Regression Model Analysis</vt:lpstr>
      <vt:lpstr>Linear Regression Model Analysis</vt:lpstr>
      <vt:lpstr>Linear Regression Model Analysis</vt:lpstr>
      <vt:lpstr>Linear Regression Model Analysis</vt:lpstr>
      <vt:lpstr>Linear Regression Model Analysis</vt:lpstr>
      <vt:lpstr>Predictive (Linear) Model Summary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Lavkush</dc:creator>
  <cp:lastModifiedBy>Lavkush</cp:lastModifiedBy>
  <cp:revision>83</cp:revision>
  <dcterms:created xsi:type="dcterms:W3CDTF">2022-05-12T14:26:24Z</dcterms:created>
  <dcterms:modified xsi:type="dcterms:W3CDTF">2022-09-13T18:21:41Z</dcterms:modified>
</cp:coreProperties>
</file>