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65" r:id="rId3"/>
    <p:sldId id="266" r:id="rId4"/>
    <p:sldId id="271" r:id="rId5"/>
    <p:sldId id="263" r:id="rId6"/>
    <p:sldId id="267" r:id="rId7"/>
    <p:sldId id="275" r:id="rId8"/>
    <p:sldId id="279" r:id="rId9"/>
    <p:sldId id="272" r:id="rId10"/>
    <p:sldId id="278" r:id="rId11"/>
    <p:sldId id="273" r:id="rId12"/>
    <p:sldId id="277" r:id="rId13"/>
    <p:sldId id="274" r:id="rId14"/>
    <p:sldId id="280" r:id="rId15"/>
    <p:sldId id="283" r:id="rId16"/>
    <p:sldId id="28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B9E8-9FC4-4323-9816-C25C5996D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C736-B6FB-4FF7-8196-DB3CC287D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73C1-1F29-4284-BBC3-44EF659E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070C-78D6-42C0-94A0-ECFA4737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84B9-928D-4D93-AD05-CD130BAA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3701-191F-499D-9850-5BF1E1DE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7FA68-5078-4E4D-B734-A524A822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25AE-9111-4CCF-B72C-A024915C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13E1-0213-4CAE-A031-2DD23ED2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8099-B310-49F9-B545-ED86461D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0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7E5E4-E492-4E48-94BC-9F55AA921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C1A-6B02-41EA-8268-7F0EC5CB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E1A1-E7B5-451F-8F4A-057DFC0A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C15D-9218-4579-937F-43F9991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75B9-E65F-444F-B521-7CD7C347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5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B24B-04F0-42DA-BE6D-D2A69A7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EF08-F109-49D6-AF67-759E6964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BFBA-AB57-4426-9B4C-5E714455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DC8F-81BD-459D-B3C5-A290780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EF86-93DB-4447-A6D2-53C2880C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7ECF-1D78-4FFF-97C4-E8EB5637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C20B-A66C-419E-AA21-A37A0340A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1F90-B25C-48CB-B4C7-2F654C2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ECA-F3E8-42A5-95CB-000FC65C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6E8F-E8F8-4881-88B4-B26E8E26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F47-67D5-49A4-9CCD-25961E2B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7871-B11D-4D26-89E0-E3B4EEB5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98D9C-0D91-426B-9DC2-69A3DAAB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D751-0592-464C-A644-88F10F07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5BDCB-E0B1-4902-BD46-A314D2E7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E8AAC-78C9-4BB1-9A76-4BA574B1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FBE9-301F-481C-AB2A-547FDEFF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FCE0-2AE8-4451-862A-567A4D42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F6D2E-C22D-413E-AACA-47B7C922F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47C3F-D5CA-43E0-81DC-9FE54A776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5961-CC92-45BA-A829-500F944E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732B3-568F-459F-AB9D-7C9B3AAE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E6FD5-CFAD-494C-A31C-6D818996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DE7A-ED24-4936-9B6B-7EFB932E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4C20-ECAB-48B1-8A05-78AF9824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6493A-DF78-424E-B305-82A1C23F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6B541-3A57-4211-8916-C9F3CE4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F9E5-9FD6-46E4-9B69-9106A77B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7AE71-CE02-4DD1-90BF-1289105A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FD02B-3DC3-4A28-9FCE-483915A4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BDB68-9655-4BC5-A34F-265B6C65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1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594B-4AD1-45FF-B063-E19CBFD0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0BA4-EE3C-4EB7-A897-76495D68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2A24-6908-4426-AEE1-6CF936B1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9901-C216-4984-BED5-4DA60400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25D7-8F8C-4C8F-B966-6DFF3CB1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7711-C265-454E-BD02-3A6C0F15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4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4206-4A37-4A79-8B0E-8E84E6A3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AFA1C-7921-429A-A0F8-33817C6CC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7C410-F267-4EF7-A97A-D82E3109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5E189-A99F-4E07-B8CB-BC60757B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5D78-FD8D-4C46-AF95-D8BD929F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69AF3-A7BF-46C9-9CAE-D3F8B853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E87EB-1854-48F5-A8E6-B0A60139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4DE0-8C20-49DC-8813-1889F7AB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EEBF-011E-477A-86FC-605A80A7B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7513-5096-4751-A453-5A5F9F811F9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2794-8CAE-40AF-87D7-52F6B1E9A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26C3-F8FA-48B8-AEAC-346725085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6366" y="4050279"/>
            <a:ext cx="4578698" cy="683789"/>
          </a:xfrm>
        </p:spPr>
        <p:txBody>
          <a:bodyPr anchor="t">
            <a:noAutofit/>
          </a:bodyPr>
          <a:lstStyle/>
          <a:p>
            <a:pPr algn="l"/>
            <a:r>
              <a:rPr lang="en-IN" sz="2800" dirty="0"/>
              <a:t>Saurabh Bhagwat (17211349)</a:t>
            </a:r>
            <a:br>
              <a:rPr lang="en-IN" sz="2800" dirty="0"/>
            </a:br>
            <a:r>
              <a:rPr lang="en-IN" sz="2800" dirty="0" err="1"/>
              <a:t>Lavleen</a:t>
            </a:r>
            <a:r>
              <a:rPr lang="en-IN" sz="2800" dirty="0"/>
              <a:t> Bhat (17210637)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6366" y="875763"/>
            <a:ext cx="7044744" cy="2640169"/>
          </a:xfrm>
        </p:spPr>
        <p:txBody>
          <a:bodyPr anchor="b">
            <a:noAutofit/>
          </a:bodyPr>
          <a:lstStyle/>
          <a:p>
            <a:pPr algn="l"/>
            <a:endParaRPr lang="en-IN" sz="4400" dirty="0"/>
          </a:p>
          <a:p>
            <a:pPr algn="l"/>
            <a:r>
              <a:rPr lang="en-IN" sz="4400" b="1" dirty="0"/>
              <a:t>Hard Disk Drive Reliability Statistics and Analysis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4233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E6DC7-8702-48CC-86BE-C7F4F79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Life Expectancy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76883"/>
              </p:ext>
            </p:extLst>
          </p:nvPr>
        </p:nvGraphicFramePr>
        <p:xfrm>
          <a:off x="3511705" y="2037311"/>
          <a:ext cx="4583806" cy="43819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398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Brand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Average life (years)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98">
                <a:tc>
                  <a:txBody>
                    <a:bodyPr/>
                    <a:lstStyle/>
                    <a:p>
                      <a:r>
                        <a:rPr lang="en-IN" dirty="0"/>
                        <a:t>Western Digital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98">
                <a:tc>
                  <a:txBody>
                    <a:bodyPr/>
                    <a:lstStyle/>
                    <a:p>
                      <a:r>
                        <a:rPr lang="en-IN" dirty="0"/>
                        <a:t>HGST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98">
                <a:tc>
                  <a:txBody>
                    <a:bodyPr/>
                    <a:lstStyle/>
                    <a:p>
                      <a:r>
                        <a:rPr lang="en-IN" dirty="0"/>
                        <a:t>Seagate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98">
                <a:tc>
                  <a:txBody>
                    <a:bodyPr/>
                    <a:lstStyle/>
                    <a:p>
                      <a:r>
                        <a:rPr lang="en-IN" dirty="0"/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3288"/>
              </p:ext>
            </p:extLst>
          </p:nvPr>
        </p:nvGraphicFramePr>
        <p:xfrm>
          <a:off x="6388393" y="2055813"/>
          <a:ext cx="4426776" cy="4344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7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Average Life (years)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7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ST3160318AS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WDC WD3200AAKS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67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Hitachi HDS722020ALA330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7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ST3160316AS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93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WDC WD5002ABYS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4.81481E-6 L -0.24271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E6DC7-8702-48CC-86BE-C7F4F79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Failure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05" y="1883872"/>
            <a:ext cx="5194143" cy="4465413"/>
          </a:xfrm>
        </p:spPr>
      </p:pic>
    </p:spTree>
    <p:extLst>
      <p:ext uri="{BB962C8B-B14F-4D97-AF65-F5344CB8AC3E}">
        <p14:creationId xmlns:p14="http://schemas.microsoft.com/office/powerpoint/2010/main" val="245210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E6DC7-8702-48CC-86BE-C7F4F79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Failure Rate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12456"/>
              </p:ext>
            </p:extLst>
          </p:nvPr>
        </p:nvGraphicFramePr>
        <p:xfrm>
          <a:off x="4146043" y="2044288"/>
          <a:ext cx="4085788" cy="3864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10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Brand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Failure</a:t>
                      </a:r>
                      <a:r>
                        <a:rPr lang="en-IN" sz="2800" baseline="0" dirty="0">
                          <a:solidFill>
                            <a:schemeClr val="bg1"/>
                          </a:solidFill>
                        </a:rPr>
                        <a:t> Rate</a:t>
                      </a:r>
                      <a:endParaRPr lang="en-IN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1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0.55 %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5.12 %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HGST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10.6</a:t>
                      </a:r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 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1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Seagate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11.9 %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1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Western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20.68 %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06"/>
              </p:ext>
            </p:extLst>
          </p:nvPr>
        </p:nvGraphicFramePr>
        <p:xfrm>
          <a:off x="6093351" y="2055814"/>
          <a:ext cx="4518840" cy="3864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89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Failure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08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HGST HMS5C4040ALE640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0.19 %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1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HGST HMS5C4040BLE640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1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Hitachi HDS5C4040ALE630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8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ST8000NM0055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1.26 %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8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ST8000DM002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23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E6DC7-8702-48CC-86BE-C7F4F79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0D3F-2C57-47D9-AA03-62E3C6B0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Study the effect of SMART stats </a:t>
            </a:r>
            <a:r>
              <a:rPr lang="en-IN" sz="3200">
                <a:solidFill>
                  <a:srgbClr val="FFFFFF"/>
                </a:solidFill>
              </a:rPr>
              <a:t>on failure</a:t>
            </a:r>
            <a:endParaRPr lang="en-IN" sz="3200" dirty="0">
              <a:solidFill>
                <a:srgbClr val="FFFFFF"/>
              </a:solidFill>
            </a:endParaRP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Input: SMART stats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Target: Failure</a:t>
            </a:r>
          </a:p>
          <a:p>
            <a:endParaRPr lang="en-IN" sz="3200" dirty="0">
              <a:solidFill>
                <a:srgbClr val="FFFFFF"/>
              </a:solidFill>
            </a:endParaRPr>
          </a:p>
          <a:p>
            <a:r>
              <a:rPr lang="en-IN" sz="3200" dirty="0">
                <a:solidFill>
                  <a:srgbClr val="FFFFFF"/>
                </a:solidFill>
              </a:rPr>
              <a:t>Methods:</a:t>
            </a:r>
          </a:p>
          <a:p>
            <a:pPr lvl="1"/>
            <a:r>
              <a:rPr lang="en-IN" dirty="0">
                <a:solidFill>
                  <a:srgbClr val="FFFFFF"/>
                </a:solidFill>
              </a:rPr>
              <a:t>Random Forest Classifier</a:t>
            </a:r>
          </a:p>
          <a:p>
            <a:pPr lvl="1"/>
            <a:r>
              <a:rPr lang="en-IN" dirty="0">
                <a:solidFill>
                  <a:srgbClr val="FFFFFF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1841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9F2B4-B2C9-4CA2-8BF7-F13CCC20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7290-32AE-44DE-BA8F-794CBF3A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Log Loss</a:t>
            </a:r>
          </a:p>
          <a:p>
            <a:r>
              <a:rPr lang="en-IN" sz="3200" dirty="0">
                <a:solidFill>
                  <a:srgbClr val="FFFFFF"/>
                </a:solidFill>
              </a:rPr>
              <a:t>ROC AUC</a:t>
            </a:r>
          </a:p>
          <a:p>
            <a:r>
              <a:rPr lang="en-IN" sz="3200" dirty="0">
                <a:solidFill>
                  <a:srgbClr val="FFFFFF"/>
                </a:solidFill>
              </a:rPr>
              <a:t>Confusion matrix</a:t>
            </a:r>
          </a:p>
          <a:p>
            <a:r>
              <a:rPr lang="en-IN" sz="3200" dirty="0">
                <a:solidFill>
                  <a:srgbClr val="FFFFFF"/>
                </a:solidFill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19670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E6DC7-8702-48CC-86BE-C7F4F79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EC22A4-BD4A-4A43-A41C-7EDD2977F703}"/>
              </a:ext>
            </a:extLst>
          </p:cNvPr>
          <p:cNvSpPr txBox="1">
            <a:spLocks/>
          </p:cNvSpPr>
          <p:nvPr/>
        </p:nvSpPr>
        <p:spPr>
          <a:xfrm>
            <a:off x="838201" y="2022601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rgbClr val="FFFFFF"/>
                </a:solidFill>
              </a:rPr>
              <a:t>Prediction of future failure</a:t>
            </a:r>
          </a:p>
          <a:p>
            <a:pPr lvl="1"/>
            <a:r>
              <a:rPr lang="en-IN" dirty="0">
                <a:solidFill>
                  <a:srgbClr val="FFFFFF"/>
                </a:solidFill>
              </a:rPr>
              <a:t>Random Forest Classifier</a:t>
            </a:r>
          </a:p>
          <a:p>
            <a:pPr lvl="1"/>
            <a:endParaRPr lang="en-IN" dirty="0">
              <a:solidFill>
                <a:srgbClr val="FFFFFF"/>
              </a:solidFill>
            </a:endParaRPr>
          </a:p>
          <a:p>
            <a:pPr lvl="1"/>
            <a:endParaRPr lang="en-IN" dirty="0">
              <a:solidFill>
                <a:srgbClr val="FFFFFF"/>
              </a:solidFill>
            </a:endParaRPr>
          </a:p>
          <a:p>
            <a:pPr lvl="1"/>
            <a:endParaRPr lang="en-IN" dirty="0">
              <a:solidFill>
                <a:srgbClr val="FFFFFF"/>
              </a:solidFill>
            </a:endParaRPr>
          </a:p>
          <a:p>
            <a:pPr lvl="1"/>
            <a:r>
              <a:rPr lang="en-IN" dirty="0">
                <a:solidFill>
                  <a:srgbClr val="FFFFFF"/>
                </a:solidFill>
              </a:rPr>
              <a:t>Logistic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0AD1E7-5D24-42C9-AD99-2E286F63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50968"/>
            <a:ext cx="3838575" cy="952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19E0CF-1E9C-4609-8EAC-40085C53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835399"/>
            <a:ext cx="4063156" cy="9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4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1B039-59FA-4F92-BBC1-0A2D21BC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 of Confusion matrix and CR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450288-F904-4E98-B462-F31945FD4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77" y="1617623"/>
            <a:ext cx="5621948" cy="43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2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69832" y="2098047"/>
            <a:ext cx="6405753" cy="3277961"/>
          </a:xfrm>
        </p:spPr>
        <p:txBody>
          <a:bodyPr anchor="t">
            <a:normAutofit/>
          </a:bodyPr>
          <a:lstStyle/>
          <a:p>
            <a:r>
              <a:rPr lang="en-IN" sz="5400" b="1" dirty="0"/>
              <a:t>Thank You !</a:t>
            </a:r>
            <a:br>
              <a:rPr lang="en-IN" sz="5400" b="1" dirty="0"/>
            </a:br>
            <a:br>
              <a:rPr lang="en-IN" sz="5400" b="1" dirty="0"/>
            </a:br>
            <a:r>
              <a:rPr lang="en-IN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074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2C96C-E67B-475C-9F60-056E861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Business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68A9-09E5-47A9-B64E-BC0288D6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FFFFFF"/>
                </a:solidFill>
              </a:rPr>
              <a:t>Objective</a:t>
            </a:r>
            <a:r>
              <a:rPr lang="en-IN" sz="3200" dirty="0">
                <a:solidFill>
                  <a:srgbClr val="FFFFFF"/>
                </a:solidFill>
              </a:rPr>
              <a:t>:</a:t>
            </a:r>
          </a:p>
          <a:p>
            <a:r>
              <a:rPr lang="en-IN" sz="3200" dirty="0">
                <a:solidFill>
                  <a:srgbClr val="FFFFFF"/>
                </a:solidFill>
              </a:rPr>
              <a:t>To do the statistical exploratory analysis on Hard Disk Drive dataset.</a:t>
            </a:r>
          </a:p>
          <a:p>
            <a:pPr marL="0" indent="0">
              <a:buNone/>
            </a:pPr>
            <a:endParaRPr lang="en-IN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FFFFFF"/>
                </a:solidFill>
              </a:rPr>
              <a:t>Questions?</a:t>
            </a:r>
          </a:p>
          <a:p>
            <a:r>
              <a:rPr lang="en-IN" sz="3200" dirty="0">
                <a:solidFill>
                  <a:srgbClr val="FFFFFF"/>
                </a:solidFill>
              </a:rPr>
              <a:t>Life expectancy? </a:t>
            </a:r>
          </a:p>
          <a:p>
            <a:r>
              <a:rPr lang="en-IN" sz="3200" dirty="0">
                <a:solidFill>
                  <a:srgbClr val="FFFFFF"/>
                </a:solidFill>
              </a:rPr>
              <a:t>Best Model?</a:t>
            </a:r>
          </a:p>
          <a:p>
            <a:r>
              <a:rPr lang="en-IN" sz="3200" dirty="0">
                <a:solidFill>
                  <a:srgbClr val="FFFFFF"/>
                </a:solidFill>
              </a:rPr>
              <a:t>Best Model?</a:t>
            </a:r>
          </a:p>
          <a:p>
            <a:r>
              <a:rPr lang="en-IN" sz="3200" dirty="0">
                <a:solidFill>
                  <a:srgbClr val="FFFFFF"/>
                </a:solidFill>
              </a:rPr>
              <a:t>Predicting hard drive failures in future</a:t>
            </a:r>
          </a:p>
          <a:p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0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6882-6BA2-464B-A2A9-29AD2C12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B007-83B8-4792-89C6-8A2277F7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Data obtained from </a:t>
            </a:r>
            <a:r>
              <a:rPr lang="en-IN" sz="3200" dirty="0" err="1">
                <a:solidFill>
                  <a:srgbClr val="FFFFFF"/>
                </a:solidFill>
              </a:rPr>
              <a:t>Backblaze</a:t>
            </a:r>
            <a:r>
              <a:rPr lang="en-IN" sz="3200" dirty="0">
                <a:solidFill>
                  <a:srgbClr val="FFFFFF"/>
                </a:solidFill>
              </a:rPr>
              <a:t> data </a:t>
            </a:r>
            <a:r>
              <a:rPr lang="en-IN" sz="3200" dirty="0" err="1">
                <a:solidFill>
                  <a:srgbClr val="FFFFFF"/>
                </a:solidFill>
              </a:rPr>
              <a:t>center</a:t>
            </a:r>
            <a:r>
              <a:rPr lang="en-IN" sz="3200" dirty="0">
                <a:solidFill>
                  <a:srgbClr val="FFFFFF"/>
                </a:solidFill>
              </a:rPr>
              <a:t> website</a:t>
            </a:r>
          </a:p>
          <a:p>
            <a:r>
              <a:rPr lang="en-IN" sz="3200" dirty="0">
                <a:solidFill>
                  <a:srgbClr val="FFFFFF"/>
                </a:solidFill>
              </a:rPr>
              <a:t>Two years of data with snapshot of each operational hard drive on each day</a:t>
            </a:r>
          </a:p>
          <a:p>
            <a:r>
              <a:rPr lang="en-IN" sz="3200" dirty="0">
                <a:solidFill>
                  <a:srgbClr val="FFFFFF"/>
                </a:solidFill>
              </a:rPr>
              <a:t>Data Quality: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Missing values (</a:t>
            </a:r>
            <a:r>
              <a:rPr lang="en-IN" sz="2800" dirty="0" err="1">
                <a:solidFill>
                  <a:srgbClr val="FFFFFF"/>
                </a:solidFill>
              </a:rPr>
              <a:t>NaN</a:t>
            </a:r>
            <a:r>
              <a:rPr lang="en-IN" sz="28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Huge data (GBs)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Already normalized</a:t>
            </a:r>
          </a:p>
        </p:txBody>
      </p:sp>
    </p:spTree>
    <p:extLst>
      <p:ext uri="{BB962C8B-B14F-4D97-AF65-F5344CB8AC3E}">
        <p14:creationId xmlns:p14="http://schemas.microsoft.com/office/powerpoint/2010/main" val="380677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6882-6BA2-464B-A2A9-29AD2C12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B007-83B8-4792-89C6-8A2277F7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/>
              <a:t>Fields :</a:t>
            </a:r>
          </a:p>
          <a:p>
            <a:pPr lvl="1"/>
            <a:r>
              <a:rPr lang="en-IN" dirty="0"/>
              <a:t>Date</a:t>
            </a:r>
          </a:p>
          <a:p>
            <a:pPr lvl="1"/>
            <a:r>
              <a:rPr lang="en-IN" dirty="0"/>
              <a:t>Model</a:t>
            </a:r>
          </a:p>
          <a:p>
            <a:pPr lvl="1"/>
            <a:r>
              <a:rPr lang="en-IN" dirty="0"/>
              <a:t>Capacity</a:t>
            </a:r>
          </a:p>
          <a:p>
            <a:pPr lvl="1"/>
            <a:r>
              <a:rPr lang="en-IN" dirty="0"/>
              <a:t>Serial Number</a:t>
            </a:r>
          </a:p>
          <a:p>
            <a:pPr lvl="1"/>
            <a:r>
              <a:rPr lang="en-IN" dirty="0"/>
              <a:t>Failure (0 &amp;1)</a:t>
            </a:r>
          </a:p>
          <a:p>
            <a:pPr lvl="1"/>
            <a:r>
              <a:rPr lang="en-IN" dirty="0"/>
              <a:t>SMART Stats (Temp, Power-on-hours, Command-timeout, etc.)</a:t>
            </a:r>
          </a:p>
        </p:txBody>
      </p:sp>
    </p:spTree>
    <p:extLst>
      <p:ext uri="{BB962C8B-B14F-4D97-AF65-F5344CB8AC3E}">
        <p14:creationId xmlns:p14="http://schemas.microsoft.com/office/powerpoint/2010/main" val="3367741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E195A-37F7-4A61-AE14-86DCA00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Shortlisted SMART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199E-71F3-4618-BEEC-34764F67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SMART 5 	- </a:t>
            </a:r>
            <a:r>
              <a:rPr lang="en-US" sz="2400" b="1" dirty="0" err="1">
                <a:solidFill>
                  <a:srgbClr val="FFFFFF"/>
                </a:solidFill>
              </a:rPr>
              <a:t>Reallocated_Sector_Count</a:t>
            </a:r>
            <a:r>
              <a:rPr lang="en-US" sz="2400" b="1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SMART 187 	- </a:t>
            </a:r>
            <a:r>
              <a:rPr lang="en-US" sz="2400" b="1" dirty="0" err="1">
                <a:solidFill>
                  <a:srgbClr val="FFFFFF"/>
                </a:solidFill>
              </a:rPr>
              <a:t>Reported_Uncorrectable_Errors</a:t>
            </a:r>
            <a:r>
              <a:rPr lang="en-US" sz="2400" b="1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SMART 188 	- </a:t>
            </a:r>
            <a:r>
              <a:rPr lang="en-US" sz="2400" b="1" dirty="0" err="1">
                <a:solidFill>
                  <a:srgbClr val="FFFFFF"/>
                </a:solidFill>
              </a:rPr>
              <a:t>Command_Timeout</a:t>
            </a:r>
            <a:r>
              <a:rPr lang="en-US" sz="2400" b="1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SMART 197 	- </a:t>
            </a:r>
            <a:r>
              <a:rPr lang="en-US" sz="2400" b="1" dirty="0" err="1">
                <a:solidFill>
                  <a:srgbClr val="FFFFFF"/>
                </a:solidFill>
              </a:rPr>
              <a:t>Current_Pending_Sector_Count</a:t>
            </a:r>
            <a:r>
              <a:rPr lang="en-US" sz="2400" b="1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SMART 198 	- </a:t>
            </a:r>
            <a:r>
              <a:rPr lang="en-US" sz="2400" b="1" dirty="0" err="1">
                <a:solidFill>
                  <a:srgbClr val="FFFFFF"/>
                </a:solidFill>
              </a:rPr>
              <a:t>Offline_Uncorrectable</a:t>
            </a:r>
            <a:endParaRPr lang="en-US" sz="2400" b="1" dirty="0">
              <a:solidFill>
                <a:srgbClr val="FFFFFF"/>
              </a:solidFill>
            </a:endParaRPr>
          </a:p>
          <a:p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SMART 2	- Throughput performance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IN" sz="2400" dirty="0">
                <a:solidFill>
                  <a:srgbClr val="FFFFFF"/>
                </a:solidFill>
              </a:rPr>
              <a:t>SMART 194 	- </a:t>
            </a:r>
            <a:r>
              <a:rPr lang="en-IN" sz="2400" dirty="0" err="1">
                <a:solidFill>
                  <a:srgbClr val="FFFFFF"/>
                </a:solidFill>
              </a:rPr>
              <a:t>Temperature_Celsius</a:t>
            </a:r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dirty="0">
                <a:solidFill>
                  <a:srgbClr val="FFFFFF"/>
                </a:solidFill>
              </a:rPr>
              <a:t>SMART 9 	- </a:t>
            </a:r>
            <a:r>
              <a:rPr lang="en-IN" sz="2400" dirty="0" err="1">
                <a:solidFill>
                  <a:srgbClr val="FFFFFF"/>
                </a:solidFill>
              </a:rPr>
              <a:t>Power_On_Hours</a:t>
            </a:r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dirty="0">
                <a:solidFill>
                  <a:srgbClr val="FFFFFF"/>
                </a:solidFill>
              </a:rPr>
              <a:t>SMART 192 	- Power-</a:t>
            </a:r>
            <a:r>
              <a:rPr lang="en-IN" sz="2400" dirty="0" err="1">
                <a:solidFill>
                  <a:srgbClr val="FFFFFF"/>
                </a:solidFill>
              </a:rPr>
              <a:t>Off_Retract_Count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6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7F0AB-1718-4AF5-8EE6-54CFA0C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693C-ABC2-4CAA-8E0D-049FB0DC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Data Transformation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Change the capacity from Bytes to Tera-Bytes</a:t>
            </a:r>
          </a:p>
          <a:p>
            <a:pPr marL="457200" lvl="1" indent="0">
              <a:buNone/>
            </a:pPr>
            <a:endParaRPr lang="en-IN" sz="2800" dirty="0">
              <a:solidFill>
                <a:srgbClr val="FFFFFF"/>
              </a:solidFill>
            </a:endParaRPr>
          </a:p>
          <a:p>
            <a:r>
              <a:rPr lang="en-IN" sz="3200" dirty="0">
                <a:solidFill>
                  <a:srgbClr val="FFFFFF"/>
                </a:solidFill>
              </a:rPr>
              <a:t>Feature Extraction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Get the name of Brand from model number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Get the month from date field</a:t>
            </a:r>
          </a:p>
          <a:p>
            <a:pPr lvl="1"/>
            <a:endParaRPr lang="en-IN" sz="2800" dirty="0">
              <a:solidFill>
                <a:srgbClr val="FFFFFF"/>
              </a:solidFill>
            </a:endParaRPr>
          </a:p>
          <a:p>
            <a:r>
              <a:rPr lang="en-IN" sz="3200" dirty="0">
                <a:solidFill>
                  <a:srgbClr val="FFFFFF"/>
                </a:solidFill>
              </a:rPr>
              <a:t>Imputation on missing data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23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7F0AB-1718-4AF5-8EE6-54CFA0C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Preparation (Imputation – 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693C-ABC2-4CAA-8E0D-049FB0DC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Which SMART stats are not recorded</a:t>
            </a:r>
          </a:p>
          <a:p>
            <a:pPr marL="0" indent="0">
              <a:buNone/>
            </a:pP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66EC1-4C6A-4973-ACF2-3EB8E062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659464"/>
            <a:ext cx="5505562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E3490-174A-450B-A87B-3A7A18B8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53" y="2750382"/>
            <a:ext cx="5138090" cy="118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D63A6-5BC5-413F-A858-BE614E81B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2" y="2768347"/>
            <a:ext cx="4789521" cy="1087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9281C-024C-4399-B307-117DAB987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69" y="4911543"/>
            <a:ext cx="4984908" cy="4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7F0AB-1718-4AF5-8EE6-54CFA0C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Preparation (Imputation – 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693C-ABC2-4CAA-8E0D-049FB0DC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Check the % of null values for each manufacturer for each column</a:t>
            </a:r>
          </a:p>
          <a:p>
            <a:pPr lvl="1"/>
            <a:r>
              <a:rPr lang="en-IN" sz="2800" dirty="0">
                <a:solidFill>
                  <a:srgbClr val="FFFFFF"/>
                </a:solidFill>
              </a:rPr>
              <a:t>If null values % is &gt; 50      ---&gt;  Do Imputation using Part 1</a:t>
            </a:r>
          </a:p>
          <a:p>
            <a:pPr marL="228600" lvl="1">
              <a:spcBef>
                <a:spcPts val="1000"/>
              </a:spcBef>
            </a:pPr>
            <a:endParaRPr lang="en-IN" sz="3200" dirty="0">
              <a:solidFill>
                <a:srgbClr val="FFFFFF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IN" sz="3200" dirty="0">
                <a:solidFill>
                  <a:srgbClr val="FFFFFF"/>
                </a:solidFill>
              </a:rPr>
              <a:t>Impute null values with mean for specific indices</a:t>
            </a:r>
          </a:p>
          <a:p>
            <a:pPr marL="685800" lvl="2">
              <a:spcBef>
                <a:spcPts val="1000"/>
              </a:spcBef>
            </a:pPr>
            <a:r>
              <a:rPr lang="en-IN" sz="2800" dirty="0">
                <a:solidFill>
                  <a:srgbClr val="FFFFFF"/>
                </a:solidFill>
              </a:rPr>
              <a:t>For each stat, mean is calculated for that specific manufacturer only</a:t>
            </a:r>
          </a:p>
          <a:p>
            <a:pPr marL="457200" lvl="1" indent="0">
              <a:buNone/>
            </a:pPr>
            <a:endParaRPr lang="en-IN" sz="2800" dirty="0">
              <a:solidFill>
                <a:srgbClr val="FFFFFF"/>
              </a:solidFill>
            </a:endParaRPr>
          </a:p>
          <a:p>
            <a:pPr lvl="1"/>
            <a:endParaRPr lang="en-IN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3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7F0AB-1718-4AF5-8EE6-54CFA0C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rgbClr val="FFFFFF"/>
                </a:solidFill>
              </a:rPr>
              <a:t>Modeling</a:t>
            </a:r>
            <a:r>
              <a:rPr lang="en-IN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693C-ABC2-4CAA-8E0D-049FB0DC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rgbClr val="FFFFFF"/>
                </a:solidFill>
              </a:rPr>
              <a:t>For handling large data: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 What didn’t work:</a:t>
            </a:r>
          </a:p>
          <a:p>
            <a:pPr lvl="1"/>
            <a:r>
              <a:rPr lang="en-IN" dirty="0" err="1">
                <a:solidFill>
                  <a:srgbClr val="FFFFFF"/>
                </a:solidFill>
              </a:rPr>
              <a:t>Dask</a:t>
            </a:r>
            <a:r>
              <a:rPr lang="en-IN" dirty="0">
                <a:solidFill>
                  <a:srgbClr val="FFFFFF"/>
                </a:solidFill>
              </a:rPr>
              <a:t> (Python library for parallel computation)</a:t>
            </a:r>
          </a:p>
          <a:p>
            <a:pPr lvl="1"/>
            <a:r>
              <a:rPr lang="en-IN" dirty="0" err="1">
                <a:solidFill>
                  <a:srgbClr val="FFFFFF"/>
                </a:solidFill>
              </a:rPr>
              <a:t>SqlLite</a:t>
            </a:r>
            <a:endParaRPr lang="en-IN" dirty="0">
              <a:solidFill>
                <a:srgbClr val="FFFFFF"/>
              </a:solidFill>
            </a:endParaRPr>
          </a:p>
          <a:p>
            <a:pPr lvl="1"/>
            <a:r>
              <a:rPr lang="en-IN" dirty="0" err="1">
                <a:solidFill>
                  <a:srgbClr val="FFFFFF"/>
                </a:solidFill>
              </a:rPr>
              <a:t>Pyspark</a:t>
            </a:r>
            <a:endParaRPr lang="en-IN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 What worked:</a:t>
            </a:r>
          </a:p>
          <a:p>
            <a:pPr lvl="1"/>
            <a:r>
              <a:rPr lang="en-IN" dirty="0">
                <a:solidFill>
                  <a:srgbClr val="FFFFFF"/>
                </a:solidFill>
              </a:rPr>
              <a:t>Sampling (Aggregation)</a:t>
            </a:r>
          </a:p>
        </p:txBody>
      </p:sp>
    </p:spTree>
    <p:extLst>
      <p:ext uri="{BB962C8B-B14F-4D97-AF65-F5344CB8AC3E}">
        <p14:creationId xmlns:p14="http://schemas.microsoft.com/office/powerpoint/2010/main" val="101703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374</Words>
  <Application>Microsoft Office PowerPoint</Application>
  <PresentationFormat>Widescreen</PresentationFormat>
  <Paragraphs>136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Saurabh Bhagwat (17211349) Lavleen Bhat (17210637)</vt:lpstr>
      <vt:lpstr>Business Understanding</vt:lpstr>
      <vt:lpstr>Data Understanding</vt:lpstr>
      <vt:lpstr>Data Understanding</vt:lpstr>
      <vt:lpstr>Shortlisted SMART stats</vt:lpstr>
      <vt:lpstr>Data Preparation</vt:lpstr>
      <vt:lpstr>Data Preparation (Imputation – Part 1)</vt:lpstr>
      <vt:lpstr>Data Preparation (Imputation – Part 2)</vt:lpstr>
      <vt:lpstr>Modeling </vt:lpstr>
      <vt:lpstr>Life Expectancy Results</vt:lpstr>
      <vt:lpstr>Failure Rate</vt:lpstr>
      <vt:lpstr>Failure Rate Results</vt:lpstr>
      <vt:lpstr>Modeling</vt:lpstr>
      <vt:lpstr>Evaluation</vt:lpstr>
      <vt:lpstr>Modeling</vt:lpstr>
      <vt:lpstr>Result of Confusion matrix and CR</vt:lpstr>
      <vt:lpstr>Thank You 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Bhagwat</dc:creator>
  <cp:lastModifiedBy>Lavleen Bhat</cp:lastModifiedBy>
  <cp:revision>121</cp:revision>
  <dcterms:created xsi:type="dcterms:W3CDTF">2018-02-19T00:03:42Z</dcterms:created>
  <dcterms:modified xsi:type="dcterms:W3CDTF">2018-04-16T17:41:12Z</dcterms:modified>
</cp:coreProperties>
</file>