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3" r:id="rId5"/>
    <p:sldId id="264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6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25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8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3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05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1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7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3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5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9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1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0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2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5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7513-5096-4751-A453-5A5F9F811F9F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B7E2F2-3C05-4166-93CF-FCF906991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ckblaze.com/b2/hard-drive-test-dat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89213" y="1188076"/>
            <a:ext cx="8915399" cy="2262781"/>
          </a:xfrm>
        </p:spPr>
        <p:txBody>
          <a:bodyPr/>
          <a:lstStyle/>
          <a:p>
            <a:pPr algn="ctr"/>
            <a:r>
              <a:rPr lang="en-IN" b="1" dirty="0"/>
              <a:t>Hard Disk Drive Reliability Statistics and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9213" y="4159193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IN" sz="2400" dirty="0">
                <a:solidFill>
                  <a:schemeClr val="tx1"/>
                </a:solidFill>
              </a:rPr>
              <a:t>Saurabh Bhagwat(17211349)</a:t>
            </a:r>
          </a:p>
          <a:p>
            <a:pPr algn="r"/>
            <a:r>
              <a:rPr lang="en-IN" sz="2400" dirty="0">
                <a:solidFill>
                  <a:schemeClr val="tx1"/>
                </a:solidFill>
              </a:rPr>
              <a:t>Lavleen Bhat (17210637)</a:t>
            </a:r>
          </a:p>
        </p:txBody>
      </p:sp>
    </p:spTree>
    <p:extLst>
      <p:ext uri="{BB962C8B-B14F-4D97-AF65-F5344CB8AC3E}">
        <p14:creationId xmlns:p14="http://schemas.microsoft.com/office/powerpoint/2010/main" val="414233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Which Hard Drive should I buy 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7" y="1264555"/>
            <a:ext cx="4491620" cy="337370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69" y="3699878"/>
            <a:ext cx="3641720" cy="3000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26F899-311D-4A48-AF10-31E426AB4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29" y="1657733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CD915-581A-44D8-A00E-0221A56D1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29" y="5593445"/>
            <a:ext cx="2511515" cy="814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0B74D-9CB7-451F-9FFD-610E14792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811" y="3893729"/>
            <a:ext cx="3048000" cy="304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A77817-2B28-42DE-8150-69F7871A7D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08" y="1507835"/>
            <a:ext cx="2589222" cy="145643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8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817" y="1497496"/>
            <a:ext cx="9569795" cy="4413726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Which hard drive to purchase?</a:t>
            </a:r>
          </a:p>
          <a:p>
            <a:pPr lvl="1"/>
            <a:r>
              <a:rPr lang="en-IN" sz="2000" dirty="0"/>
              <a:t>Life expectancy? (Reliability)</a:t>
            </a:r>
          </a:p>
          <a:p>
            <a:pPr lvl="1"/>
            <a:r>
              <a:rPr lang="en-IN" sz="2000" dirty="0"/>
              <a:t>Which brand to buy?</a:t>
            </a:r>
          </a:p>
          <a:p>
            <a:pPr lvl="1"/>
            <a:r>
              <a:rPr lang="en-IN" sz="2000" dirty="0"/>
              <a:t>Which model to buy?</a:t>
            </a:r>
          </a:p>
          <a:p>
            <a:r>
              <a:rPr lang="en-IN" sz="2400" dirty="0"/>
              <a:t>Does temperature affect the failure rate?</a:t>
            </a:r>
          </a:p>
          <a:p>
            <a:pPr lvl="1"/>
            <a:r>
              <a:rPr lang="en-IN" sz="2200" dirty="0"/>
              <a:t>What about other SMART stats attributes?</a:t>
            </a:r>
          </a:p>
          <a:p>
            <a:r>
              <a:rPr lang="en-IN" sz="2400" dirty="0"/>
              <a:t>Enterprise drives vs Consumer drives</a:t>
            </a:r>
          </a:p>
          <a:p>
            <a:r>
              <a:rPr lang="en-IN" sz="2400" dirty="0"/>
              <a:t>Using Machine Learning Techniques :</a:t>
            </a:r>
          </a:p>
          <a:p>
            <a:pPr lvl="1">
              <a:buFont typeface="+mj-lt"/>
              <a:buAutoNum type="arabicPeriod"/>
            </a:pPr>
            <a:r>
              <a:rPr lang="en-IN" sz="2200" dirty="0"/>
              <a:t>Prediction of hard drive failures in Future</a:t>
            </a:r>
          </a:p>
          <a:p>
            <a:pPr lvl="1">
              <a:buFont typeface="+mj-lt"/>
              <a:buAutoNum type="arabicPeriod"/>
            </a:pPr>
            <a:r>
              <a:rPr lang="en-IN" sz="2200" dirty="0"/>
              <a:t>Prediction and recommendation of brands in future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028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195A-37F7-4A61-AE14-86DCA00E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Shortlisted SMART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199E-71F3-4618-BEEC-34764F67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194 - </a:t>
            </a:r>
            <a:r>
              <a:rPr lang="en-IN" dirty="0" err="1"/>
              <a:t>Temperature_Celsius</a:t>
            </a:r>
            <a:endParaRPr lang="en-IN" dirty="0"/>
          </a:p>
          <a:p>
            <a:r>
              <a:rPr lang="en-US" b="1" dirty="0"/>
              <a:t>SMART 5 - </a:t>
            </a:r>
            <a:r>
              <a:rPr lang="en-US" b="1" dirty="0" err="1"/>
              <a:t>Reallocated_Sector_Count</a:t>
            </a:r>
            <a:r>
              <a:rPr lang="en-US" b="1" dirty="0"/>
              <a:t>.</a:t>
            </a:r>
          </a:p>
          <a:p>
            <a:r>
              <a:rPr lang="en-US" b="1" dirty="0"/>
              <a:t>SMART 187 - </a:t>
            </a:r>
            <a:r>
              <a:rPr lang="en-US" b="1" dirty="0" err="1"/>
              <a:t>Reported_Uncorrectable_Errors</a:t>
            </a:r>
            <a:r>
              <a:rPr lang="en-US" b="1" dirty="0"/>
              <a:t>.</a:t>
            </a:r>
          </a:p>
          <a:p>
            <a:r>
              <a:rPr lang="en-US" b="1" dirty="0"/>
              <a:t>SMART 188 - </a:t>
            </a:r>
            <a:r>
              <a:rPr lang="en-US" b="1" dirty="0" err="1"/>
              <a:t>Command_Timeout</a:t>
            </a:r>
            <a:r>
              <a:rPr lang="en-US" b="1" dirty="0"/>
              <a:t>.</a:t>
            </a:r>
          </a:p>
          <a:p>
            <a:r>
              <a:rPr lang="en-US" b="1" dirty="0"/>
              <a:t>SMART 197 - </a:t>
            </a:r>
            <a:r>
              <a:rPr lang="en-US" b="1" dirty="0" err="1"/>
              <a:t>Current_Pending_Sector_Count</a:t>
            </a:r>
            <a:r>
              <a:rPr lang="en-US" b="1" dirty="0"/>
              <a:t>.</a:t>
            </a:r>
          </a:p>
          <a:p>
            <a:r>
              <a:rPr lang="en-US" b="1" dirty="0"/>
              <a:t>SMART 198 - </a:t>
            </a:r>
            <a:r>
              <a:rPr lang="en-US" b="1" dirty="0" err="1"/>
              <a:t>Offline_Uncorrectable</a:t>
            </a:r>
            <a:endParaRPr lang="en-US" b="1" dirty="0"/>
          </a:p>
          <a:p>
            <a:r>
              <a:rPr lang="en-IN" dirty="0"/>
              <a:t>2 (optional)</a:t>
            </a:r>
          </a:p>
          <a:p>
            <a:r>
              <a:rPr lang="en-IN" dirty="0"/>
              <a:t>9 - </a:t>
            </a:r>
            <a:r>
              <a:rPr lang="en-IN" dirty="0" err="1"/>
              <a:t>Power_On_Hours</a:t>
            </a:r>
            <a:endParaRPr lang="en-IN" dirty="0"/>
          </a:p>
          <a:p>
            <a:r>
              <a:rPr lang="en-IN" dirty="0"/>
              <a:t>192 - Power-</a:t>
            </a:r>
            <a:r>
              <a:rPr lang="en-IN" dirty="0" err="1"/>
              <a:t>Off_Retract_Count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31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4384-C372-4F97-A88B-71D08C10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 so far: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F6EC-9BDF-489B-9F6D-771D249E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880005" cy="1295400"/>
          </a:xfrm>
        </p:spPr>
        <p:txBody>
          <a:bodyPr/>
          <a:lstStyle/>
          <a:p>
            <a:r>
              <a:rPr lang="en-IN" dirty="0"/>
              <a:t>Data transformation</a:t>
            </a:r>
          </a:p>
          <a:p>
            <a:r>
              <a:rPr lang="en-IN" dirty="0"/>
              <a:t>Data merging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85901D-3D7A-42A1-B924-FFFA06EBA29F}"/>
              </a:ext>
            </a:extLst>
          </p:cNvPr>
          <p:cNvSpPr txBox="1">
            <a:spLocks/>
          </p:cNvSpPr>
          <p:nvPr/>
        </p:nvSpPr>
        <p:spPr>
          <a:xfrm>
            <a:off x="2589212" y="326791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Next action plan: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0198B-170D-4F3F-A0F5-7F46340E5322}"/>
              </a:ext>
            </a:extLst>
          </p:cNvPr>
          <p:cNvSpPr txBox="1">
            <a:spLocks/>
          </p:cNvSpPr>
          <p:nvPr/>
        </p:nvSpPr>
        <p:spPr>
          <a:xfrm>
            <a:off x="2589212" y="4548809"/>
            <a:ext cx="7880005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Data processing – Handling missing values</a:t>
            </a:r>
          </a:p>
          <a:p>
            <a:r>
              <a:rPr lang="en-IN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56511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817" y="1709530"/>
            <a:ext cx="9569795" cy="4201692"/>
          </a:xfrm>
        </p:spPr>
        <p:txBody>
          <a:bodyPr>
            <a:normAutofit fontScale="85000" lnSpcReduction="20000"/>
          </a:bodyPr>
          <a:lstStyle/>
          <a:p>
            <a:r>
              <a:rPr lang="en-IN" sz="2600" dirty="0"/>
              <a:t>Source : </a:t>
            </a:r>
            <a:r>
              <a:rPr lang="en-IN" sz="2600" dirty="0">
                <a:hlinkClick r:id="rId2"/>
              </a:rPr>
              <a:t>https://www.backblaze.com/b2/hard-drive-test-data.html</a:t>
            </a:r>
            <a:endParaRPr lang="en-IN" sz="2600" dirty="0"/>
          </a:p>
          <a:p>
            <a:r>
              <a:rPr lang="en-IN" sz="2600" dirty="0"/>
              <a:t>Data from 2013-2017 (Quarter-wise)</a:t>
            </a:r>
          </a:p>
          <a:p>
            <a:r>
              <a:rPr lang="en-IN" sz="2600" dirty="0"/>
              <a:t>Fields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600" dirty="0"/>
              <a:t>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600" dirty="0"/>
              <a:t>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600" dirty="0"/>
              <a:t>Capacity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600" dirty="0"/>
              <a:t>Serial 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600" dirty="0"/>
              <a:t>Failure (0 &amp;1)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600" dirty="0"/>
              <a:t>Smart Stats (Temp, Performance, Throughput, Power-cycle, etc.)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72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How messy the data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104" y="1722783"/>
            <a:ext cx="9344508" cy="4188439"/>
          </a:xfrm>
        </p:spPr>
        <p:txBody>
          <a:bodyPr>
            <a:normAutofit/>
          </a:bodyPr>
          <a:lstStyle/>
          <a:p>
            <a:r>
              <a:rPr lang="en-IN" sz="2400" dirty="0"/>
              <a:t>Blank fields - </a:t>
            </a:r>
            <a:r>
              <a:rPr lang="en-IN" sz="2400" b="1" dirty="0"/>
              <a:t>done</a:t>
            </a:r>
          </a:p>
          <a:p>
            <a:r>
              <a:rPr lang="en-IN" sz="2400" dirty="0"/>
              <a:t>Inconsistent fields - </a:t>
            </a:r>
            <a:r>
              <a:rPr lang="en-IN" sz="2400" b="1" dirty="0"/>
              <a:t>done</a:t>
            </a:r>
          </a:p>
          <a:p>
            <a:r>
              <a:rPr lang="en-IN" sz="2400" dirty="0"/>
              <a:t>Variation in number of entries in each file</a:t>
            </a:r>
          </a:p>
          <a:p>
            <a:r>
              <a:rPr lang="en-IN" sz="2400" dirty="0"/>
              <a:t>Out-of-bound values - </a:t>
            </a:r>
            <a:r>
              <a:rPr lang="en-IN" sz="2400" b="1" dirty="0"/>
              <a:t>Next</a:t>
            </a:r>
          </a:p>
          <a:p>
            <a:r>
              <a:rPr lang="en-IN" sz="2400" dirty="0"/>
              <a:t>Missing data - </a:t>
            </a:r>
            <a:r>
              <a:rPr lang="en-IN" sz="2400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5588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44525" y="1239591"/>
            <a:ext cx="8915399" cy="2262781"/>
          </a:xfrm>
        </p:spPr>
        <p:txBody>
          <a:bodyPr/>
          <a:lstStyle/>
          <a:p>
            <a:r>
              <a:rPr lang="en-IN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607447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</TotalTime>
  <Words>253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Wisp</vt:lpstr>
      <vt:lpstr>Hard Disk Drive Reliability Statistics and Analysis</vt:lpstr>
      <vt:lpstr>Which Hard Drive should I buy ?</vt:lpstr>
      <vt:lpstr>Questions</vt:lpstr>
      <vt:lpstr>Shortlisted SMART stats</vt:lpstr>
      <vt:lpstr>Progress so far:</vt:lpstr>
      <vt:lpstr>Dataset</vt:lpstr>
      <vt:lpstr>How messy the data is?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Bhagwat</dc:creator>
  <cp:lastModifiedBy>Lavleen Bhat</cp:lastModifiedBy>
  <cp:revision>46</cp:revision>
  <dcterms:created xsi:type="dcterms:W3CDTF">2018-02-19T00:03:42Z</dcterms:created>
  <dcterms:modified xsi:type="dcterms:W3CDTF">2018-03-26T17:49:09Z</dcterms:modified>
</cp:coreProperties>
</file>