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3" r:id="rId12"/>
    <p:sldId id="271" r:id="rId13"/>
    <p:sldId id="268" r:id="rId14"/>
    <p:sldId id="264" r:id="rId15"/>
    <p:sldId id="272" r:id="rId16"/>
    <p:sldId id="269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2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929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06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219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255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0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533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93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8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159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73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49162D5-2133-4A88-9D82-16958E88C271}" type="datetimeFigureOut">
              <a:rPr lang="en-IE" smtClean="0"/>
              <a:t>27/08/2018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8D6F056-A9D9-4B57-A7C0-B1E3CB4B87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9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Lung Nodule Detection using Deep Convolutional</a:t>
            </a:r>
            <a:br>
              <a:rPr lang="en-IE" dirty="0"/>
            </a:br>
            <a:r>
              <a:rPr lang="en-IE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101" y="4755516"/>
            <a:ext cx="9228201" cy="1645920"/>
          </a:xfrm>
        </p:spPr>
        <p:txBody>
          <a:bodyPr/>
          <a:lstStyle/>
          <a:p>
            <a:pPr lvl="2" algn="r"/>
            <a:r>
              <a:rPr lang="en-IE" dirty="0" smtClean="0"/>
              <a:t>Submitted by: Lavleen Bhat </a:t>
            </a:r>
          </a:p>
          <a:p>
            <a:pPr lvl="2" algn="r"/>
            <a:r>
              <a:rPr lang="en-IE" dirty="0" smtClean="0"/>
              <a:t>17210637</a:t>
            </a:r>
          </a:p>
          <a:p>
            <a:pPr lvl="2" algn="r"/>
            <a:r>
              <a:rPr lang="en-IE" dirty="0" smtClean="0"/>
              <a:t>Supervisor: Alan Smeaton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28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Marking ROI Results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40" y="2157731"/>
            <a:ext cx="7423861" cy="3455256"/>
          </a:xfrm>
        </p:spPr>
      </p:pic>
    </p:spTree>
    <p:extLst>
      <p:ext uri="{BB962C8B-B14F-4D97-AF65-F5344CB8AC3E}">
        <p14:creationId xmlns:p14="http://schemas.microsoft.com/office/powerpoint/2010/main" val="23044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Trained on NVIDIA GTX 660 </a:t>
            </a:r>
            <a:r>
              <a:rPr lang="en-IE" dirty="0" err="1"/>
              <a:t>Ti</a:t>
            </a:r>
            <a:r>
              <a:rPr lang="en-IE" dirty="0"/>
              <a:t> GPU at Insight centre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/>
              <a:t>Availed by my supervisor Alan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b="1" dirty="0" smtClean="0"/>
              <a:t>U-Net</a:t>
            </a:r>
            <a:r>
              <a:rPr lang="en-IE" dirty="0" smtClean="0"/>
              <a:t> based </a:t>
            </a:r>
            <a:r>
              <a:rPr lang="en-IE" b="1" dirty="0" smtClean="0"/>
              <a:t>3D</a:t>
            </a:r>
            <a:r>
              <a:rPr lang="en-IE" dirty="0" smtClean="0"/>
              <a:t> convolutional neural network architecture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Two models with 23 and 19 layers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Inspired from </a:t>
            </a:r>
            <a:r>
              <a:rPr lang="en-IE" b="1" dirty="0" smtClean="0"/>
              <a:t>Faster RCNN </a:t>
            </a:r>
            <a:r>
              <a:rPr lang="en-IE" dirty="0" smtClean="0"/>
              <a:t>region proposal network (</a:t>
            </a:r>
            <a:r>
              <a:rPr lang="en-IE" b="1" dirty="0" smtClean="0"/>
              <a:t>RPN</a:t>
            </a:r>
            <a:r>
              <a:rPr lang="en-IE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Inputs are – Segmented lungs (X) and nodule masks (Y</a:t>
            </a:r>
            <a:r>
              <a:rPr lang="en-IE" dirty="0" smtClean="0"/>
              <a:t>) marked as </a:t>
            </a:r>
            <a:r>
              <a:rPr lang="en-IE" dirty="0" err="1" smtClean="0"/>
              <a:t>RoI</a:t>
            </a:r>
            <a:endParaRPr lang="en-I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9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48" y="499533"/>
            <a:ext cx="8172592" cy="5505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9171" y="63462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Source: U-Net Paper</a:t>
            </a:r>
            <a:endParaRPr lang="en-IE" dirty="0"/>
          </a:p>
        </p:txBody>
      </p:sp>
      <p:sp>
        <p:nvSpPr>
          <p:cNvPr id="2" name="Rectangle 1"/>
          <p:cNvSpPr/>
          <p:nvPr/>
        </p:nvSpPr>
        <p:spPr>
          <a:xfrm>
            <a:off x="3753134" y="4967785"/>
            <a:ext cx="3452884" cy="955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Multiply 2"/>
          <p:cNvSpPr/>
          <p:nvPr/>
        </p:nvSpPr>
        <p:spPr>
          <a:xfrm>
            <a:off x="3002507" y="5418161"/>
            <a:ext cx="655093" cy="58699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842448" y="555379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 smtClean="0">
                <a:solidFill>
                  <a:srgbClr val="FF0000"/>
                </a:solidFill>
              </a:rPr>
              <a:t>Model 2</a:t>
            </a:r>
            <a:endParaRPr lang="en-I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4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6" y="59063"/>
            <a:ext cx="6261788" cy="6736462"/>
          </a:xfrm>
        </p:spPr>
      </p:pic>
    </p:spTree>
    <p:extLst>
      <p:ext uri="{BB962C8B-B14F-4D97-AF65-F5344CB8AC3E}">
        <p14:creationId xmlns:p14="http://schemas.microsoft.com/office/powerpoint/2010/main" val="33501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 smtClean="0"/>
              <a:t> Dice Coefficient Loss Function</a:t>
            </a: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/>
              <a:t> Area Under the Curve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8" y="2915577"/>
            <a:ext cx="8420668" cy="3747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9791" y="4189863"/>
            <a:ext cx="1064525" cy="395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7369790" y="6176081"/>
            <a:ext cx="1064525" cy="395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31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and Findings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 smtClean="0"/>
              <a:t> U-Net adaptation for 3D CNN works better than 2D implementation of same on medical imaging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/>
              <a:t> Very deep convolutional networks are not always the answer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Getting better results with less deeper neural network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61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 and Future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 </a:t>
            </a:r>
            <a:r>
              <a:rPr lang="en-IE" dirty="0" smtClean="0"/>
              <a:t>Segmented the lungs and extracted the suspicious lung nodules with and accuracy of about 70%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 </a:t>
            </a:r>
            <a:r>
              <a:rPr lang="en-IE" dirty="0" smtClean="0"/>
              <a:t>Future work includes the classification of these identified lung nodules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45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Credits for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 smtClean="0"/>
              <a:t> Sequence generator from Stack Overflow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/>
              <a:t> World to Voxel and Voxel to World coordinates conversion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From LUNA-16 tutorial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/>
              <a:t> Dice coefficient loss function from </a:t>
            </a:r>
            <a:r>
              <a:rPr lang="en-IE" dirty="0" err="1" smtClean="0"/>
              <a:t>Kaggle</a:t>
            </a:r>
            <a:r>
              <a:rPr lang="en-IE" dirty="0" smtClean="0"/>
              <a:t> competition tutorial</a:t>
            </a:r>
          </a:p>
          <a:p>
            <a:pPr marL="0" lvl="2" indent="0">
              <a:buNone/>
            </a:pPr>
            <a:r>
              <a:rPr lang="en-IE" dirty="0"/>
              <a:t>	</a:t>
            </a:r>
            <a:r>
              <a:rPr lang="en-IE" dirty="0" smtClean="0"/>
              <a:t>https</a:t>
            </a:r>
            <a:r>
              <a:rPr lang="en-IE" dirty="0"/>
              <a:t>://www.kaggle.com/c/data-science-bowl-2017#tutorial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6412" y="2389464"/>
            <a:ext cx="9538893" cy="2639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2" defTabSz="91440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http://stackoverflow.com/questions/312443/how-do-you-split-a-list-into-evenly-sized-chunks </a:t>
            </a:r>
          </a:p>
        </p:txBody>
      </p:sp>
    </p:spTree>
    <p:extLst>
      <p:ext uri="{BB962C8B-B14F-4D97-AF65-F5344CB8AC3E}">
        <p14:creationId xmlns:p14="http://schemas.microsoft.com/office/powerpoint/2010/main" val="21292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355628"/>
            <a:ext cx="10772775" cy="1658198"/>
          </a:xfrm>
        </p:spPr>
        <p:txBody>
          <a:bodyPr/>
          <a:lstStyle/>
          <a:p>
            <a:pPr algn="ctr"/>
            <a:r>
              <a:rPr lang="en-IE" dirty="0" smtClean="0"/>
              <a:t>Thank you!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05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Business Understanding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5397573" cy="3766185"/>
          </a:xfrm>
        </p:spPr>
        <p:txBody>
          <a:bodyPr>
            <a:noAutofit/>
          </a:bodyPr>
          <a:lstStyle/>
          <a:p>
            <a:endParaRPr lang="en-IE" sz="3200" dirty="0" smtClean="0"/>
          </a:p>
          <a:p>
            <a:endParaRPr lang="en-IE" sz="3200" dirty="0"/>
          </a:p>
          <a:p>
            <a:r>
              <a:rPr lang="en-IE" sz="3200" dirty="0" smtClean="0"/>
              <a:t>Identify all the suspicious nodules inside lungs CT scans.</a:t>
            </a:r>
          </a:p>
          <a:p>
            <a:endParaRPr lang="en-IE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98" y="2011680"/>
            <a:ext cx="5242720" cy="4032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99435" y="6182436"/>
            <a:ext cx="175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Source: Google Image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8576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Pipeline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5" y="1914370"/>
            <a:ext cx="10753343" cy="40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Understanding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75472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Data contains 888 Low-dose 3D CT scans (250 slices each)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Divided into 70:30 training(623) and testing(265) data</a:t>
            </a:r>
          </a:p>
          <a:p>
            <a:pPr marL="0" lvl="2" indent="0">
              <a:buNone/>
            </a:pPr>
            <a:endParaRPr lang="en-I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CSV file with annotations of nodules with the </a:t>
            </a:r>
            <a:r>
              <a:rPr lang="en-IE" dirty="0" smtClean="0"/>
              <a:t>diameter and coordinates</a:t>
            </a:r>
            <a:endParaRPr lang="en-I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Obtained from LIDC/IDRI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Open source cancer imaging archive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Each 3D image is in RAW (.MHD) format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Images size ranges between 60 MB to 500 MB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Total compressed data size is about 62 GB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0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Preparation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772" lvl="1" indent="-457200">
              <a:buFont typeface="+mj-lt"/>
              <a:buAutoNum type="arabicPeriod"/>
            </a:pPr>
            <a:r>
              <a:rPr lang="en-IE" dirty="0" smtClean="0"/>
              <a:t>HDF5 </a:t>
            </a:r>
            <a:r>
              <a:rPr lang="en-IE" dirty="0" smtClean="0"/>
              <a:t>Database</a:t>
            </a:r>
          </a:p>
          <a:p>
            <a:pPr marL="937260" lvl="3" indent="-457200">
              <a:buFont typeface="Arial" panose="020B0604020202020204" pitchFamily="34" charset="0"/>
              <a:buChar char="•"/>
            </a:pPr>
            <a:r>
              <a:rPr lang="en-IE" dirty="0" smtClean="0"/>
              <a:t>Files storage</a:t>
            </a:r>
            <a:endParaRPr lang="en-IE" dirty="0" smtClean="0"/>
          </a:p>
          <a:p>
            <a:pPr marL="461772" lvl="1" indent="-457200">
              <a:buFont typeface="+mj-lt"/>
              <a:buAutoNum type="arabicPeriod"/>
            </a:pPr>
            <a:endParaRPr lang="en-IE" dirty="0"/>
          </a:p>
          <a:p>
            <a:pPr marL="461772" lvl="1" indent="-457200">
              <a:buFont typeface="+mj-lt"/>
              <a:buAutoNum type="arabicPeriod"/>
            </a:pPr>
            <a:r>
              <a:rPr lang="en-IE" dirty="0" smtClean="0"/>
              <a:t>Image </a:t>
            </a:r>
            <a:r>
              <a:rPr lang="en-IE" dirty="0" smtClean="0"/>
              <a:t>pre-processing</a:t>
            </a:r>
          </a:p>
          <a:p>
            <a:pPr marL="937260" lvl="3" indent="-457200">
              <a:buFont typeface="Arial" panose="020B0604020202020204" pitchFamily="34" charset="0"/>
              <a:buChar char="•"/>
            </a:pPr>
            <a:r>
              <a:rPr lang="en-IE" dirty="0" smtClean="0"/>
              <a:t>Cleaning and de-noising the image</a:t>
            </a:r>
            <a:endParaRPr lang="en-IE" dirty="0" smtClean="0"/>
          </a:p>
          <a:p>
            <a:pPr marL="461772" lvl="1" indent="-457200">
              <a:buFont typeface="+mj-lt"/>
              <a:buAutoNum type="arabicPeriod"/>
            </a:pPr>
            <a:endParaRPr lang="en-IE" dirty="0"/>
          </a:p>
          <a:p>
            <a:pPr marL="461772" lvl="1" indent="-457200">
              <a:buFont typeface="+mj-lt"/>
              <a:buAutoNum type="arabicPeriod"/>
            </a:pPr>
            <a:r>
              <a:rPr lang="en-IE" dirty="0" smtClean="0"/>
              <a:t>Marking </a:t>
            </a:r>
            <a:r>
              <a:rPr lang="en-IE" dirty="0" smtClean="0"/>
              <a:t>Region-of-Interest</a:t>
            </a:r>
          </a:p>
          <a:p>
            <a:pPr marL="937260" lvl="3" indent="-457200">
              <a:buFont typeface="Arial" panose="020B0604020202020204" pitchFamily="34" charset="0"/>
              <a:buChar char="•"/>
            </a:pPr>
            <a:r>
              <a:rPr lang="en-IE" dirty="0" smtClean="0"/>
              <a:t>Preparing ground truth for training the network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018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 Data Preparation – HDF5 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HDF5 enable storage of large numerical values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Read all the RAW images </a:t>
            </a:r>
            <a:r>
              <a:rPr lang="en-IE" dirty="0" smtClean="0"/>
              <a:t>as</a:t>
            </a:r>
            <a:r>
              <a:rPr lang="en-IE" dirty="0" smtClean="0"/>
              <a:t> NUMPY </a:t>
            </a:r>
            <a:r>
              <a:rPr lang="en-IE" dirty="0" smtClean="0"/>
              <a:t>and stored in </a:t>
            </a:r>
            <a:r>
              <a:rPr lang="en-IE" dirty="0" smtClean="0"/>
              <a:t>HDF5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Total size is about 62 GB in compressed format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Don’t need to unzip the data</a:t>
            </a:r>
            <a:endParaRPr lang="en-I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01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65" y="499533"/>
            <a:ext cx="11534776" cy="1512147"/>
          </a:xfrm>
        </p:spPr>
        <p:txBody>
          <a:bodyPr/>
          <a:lstStyle/>
          <a:p>
            <a:r>
              <a:rPr lang="en-IE" dirty="0" smtClean="0"/>
              <a:t>2. Data Preparation – Image pre-processing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Image resizing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Spacing (0.625 mm – 2.5 mm)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Number of slices (250)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Image Segmentation</a:t>
            </a:r>
            <a:endParaRPr lang="en-IE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Binary Conversion (</a:t>
            </a:r>
            <a:r>
              <a:rPr lang="en-IE" dirty="0" err="1" smtClean="0"/>
              <a:t>Thresholding</a:t>
            </a:r>
            <a:r>
              <a:rPr lang="en-IE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Noise Removal (Median Blur)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Morphological Operations (OPENING &amp; CLOSING)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Clear Border and label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E" dirty="0" smtClean="0"/>
              <a:t>Segmentation</a:t>
            </a:r>
          </a:p>
          <a:p>
            <a:pPr marL="0" lvl="2" indent="0">
              <a:buNone/>
            </a:pPr>
            <a:endParaRPr lang="en-IE" dirty="0"/>
          </a:p>
          <a:p>
            <a:pPr marL="355600" lvl="2" indent="-355600">
              <a:buFont typeface="Wingdings" panose="05000000000000000000" pitchFamily="2" charset="2"/>
              <a:buChar char="Ø"/>
            </a:pPr>
            <a:r>
              <a:rPr lang="en-IE" sz="2400" i="0" dirty="0"/>
              <a:t>Data Augmentation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994" y="2084264"/>
            <a:ext cx="6631387" cy="2012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9917" y="4168969"/>
            <a:ext cx="2637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Source: Hounsfield Unit </a:t>
            </a:r>
            <a:r>
              <a:rPr lang="en-IE" sz="1400" dirty="0"/>
              <a:t>W</a:t>
            </a:r>
            <a:r>
              <a:rPr lang="en-IE" sz="1400" dirty="0" smtClean="0"/>
              <a:t>ikipedia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527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2. Image pre-processing Results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2793840"/>
            <a:ext cx="10753725" cy="27480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793840"/>
            <a:ext cx="1128522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Data preparation – Marking </a:t>
            </a:r>
            <a:r>
              <a:rPr lang="en-IE" dirty="0" err="1" smtClean="0"/>
              <a:t>RoI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Marked region of interest based on annotations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Annotations include nodule diameters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0" y="3315036"/>
            <a:ext cx="9013254" cy="3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967</TotalTime>
  <Words>431</Words>
  <Application>Microsoft Office PowerPoint</Application>
  <PresentationFormat>Widescreen</PresentationFormat>
  <Paragraphs>96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Wingdings</vt:lpstr>
      <vt:lpstr>Metropolitan</vt:lpstr>
      <vt:lpstr>Lung Nodule Detection using Deep Convolutional Neural Networks</vt:lpstr>
      <vt:lpstr>Business Understanding</vt:lpstr>
      <vt:lpstr>Project Pipeline</vt:lpstr>
      <vt:lpstr>Data Understanding</vt:lpstr>
      <vt:lpstr>Data Preparation</vt:lpstr>
      <vt:lpstr>1. Data Preparation – HDF5 Database</vt:lpstr>
      <vt:lpstr>2. Data Preparation – Image pre-processing</vt:lpstr>
      <vt:lpstr>2. Image pre-processing Results</vt:lpstr>
      <vt:lpstr>3. Data preparation – Marking RoI</vt:lpstr>
      <vt:lpstr>3. Marking ROI Results</vt:lpstr>
      <vt:lpstr>Modelling</vt:lpstr>
      <vt:lpstr>PowerPoint Presentation</vt:lpstr>
      <vt:lpstr>PowerPoint Presentation</vt:lpstr>
      <vt:lpstr>Evaluation</vt:lpstr>
      <vt:lpstr>Results and Findings</vt:lpstr>
      <vt:lpstr>Conclusion and Future work</vt:lpstr>
      <vt:lpstr>Credits for Code</vt:lpstr>
      <vt:lpstr>Thank you!</vt:lpstr>
    </vt:vector>
  </TitlesOfParts>
  <Company>DCU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Nodule Detection using Deep Convolutional Neural Networks</dc:title>
  <dc:creator>Lavleen Bhat</dc:creator>
  <cp:lastModifiedBy>Lavleen Bhat</cp:lastModifiedBy>
  <cp:revision>107</cp:revision>
  <dcterms:created xsi:type="dcterms:W3CDTF">2018-08-22T15:36:51Z</dcterms:created>
  <dcterms:modified xsi:type="dcterms:W3CDTF">2018-08-27T15:44:19Z</dcterms:modified>
</cp:coreProperties>
</file>