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7" r:id="rId5"/>
    <p:sldId id="258" r:id="rId6"/>
    <p:sldId id="268" r:id="rId7"/>
    <p:sldId id="260" r:id="rId8"/>
    <p:sldId id="261" r:id="rId9"/>
    <p:sldId id="270" r:id="rId10"/>
    <p:sldId id="271" r:id="rId11"/>
    <p:sldId id="272" r:id="rId12"/>
    <p:sldId id="274" r:id="rId13"/>
    <p:sldId id="275" r:id="rId14"/>
    <p:sldId id="269"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09C5-1935-43CF-81C2-D5038B3E6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3374CF-E7ED-4860-BCB0-760F1830B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CD7565-584E-43DF-8394-3A9E35DC7A7E}"/>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5" name="Footer Placeholder 4">
            <a:extLst>
              <a:ext uri="{FF2B5EF4-FFF2-40B4-BE49-F238E27FC236}">
                <a16:creationId xmlns:a16="http://schemas.microsoft.com/office/drawing/2014/main" id="{89F90E7B-4751-4289-B5A0-A2DA4E55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CC61C-A2F5-46A3-9D3C-697E69CD6097}"/>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205527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C233-C2BC-4161-A262-3EBBEAF186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4867F0-629C-4DE8-82F1-B1DC2628CA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AE544-3AE3-4A11-A34C-E66BB444F7D9}"/>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5" name="Footer Placeholder 4">
            <a:extLst>
              <a:ext uri="{FF2B5EF4-FFF2-40B4-BE49-F238E27FC236}">
                <a16:creationId xmlns:a16="http://schemas.microsoft.com/office/drawing/2014/main" id="{01D1001A-64B6-4C05-8AC8-7A8C4AE9E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E9DD5-FD34-4094-A987-82E8E8827A9F}"/>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232319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E5A3C-54A9-49D3-9402-AC62B5753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A0DC97-CC04-44AC-BF22-26E166F91C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08D57-BEF3-4C16-873D-AA66F52B5947}"/>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5" name="Footer Placeholder 4">
            <a:extLst>
              <a:ext uri="{FF2B5EF4-FFF2-40B4-BE49-F238E27FC236}">
                <a16:creationId xmlns:a16="http://schemas.microsoft.com/office/drawing/2014/main" id="{D008F4CE-3746-4487-8168-AB8BCC440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736B3-35F8-4FBC-96BD-1569DB1669A4}"/>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34560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D5AE-88D8-4618-B3D6-C5BF0186D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03A0F-3255-429A-AF40-E8E5359A42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B4B1B-CFE8-45DA-97B8-29588C7864D1}"/>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5" name="Footer Placeholder 4">
            <a:extLst>
              <a:ext uri="{FF2B5EF4-FFF2-40B4-BE49-F238E27FC236}">
                <a16:creationId xmlns:a16="http://schemas.microsoft.com/office/drawing/2014/main" id="{FD1815FD-5FA9-4C4D-8EC9-029550188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1C790-368B-4E3B-81CE-32D7F01A1313}"/>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107361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1974-28C5-49E3-A28A-2F6F5E974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79755B-2DF3-4E35-8246-340F31658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DFC5E-E4DB-4CD7-B478-3CF47C6DBEC8}"/>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5" name="Footer Placeholder 4">
            <a:extLst>
              <a:ext uri="{FF2B5EF4-FFF2-40B4-BE49-F238E27FC236}">
                <a16:creationId xmlns:a16="http://schemas.microsoft.com/office/drawing/2014/main" id="{6468B673-534F-4276-B5F8-3B9A993DC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D6FB5-2CBA-4574-BBB8-39A3ACE7E280}"/>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230764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E383-4B7F-482B-B5F7-DFA8E2D3E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64417-D742-4779-97C1-2990F21E8C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23725F-7081-4108-AF66-B104BB1AB3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A289F3-B962-412A-9487-E5DB9A4897CA}"/>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6" name="Footer Placeholder 5">
            <a:extLst>
              <a:ext uri="{FF2B5EF4-FFF2-40B4-BE49-F238E27FC236}">
                <a16:creationId xmlns:a16="http://schemas.microsoft.com/office/drawing/2014/main" id="{081FC6CF-0A8A-469B-B868-A1D462953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008F4-DC79-4851-9A18-4BD0E6AA77F8}"/>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149246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922B-EFB9-4DFE-9952-0A314EF43E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09C19-38DB-46C5-8F6B-C848FDA23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E0585A-3ECD-4DF8-BC9C-C9740466B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85A339-9796-435A-B39E-C3A950ED5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249A75-DD1E-40AB-B555-C42A1382E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661A5B-4E5E-4E69-83B5-6CADA4FAD8E2}"/>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8" name="Footer Placeholder 7">
            <a:extLst>
              <a:ext uri="{FF2B5EF4-FFF2-40B4-BE49-F238E27FC236}">
                <a16:creationId xmlns:a16="http://schemas.microsoft.com/office/drawing/2014/main" id="{663DA968-B375-4467-9D4D-F6B81DABCE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6EAC2-431B-4300-BB57-A1F3CCE52977}"/>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205755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A63-38AE-47E3-B4A2-821F3F213A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7E8D12-69C2-48A0-B33E-6045994F1330}"/>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4" name="Footer Placeholder 3">
            <a:extLst>
              <a:ext uri="{FF2B5EF4-FFF2-40B4-BE49-F238E27FC236}">
                <a16:creationId xmlns:a16="http://schemas.microsoft.com/office/drawing/2014/main" id="{5FF762FC-C211-4029-8B49-D87AA33B31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AE8586-8BE9-4D44-BFA6-7AA75CDDC8AF}"/>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344553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AE183-701A-4A81-B589-2B1C055A9B1F}"/>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3" name="Footer Placeholder 2">
            <a:extLst>
              <a:ext uri="{FF2B5EF4-FFF2-40B4-BE49-F238E27FC236}">
                <a16:creationId xmlns:a16="http://schemas.microsoft.com/office/drawing/2014/main" id="{6761EB30-6342-480E-9F85-F00FA02C23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462CD7-710D-4A50-A796-F830E0176981}"/>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302782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A854-5F6C-491A-AFB3-C97A6FC63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052DEB-C310-42E9-8B61-29DF1B522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1CC5F2-F622-49CF-B7F0-687636B08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C1F77-3EE2-48B0-A6FE-17721ED05D3B}"/>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6" name="Footer Placeholder 5">
            <a:extLst>
              <a:ext uri="{FF2B5EF4-FFF2-40B4-BE49-F238E27FC236}">
                <a16:creationId xmlns:a16="http://schemas.microsoft.com/office/drawing/2014/main" id="{2196BAE5-B7B5-45B8-B533-1D4EF73D9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A6D1C-31BB-4AF9-9925-52C57D3556B6}"/>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16988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4515-69E9-424F-B9E4-63686E260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9B0140-8413-43EA-B579-C72764BDA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591A77-770F-4C6D-8410-40952D07C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E5C47-F989-4AF1-AD06-6EC6C01D0D49}"/>
              </a:ext>
            </a:extLst>
          </p:cNvPr>
          <p:cNvSpPr>
            <a:spLocks noGrp="1"/>
          </p:cNvSpPr>
          <p:nvPr>
            <p:ph type="dt" sz="half" idx="10"/>
          </p:nvPr>
        </p:nvSpPr>
        <p:spPr/>
        <p:txBody>
          <a:bodyPr/>
          <a:lstStyle/>
          <a:p>
            <a:fld id="{BBC6389E-9AAD-45CC-9AC1-7FF6E305D314}" type="datetimeFigureOut">
              <a:rPr lang="en-US" smtClean="0"/>
              <a:t>12/10/2019</a:t>
            </a:fld>
            <a:endParaRPr lang="en-US"/>
          </a:p>
        </p:txBody>
      </p:sp>
      <p:sp>
        <p:nvSpPr>
          <p:cNvPr id="6" name="Footer Placeholder 5">
            <a:extLst>
              <a:ext uri="{FF2B5EF4-FFF2-40B4-BE49-F238E27FC236}">
                <a16:creationId xmlns:a16="http://schemas.microsoft.com/office/drawing/2014/main" id="{DEA57F24-D0A6-4C24-B010-5C30565DD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A0308-2D3B-4AD9-9695-FD55582FBA9C}"/>
              </a:ext>
            </a:extLst>
          </p:cNvPr>
          <p:cNvSpPr>
            <a:spLocks noGrp="1"/>
          </p:cNvSpPr>
          <p:nvPr>
            <p:ph type="sldNum" sz="quarter" idx="12"/>
          </p:nvPr>
        </p:nvSpPr>
        <p:spPr/>
        <p:txBody>
          <a:bodyPr/>
          <a:lstStyle/>
          <a:p>
            <a:fld id="{D8512F9D-127A-4790-A6EC-E628B8A9DC48}" type="slidenum">
              <a:rPr lang="en-US" smtClean="0"/>
              <a:t>‹#›</a:t>
            </a:fld>
            <a:endParaRPr lang="en-US"/>
          </a:p>
        </p:txBody>
      </p:sp>
    </p:spTree>
    <p:extLst>
      <p:ext uri="{BB962C8B-B14F-4D97-AF65-F5344CB8AC3E}">
        <p14:creationId xmlns:p14="http://schemas.microsoft.com/office/powerpoint/2010/main" val="212788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8F774F-CCD5-4C41-A7D4-5DCBC57C8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012CC-4AA1-48DF-A822-959ABC45B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168BC-C055-4B14-958E-8FC9C719E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6389E-9AAD-45CC-9AC1-7FF6E305D314}" type="datetimeFigureOut">
              <a:rPr lang="en-US" smtClean="0"/>
              <a:t>12/10/2019</a:t>
            </a:fld>
            <a:endParaRPr lang="en-US"/>
          </a:p>
        </p:txBody>
      </p:sp>
      <p:sp>
        <p:nvSpPr>
          <p:cNvPr id="5" name="Footer Placeholder 4">
            <a:extLst>
              <a:ext uri="{FF2B5EF4-FFF2-40B4-BE49-F238E27FC236}">
                <a16:creationId xmlns:a16="http://schemas.microsoft.com/office/drawing/2014/main" id="{51B8028C-67C8-449F-A634-4F6308A36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605C4A-94E1-426B-A7FE-C335C884F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12F9D-127A-4790-A6EC-E628B8A9DC48}" type="slidenum">
              <a:rPr lang="en-US" smtClean="0"/>
              <a:t>‹#›</a:t>
            </a:fld>
            <a:endParaRPr lang="en-US"/>
          </a:p>
        </p:txBody>
      </p:sp>
    </p:spTree>
    <p:extLst>
      <p:ext uri="{BB962C8B-B14F-4D97-AF65-F5344CB8AC3E}">
        <p14:creationId xmlns:p14="http://schemas.microsoft.com/office/powerpoint/2010/main" val="15932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1BB396-F0E6-4A8E-A211-7EC51BE24ABB}"/>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pPr algn="l"/>
            <a:r>
              <a:rPr lang="en-US" sz="4100" b="1" kern="1200" dirty="0">
                <a:solidFill>
                  <a:srgbClr val="000000"/>
                </a:solidFill>
                <a:latin typeface="+mj-lt"/>
                <a:ea typeface="+mj-ea"/>
                <a:cs typeface="+mj-cs"/>
              </a:rPr>
              <a:t>USA Airline Customer Satisfaction Analysis</a:t>
            </a:r>
          </a:p>
        </p:txBody>
      </p:sp>
      <p:sp>
        <p:nvSpPr>
          <p:cNvPr id="4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2F6A3562-299F-4740-AA01-5D637DC183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Subtitle 2">
            <a:extLst>
              <a:ext uri="{FF2B5EF4-FFF2-40B4-BE49-F238E27FC236}">
                <a16:creationId xmlns:a16="http://schemas.microsoft.com/office/drawing/2014/main" id="{E0B0EE02-54BF-4018-BE79-DF471680C8CE}"/>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marL="114300" algn="l"/>
            <a:r>
              <a:rPr lang="en-US" sz="3000" dirty="0">
                <a:solidFill>
                  <a:srgbClr val="000000"/>
                </a:solidFill>
              </a:rPr>
              <a:t>      Presented by:</a:t>
            </a:r>
          </a:p>
          <a:p>
            <a:pPr marL="571500" indent="-457200" algn="l">
              <a:buFont typeface="Arial" panose="020B0604020202020204" pitchFamily="34" charset="0"/>
              <a:buChar char="•"/>
            </a:pPr>
            <a:r>
              <a:rPr lang="en-US" sz="3000" dirty="0">
                <a:solidFill>
                  <a:srgbClr val="000000"/>
                </a:solidFill>
              </a:rPr>
              <a:t>Avin Deshmukh</a:t>
            </a:r>
          </a:p>
          <a:p>
            <a:pPr marL="571500" indent="-457200" algn="l">
              <a:buFont typeface="Arial" panose="020B0604020202020204" pitchFamily="34" charset="0"/>
              <a:buChar char="•"/>
            </a:pPr>
            <a:r>
              <a:rPr lang="en-US" sz="3000" dirty="0">
                <a:solidFill>
                  <a:srgbClr val="000000"/>
                </a:solidFill>
              </a:rPr>
              <a:t>Lavnish Talreja</a:t>
            </a:r>
          </a:p>
          <a:p>
            <a:pPr marL="571500" indent="-457200" algn="l">
              <a:buFont typeface="Arial" panose="020B0604020202020204" pitchFamily="34" charset="0"/>
              <a:buChar char="•"/>
            </a:pPr>
            <a:r>
              <a:rPr lang="en-US" sz="3000" dirty="0">
                <a:solidFill>
                  <a:srgbClr val="000000"/>
                </a:solidFill>
              </a:rPr>
              <a:t>Anjali </a:t>
            </a:r>
            <a:r>
              <a:rPr lang="en-US" sz="3000" dirty="0" err="1">
                <a:solidFill>
                  <a:srgbClr val="000000"/>
                </a:solidFill>
              </a:rPr>
              <a:t>Chintam</a:t>
            </a:r>
            <a:endParaRPr lang="en-US" sz="3000" dirty="0">
              <a:solidFill>
                <a:srgbClr val="000000"/>
              </a:solidFill>
            </a:endParaRPr>
          </a:p>
          <a:p>
            <a:pPr marL="571500" indent="-457200" algn="l">
              <a:buFont typeface="Arial" panose="020B0604020202020204" pitchFamily="34" charset="0"/>
              <a:buChar char="•"/>
            </a:pPr>
            <a:r>
              <a:rPr lang="en-US" sz="3000" dirty="0">
                <a:solidFill>
                  <a:srgbClr val="000000"/>
                </a:solidFill>
              </a:rPr>
              <a:t>Rohit Menon</a:t>
            </a:r>
          </a:p>
        </p:txBody>
      </p:sp>
    </p:spTree>
    <p:extLst>
      <p:ext uri="{BB962C8B-B14F-4D97-AF65-F5344CB8AC3E}">
        <p14:creationId xmlns:p14="http://schemas.microsoft.com/office/powerpoint/2010/main" val="224489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54371-AF49-4AC5-924F-87CC16812FE6}"/>
              </a:ext>
            </a:extLst>
          </p:cNvPr>
          <p:cNvSpPr>
            <a:spLocks noGrp="1"/>
          </p:cNvSpPr>
          <p:nvPr>
            <p:ph type="title" idx="4294967295"/>
          </p:nvPr>
        </p:nvSpPr>
        <p:spPr>
          <a:xfrm>
            <a:off x="674237" y="914400"/>
            <a:ext cx="3657600" cy="2887579"/>
          </a:xfrm>
        </p:spPr>
        <p:txBody>
          <a:bodyPr vert="horz" lIns="91440" tIns="45720" rIns="91440" bIns="45720" rtlCol="0" anchor="b">
            <a:normAutofit/>
          </a:bodyPr>
          <a:lstStyle/>
          <a:p>
            <a:pPr algn="ctr"/>
            <a:r>
              <a:rPr lang="en-US" sz="3700" kern="1200" dirty="0">
                <a:solidFill>
                  <a:srgbClr val="FFFFFF"/>
                </a:solidFill>
                <a:latin typeface="+mj-lt"/>
                <a:ea typeface="+mj-ea"/>
                <a:cs typeface="+mj-cs"/>
              </a:rPr>
              <a:t>Relationship between Likelihood to recommend and class</a:t>
            </a:r>
          </a:p>
        </p:txBody>
      </p:sp>
      <p:cxnSp>
        <p:nvCxnSpPr>
          <p:cNvPr id="16" name="Straight Connector 1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ADB3B5D-7C37-4C39-BDD9-E8FDFE7FFAC0}"/>
              </a:ext>
            </a:extLst>
          </p:cNvPr>
          <p:cNvPicPr/>
          <p:nvPr/>
        </p:nvPicPr>
        <p:blipFill>
          <a:blip r:embed="rId2"/>
          <a:stretch>
            <a:fillRect/>
          </a:stretch>
        </p:blipFill>
        <p:spPr>
          <a:xfrm>
            <a:off x="5556355" y="492573"/>
            <a:ext cx="5748478" cy="5880796"/>
          </a:xfrm>
          <a:prstGeom prst="rect">
            <a:avLst/>
          </a:prstGeom>
        </p:spPr>
      </p:pic>
    </p:spTree>
    <p:extLst>
      <p:ext uri="{BB962C8B-B14F-4D97-AF65-F5344CB8AC3E}">
        <p14:creationId xmlns:p14="http://schemas.microsoft.com/office/powerpoint/2010/main" val="219727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54371-AF49-4AC5-924F-87CC16812FE6}"/>
              </a:ext>
            </a:extLst>
          </p:cNvPr>
          <p:cNvSpPr>
            <a:spLocks noGrp="1"/>
          </p:cNvSpPr>
          <p:nvPr>
            <p:ph type="title" idx="4294967295"/>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Association rule mining Modeling</a:t>
            </a:r>
          </a:p>
        </p:txBody>
      </p:sp>
      <p:cxnSp>
        <p:nvCxnSpPr>
          <p:cNvPr id="37" name="Straight Connector 3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1A36CFD-7566-432E-8EFC-1D7AEE48BC2A}"/>
              </a:ext>
            </a:extLst>
          </p:cNvPr>
          <p:cNvPicPr>
            <a:picLocks noChangeAspect="1"/>
          </p:cNvPicPr>
          <p:nvPr/>
        </p:nvPicPr>
        <p:blipFill>
          <a:blip r:embed="rId2"/>
          <a:stretch>
            <a:fillRect/>
          </a:stretch>
        </p:blipFill>
        <p:spPr>
          <a:xfrm>
            <a:off x="5153822" y="1294877"/>
            <a:ext cx="6553545" cy="4276187"/>
          </a:xfrm>
          <a:prstGeom prst="rect">
            <a:avLst/>
          </a:prstGeom>
        </p:spPr>
      </p:pic>
    </p:spTree>
    <p:extLst>
      <p:ext uri="{BB962C8B-B14F-4D97-AF65-F5344CB8AC3E}">
        <p14:creationId xmlns:p14="http://schemas.microsoft.com/office/powerpoint/2010/main" val="254481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54371-AF49-4AC5-924F-87CC16812FE6}"/>
              </a:ext>
            </a:extLst>
          </p:cNvPr>
          <p:cNvSpPr>
            <a:spLocks noGrp="1"/>
          </p:cNvSpPr>
          <p:nvPr>
            <p:ph type="title" idx="4294967295"/>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Summary analysis</a:t>
            </a:r>
          </a:p>
        </p:txBody>
      </p:sp>
      <p:cxnSp>
        <p:nvCxnSpPr>
          <p:cNvPr id="65" name="Straight Connector 6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578905C-CE49-4B22-912C-5EF59AC32F57}"/>
              </a:ext>
            </a:extLst>
          </p:cNvPr>
          <p:cNvPicPr>
            <a:picLocks noChangeAspect="1"/>
          </p:cNvPicPr>
          <p:nvPr/>
        </p:nvPicPr>
        <p:blipFill>
          <a:blip r:embed="rId2"/>
          <a:stretch>
            <a:fillRect/>
          </a:stretch>
        </p:blipFill>
        <p:spPr>
          <a:xfrm>
            <a:off x="5153822" y="1090079"/>
            <a:ext cx="6553545" cy="4685784"/>
          </a:xfrm>
          <a:prstGeom prst="rect">
            <a:avLst/>
          </a:prstGeom>
        </p:spPr>
      </p:pic>
    </p:spTree>
    <p:extLst>
      <p:ext uri="{BB962C8B-B14F-4D97-AF65-F5344CB8AC3E}">
        <p14:creationId xmlns:p14="http://schemas.microsoft.com/office/powerpoint/2010/main" val="275885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54371-AF49-4AC5-924F-87CC16812FE6}"/>
              </a:ext>
            </a:extLst>
          </p:cNvPr>
          <p:cNvSpPr>
            <a:spLocks noGrp="1"/>
          </p:cNvSpPr>
          <p:nvPr>
            <p:ph type="title" idx="4294967295"/>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Association rule mining output</a:t>
            </a:r>
          </a:p>
        </p:txBody>
      </p:sp>
      <p:cxnSp>
        <p:nvCxnSpPr>
          <p:cNvPr id="44" name="Straight Connector 4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73B6AFB-C449-419A-8548-7F10C8CF1F9B}"/>
              </a:ext>
            </a:extLst>
          </p:cNvPr>
          <p:cNvPicPr>
            <a:picLocks noChangeAspect="1"/>
          </p:cNvPicPr>
          <p:nvPr/>
        </p:nvPicPr>
        <p:blipFill>
          <a:blip r:embed="rId2"/>
          <a:stretch>
            <a:fillRect/>
          </a:stretch>
        </p:blipFill>
        <p:spPr>
          <a:xfrm>
            <a:off x="5153822" y="893473"/>
            <a:ext cx="6553545" cy="5078996"/>
          </a:xfrm>
          <a:prstGeom prst="rect">
            <a:avLst/>
          </a:prstGeom>
        </p:spPr>
      </p:pic>
    </p:spTree>
    <p:extLst>
      <p:ext uri="{BB962C8B-B14F-4D97-AF65-F5344CB8AC3E}">
        <p14:creationId xmlns:p14="http://schemas.microsoft.com/office/powerpoint/2010/main" val="948817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6409C-7942-47C7-A9E8-F757BB2EDB91}"/>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Support vector machines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F36A895-F98E-4CC0-9D3F-A438BB908BDD}"/>
              </a:ext>
            </a:extLst>
          </p:cNvPr>
          <p:cNvSpPr>
            <a:spLocks noGrp="1"/>
          </p:cNvSpPr>
          <p:nvPr>
            <p:ph type="subTitle" idx="1"/>
          </p:nvPr>
        </p:nvSpPr>
        <p:spPr>
          <a:xfrm>
            <a:off x="4976031" y="963877"/>
            <a:ext cx="6377769" cy="4930246"/>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A Support Vector Machine (SVM) is a discriminative classifier formally defined by a separating hyperplane. </a:t>
            </a:r>
          </a:p>
          <a:p>
            <a:pPr marL="342900" indent="-228600" algn="l">
              <a:buFont typeface="Arial" panose="020B0604020202020204" pitchFamily="34" charset="0"/>
              <a:buChar char="•"/>
            </a:pPr>
            <a:r>
              <a:rPr lang="en-US" dirty="0"/>
              <a:t>In other words, given labeled training data (supervised learning), the algorithm outputs an optimal hyperplane which categorizes new examples.</a:t>
            </a:r>
          </a:p>
          <a:p>
            <a:pPr marL="342900" indent="-228600" algn="l">
              <a:buFont typeface="Arial" panose="020B0604020202020204" pitchFamily="34" charset="0"/>
              <a:buChar char="•"/>
            </a:pPr>
            <a:r>
              <a:rPr lang="en-US" dirty="0"/>
              <a:t>SVM algorithm is not suitable for large data sets.</a:t>
            </a:r>
          </a:p>
          <a:p>
            <a:pPr marL="342900" indent="-228600" algn="l">
              <a:buFont typeface="Arial" panose="020B0604020202020204" pitchFamily="34" charset="0"/>
              <a:buChar char="•"/>
            </a:pPr>
            <a:r>
              <a:rPr lang="en-US" dirty="0"/>
              <a:t>SVM does not perform very well, when the data set has more noise i.e. target classes are overlapping.</a:t>
            </a:r>
          </a:p>
        </p:txBody>
      </p:sp>
    </p:spTree>
    <p:extLst>
      <p:ext uri="{BB962C8B-B14F-4D97-AF65-F5344CB8AC3E}">
        <p14:creationId xmlns:p14="http://schemas.microsoft.com/office/powerpoint/2010/main" val="12592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6409C-7942-47C7-A9E8-F757BB2EDB91}"/>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3400" kern="1200" dirty="0">
                <a:solidFill>
                  <a:schemeClr val="accent1"/>
                </a:solidFill>
                <a:latin typeface="+mj-lt"/>
                <a:ea typeface="+mj-ea"/>
                <a:cs typeface="+mj-cs"/>
              </a:rPr>
              <a:t>Actionable insights and recommendations</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F36A895-F98E-4CC0-9D3F-A438BB908BDD}"/>
              </a:ext>
            </a:extLst>
          </p:cNvPr>
          <p:cNvSpPr>
            <a:spLocks noGrp="1"/>
          </p:cNvSpPr>
          <p:nvPr>
            <p:ph type="subTitle" idx="1"/>
          </p:nvPr>
        </p:nvSpPr>
        <p:spPr>
          <a:xfrm>
            <a:off x="4976031" y="963877"/>
            <a:ext cx="6377769" cy="4930246"/>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Offer </a:t>
            </a:r>
            <a:r>
              <a:rPr lang="en-US" dirty="0" err="1"/>
              <a:t>accomodation</a:t>
            </a:r>
            <a:r>
              <a:rPr lang="en-US" dirty="0"/>
              <a:t> to senior citizens if flight gets delayed or cancelled</a:t>
            </a:r>
          </a:p>
          <a:p>
            <a:pPr marL="342900" indent="-228600" algn="l">
              <a:buFont typeface="Arial" panose="020B0604020202020204" pitchFamily="34" charset="0"/>
              <a:buChar char="•"/>
            </a:pPr>
            <a:r>
              <a:rPr lang="en-US" dirty="0"/>
              <a:t>Customer satisfaction should focus more on people travelling through blue status by providing them with coupons.</a:t>
            </a:r>
          </a:p>
          <a:p>
            <a:pPr marL="342900" indent="-228600" algn="l">
              <a:buFont typeface="Arial" panose="020B0604020202020204" pitchFamily="34" charset="0"/>
              <a:buChar char="•"/>
            </a:pPr>
            <a:r>
              <a:rPr lang="en-US" dirty="0"/>
              <a:t>Airlines should concentrate more on the economy class passengers</a:t>
            </a:r>
          </a:p>
        </p:txBody>
      </p:sp>
    </p:spTree>
    <p:extLst>
      <p:ext uri="{BB962C8B-B14F-4D97-AF65-F5344CB8AC3E}">
        <p14:creationId xmlns:p14="http://schemas.microsoft.com/office/powerpoint/2010/main" val="1281155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FD796-EE5D-43EC-9939-98AE840BB3A5}"/>
              </a:ext>
            </a:extLst>
          </p:cNvPr>
          <p:cNvSpPr>
            <a:spLocks noGrp="1"/>
          </p:cNvSpPr>
          <p:nvPr>
            <p:ph type="title" idx="4294967295"/>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Thank You</a:t>
            </a: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6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797F0-70E5-4A62-A619-7ABE6DDB000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Objective: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99D275-F2E6-488C-B3B4-6ED33A7DEAC1}"/>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We have undertaken this survey dataset to analyze customers have become dissatisfied with certain air travel, why certain trips have low satisfaction and identifying attributes impacting customer satisfaction and providing suggestions to help the business grow</a:t>
            </a:r>
          </a:p>
        </p:txBody>
      </p:sp>
    </p:spTree>
    <p:extLst>
      <p:ext uri="{BB962C8B-B14F-4D97-AF65-F5344CB8AC3E}">
        <p14:creationId xmlns:p14="http://schemas.microsoft.com/office/powerpoint/2010/main" val="25952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74500-3D64-4B1C-B2B0-F0AE3751E8E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Business Questions: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3CFDF4-1A16-4E1D-B45E-2ED96EC99C2E}"/>
              </a:ext>
            </a:extLst>
          </p:cNvPr>
          <p:cNvSpPr>
            <a:spLocks noGrp="1"/>
          </p:cNvSpPr>
          <p:nvPr>
            <p:ph idx="1"/>
          </p:nvPr>
        </p:nvSpPr>
        <p:spPr>
          <a:xfrm>
            <a:off x="4976031" y="963877"/>
            <a:ext cx="6377769" cy="4930246"/>
          </a:xfrm>
        </p:spPr>
        <p:txBody>
          <a:bodyPr anchor="ctr">
            <a:normAutofit/>
          </a:bodyPr>
          <a:lstStyle/>
          <a:p>
            <a:r>
              <a:rPr lang="en-US" sz="2400"/>
              <a:t>How to improve customer satisfaction rating for airlines?</a:t>
            </a:r>
          </a:p>
          <a:p>
            <a:r>
              <a:rPr lang="en-US" sz="2400"/>
              <a:t>What are the attributes of an airline that influence customer’s satisfaction rating?</a:t>
            </a:r>
          </a:p>
          <a:p>
            <a:r>
              <a:rPr lang="en-US" sz="2400"/>
              <a:t>How does the age affect a customer’s decision on their rating?</a:t>
            </a:r>
          </a:p>
          <a:p>
            <a:r>
              <a:rPr lang="en-US" sz="2400"/>
              <a:t>Does airline Status affect the customer rating?</a:t>
            </a:r>
          </a:p>
          <a:p>
            <a:r>
              <a:rPr lang="en-US" sz="2400"/>
              <a:t>How does the price affect a customer’s decision on their rating?</a:t>
            </a:r>
          </a:p>
          <a:p>
            <a:endParaRPr lang="en-US" sz="2400"/>
          </a:p>
        </p:txBody>
      </p:sp>
    </p:spTree>
    <p:extLst>
      <p:ext uri="{BB962C8B-B14F-4D97-AF65-F5344CB8AC3E}">
        <p14:creationId xmlns:p14="http://schemas.microsoft.com/office/powerpoint/2010/main" val="143304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71A00-B3FD-424C-A3A9-DD42295ECDA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Low Satisfaction Airlines:</a:t>
            </a:r>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A703A4-11C6-426F-A131-4B79E6F351AF}"/>
              </a:ext>
            </a:extLst>
          </p:cNvPr>
          <p:cNvSpPr>
            <a:spLocks noGrp="1"/>
          </p:cNvSpPr>
          <p:nvPr>
            <p:ph idx="1"/>
          </p:nvPr>
        </p:nvSpPr>
        <p:spPr>
          <a:xfrm>
            <a:off x="4976031" y="963877"/>
            <a:ext cx="6377769" cy="4930246"/>
          </a:xfrm>
        </p:spPr>
        <p:txBody>
          <a:bodyPr anchor="ctr">
            <a:normAutofit/>
          </a:bodyPr>
          <a:lstStyle/>
          <a:p>
            <a:r>
              <a:rPr lang="en-US" sz="2400"/>
              <a:t>Our 1</a:t>
            </a:r>
            <a:r>
              <a:rPr lang="en-US" sz="2400" baseline="30000"/>
              <a:t>st</a:t>
            </a:r>
            <a:r>
              <a:rPr lang="en-US" sz="2400"/>
              <a:t> step was to analyze airlines that provided low customer satisfaction </a:t>
            </a:r>
          </a:p>
          <a:p>
            <a:r>
              <a:rPr lang="en-US" sz="2400"/>
              <a:t>We analyzed it based on the likelihood ,gender and age factor</a:t>
            </a:r>
          </a:p>
          <a:p>
            <a:pPr marL="0" indent="0">
              <a:buNone/>
            </a:pPr>
            <a:endParaRPr lang="en-US" sz="2400"/>
          </a:p>
        </p:txBody>
      </p:sp>
    </p:spTree>
    <p:extLst>
      <p:ext uri="{BB962C8B-B14F-4D97-AF65-F5344CB8AC3E}">
        <p14:creationId xmlns:p14="http://schemas.microsoft.com/office/powerpoint/2010/main" val="339000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a:extLst>
              <a:ext uri="{FF2B5EF4-FFF2-40B4-BE49-F238E27FC236}">
                <a16:creationId xmlns:a16="http://schemas.microsoft.com/office/drawing/2014/main" id="{A513DA65-E924-4D6E-8529-17583531A79A}"/>
              </a:ext>
            </a:extLst>
          </p:cNvPr>
          <p:cNvSpPr>
            <a:spLocks noGrp="1"/>
          </p:cNvSpPr>
          <p:nvPr>
            <p:ph type="title" idx="4294967295"/>
          </p:nvPr>
        </p:nvSpPr>
        <p:spPr>
          <a:xfrm>
            <a:off x="718686" y="5091762"/>
            <a:ext cx="7484787" cy="1264588"/>
          </a:xfrm>
        </p:spPr>
        <p:txBody>
          <a:bodyPr vert="horz" lIns="91440" tIns="45720" rIns="91440" bIns="45720" rtlCol="0" anchor="ctr">
            <a:normAutofit/>
          </a:bodyPr>
          <a:lstStyle/>
          <a:p>
            <a:pPr algn="r"/>
            <a:r>
              <a:rPr lang="en-US" sz="3400">
                <a:solidFill>
                  <a:srgbClr val="FFFFFF"/>
                </a:solidFill>
              </a:rPr>
              <a:t>Likelihood to recommend with respect to all airlines for low satisfaction airlines</a:t>
            </a:r>
          </a:p>
        </p:txBody>
      </p:sp>
      <p:pic>
        <p:nvPicPr>
          <p:cNvPr id="11" name="Content Placeholder 10">
            <a:extLst>
              <a:ext uri="{FF2B5EF4-FFF2-40B4-BE49-F238E27FC236}">
                <a16:creationId xmlns:a16="http://schemas.microsoft.com/office/drawing/2014/main" id="{B78B4955-46C3-4DF8-8C8A-8EDA34EDB2A5}"/>
              </a:ext>
            </a:extLst>
          </p:cNvPr>
          <p:cNvPicPr>
            <a:picLocks noGrp="1" noChangeAspect="1"/>
          </p:cNvPicPr>
          <p:nvPr>
            <p:ph idx="4294967295"/>
          </p:nvPr>
        </p:nvPicPr>
        <p:blipFill rotWithShape="1">
          <a:blip r:embed="rId2"/>
          <a:srcRect t="1449" r="-1" b="23159"/>
          <a:stretch/>
        </p:blipFill>
        <p:spPr>
          <a:xfrm>
            <a:off x="320040" y="320040"/>
            <a:ext cx="11548872" cy="4462272"/>
          </a:xfrm>
          <a:prstGeom prst="rect">
            <a:avLst/>
          </a:prstGeom>
        </p:spPr>
      </p:pic>
      <p:cxnSp>
        <p:nvCxnSpPr>
          <p:cNvPr id="18" name="Straight Connector 17">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66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4DCF6F-563B-43FB-85DB-A1B1CD4FD6F1}"/>
              </a:ext>
            </a:extLst>
          </p:cNvPr>
          <p:cNvPicPr>
            <a:picLocks noGrp="1"/>
          </p:cNvPicPr>
          <p:nvPr>
            <p:ph idx="4294967295"/>
          </p:nvPr>
        </p:nvPicPr>
        <p:blipFill rotWithShape="1">
          <a:blip r:embed="rId2"/>
          <a:srcRect t="12669" r="-1" b="12668"/>
          <a:stretch/>
        </p:blipFill>
        <p:spPr>
          <a:xfrm>
            <a:off x="320040" y="187960"/>
            <a:ext cx="11548872" cy="4462272"/>
          </a:xfrm>
          <a:prstGeom prst="rect">
            <a:avLst/>
          </a:prstGeom>
        </p:spPr>
      </p:pic>
      <p:sp>
        <p:nvSpPr>
          <p:cNvPr id="7" name="Rectangle 9">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354371-AF49-4AC5-924F-87CC16812FE6}"/>
              </a:ext>
            </a:extLst>
          </p:cNvPr>
          <p:cNvSpPr>
            <a:spLocks noGrp="1"/>
          </p:cNvSpPr>
          <p:nvPr>
            <p:ph type="title" idx="4294967295"/>
          </p:nvPr>
        </p:nvSpPr>
        <p:spPr>
          <a:xfrm>
            <a:off x="4380588" y="5093208"/>
            <a:ext cx="6973204" cy="1261872"/>
          </a:xfrm>
        </p:spPr>
        <p:txBody>
          <a:bodyPr vert="horz" lIns="91440" tIns="45720" rIns="91440" bIns="45720" rtlCol="0" anchor="ctr">
            <a:normAutofit/>
          </a:bodyPr>
          <a:lstStyle/>
          <a:p>
            <a:r>
              <a:rPr lang="en-US" sz="3400" dirty="0">
                <a:solidFill>
                  <a:schemeClr val="bg1"/>
                </a:solidFill>
              </a:rPr>
              <a:t>Relationship between Low satisfaction frequency vs destination city</a:t>
            </a:r>
          </a:p>
        </p:txBody>
      </p:sp>
      <p:cxnSp>
        <p:nvCxnSpPr>
          <p:cNvPr id="8" name="Straight Connector 11">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04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1AF5A-B363-4CBC-842B-4E26F0CA916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Modelling Techniques: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F875BE-72DC-4ED4-904D-94CC8EB95B20}"/>
              </a:ext>
            </a:extLst>
          </p:cNvPr>
          <p:cNvSpPr>
            <a:spLocks noGrp="1"/>
          </p:cNvSpPr>
          <p:nvPr>
            <p:ph idx="1"/>
          </p:nvPr>
        </p:nvSpPr>
        <p:spPr>
          <a:xfrm>
            <a:off x="4976031" y="963877"/>
            <a:ext cx="6377769" cy="4930246"/>
          </a:xfrm>
        </p:spPr>
        <p:txBody>
          <a:bodyPr anchor="ctr">
            <a:normAutofit/>
          </a:bodyPr>
          <a:lstStyle/>
          <a:p>
            <a:pPr marL="0" indent="0">
              <a:buNone/>
            </a:pPr>
            <a:r>
              <a:rPr lang="en-US" sz="2400"/>
              <a:t>In order to classify the relevant attributes from the non- relevant ones, we use modeling techniques:</a:t>
            </a:r>
          </a:p>
          <a:p>
            <a:pPr marL="514350" indent="-514350">
              <a:buFont typeface="+mj-lt"/>
              <a:buAutoNum type="arabicPeriod"/>
            </a:pPr>
            <a:r>
              <a:rPr lang="en-US" sz="2400"/>
              <a:t>Linear Modelling</a:t>
            </a:r>
          </a:p>
          <a:p>
            <a:pPr marL="514350" indent="-514350">
              <a:buFont typeface="+mj-lt"/>
              <a:buAutoNum type="arabicPeriod"/>
            </a:pPr>
            <a:r>
              <a:rPr lang="en-US" sz="2400"/>
              <a:t>Associated Rules Mining</a:t>
            </a:r>
          </a:p>
          <a:p>
            <a:pPr marL="514350" indent="-514350">
              <a:buFont typeface="+mj-lt"/>
              <a:buAutoNum type="arabicPeriod"/>
            </a:pPr>
            <a:r>
              <a:rPr lang="en-US" sz="2400"/>
              <a:t>Support Vector machines</a:t>
            </a:r>
          </a:p>
          <a:p>
            <a:pPr marL="0" indent="0">
              <a:buNone/>
            </a:pPr>
            <a:endParaRPr lang="en-US" sz="2400"/>
          </a:p>
        </p:txBody>
      </p:sp>
    </p:spTree>
    <p:extLst>
      <p:ext uri="{BB962C8B-B14F-4D97-AF65-F5344CB8AC3E}">
        <p14:creationId xmlns:p14="http://schemas.microsoft.com/office/powerpoint/2010/main" val="3743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4300276-10C2-4E4B-BADC-64BB132252E3}"/>
              </a:ext>
            </a:extLst>
          </p:cNvPr>
          <p:cNvSpPr>
            <a:spLocks noGrp="1"/>
          </p:cNvSpPr>
          <p:nvPr>
            <p:ph type="title" idx="4294967295"/>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Linear Modelling Output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Placeholder 1">
            <a:extLst>
              <a:ext uri="{FF2B5EF4-FFF2-40B4-BE49-F238E27FC236}">
                <a16:creationId xmlns:a16="http://schemas.microsoft.com/office/drawing/2014/main" id="{D9203096-9EB7-4D54-AFA9-DEA883B345DC}"/>
              </a:ext>
            </a:extLst>
          </p:cNvPr>
          <p:cNvPicPr>
            <a:picLocks noGrp="1" noChangeAspect="1"/>
          </p:cNvPicPr>
          <p:nvPr>
            <p:ph type="pic" idx="4294967295"/>
          </p:nvPr>
        </p:nvPicPr>
        <p:blipFill>
          <a:blip r:embed="rId2"/>
          <a:srcRect t="1260" b="1260"/>
          <a:stretch>
            <a:fillRect/>
          </a:stretch>
        </p:blipFill>
        <p:spPr>
          <a:xfrm>
            <a:off x="5153822" y="845671"/>
            <a:ext cx="6553545" cy="5174599"/>
          </a:xfrm>
          <a:prstGeom prst="rect">
            <a:avLst/>
          </a:prstGeom>
        </p:spPr>
      </p:pic>
    </p:spTree>
    <p:extLst>
      <p:ext uri="{BB962C8B-B14F-4D97-AF65-F5344CB8AC3E}">
        <p14:creationId xmlns:p14="http://schemas.microsoft.com/office/powerpoint/2010/main" val="266340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54371-AF49-4AC5-924F-87CC16812FE6}"/>
              </a:ext>
            </a:extLst>
          </p:cNvPr>
          <p:cNvSpPr>
            <a:spLocks noGrp="1"/>
          </p:cNvSpPr>
          <p:nvPr>
            <p:ph type="title" idx="4294967295"/>
          </p:nvPr>
        </p:nvSpPr>
        <p:spPr>
          <a:xfrm>
            <a:off x="674237" y="914400"/>
            <a:ext cx="3657600" cy="2887579"/>
          </a:xfrm>
        </p:spPr>
        <p:txBody>
          <a:bodyPr vert="horz" lIns="91440" tIns="45720" rIns="91440" bIns="45720" rtlCol="0" anchor="b">
            <a:normAutofit/>
          </a:bodyPr>
          <a:lstStyle/>
          <a:p>
            <a:pPr algn="ctr"/>
            <a:r>
              <a:rPr lang="en-US" sz="3700" kern="1200" dirty="0">
                <a:solidFill>
                  <a:srgbClr val="FFFFFF"/>
                </a:solidFill>
                <a:latin typeface="+mj-lt"/>
                <a:ea typeface="+mj-ea"/>
                <a:cs typeface="+mj-cs"/>
              </a:rPr>
              <a:t>Relationship between Likelihood to recommend and Airline Status</a:t>
            </a:r>
          </a:p>
        </p:txBody>
      </p:sp>
      <p:cxnSp>
        <p:nvCxnSpPr>
          <p:cNvPr id="27" name="Straight Connector 2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EC486EC-0464-4098-A757-4596D8D6C1E9}"/>
              </a:ext>
            </a:extLst>
          </p:cNvPr>
          <p:cNvPicPr/>
          <p:nvPr/>
        </p:nvPicPr>
        <p:blipFill>
          <a:blip r:embed="rId2"/>
          <a:stretch>
            <a:fillRect/>
          </a:stretch>
        </p:blipFill>
        <p:spPr>
          <a:xfrm>
            <a:off x="5375635" y="492573"/>
            <a:ext cx="6109918" cy="5880796"/>
          </a:xfrm>
          <a:prstGeom prst="rect">
            <a:avLst/>
          </a:prstGeom>
        </p:spPr>
      </p:pic>
    </p:spTree>
    <p:extLst>
      <p:ext uri="{BB962C8B-B14F-4D97-AF65-F5344CB8AC3E}">
        <p14:creationId xmlns:p14="http://schemas.microsoft.com/office/powerpoint/2010/main" val="322485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USA Airline Customer Satisfaction Analysis</vt:lpstr>
      <vt:lpstr>Objective:</vt:lpstr>
      <vt:lpstr>Business Questions:</vt:lpstr>
      <vt:lpstr>Low Satisfaction Airlines:</vt:lpstr>
      <vt:lpstr>Likelihood to recommend with respect to all airlines for low satisfaction airlines</vt:lpstr>
      <vt:lpstr>Relationship between Low satisfaction frequency vs destination city</vt:lpstr>
      <vt:lpstr>Modelling Techniques:</vt:lpstr>
      <vt:lpstr>Linear Modelling Output</vt:lpstr>
      <vt:lpstr>Relationship between Likelihood to recommend and Airline Status</vt:lpstr>
      <vt:lpstr>Relationship between Likelihood to recommend and class</vt:lpstr>
      <vt:lpstr>Association rule mining Modeling</vt:lpstr>
      <vt:lpstr>Summary analysis</vt:lpstr>
      <vt:lpstr>Association rule mining output</vt:lpstr>
      <vt:lpstr>Support vector machines</vt:lpstr>
      <vt:lpstr>Actionable insights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Airline Customer Satisfaction Analysis</dc:title>
  <dc:creator>Lavnish Prakash Talreja</dc:creator>
  <cp:lastModifiedBy>Lavnish Prakash Talreja</cp:lastModifiedBy>
  <cp:revision>1</cp:revision>
  <dcterms:created xsi:type="dcterms:W3CDTF">2019-12-11T04:03:51Z</dcterms:created>
  <dcterms:modified xsi:type="dcterms:W3CDTF">2019-12-11T04:03:59Z</dcterms:modified>
</cp:coreProperties>
</file>