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5" r:id="rId8"/>
    <p:sldId id="266" r:id="rId9"/>
    <p:sldId id="264"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E4603274-0A94-4C44-AFEE-034082C39A27}" type="datetimeFigureOut">
              <a:rPr lang="es-CL" smtClean="0"/>
              <a:t>12-12-2024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B762C3C2-78B9-4085-B3DC-B120EA95ADFC}" type="slidenum">
              <a:rPr lang="es-CL" smtClean="0"/>
              <a:t>‹Nº›</a:t>
            </a:fld>
            <a:endParaRPr lang="es-C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2500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E4603274-0A94-4C44-AFEE-034082C39A27}" type="datetimeFigureOut">
              <a:rPr lang="es-CL" smtClean="0"/>
              <a:t>12-12-2024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B762C3C2-78B9-4085-B3DC-B120EA95ADFC}" type="slidenum">
              <a:rPr lang="es-CL" smtClean="0"/>
              <a:t>‹Nº›</a:t>
            </a:fld>
            <a:endParaRPr lang="es-CL"/>
          </a:p>
        </p:txBody>
      </p:sp>
    </p:spTree>
    <p:extLst>
      <p:ext uri="{BB962C8B-B14F-4D97-AF65-F5344CB8AC3E}">
        <p14:creationId xmlns:p14="http://schemas.microsoft.com/office/powerpoint/2010/main" val="1889066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E4603274-0A94-4C44-AFEE-034082C39A27}" type="datetimeFigureOut">
              <a:rPr lang="es-CL" smtClean="0"/>
              <a:t>12-12-2024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B762C3C2-78B9-4085-B3DC-B120EA95ADFC}" type="slidenum">
              <a:rPr lang="es-CL" smtClean="0"/>
              <a:t>‹Nº›</a:t>
            </a:fld>
            <a:endParaRPr lang="es-CL"/>
          </a:p>
        </p:txBody>
      </p:sp>
    </p:spTree>
    <p:extLst>
      <p:ext uri="{BB962C8B-B14F-4D97-AF65-F5344CB8AC3E}">
        <p14:creationId xmlns:p14="http://schemas.microsoft.com/office/powerpoint/2010/main" val="1782530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E4603274-0A94-4C44-AFEE-034082C39A27}" type="datetimeFigureOut">
              <a:rPr lang="es-CL" smtClean="0"/>
              <a:t>12-12-2024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B762C3C2-78B9-4085-B3DC-B120EA95ADFC}" type="slidenum">
              <a:rPr lang="es-CL" smtClean="0"/>
              <a:t>‹Nº›</a:t>
            </a:fld>
            <a:endParaRPr lang="es-CL"/>
          </a:p>
        </p:txBody>
      </p:sp>
    </p:spTree>
    <p:extLst>
      <p:ext uri="{BB962C8B-B14F-4D97-AF65-F5344CB8AC3E}">
        <p14:creationId xmlns:p14="http://schemas.microsoft.com/office/powerpoint/2010/main" val="1442582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E4603274-0A94-4C44-AFEE-034082C39A27}" type="datetimeFigureOut">
              <a:rPr lang="es-CL" smtClean="0"/>
              <a:t>12-12-2024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B762C3C2-78B9-4085-B3DC-B120EA95ADFC}" type="slidenum">
              <a:rPr lang="es-CL" smtClean="0"/>
              <a:t>‹Nº›</a:t>
            </a:fld>
            <a:endParaRPr lang="es-C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6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E4603274-0A94-4C44-AFEE-034082C39A27}" type="datetimeFigureOut">
              <a:rPr lang="es-CL" smtClean="0"/>
              <a:t>12-12-2024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B762C3C2-78B9-4085-B3DC-B120EA95ADFC}" type="slidenum">
              <a:rPr lang="es-CL" smtClean="0"/>
              <a:t>‹Nº›</a:t>
            </a:fld>
            <a:endParaRPr lang="es-CL"/>
          </a:p>
        </p:txBody>
      </p:sp>
    </p:spTree>
    <p:extLst>
      <p:ext uri="{BB962C8B-B14F-4D97-AF65-F5344CB8AC3E}">
        <p14:creationId xmlns:p14="http://schemas.microsoft.com/office/powerpoint/2010/main" val="653318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E4603274-0A94-4C44-AFEE-034082C39A27}" type="datetimeFigureOut">
              <a:rPr lang="es-CL" smtClean="0"/>
              <a:t>12-12-2024</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B762C3C2-78B9-4085-B3DC-B120EA95ADFC}" type="slidenum">
              <a:rPr lang="es-CL" smtClean="0"/>
              <a:t>‹Nº›</a:t>
            </a:fld>
            <a:endParaRPr lang="es-CL"/>
          </a:p>
        </p:txBody>
      </p:sp>
    </p:spTree>
    <p:extLst>
      <p:ext uri="{BB962C8B-B14F-4D97-AF65-F5344CB8AC3E}">
        <p14:creationId xmlns:p14="http://schemas.microsoft.com/office/powerpoint/2010/main" val="3326777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E4603274-0A94-4C44-AFEE-034082C39A27}" type="datetimeFigureOut">
              <a:rPr lang="es-CL" smtClean="0"/>
              <a:t>12-12-2024</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B762C3C2-78B9-4085-B3DC-B120EA95ADFC}" type="slidenum">
              <a:rPr lang="es-CL" smtClean="0"/>
              <a:t>‹Nº›</a:t>
            </a:fld>
            <a:endParaRPr lang="es-CL"/>
          </a:p>
        </p:txBody>
      </p:sp>
    </p:spTree>
    <p:extLst>
      <p:ext uri="{BB962C8B-B14F-4D97-AF65-F5344CB8AC3E}">
        <p14:creationId xmlns:p14="http://schemas.microsoft.com/office/powerpoint/2010/main" val="2356064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4603274-0A94-4C44-AFEE-034082C39A27}" type="datetimeFigureOut">
              <a:rPr lang="es-CL" smtClean="0"/>
              <a:t>12-12-2024</a:t>
            </a:fld>
            <a:endParaRPr lang="es-C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L"/>
          </a:p>
        </p:txBody>
      </p:sp>
      <p:sp>
        <p:nvSpPr>
          <p:cNvPr id="9" name="Slide Number Placeholder 8"/>
          <p:cNvSpPr>
            <a:spLocks noGrp="1"/>
          </p:cNvSpPr>
          <p:nvPr>
            <p:ph type="sldNum" sz="quarter" idx="12"/>
          </p:nvPr>
        </p:nvSpPr>
        <p:spPr/>
        <p:txBody>
          <a:bodyPr/>
          <a:lstStyle/>
          <a:p>
            <a:fld id="{B762C3C2-78B9-4085-B3DC-B120EA95ADFC}" type="slidenum">
              <a:rPr lang="es-CL" smtClean="0"/>
              <a:t>‹Nº›</a:t>
            </a:fld>
            <a:endParaRPr lang="es-CL"/>
          </a:p>
        </p:txBody>
      </p:sp>
    </p:spTree>
    <p:extLst>
      <p:ext uri="{BB962C8B-B14F-4D97-AF65-F5344CB8AC3E}">
        <p14:creationId xmlns:p14="http://schemas.microsoft.com/office/powerpoint/2010/main" val="1312625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4603274-0A94-4C44-AFEE-034082C39A27}" type="datetimeFigureOut">
              <a:rPr lang="es-CL" smtClean="0"/>
              <a:t>12-12-2024</a:t>
            </a:fld>
            <a:endParaRPr lang="es-C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762C3C2-78B9-4085-B3DC-B120EA95ADFC}" type="slidenum">
              <a:rPr lang="es-CL" smtClean="0"/>
              <a:t>‹Nº›</a:t>
            </a:fld>
            <a:endParaRPr lang="es-CL"/>
          </a:p>
        </p:txBody>
      </p:sp>
    </p:spTree>
    <p:extLst>
      <p:ext uri="{BB962C8B-B14F-4D97-AF65-F5344CB8AC3E}">
        <p14:creationId xmlns:p14="http://schemas.microsoft.com/office/powerpoint/2010/main" val="3242124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E4603274-0A94-4C44-AFEE-034082C39A27}" type="datetimeFigureOut">
              <a:rPr lang="es-CL" smtClean="0"/>
              <a:t>12-12-2024</a:t>
            </a:fld>
            <a:endParaRPr lang="es-CL"/>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62C3C2-78B9-4085-B3DC-B120EA95ADFC}" type="slidenum">
              <a:rPr lang="es-CL" smtClean="0"/>
              <a:t>‹Nº›</a:t>
            </a:fld>
            <a:endParaRPr lang="es-CL"/>
          </a:p>
        </p:txBody>
      </p:sp>
    </p:spTree>
    <p:extLst>
      <p:ext uri="{BB962C8B-B14F-4D97-AF65-F5344CB8AC3E}">
        <p14:creationId xmlns:p14="http://schemas.microsoft.com/office/powerpoint/2010/main" val="2033042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4603274-0A94-4C44-AFEE-034082C39A27}" type="datetimeFigureOut">
              <a:rPr lang="es-CL" smtClean="0"/>
              <a:t>12-12-2024</a:t>
            </a:fld>
            <a:endParaRPr lang="es-C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762C3C2-78B9-4085-B3DC-B120EA95ADFC}" type="slidenum">
              <a:rPr lang="es-CL" smtClean="0"/>
              <a:t>‹Nº›</a:t>
            </a:fld>
            <a:endParaRPr lang="es-C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6097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405B48-0752-6DB0-1C87-05EEDED24ADC}"/>
              </a:ext>
            </a:extLst>
          </p:cNvPr>
          <p:cNvSpPr>
            <a:spLocks noGrp="1"/>
          </p:cNvSpPr>
          <p:nvPr>
            <p:ph type="ctrTitle"/>
          </p:nvPr>
        </p:nvSpPr>
        <p:spPr/>
        <p:txBody>
          <a:bodyPr/>
          <a:lstStyle/>
          <a:p>
            <a:pPr algn="ctr"/>
            <a:r>
              <a:rPr lang="es-MX" dirty="0"/>
              <a:t>Predicción de Parkinson a partir de Datos de Tecleo</a:t>
            </a:r>
            <a:endParaRPr lang="es-CL" dirty="0"/>
          </a:p>
        </p:txBody>
      </p:sp>
      <p:sp>
        <p:nvSpPr>
          <p:cNvPr id="3" name="Subtítulo 2">
            <a:extLst>
              <a:ext uri="{FF2B5EF4-FFF2-40B4-BE49-F238E27FC236}">
                <a16:creationId xmlns:a16="http://schemas.microsoft.com/office/drawing/2014/main" id="{E5F15A6B-754F-6C2B-0184-4A5E885E8F92}"/>
              </a:ext>
            </a:extLst>
          </p:cNvPr>
          <p:cNvSpPr>
            <a:spLocks noGrp="1"/>
          </p:cNvSpPr>
          <p:nvPr>
            <p:ph type="subTitle" idx="1"/>
          </p:nvPr>
        </p:nvSpPr>
        <p:spPr/>
        <p:txBody>
          <a:bodyPr>
            <a:normAutofit/>
          </a:bodyPr>
          <a:lstStyle/>
          <a:p>
            <a:pPr algn="ctr"/>
            <a:r>
              <a:rPr lang="es-CL" dirty="0"/>
              <a:t>Rodrigo Dominguez</a:t>
            </a:r>
          </a:p>
          <a:p>
            <a:pPr algn="ctr"/>
            <a:r>
              <a:rPr lang="es-CL" dirty="0"/>
              <a:t>Taller integrado de ciencia de  datos</a:t>
            </a:r>
          </a:p>
        </p:txBody>
      </p:sp>
    </p:spTree>
    <p:extLst>
      <p:ext uri="{BB962C8B-B14F-4D97-AF65-F5344CB8AC3E}">
        <p14:creationId xmlns:p14="http://schemas.microsoft.com/office/powerpoint/2010/main" val="3578324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AA9928-EFFC-8AF8-43CD-76A620536E2F}"/>
              </a:ext>
            </a:extLst>
          </p:cNvPr>
          <p:cNvSpPr>
            <a:spLocks noGrp="1"/>
          </p:cNvSpPr>
          <p:nvPr>
            <p:ph type="title"/>
          </p:nvPr>
        </p:nvSpPr>
        <p:spPr/>
        <p:txBody>
          <a:bodyPr/>
          <a:lstStyle/>
          <a:p>
            <a:r>
              <a:rPr lang="es-CL" dirty="0"/>
              <a:t>Discusión</a:t>
            </a:r>
          </a:p>
        </p:txBody>
      </p:sp>
      <p:sp>
        <p:nvSpPr>
          <p:cNvPr id="4" name="Rectangle 1">
            <a:extLst>
              <a:ext uri="{FF2B5EF4-FFF2-40B4-BE49-F238E27FC236}">
                <a16:creationId xmlns:a16="http://schemas.microsoft.com/office/drawing/2014/main" id="{4F267EAA-68D9-9A1E-910C-D4AC02FA5350}"/>
              </a:ext>
            </a:extLst>
          </p:cNvPr>
          <p:cNvSpPr>
            <a:spLocks noGrp="1" noChangeArrowheads="1"/>
          </p:cNvSpPr>
          <p:nvPr>
            <p:ph idx="1"/>
          </p:nvPr>
        </p:nvSpPr>
        <p:spPr bwMode="auto">
          <a:xfrm>
            <a:off x="1097281" y="1674439"/>
            <a:ext cx="10241280"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s-CL" altLang="es-CL" sz="1800" i="0" u="none" strike="noStrike" cap="none" normalizeH="0" baseline="0" dirty="0">
                <a:ln>
                  <a:noFill/>
                </a:ln>
                <a:solidFill>
                  <a:schemeClr val="tx1"/>
                </a:solidFill>
                <a:effectLst/>
                <a:latin typeface="Arial" panose="020B0604020202020204" pitchFamily="34" charset="0"/>
              </a:rPr>
              <a:t>Hallazgos clave:	</a:t>
            </a:r>
          </a:p>
          <a:p>
            <a:pPr marL="292608" lvl="1" indent="0" eaLnBrk="0" fontAlgn="base" hangingPunct="0">
              <a:lnSpc>
                <a:spcPct val="100000"/>
              </a:lnSpc>
              <a:spcBef>
                <a:spcPct val="0"/>
              </a:spcBef>
              <a:spcAft>
                <a:spcPct val="0"/>
              </a:spcAft>
              <a:buClrTx/>
              <a:buFontTx/>
              <a:buChar char="•"/>
            </a:pPr>
            <a:r>
              <a:rPr kumimoji="0" lang="es-CL" altLang="es-CL" sz="1600" i="0" u="none" strike="noStrike" cap="none" normalizeH="0" baseline="0" dirty="0">
                <a:ln>
                  <a:noFill/>
                </a:ln>
                <a:solidFill>
                  <a:schemeClr val="tx1"/>
                </a:solidFill>
                <a:effectLst/>
                <a:latin typeface="Arial" panose="020B0604020202020204" pitchFamily="34" charset="0"/>
              </a:rPr>
              <a:t>GRU es adecuado para datos secuenciales, pero sufre limitaciones con conjuntos de datos pequeños.</a:t>
            </a:r>
          </a:p>
          <a:p>
            <a:pPr marL="292608" lvl="1" indent="0" eaLnBrk="0" fontAlgn="base" hangingPunct="0">
              <a:lnSpc>
                <a:spcPct val="100000"/>
              </a:lnSpc>
              <a:spcBef>
                <a:spcPct val="0"/>
              </a:spcBef>
              <a:spcAft>
                <a:spcPct val="0"/>
              </a:spcAft>
              <a:buClrTx/>
              <a:buFontTx/>
              <a:buChar char="•"/>
            </a:pPr>
            <a:r>
              <a:rPr kumimoji="0" lang="es-CL" altLang="es-CL" sz="1600" i="0" u="none" strike="noStrike" cap="none" normalizeH="0" baseline="0" dirty="0">
                <a:ln>
                  <a:noFill/>
                </a:ln>
                <a:solidFill>
                  <a:schemeClr val="tx1"/>
                </a:solidFill>
                <a:effectLst/>
                <a:latin typeface="Arial" panose="020B0604020202020204" pitchFamily="34" charset="0"/>
              </a:rPr>
              <a:t>El intervalo de 20 segundos optimiza la captura de patrones relevantes.</a:t>
            </a:r>
          </a:p>
          <a:p>
            <a:pPr marL="292608" lvl="1" indent="0" eaLnBrk="0" fontAlgn="base" hangingPunct="0">
              <a:lnSpc>
                <a:spcPct val="100000"/>
              </a:lnSpc>
              <a:spcBef>
                <a:spcPct val="0"/>
              </a:spcBef>
              <a:spcAft>
                <a:spcPct val="0"/>
              </a:spcAft>
              <a:buClrTx/>
              <a:buFontTx/>
              <a:buChar char="•"/>
            </a:pPr>
            <a:r>
              <a:rPr lang="es-CL" altLang="es-CL" sz="1600" dirty="0">
                <a:solidFill>
                  <a:schemeClr val="tx1"/>
                </a:solidFill>
                <a:latin typeface="Arial" panose="020B0604020202020204" pitchFamily="34" charset="0"/>
              </a:rPr>
              <a:t>Si bien se logró un buen porcentaje de predicción, este no alcanza a competir con exámenes médicos para diagnosticar el Parkinson.</a:t>
            </a:r>
            <a:endParaRPr kumimoji="0" lang="es-CL" altLang="es-CL" sz="1600" i="0" u="none" strike="noStrike" cap="none" normalizeH="0" baseline="0" dirty="0">
              <a:ln>
                <a:noFill/>
              </a:ln>
              <a:solidFill>
                <a:schemeClr val="tx1"/>
              </a:solidFill>
              <a:effectLst/>
              <a:latin typeface="Arial" panose="020B0604020202020204" pitchFamily="34" charset="0"/>
            </a:endParaRPr>
          </a:p>
          <a:p>
            <a:pPr marL="292608" lvl="1" indent="0" eaLnBrk="0" fontAlgn="base" hangingPunct="0">
              <a:lnSpc>
                <a:spcPct val="100000"/>
              </a:lnSpc>
              <a:spcBef>
                <a:spcPct val="0"/>
              </a:spcBef>
              <a:spcAft>
                <a:spcPct val="0"/>
              </a:spcAft>
              <a:buClrTx/>
              <a:buNone/>
            </a:pPr>
            <a:endParaRPr kumimoji="0" lang="es-CL" altLang="es-CL"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s-CL" altLang="es-CL" sz="1800" i="0" u="none" strike="noStrike" cap="none" normalizeH="0" baseline="0" dirty="0">
                <a:ln>
                  <a:noFill/>
                </a:ln>
                <a:solidFill>
                  <a:schemeClr val="tx1"/>
                </a:solidFill>
                <a:effectLst/>
                <a:latin typeface="Arial" panose="020B0604020202020204" pitchFamily="34" charset="0"/>
              </a:rPr>
              <a:t>Limitaciones:</a:t>
            </a:r>
          </a:p>
          <a:p>
            <a:pPr marL="292608" lvl="1" indent="0" eaLnBrk="0" fontAlgn="base" hangingPunct="0">
              <a:lnSpc>
                <a:spcPct val="100000"/>
              </a:lnSpc>
              <a:spcBef>
                <a:spcPct val="0"/>
              </a:spcBef>
              <a:spcAft>
                <a:spcPct val="0"/>
              </a:spcAft>
              <a:buClrTx/>
              <a:buFontTx/>
              <a:buChar char="•"/>
            </a:pPr>
            <a:r>
              <a:rPr kumimoji="0" lang="es-CL" altLang="es-CL" sz="1600" i="0" u="none" strike="noStrike" cap="none" normalizeH="0" baseline="0" dirty="0">
                <a:ln>
                  <a:noFill/>
                </a:ln>
                <a:solidFill>
                  <a:schemeClr val="tx1"/>
                </a:solidFill>
                <a:effectLst/>
                <a:latin typeface="Arial" panose="020B0604020202020204" pitchFamily="34" charset="0"/>
              </a:rPr>
              <a:t>Riesgo de falsos positivos en pacientes sanos.</a:t>
            </a:r>
          </a:p>
          <a:p>
            <a:pPr marL="292608" lvl="1" indent="0" eaLnBrk="0" fontAlgn="base" hangingPunct="0">
              <a:lnSpc>
                <a:spcPct val="100000"/>
              </a:lnSpc>
              <a:spcBef>
                <a:spcPct val="0"/>
              </a:spcBef>
              <a:spcAft>
                <a:spcPct val="0"/>
              </a:spcAft>
              <a:buClrTx/>
              <a:buFontTx/>
              <a:buChar char="•"/>
            </a:pPr>
            <a:r>
              <a:rPr kumimoji="0" lang="es-CL" altLang="es-CL" sz="1600" i="0" u="none" strike="noStrike" cap="none" normalizeH="0" baseline="0" dirty="0">
                <a:ln>
                  <a:noFill/>
                </a:ln>
                <a:solidFill>
                  <a:schemeClr val="tx1"/>
                </a:solidFill>
                <a:effectLst/>
                <a:latin typeface="Arial" panose="020B0604020202020204" pitchFamily="34" charset="0"/>
              </a:rPr>
              <a:t>Necesidad de ampliar el conjunto de datos.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L" altLang="es-C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0986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76D852-0519-E09B-5513-E3BEC821ABDA}"/>
              </a:ext>
            </a:extLst>
          </p:cNvPr>
          <p:cNvSpPr>
            <a:spLocks noGrp="1"/>
          </p:cNvSpPr>
          <p:nvPr>
            <p:ph type="title"/>
          </p:nvPr>
        </p:nvSpPr>
        <p:spPr/>
        <p:txBody>
          <a:bodyPr/>
          <a:lstStyle/>
          <a:p>
            <a:r>
              <a:rPr lang="es-CL" dirty="0" err="1"/>
              <a:t>Conlusión</a:t>
            </a:r>
            <a:endParaRPr lang="es-CL" dirty="0"/>
          </a:p>
        </p:txBody>
      </p:sp>
      <p:sp>
        <p:nvSpPr>
          <p:cNvPr id="3" name="Marcador de contenido 2">
            <a:extLst>
              <a:ext uri="{FF2B5EF4-FFF2-40B4-BE49-F238E27FC236}">
                <a16:creationId xmlns:a16="http://schemas.microsoft.com/office/drawing/2014/main" id="{5D03CED0-561E-DB38-A307-587466E71AD5}"/>
              </a:ext>
            </a:extLst>
          </p:cNvPr>
          <p:cNvSpPr>
            <a:spLocks noGrp="1"/>
          </p:cNvSpPr>
          <p:nvPr>
            <p:ph idx="1"/>
          </p:nvPr>
        </p:nvSpPr>
        <p:spPr/>
        <p:txBody>
          <a:bodyPr/>
          <a:lstStyle/>
          <a:p>
            <a:pPr marL="0" indent="0" algn="just">
              <a:buNone/>
            </a:pPr>
            <a:r>
              <a:rPr lang="es-MX" dirty="0"/>
              <a:t>Este proyecto se presenta como una herramienta complementaria, no invasiva y accesible, diseñada para analizar patrones de tecleo y detectar posibles signos tempranos de Parkinson. Aunque no proporciona un diagnóstico definitivo, sus resultados pueden ser útiles para que las personas con dudas sobre su estado de salud tomen conciencia y consideren la necesidad de consultar a un médico para realizarse pruebas más detalladas. Para mejorar el alcance y la precisión del proyecto, sería fundamental ampliar el conjunto de datos disponible, lo que permitiría un entrenamiento más robusto del modelo y una mayor capacidad de generalización.</a:t>
            </a:r>
          </a:p>
        </p:txBody>
      </p:sp>
    </p:spTree>
    <p:extLst>
      <p:ext uri="{BB962C8B-B14F-4D97-AF65-F5344CB8AC3E}">
        <p14:creationId xmlns:p14="http://schemas.microsoft.com/office/powerpoint/2010/main" val="2617060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BEC317-CE5F-0046-6451-E2FFD4DFCFF5}"/>
              </a:ext>
            </a:extLst>
          </p:cNvPr>
          <p:cNvSpPr>
            <a:spLocks noGrp="1"/>
          </p:cNvSpPr>
          <p:nvPr>
            <p:ph type="title"/>
          </p:nvPr>
        </p:nvSpPr>
        <p:spPr/>
        <p:txBody>
          <a:bodyPr/>
          <a:lstStyle/>
          <a:p>
            <a:r>
              <a:rPr lang="es-CL" dirty="0"/>
              <a:t>Introducción</a:t>
            </a:r>
          </a:p>
        </p:txBody>
      </p:sp>
      <p:sp>
        <p:nvSpPr>
          <p:cNvPr id="3" name="Marcador de contenido 2">
            <a:extLst>
              <a:ext uri="{FF2B5EF4-FFF2-40B4-BE49-F238E27FC236}">
                <a16:creationId xmlns:a16="http://schemas.microsoft.com/office/drawing/2014/main" id="{DE8D9EF5-38B2-3B4D-B9A6-023B88B7C6F8}"/>
              </a:ext>
            </a:extLst>
          </p:cNvPr>
          <p:cNvSpPr>
            <a:spLocks noGrp="1"/>
          </p:cNvSpPr>
          <p:nvPr>
            <p:ph idx="1"/>
          </p:nvPr>
        </p:nvSpPr>
        <p:spPr/>
        <p:txBody>
          <a:bodyPr/>
          <a:lstStyle/>
          <a:p>
            <a:pPr algn="just"/>
            <a:r>
              <a:rPr lang="es-MX" dirty="0"/>
              <a:t>El presente proyecto aborda el análisis de muestras de tecleo de 85 personas con el propósito de detectar la enfermedad de Parkinson, un trastorno neurodegenerativo que afecta a más de 8.5 millones de personas en el mundo, cifra que continúa en aumento. Ante esta realidad, surge la necesidad de desarrollar herramientas no invasivas que faciliten su detección temprana. El objetivo principal fue implementar un modelo de aprendizaje automático basado en redes neuronales GRU, capaz de clasificar a los pacientes mediante el análisis de datos de su interacción con el teclado.</a:t>
            </a:r>
            <a:endParaRPr lang="es-CL" dirty="0"/>
          </a:p>
        </p:txBody>
      </p:sp>
    </p:spTree>
    <p:extLst>
      <p:ext uri="{BB962C8B-B14F-4D97-AF65-F5344CB8AC3E}">
        <p14:creationId xmlns:p14="http://schemas.microsoft.com/office/powerpoint/2010/main" val="106391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D15B753-39B3-318C-2223-CABBF12D6A49}"/>
              </a:ext>
            </a:extLst>
          </p:cNvPr>
          <p:cNvSpPr>
            <a:spLocks noGrp="1"/>
          </p:cNvSpPr>
          <p:nvPr>
            <p:ph type="title"/>
          </p:nvPr>
        </p:nvSpPr>
        <p:spPr>
          <a:xfrm>
            <a:off x="6411685" y="634946"/>
            <a:ext cx="5127171" cy="1450757"/>
          </a:xfrm>
        </p:spPr>
        <p:txBody>
          <a:bodyPr>
            <a:normAutofit/>
          </a:bodyPr>
          <a:lstStyle/>
          <a:p>
            <a:r>
              <a:rPr lang="es-CL" dirty="0"/>
              <a:t>Datos</a:t>
            </a:r>
          </a:p>
        </p:txBody>
      </p:sp>
      <p:pic>
        <p:nvPicPr>
          <p:cNvPr id="4" name="image1.png">
            <a:extLst>
              <a:ext uri="{FF2B5EF4-FFF2-40B4-BE49-F238E27FC236}">
                <a16:creationId xmlns:a16="http://schemas.microsoft.com/office/drawing/2014/main" id="{01CCAA57-F9FE-FEDE-0D23-02F77C22FA34}"/>
              </a:ext>
            </a:extLst>
          </p:cNvPr>
          <p:cNvPicPr>
            <a:picLocks noChangeAspect="1"/>
          </p:cNvPicPr>
          <p:nvPr/>
        </p:nvPicPr>
        <p:blipFill>
          <a:blip r:embed="rId2" cstate="print"/>
          <a:stretch>
            <a:fillRect/>
          </a:stretch>
        </p:blipFill>
        <p:spPr>
          <a:xfrm>
            <a:off x="643192" y="1449499"/>
            <a:ext cx="5451627" cy="3638960"/>
          </a:xfrm>
          <a:prstGeom prst="rect">
            <a:avLst/>
          </a:prstGeom>
        </p:spPr>
      </p:pic>
      <p:cxnSp>
        <p:nvCxnSpPr>
          <p:cNvPr id="11" name="Straight Connector 10">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518CC6F2-F8EB-609E-D656-F29AA1419E66}"/>
              </a:ext>
            </a:extLst>
          </p:cNvPr>
          <p:cNvSpPr>
            <a:spLocks noGrp="1"/>
          </p:cNvSpPr>
          <p:nvPr>
            <p:ph idx="1"/>
          </p:nvPr>
        </p:nvSpPr>
        <p:spPr>
          <a:xfrm>
            <a:off x="6411684" y="2198914"/>
            <a:ext cx="5127172" cy="3670180"/>
          </a:xfrm>
        </p:spPr>
        <p:txBody>
          <a:bodyPr>
            <a:normAutofit/>
          </a:bodyPr>
          <a:lstStyle/>
          <a:p>
            <a:r>
              <a:rPr lang="es-CL" sz="1600"/>
              <a:t>Los datos pertenecen a la base de datos de </a:t>
            </a:r>
            <a:r>
              <a:rPr lang="es-CL" sz="1600" b="0" i="0" err="1">
                <a:effectLst/>
                <a:highlight>
                  <a:srgbClr val="FFFFFF"/>
                </a:highlight>
                <a:latin typeface="-apple-system"/>
              </a:rPr>
              <a:t>neuroQWERTY</a:t>
            </a:r>
            <a:r>
              <a:rPr lang="es-CL" sz="1600">
                <a:highlight>
                  <a:srgbClr val="FFFFFF"/>
                </a:highlight>
                <a:latin typeface="-apple-system"/>
              </a:rPr>
              <a:t> .</a:t>
            </a:r>
            <a:endParaRPr lang="es-CL" sz="1600"/>
          </a:p>
          <a:p>
            <a:r>
              <a:rPr lang="es-CL" sz="1600"/>
              <a:t>La base de datos nos proporciona información de 85 pacientes: 43 sanos y 42 con Parkinson.</a:t>
            </a:r>
          </a:p>
          <a:p>
            <a:r>
              <a:rPr lang="es-CL" sz="1600"/>
              <a:t>Cada individuo tiene un archivo donde hay información de la escritura del paciente, teniendo la tecla presionada, el tiempo que la mantuvo, </a:t>
            </a:r>
            <a:r>
              <a:rPr lang="es-MX" sz="1600"/>
              <a:t>tiempo de pulsación y liberación. A cada paciente se les hizo escribir un texto y de ahí sacaron la información anteriormente mencionada.</a:t>
            </a:r>
          </a:p>
          <a:p>
            <a:r>
              <a:rPr lang="es-CL" sz="1600"/>
              <a:t>Aparte de los archivos mencionados hay otro que resume la información, dándonos datos como el id del paciente, </a:t>
            </a:r>
            <a:r>
              <a:rPr lang="es-CL" sz="1600" err="1"/>
              <a:t>gt</a:t>
            </a:r>
            <a:r>
              <a:rPr lang="es-CL" sz="1600"/>
              <a:t>(si tiene Parkinson o no), </a:t>
            </a:r>
            <a:r>
              <a:rPr lang="es-CL" sz="1600" err="1"/>
              <a:t>nqScore</a:t>
            </a:r>
            <a:r>
              <a:rPr lang="es-CL" sz="1600"/>
              <a:t>, </a:t>
            </a:r>
            <a:r>
              <a:rPr lang="es-CL" sz="1600" err="1"/>
              <a:t>typingspeed</a:t>
            </a:r>
            <a:r>
              <a:rPr lang="es-CL" sz="1600"/>
              <a:t> entre otros que no se usaron para la realización del proyecto.</a:t>
            </a:r>
          </a:p>
        </p:txBody>
      </p:sp>
      <p:sp>
        <p:nvSpPr>
          <p:cNvPr id="13" name="Rectangle 12">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sp>
        <p:nvSpPr>
          <p:cNvPr id="15" name="Rectangle 14">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spTree>
    <p:extLst>
      <p:ext uri="{BB962C8B-B14F-4D97-AF65-F5344CB8AC3E}">
        <p14:creationId xmlns:p14="http://schemas.microsoft.com/office/powerpoint/2010/main" val="1528522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B90B8B-F76B-4130-8370-38033EEAC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C2A0B25-269A-EDDA-E3BB-11AC1EABA616}"/>
              </a:ext>
            </a:extLst>
          </p:cNvPr>
          <p:cNvSpPr>
            <a:spLocks noGrp="1"/>
          </p:cNvSpPr>
          <p:nvPr>
            <p:ph type="title"/>
          </p:nvPr>
        </p:nvSpPr>
        <p:spPr>
          <a:xfrm>
            <a:off x="5144679" y="634946"/>
            <a:ext cx="6405063" cy="1450757"/>
          </a:xfrm>
        </p:spPr>
        <p:txBody>
          <a:bodyPr>
            <a:normAutofit/>
          </a:bodyPr>
          <a:lstStyle/>
          <a:p>
            <a:r>
              <a:rPr lang="es-CL" dirty="0"/>
              <a:t>Preparación de datos</a:t>
            </a:r>
          </a:p>
        </p:txBody>
      </p:sp>
      <p:pic>
        <p:nvPicPr>
          <p:cNvPr id="4" name="image2.jpeg">
            <a:extLst>
              <a:ext uri="{FF2B5EF4-FFF2-40B4-BE49-F238E27FC236}">
                <a16:creationId xmlns:a16="http://schemas.microsoft.com/office/drawing/2014/main" id="{95175CE4-3DA1-DC41-CD12-4F9B774A994D}"/>
              </a:ext>
            </a:extLst>
          </p:cNvPr>
          <p:cNvPicPr>
            <a:picLocks noChangeAspect="1"/>
          </p:cNvPicPr>
          <p:nvPr/>
        </p:nvPicPr>
        <p:blipFill>
          <a:blip r:embed="rId2" cstate="print"/>
          <a:srcRect t="1059" r="3" b="3"/>
          <a:stretch/>
        </p:blipFill>
        <p:spPr>
          <a:xfrm>
            <a:off x="633999" y="581098"/>
            <a:ext cx="4020297" cy="2476136"/>
          </a:xfrm>
          <a:prstGeom prst="rect">
            <a:avLst/>
          </a:prstGeom>
        </p:spPr>
      </p:pic>
      <p:cxnSp>
        <p:nvCxnSpPr>
          <p:cNvPr id="12" name="Straight Connector 11">
            <a:extLst>
              <a:ext uri="{FF2B5EF4-FFF2-40B4-BE49-F238E27FC236}">
                <a16:creationId xmlns:a16="http://schemas.microsoft.com/office/drawing/2014/main" id="{C2D93264-3FF9-4175-A7FA-F927F0F77A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5" name="image3.jpeg">
            <a:extLst>
              <a:ext uri="{FF2B5EF4-FFF2-40B4-BE49-F238E27FC236}">
                <a16:creationId xmlns:a16="http://schemas.microsoft.com/office/drawing/2014/main" id="{D07813FA-363E-91D6-FE0F-E241849DA06B}"/>
              </a:ext>
            </a:extLst>
          </p:cNvPr>
          <p:cNvPicPr>
            <a:picLocks noChangeAspect="1"/>
          </p:cNvPicPr>
          <p:nvPr/>
        </p:nvPicPr>
        <p:blipFill>
          <a:blip r:embed="rId3" cstate="print"/>
          <a:srcRect l="1874" r="707" b="-2"/>
          <a:stretch/>
        </p:blipFill>
        <p:spPr>
          <a:xfrm>
            <a:off x="633999" y="3218101"/>
            <a:ext cx="4020296" cy="2476136"/>
          </a:xfrm>
          <a:prstGeom prst="rect">
            <a:avLst/>
          </a:prstGeom>
        </p:spPr>
      </p:pic>
      <p:sp>
        <p:nvSpPr>
          <p:cNvPr id="3" name="Marcador de contenido 2">
            <a:extLst>
              <a:ext uri="{FF2B5EF4-FFF2-40B4-BE49-F238E27FC236}">
                <a16:creationId xmlns:a16="http://schemas.microsoft.com/office/drawing/2014/main" id="{859AC1F9-A27C-6CD2-74B6-0860F7B787F1}"/>
              </a:ext>
            </a:extLst>
          </p:cNvPr>
          <p:cNvSpPr>
            <a:spLocks noGrp="1"/>
          </p:cNvSpPr>
          <p:nvPr>
            <p:ph idx="1"/>
          </p:nvPr>
        </p:nvSpPr>
        <p:spPr>
          <a:xfrm>
            <a:off x="5144679" y="2198914"/>
            <a:ext cx="6405063" cy="3670180"/>
          </a:xfrm>
        </p:spPr>
        <p:txBody>
          <a:bodyPr>
            <a:normAutofit/>
          </a:bodyPr>
          <a:lstStyle/>
          <a:p>
            <a:pPr algn="just"/>
            <a:r>
              <a:rPr lang="es-CL" dirty="0"/>
              <a:t>Las muestras se redujeron a 563 segundos ya que es el tiempo mínimo que un paciente escribió y así se tendría el mismo tiempo de información por persona.</a:t>
            </a:r>
          </a:p>
          <a:p>
            <a:pPr algn="just"/>
            <a:r>
              <a:rPr lang="es-CL" dirty="0"/>
              <a:t>También se limpiaron valores anómalos utilizando el rango intercuartílico y los valores faltantes en el </a:t>
            </a:r>
            <a:r>
              <a:rPr lang="es-CL" dirty="0" err="1"/>
              <a:t>DataFrame</a:t>
            </a:r>
            <a:r>
              <a:rPr lang="es-CL" dirty="0"/>
              <a:t> se rellenaron con la media de las columnas correspondiente.</a:t>
            </a:r>
          </a:p>
        </p:txBody>
      </p:sp>
      <p:sp>
        <p:nvSpPr>
          <p:cNvPr id="14" name="Rectangle 13">
            <a:extLst>
              <a:ext uri="{FF2B5EF4-FFF2-40B4-BE49-F238E27FC236}">
                <a16:creationId xmlns:a16="http://schemas.microsoft.com/office/drawing/2014/main" id="{91C67939-3FD0-4B45-8AA4-9FE55C7EE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sp>
        <p:nvSpPr>
          <p:cNvPr id="16" name="Rectangle 15">
            <a:extLst>
              <a:ext uri="{FF2B5EF4-FFF2-40B4-BE49-F238E27FC236}">
                <a16:creationId xmlns:a16="http://schemas.microsoft.com/office/drawing/2014/main" id="{0981A96A-A87C-4F87-845A-3B0A6529F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spTree>
    <p:extLst>
      <p:ext uri="{BB962C8B-B14F-4D97-AF65-F5344CB8AC3E}">
        <p14:creationId xmlns:p14="http://schemas.microsoft.com/office/powerpoint/2010/main" val="1721982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B9204B0-EF0E-3D3B-6BA9-72B8FC65410A}"/>
              </a:ext>
            </a:extLst>
          </p:cNvPr>
          <p:cNvSpPr>
            <a:spLocks noGrp="1"/>
          </p:cNvSpPr>
          <p:nvPr>
            <p:ph type="title"/>
          </p:nvPr>
        </p:nvSpPr>
        <p:spPr>
          <a:xfrm>
            <a:off x="6411685" y="634946"/>
            <a:ext cx="5127171" cy="1450757"/>
          </a:xfrm>
        </p:spPr>
        <p:txBody>
          <a:bodyPr>
            <a:normAutofit/>
          </a:bodyPr>
          <a:lstStyle/>
          <a:p>
            <a:r>
              <a:rPr lang="es-CL" dirty="0"/>
              <a:t>Métrica clave -</a:t>
            </a:r>
            <a:r>
              <a:rPr lang="es-CL" dirty="0" err="1"/>
              <a:t>nqScore</a:t>
            </a:r>
            <a:endParaRPr lang="es-CL" dirty="0"/>
          </a:p>
        </p:txBody>
      </p:sp>
      <p:pic>
        <p:nvPicPr>
          <p:cNvPr id="4" name="image4.jpeg">
            <a:extLst>
              <a:ext uri="{FF2B5EF4-FFF2-40B4-BE49-F238E27FC236}">
                <a16:creationId xmlns:a16="http://schemas.microsoft.com/office/drawing/2014/main" id="{5B795A0D-129D-9E93-1A1E-6B860B6714A8}"/>
              </a:ext>
            </a:extLst>
          </p:cNvPr>
          <p:cNvPicPr>
            <a:picLocks noChangeAspect="1"/>
          </p:cNvPicPr>
          <p:nvPr/>
        </p:nvPicPr>
        <p:blipFill>
          <a:blip r:embed="rId2" cstate="print"/>
          <a:stretch>
            <a:fillRect/>
          </a:stretch>
        </p:blipFill>
        <p:spPr>
          <a:xfrm>
            <a:off x="643192" y="1538088"/>
            <a:ext cx="5451627" cy="3461783"/>
          </a:xfrm>
          <a:prstGeom prst="rect">
            <a:avLst/>
          </a:prstGeom>
        </p:spPr>
      </p:pic>
      <p:cxnSp>
        <p:nvCxnSpPr>
          <p:cNvPr id="11" name="Straight Connector 10">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3998C74B-004E-A95A-F332-E5CBE9A880F1}"/>
              </a:ext>
            </a:extLst>
          </p:cNvPr>
          <p:cNvSpPr>
            <a:spLocks noGrp="1"/>
          </p:cNvSpPr>
          <p:nvPr>
            <p:ph idx="1"/>
          </p:nvPr>
        </p:nvSpPr>
        <p:spPr>
          <a:xfrm>
            <a:off x="6411684" y="2198914"/>
            <a:ext cx="5127172" cy="3670180"/>
          </a:xfrm>
        </p:spPr>
        <p:txBody>
          <a:bodyPr>
            <a:normAutofit fontScale="92500"/>
          </a:bodyPr>
          <a:lstStyle/>
          <a:p>
            <a:pPr algn="just"/>
            <a:r>
              <a:rPr lang="es-CL" dirty="0"/>
              <a:t>Es un índice derivado de los patrones de tecleo que analiza características como la duración de pulsaciones de teclas y la distribución de valores en intervalos temporales. Su propósito es capturar patrones relacionados con alteraciones motoras características de la enfermedad de Parkinson. Mientras más alto el </a:t>
            </a:r>
            <a:r>
              <a:rPr lang="es-CL" dirty="0" err="1"/>
              <a:t>nqScore</a:t>
            </a:r>
            <a:r>
              <a:rPr lang="es-CL" dirty="0"/>
              <a:t> resultante es más probable que esa persona tenga la EP. </a:t>
            </a:r>
          </a:p>
          <a:p>
            <a:pPr algn="just"/>
            <a:r>
              <a:rPr lang="es-CL" dirty="0"/>
              <a:t>Cada muestra también se dividió en ventanas de tiempo, en el caso de la imagen se muestran los </a:t>
            </a:r>
            <a:r>
              <a:rPr lang="es-CL" dirty="0" err="1"/>
              <a:t>nqScores</a:t>
            </a:r>
            <a:r>
              <a:rPr lang="es-CL" dirty="0"/>
              <a:t> resultantes de intervalos de 20 segundos.</a:t>
            </a:r>
          </a:p>
          <a:p>
            <a:r>
              <a:rPr lang="es-CL" dirty="0"/>
              <a:t> </a:t>
            </a:r>
          </a:p>
        </p:txBody>
      </p:sp>
      <p:sp>
        <p:nvSpPr>
          <p:cNvPr id="13" name="Rectangle 12">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sp>
        <p:nvSpPr>
          <p:cNvPr id="15" name="Rectangle 14">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spTree>
    <p:extLst>
      <p:ext uri="{BB962C8B-B14F-4D97-AF65-F5344CB8AC3E}">
        <p14:creationId xmlns:p14="http://schemas.microsoft.com/office/powerpoint/2010/main" val="152872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64AD01-0E52-0058-30C7-CFC2BB71390D}"/>
              </a:ext>
            </a:extLst>
          </p:cNvPr>
          <p:cNvSpPr>
            <a:spLocks noGrp="1"/>
          </p:cNvSpPr>
          <p:nvPr>
            <p:ph type="title"/>
          </p:nvPr>
        </p:nvSpPr>
        <p:spPr/>
        <p:txBody>
          <a:bodyPr/>
          <a:lstStyle/>
          <a:p>
            <a:r>
              <a:rPr lang="es-CL" dirty="0"/>
              <a:t>Selección del modelo </a:t>
            </a:r>
          </a:p>
        </p:txBody>
      </p:sp>
      <p:sp>
        <p:nvSpPr>
          <p:cNvPr id="3" name="Marcador de contenido 2">
            <a:extLst>
              <a:ext uri="{FF2B5EF4-FFF2-40B4-BE49-F238E27FC236}">
                <a16:creationId xmlns:a16="http://schemas.microsoft.com/office/drawing/2014/main" id="{9B5BA792-DCB4-2BEC-482C-474D0A4D01A8}"/>
              </a:ext>
            </a:extLst>
          </p:cNvPr>
          <p:cNvSpPr>
            <a:spLocks noGrp="1"/>
          </p:cNvSpPr>
          <p:nvPr>
            <p:ph idx="1"/>
          </p:nvPr>
        </p:nvSpPr>
        <p:spPr/>
        <p:txBody>
          <a:bodyPr/>
          <a:lstStyle/>
          <a:p>
            <a:r>
              <a:rPr lang="es-CL" dirty="0"/>
              <a:t>Se decidió usar el modelo </a:t>
            </a:r>
            <a:r>
              <a:rPr lang="es-CL" dirty="0" err="1"/>
              <a:t>Gated</a:t>
            </a:r>
            <a:r>
              <a:rPr lang="es-CL" dirty="0"/>
              <a:t> </a:t>
            </a:r>
            <a:r>
              <a:rPr lang="es-CL" dirty="0" err="1"/>
              <a:t>Recurrent</a:t>
            </a:r>
            <a:r>
              <a:rPr lang="es-CL" dirty="0"/>
              <a:t> </a:t>
            </a:r>
            <a:r>
              <a:rPr lang="es-CL" dirty="0" err="1"/>
              <a:t>Unit</a:t>
            </a:r>
            <a:r>
              <a:rPr lang="es-CL" dirty="0"/>
              <a:t>(GRU).</a:t>
            </a:r>
          </a:p>
          <a:p>
            <a:r>
              <a:rPr lang="es-CL" dirty="0"/>
              <a:t>Razones:</a:t>
            </a:r>
          </a:p>
          <a:p>
            <a:pPr lvl="1">
              <a:buFont typeface="Arial" panose="020B0604020202020204" pitchFamily="34" charset="0"/>
              <a:buChar char="•"/>
            </a:pPr>
            <a:r>
              <a:rPr lang="es-CL" dirty="0"/>
              <a:t>Capacidad para manejar datos secuenciales.</a:t>
            </a:r>
          </a:p>
          <a:p>
            <a:pPr lvl="1">
              <a:buFont typeface="Arial" panose="020B0604020202020204" pitchFamily="34" charset="0"/>
              <a:buChar char="•"/>
            </a:pPr>
            <a:r>
              <a:rPr lang="es-CL" dirty="0"/>
              <a:t>Eficiencia en conjuntos de datos pequeños.</a:t>
            </a:r>
          </a:p>
          <a:p>
            <a:pPr lvl="1">
              <a:buFont typeface="Arial" panose="020B0604020202020204" pitchFamily="34" charset="0"/>
              <a:buChar char="•"/>
            </a:pPr>
            <a:r>
              <a:rPr lang="es-CL" dirty="0"/>
              <a:t>Adaptabilidad a patrones complejos.</a:t>
            </a:r>
          </a:p>
        </p:txBody>
      </p:sp>
    </p:spTree>
    <p:extLst>
      <p:ext uri="{BB962C8B-B14F-4D97-AF65-F5344CB8AC3E}">
        <p14:creationId xmlns:p14="http://schemas.microsoft.com/office/powerpoint/2010/main" val="1412182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F83A61-D1FF-0766-6A5C-3A4AC23ACD5B}"/>
              </a:ext>
            </a:extLst>
          </p:cNvPr>
          <p:cNvSpPr>
            <a:spLocks noGrp="1"/>
          </p:cNvSpPr>
          <p:nvPr>
            <p:ph type="title"/>
          </p:nvPr>
        </p:nvSpPr>
        <p:spPr/>
        <p:txBody>
          <a:bodyPr/>
          <a:lstStyle/>
          <a:p>
            <a:r>
              <a:rPr lang="es-CL" dirty="0"/>
              <a:t>Entrenamiento y evaluación</a:t>
            </a:r>
          </a:p>
        </p:txBody>
      </p:sp>
      <p:sp>
        <p:nvSpPr>
          <p:cNvPr id="3" name="Marcador de contenido 2">
            <a:extLst>
              <a:ext uri="{FF2B5EF4-FFF2-40B4-BE49-F238E27FC236}">
                <a16:creationId xmlns:a16="http://schemas.microsoft.com/office/drawing/2014/main" id="{5ECA2362-9B25-5C0B-77B9-1FFF0DE05858}"/>
              </a:ext>
            </a:extLst>
          </p:cNvPr>
          <p:cNvSpPr>
            <a:spLocks noGrp="1"/>
          </p:cNvSpPr>
          <p:nvPr>
            <p:ph idx="1"/>
          </p:nvPr>
        </p:nvSpPr>
        <p:spPr/>
        <p:txBody>
          <a:bodyPr/>
          <a:lstStyle/>
          <a:p>
            <a:pPr marL="0" marR="0" lvl="0" indent="0" defTabSz="914400" rtl="0" eaLnBrk="0" fontAlgn="base" latinLnBrk="0" hangingPunct="0">
              <a:spcBef>
                <a:spcPct val="0"/>
              </a:spcBef>
              <a:spcAft>
                <a:spcPts val="600"/>
              </a:spcAft>
              <a:buClrTx/>
              <a:buSzTx/>
              <a:buNone/>
              <a:tabLst/>
            </a:pPr>
            <a:r>
              <a:rPr kumimoji="0" lang="es-CL" altLang="es-CL" sz="1700" i="0" u="none" strike="noStrike" cap="none" normalizeH="0" baseline="0" dirty="0">
                <a:ln>
                  <a:noFill/>
                </a:ln>
                <a:effectLst/>
                <a:latin typeface="Arial" panose="020B0604020202020204" pitchFamily="34" charset="0"/>
              </a:rPr>
              <a:t>Entrenamiento:</a:t>
            </a:r>
          </a:p>
          <a:p>
            <a:pPr marL="457200" marR="0" lvl="1" indent="0" defTabSz="914400" rtl="0" eaLnBrk="0" fontAlgn="base" latinLnBrk="0" hangingPunct="0">
              <a:spcBef>
                <a:spcPct val="0"/>
              </a:spcBef>
              <a:spcAft>
                <a:spcPts val="600"/>
              </a:spcAft>
              <a:buClrTx/>
              <a:buSzTx/>
              <a:buFontTx/>
              <a:buChar char="•"/>
              <a:tabLst/>
            </a:pPr>
            <a:r>
              <a:rPr kumimoji="0" lang="es-CL" altLang="es-CL" sz="1700" i="0" u="none" strike="noStrike" cap="none" normalizeH="0" baseline="0" dirty="0">
                <a:ln>
                  <a:noFill/>
                </a:ln>
                <a:effectLst/>
                <a:latin typeface="Arial" panose="020B0604020202020204" pitchFamily="34" charset="0"/>
              </a:rPr>
              <a:t>División de los datos en 80% entrenamiento y 20% prueba.</a:t>
            </a:r>
          </a:p>
          <a:p>
            <a:pPr marL="457200" marR="0" lvl="1" indent="0" defTabSz="914400" rtl="0" eaLnBrk="0" fontAlgn="base" latinLnBrk="0" hangingPunct="0">
              <a:spcBef>
                <a:spcPct val="0"/>
              </a:spcBef>
              <a:spcAft>
                <a:spcPts val="600"/>
              </a:spcAft>
              <a:buClrTx/>
              <a:buSzTx/>
              <a:buFontTx/>
              <a:buChar char="•"/>
              <a:tabLst/>
            </a:pPr>
            <a:r>
              <a:rPr kumimoji="0" lang="es-CL" altLang="es-CL" sz="1700" i="0" u="none" strike="noStrike" cap="none" normalizeH="0" baseline="0" dirty="0">
                <a:ln>
                  <a:noFill/>
                </a:ln>
                <a:effectLst/>
                <a:latin typeface="Arial" panose="020B0604020202020204" pitchFamily="34" charset="0"/>
              </a:rPr>
              <a:t>Configuración: 20 épocas, </a:t>
            </a:r>
            <a:r>
              <a:rPr kumimoji="0" lang="es-CL" altLang="es-CL" sz="1700" i="0" u="none" strike="noStrike" cap="none" normalizeH="0" baseline="0" dirty="0" err="1">
                <a:ln>
                  <a:noFill/>
                </a:ln>
                <a:effectLst/>
                <a:latin typeface="Arial" panose="020B0604020202020204" pitchFamily="34" charset="0"/>
              </a:rPr>
              <a:t>batch</a:t>
            </a:r>
            <a:r>
              <a:rPr kumimoji="0" lang="es-CL" altLang="es-CL" sz="1700" i="0" u="none" strike="noStrike" cap="none" normalizeH="0" baseline="0" dirty="0">
                <a:ln>
                  <a:noFill/>
                </a:ln>
                <a:effectLst/>
                <a:latin typeface="Arial" panose="020B0604020202020204" pitchFamily="34" charset="0"/>
              </a:rPr>
              <a:t> </a:t>
            </a:r>
            <a:r>
              <a:rPr kumimoji="0" lang="es-CL" altLang="es-CL" sz="1700" i="0" u="none" strike="noStrike" cap="none" normalizeH="0" baseline="0" dirty="0" err="1">
                <a:ln>
                  <a:noFill/>
                </a:ln>
                <a:effectLst/>
                <a:latin typeface="Arial" panose="020B0604020202020204" pitchFamily="34" charset="0"/>
              </a:rPr>
              <a:t>size</a:t>
            </a:r>
            <a:r>
              <a:rPr kumimoji="0" lang="es-CL" altLang="es-CL" sz="1700" i="0" u="none" strike="noStrike" cap="none" normalizeH="0" baseline="0" dirty="0">
                <a:ln>
                  <a:noFill/>
                </a:ln>
                <a:effectLst/>
                <a:latin typeface="Arial" panose="020B0604020202020204" pitchFamily="34" charset="0"/>
              </a:rPr>
              <a:t> de 16.</a:t>
            </a:r>
          </a:p>
          <a:p>
            <a:pPr marL="0" marR="0" lvl="0" indent="0" defTabSz="914400" rtl="0" eaLnBrk="0" fontAlgn="base" latinLnBrk="0" hangingPunct="0">
              <a:spcBef>
                <a:spcPct val="0"/>
              </a:spcBef>
              <a:spcAft>
                <a:spcPts val="600"/>
              </a:spcAft>
              <a:buClrTx/>
              <a:buSzTx/>
              <a:buNone/>
              <a:tabLst/>
            </a:pPr>
            <a:r>
              <a:rPr kumimoji="0" lang="es-CL" altLang="es-CL" sz="1700" i="0" u="none" strike="noStrike" cap="none" normalizeH="0" baseline="0" dirty="0">
                <a:ln>
                  <a:noFill/>
                </a:ln>
                <a:effectLst/>
                <a:latin typeface="Arial" panose="020B0604020202020204" pitchFamily="34" charset="0"/>
              </a:rPr>
              <a:t>Evaluación:</a:t>
            </a:r>
          </a:p>
          <a:p>
            <a:pPr marL="292608" lvl="1" indent="0" eaLnBrk="0" fontAlgn="base" hangingPunct="0">
              <a:spcBef>
                <a:spcPct val="0"/>
              </a:spcBef>
              <a:spcAft>
                <a:spcPts val="600"/>
              </a:spcAft>
              <a:buClrTx/>
              <a:buFontTx/>
              <a:buChar char="•"/>
            </a:pPr>
            <a:r>
              <a:rPr kumimoji="0" lang="es-CL" altLang="es-CL" sz="1700" i="0" u="none" strike="noStrike" cap="none" normalizeH="0" baseline="0" dirty="0">
                <a:ln>
                  <a:noFill/>
                </a:ln>
                <a:effectLst/>
                <a:latin typeface="Arial" panose="020B0604020202020204" pitchFamily="34" charset="0"/>
              </a:rPr>
              <a:t>Métrica utilizada: Precisión, </a:t>
            </a:r>
            <a:r>
              <a:rPr kumimoji="0" lang="es-CL" altLang="es-CL" sz="1700" i="0" u="none" strike="noStrike" cap="none" normalizeH="0" baseline="0" dirty="0" err="1">
                <a:ln>
                  <a:noFill/>
                </a:ln>
                <a:effectLst/>
                <a:latin typeface="Arial" panose="020B0604020202020204" pitchFamily="34" charset="0"/>
              </a:rPr>
              <a:t>Recall</a:t>
            </a:r>
            <a:r>
              <a:rPr kumimoji="0" lang="es-CL" altLang="es-CL" sz="1700" i="0" u="none" strike="noStrike" cap="none" normalizeH="0" baseline="0" dirty="0">
                <a:ln>
                  <a:noFill/>
                </a:ln>
                <a:effectLst/>
                <a:latin typeface="Arial" panose="020B0604020202020204" pitchFamily="34" charset="0"/>
              </a:rPr>
              <a:t>, F1-Score y </a:t>
            </a:r>
            <a:r>
              <a:rPr lang="es-CL" altLang="es-CL" sz="1700" dirty="0" err="1">
                <a:latin typeface="Arial" panose="020B0604020202020204" pitchFamily="34" charset="0"/>
              </a:rPr>
              <a:t>A</a:t>
            </a:r>
            <a:r>
              <a:rPr kumimoji="0" lang="es-CL" altLang="es-CL" sz="1700" i="0" u="none" strike="noStrike" cap="none" normalizeH="0" baseline="0" dirty="0" err="1">
                <a:ln>
                  <a:noFill/>
                </a:ln>
                <a:effectLst/>
                <a:latin typeface="Arial" panose="020B0604020202020204" pitchFamily="34" charset="0"/>
              </a:rPr>
              <a:t>ccuracy</a:t>
            </a:r>
            <a:r>
              <a:rPr kumimoji="0" lang="es-CL" altLang="es-CL" sz="1700" i="0" u="none" strike="noStrike" cap="none" normalizeH="0" baseline="0" dirty="0">
                <a:ln>
                  <a:noFill/>
                </a:ln>
                <a:effectLst/>
                <a:latin typeface="Arial" panose="020B0604020202020204" pitchFamily="34" charset="0"/>
              </a:rPr>
              <a:t>.</a:t>
            </a:r>
          </a:p>
          <a:p>
            <a:pPr marL="292608" lvl="1" indent="0" eaLnBrk="0" fontAlgn="base" hangingPunct="0">
              <a:spcBef>
                <a:spcPct val="0"/>
              </a:spcBef>
              <a:spcAft>
                <a:spcPts val="600"/>
              </a:spcAft>
              <a:buClrTx/>
              <a:buFontTx/>
              <a:buChar char="•"/>
            </a:pPr>
            <a:r>
              <a:rPr kumimoji="0" lang="es-CL" altLang="es-CL" sz="1700" i="0" u="none" strike="noStrike" cap="none" normalizeH="0" baseline="0" dirty="0">
                <a:ln>
                  <a:noFill/>
                </a:ln>
                <a:effectLst/>
                <a:latin typeface="Arial" panose="020B0604020202020204" pitchFamily="34" charset="0"/>
              </a:rPr>
              <a:t>Resultados clave: Precisión en el conjunto de prueba: 82%.</a:t>
            </a:r>
          </a:p>
          <a:p>
            <a:pPr marL="0" marR="0" lvl="0" indent="0" defTabSz="914400" rtl="0" eaLnBrk="0" fontAlgn="base" latinLnBrk="0" hangingPunct="0">
              <a:spcBef>
                <a:spcPct val="0"/>
              </a:spcBef>
              <a:spcAft>
                <a:spcPts val="600"/>
              </a:spcAft>
              <a:buClrTx/>
              <a:buSzTx/>
              <a:buNone/>
              <a:tabLst/>
            </a:pPr>
            <a:r>
              <a:rPr kumimoji="0" lang="es-CL" altLang="es-CL" sz="1700" i="0" u="none" strike="noStrike" cap="none" normalizeH="0" baseline="0" dirty="0">
                <a:ln>
                  <a:noFill/>
                </a:ln>
                <a:effectLst/>
                <a:latin typeface="Arial" panose="020B0604020202020204" pitchFamily="34" charset="0"/>
              </a:rPr>
              <a:t>Predicción:</a:t>
            </a:r>
          </a:p>
          <a:p>
            <a:pPr marL="292608" lvl="1" indent="0" eaLnBrk="0" fontAlgn="base" hangingPunct="0">
              <a:spcBef>
                <a:spcPct val="0"/>
              </a:spcBef>
              <a:spcAft>
                <a:spcPts val="600"/>
              </a:spcAft>
              <a:buClrTx/>
              <a:buFontTx/>
              <a:buChar char="•"/>
            </a:pPr>
            <a:r>
              <a:rPr kumimoji="0" lang="es-CL" altLang="es-CL" sz="1700" i="0" u="none" strike="noStrike" cap="none" normalizeH="0" baseline="0" dirty="0">
                <a:ln>
                  <a:noFill/>
                </a:ln>
                <a:effectLst/>
                <a:latin typeface="Arial" panose="020B0604020202020204" pitchFamily="34" charset="0"/>
              </a:rPr>
              <a:t>Generación de etiquetas para datos no vistos y análisis de desempeño mediante:</a:t>
            </a:r>
          </a:p>
          <a:p>
            <a:pPr marL="640080" lvl="2" indent="0" eaLnBrk="0" fontAlgn="base" hangingPunct="0">
              <a:spcBef>
                <a:spcPct val="0"/>
              </a:spcBef>
              <a:spcAft>
                <a:spcPts val="600"/>
              </a:spcAft>
              <a:buClrTx/>
              <a:buFontTx/>
              <a:buChar char="•"/>
            </a:pPr>
            <a:r>
              <a:rPr kumimoji="0" lang="es-CL" altLang="es-CL" sz="1700" i="0" u="none" strike="noStrike" cap="none" normalizeH="0" baseline="0" dirty="0">
                <a:ln>
                  <a:noFill/>
                </a:ln>
                <a:effectLst/>
                <a:latin typeface="Arial" panose="020B0604020202020204" pitchFamily="34" charset="0"/>
              </a:rPr>
              <a:t>Matriz de confusión.</a:t>
            </a:r>
          </a:p>
          <a:p>
            <a:pPr marL="640080" lvl="2" indent="0" eaLnBrk="0" fontAlgn="base" hangingPunct="0">
              <a:spcBef>
                <a:spcPct val="0"/>
              </a:spcBef>
              <a:spcAft>
                <a:spcPts val="600"/>
              </a:spcAft>
              <a:buClrTx/>
              <a:buFontTx/>
              <a:buChar char="•"/>
            </a:pPr>
            <a:r>
              <a:rPr kumimoji="0" lang="es-CL" altLang="es-CL" sz="1700" i="0" u="none" strike="noStrike" cap="none" normalizeH="0" baseline="0" dirty="0">
                <a:ln>
                  <a:noFill/>
                </a:ln>
                <a:effectLst/>
                <a:latin typeface="Arial" panose="020B0604020202020204" pitchFamily="34" charset="0"/>
              </a:rPr>
              <a:t>Reporte de clasificación</a:t>
            </a:r>
          </a:p>
          <a:p>
            <a:endParaRPr lang="es-CL" dirty="0"/>
          </a:p>
        </p:txBody>
      </p:sp>
    </p:spTree>
    <p:extLst>
      <p:ext uri="{BB962C8B-B14F-4D97-AF65-F5344CB8AC3E}">
        <p14:creationId xmlns:p14="http://schemas.microsoft.com/office/powerpoint/2010/main" val="4817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770F75-B274-7EA5-2E3E-B6213C5BE035}"/>
              </a:ext>
            </a:extLst>
          </p:cNvPr>
          <p:cNvSpPr>
            <a:spLocks noGrp="1"/>
          </p:cNvSpPr>
          <p:nvPr>
            <p:ph type="title"/>
          </p:nvPr>
        </p:nvSpPr>
        <p:spPr/>
        <p:txBody>
          <a:bodyPr/>
          <a:lstStyle/>
          <a:p>
            <a:r>
              <a:rPr lang="es-CL" dirty="0"/>
              <a:t>Resultados</a:t>
            </a:r>
          </a:p>
        </p:txBody>
      </p:sp>
      <p:pic>
        <p:nvPicPr>
          <p:cNvPr id="7" name="image5.png">
            <a:extLst>
              <a:ext uri="{FF2B5EF4-FFF2-40B4-BE49-F238E27FC236}">
                <a16:creationId xmlns:a16="http://schemas.microsoft.com/office/drawing/2014/main" id="{CED51FAA-F639-EF4B-6A2C-8A4E362E0CBB}"/>
              </a:ext>
            </a:extLst>
          </p:cNvPr>
          <p:cNvPicPr>
            <a:picLocks noChangeAspect="1"/>
          </p:cNvPicPr>
          <p:nvPr/>
        </p:nvPicPr>
        <p:blipFill>
          <a:blip r:embed="rId2" cstate="print"/>
          <a:stretch>
            <a:fillRect/>
          </a:stretch>
        </p:blipFill>
        <p:spPr>
          <a:xfrm>
            <a:off x="6091136" y="1929707"/>
            <a:ext cx="4502946" cy="3433496"/>
          </a:xfrm>
          <a:prstGeom prst="rect">
            <a:avLst/>
          </a:prstGeom>
        </p:spPr>
      </p:pic>
      <p:graphicFrame>
        <p:nvGraphicFramePr>
          <p:cNvPr id="8" name="Marcador de contenido 7">
            <a:extLst>
              <a:ext uri="{FF2B5EF4-FFF2-40B4-BE49-F238E27FC236}">
                <a16:creationId xmlns:a16="http://schemas.microsoft.com/office/drawing/2014/main" id="{CAD8DD9C-D15F-2E69-AC26-93B216F12DE0}"/>
              </a:ext>
            </a:extLst>
          </p:cNvPr>
          <p:cNvGraphicFramePr>
            <a:graphicFrameLocks noGrp="1"/>
          </p:cNvGraphicFramePr>
          <p:nvPr>
            <p:ph idx="1"/>
            <p:extLst>
              <p:ext uri="{D42A27DB-BD31-4B8C-83A1-F6EECF244321}">
                <p14:modId xmlns:p14="http://schemas.microsoft.com/office/powerpoint/2010/main" val="518089794"/>
              </p:ext>
            </p:extLst>
          </p:nvPr>
        </p:nvGraphicFramePr>
        <p:xfrm>
          <a:off x="1310408" y="1929707"/>
          <a:ext cx="4185229" cy="2900912"/>
        </p:xfrm>
        <a:graphic>
          <a:graphicData uri="http://schemas.openxmlformats.org/drawingml/2006/table">
            <a:tbl>
              <a:tblPr firstRow="1" firstCol="1" bandRow="1">
                <a:tableStyleId>{5C22544A-7EE6-4342-B048-85BDC9FD1C3A}</a:tableStyleId>
              </a:tblPr>
              <a:tblGrid>
                <a:gridCol w="1188997">
                  <a:extLst>
                    <a:ext uri="{9D8B030D-6E8A-4147-A177-3AD203B41FA5}">
                      <a16:colId xmlns:a16="http://schemas.microsoft.com/office/drawing/2014/main" val="1514910774"/>
                    </a:ext>
                  </a:extLst>
                </a:gridCol>
                <a:gridCol w="883491">
                  <a:extLst>
                    <a:ext uri="{9D8B030D-6E8A-4147-A177-3AD203B41FA5}">
                      <a16:colId xmlns:a16="http://schemas.microsoft.com/office/drawing/2014/main" val="514406598"/>
                    </a:ext>
                  </a:extLst>
                </a:gridCol>
                <a:gridCol w="586242">
                  <a:extLst>
                    <a:ext uri="{9D8B030D-6E8A-4147-A177-3AD203B41FA5}">
                      <a16:colId xmlns:a16="http://schemas.microsoft.com/office/drawing/2014/main" val="1032362607"/>
                    </a:ext>
                  </a:extLst>
                </a:gridCol>
                <a:gridCol w="863881">
                  <a:extLst>
                    <a:ext uri="{9D8B030D-6E8A-4147-A177-3AD203B41FA5}">
                      <a16:colId xmlns:a16="http://schemas.microsoft.com/office/drawing/2014/main" val="3528420670"/>
                    </a:ext>
                  </a:extLst>
                </a:gridCol>
                <a:gridCol w="662618">
                  <a:extLst>
                    <a:ext uri="{9D8B030D-6E8A-4147-A177-3AD203B41FA5}">
                      <a16:colId xmlns:a16="http://schemas.microsoft.com/office/drawing/2014/main" val="3382458500"/>
                    </a:ext>
                  </a:extLst>
                </a:gridCol>
              </a:tblGrid>
              <a:tr h="627095">
                <a:tc>
                  <a:txBody>
                    <a:bodyPr/>
                    <a:lstStyle/>
                    <a:p>
                      <a:pPr algn="just">
                        <a:lnSpc>
                          <a:spcPct val="115000"/>
                        </a:lnSpc>
                        <a:spcAft>
                          <a:spcPts val="800"/>
                        </a:spcAft>
                      </a:pPr>
                      <a:r>
                        <a:rPr lang="es-CL" sz="1000" kern="100">
                          <a:effectLst/>
                        </a:rPr>
                        <a:t>Intervalo(seg)</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Accuracy</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F1-score</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Precision</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Recall</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9573339"/>
                  </a:ext>
                </a:extLst>
              </a:tr>
              <a:tr h="414416">
                <a:tc>
                  <a:txBody>
                    <a:bodyPr/>
                    <a:lstStyle/>
                    <a:p>
                      <a:pPr algn="just">
                        <a:lnSpc>
                          <a:spcPct val="115000"/>
                        </a:lnSpc>
                        <a:spcAft>
                          <a:spcPts val="800"/>
                        </a:spcAft>
                      </a:pPr>
                      <a:r>
                        <a:rPr lang="es-CL" sz="1000" kern="100">
                          <a:effectLst/>
                        </a:rPr>
                        <a:t>0,2</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0,35</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0,26</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0,18</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0,5</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7964989"/>
                  </a:ext>
                </a:extLst>
              </a:tr>
              <a:tr h="414416">
                <a:tc>
                  <a:txBody>
                    <a:bodyPr/>
                    <a:lstStyle/>
                    <a:p>
                      <a:pPr algn="just">
                        <a:lnSpc>
                          <a:spcPct val="115000"/>
                        </a:lnSpc>
                        <a:spcAft>
                          <a:spcPts val="800"/>
                        </a:spcAft>
                      </a:pPr>
                      <a:r>
                        <a:rPr lang="es-CL" sz="1000" kern="100">
                          <a:effectLst/>
                        </a:rPr>
                        <a:t>0,5</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0,41</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0,39</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0,51</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0,51</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1579504"/>
                  </a:ext>
                </a:extLst>
              </a:tr>
              <a:tr h="414416">
                <a:tc>
                  <a:txBody>
                    <a:bodyPr/>
                    <a:lstStyle/>
                    <a:p>
                      <a:pPr algn="just">
                        <a:lnSpc>
                          <a:spcPct val="115000"/>
                        </a:lnSpc>
                        <a:spcAft>
                          <a:spcPts val="800"/>
                        </a:spcAft>
                      </a:pPr>
                      <a:r>
                        <a:rPr lang="es-CL" sz="1000" kern="100">
                          <a:effectLst/>
                        </a:rPr>
                        <a:t>5</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0,76</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0,72</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0,76</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0,70</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7200165"/>
                  </a:ext>
                </a:extLst>
              </a:tr>
              <a:tr h="414416">
                <a:tc>
                  <a:txBody>
                    <a:bodyPr/>
                    <a:lstStyle/>
                    <a:p>
                      <a:pPr algn="just">
                        <a:lnSpc>
                          <a:spcPct val="115000"/>
                        </a:lnSpc>
                        <a:spcAft>
                          <a:spcPts val="800"/>
                        </a:spcAft>
                      </a:pPr>
                      <a:r>
                        <a:rPr lang="es-CL" sz="1000" kern="100">
                          <a:effectLst/>
                        </a:rPr>
                        <a:t>15</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0,76</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0,74</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0,74</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0,74</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2030210"/>
                  </a:ext>
                </a:extLst>
              </a:tr>
              <a:tr h="201737">
                <a:tc>
                  <a:txBody>
                    <a:bodyPr/>
                    <a:lstStyle/>
                    <a:p>
                      <a:pPr algn="just">
                        <a:lnSpc>
                          <a:spcPct val="115000"/>
                        </a:lnSpc>
                        <a:spcAft>
                          <a:spcPts val="800"/>
                        </a:spcAft>
                      </a:pPr>
                      <a:r>
                        <a:rPr lang="es-CL" sz="1000" kern="100">
                          <a:effectLst/>
                        </a:rPr>
                        <a:t>20</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tx2">
                        <a:lumMod val="40000"/>
                        <a:lumOff val="60000"/>
                      </a:schemeClr>
                    </a:solidFill>
                  </a:tcPr>
                </a:tc>
                <a:tc>
                  <a:txBody>
                    <a:bodyPr/>
                    <a:lstStyle/>
                    <a:p>
                      <a:pPr algn="just">
                        <a:lnSpc>
                          <a:spcPct val="115000"/>
                        </a:lnSpc>
                        <a:spcAft>
                          <a:spcPts val="800"/>
                        </a:spcAft>
                      </a:pPr>
                      <a:r>
                        <a:rPr lang="es-CL" sz="1000" kern="100">
                          <a:effectLst/>
                        </a:rPr>
                        <a:t>0,82</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tx2">
                        <a:lumMod val="40000"/>
                        <a:lumOff val="60000"/>
                      </a:schemeClr>
                    </a:solidFill>
                  </a:tcPr>
                </a:tc>
                <a:tc>
                  <a:txBody>
                    <a:bodyPr/>
                    <a:lstStyle/>
                    <a:p>
                      <a:pPr algn="just">
                        <a:lnSpc>
                          <a:spcPct val="115000"/>
                        </a:lnSpc>
                        <a:spcAft>
                          <a:spcPts val="800"/>
                        </a:spcAft>
                      </a:pPr>
                      <a:r>
                        <a:rPr lang="es-CL" sz="1000" kern="100">
                          <a:effectLst/>
                        </a:rPr>
                        <a:t>0,8</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tx2">
                        <a:lumMod val="40000"/>
                        <a:lumOff val="60000"/>
                      </a:schemeClr>
                    </a:solidFill>
                  </a:tcPr>
                </a:tc>
                <a:tc>
                  <a:txBody>
                    <a:bodyPr/>
                    <a:lstStyle/>
                    <a:p>
                      <a:pPr algn="just">
                        <a:lnSpc>
                          <a:spcPct val="115000"/>
                        </a:lnSpc>
                        <a:spcAft>
                          <a:spcPts val="800"/>
                        </a:spcAft>
                      </a:pPr>
                      <a:r>
                        <a:rPr lang="es-CL" sz="1000" kern="100">
                          <a:effectLst/>
                        </a:rPr>
                        <a:t>0,82</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tx2">
                        <a:lumMod val="40000"/>
                        <a:lumOff val="60000"/>
                      </a:schemeClr>
                    </a:solidFill>
                  </a:tcPr>
                </a:tc>
                <a:tc>
                  <a:txBody>
                    <a:bodyPr/>
                    <a:lstStyle/>
                    <a:p>
                      <a:pPr algn="just">
                        <a:lnSpc>
                          <a:spcPct val="115000"/>
                        </a:lnSpc>
                        <a:spcAft>
                          <a:spcPts val="800"/>
                        </a:spcAft>
                      </a:pPr>
                      <a:r>
                        <a:rPr lang="es-CL" sz="1000" kern="100" dirty="0">
                          <a:effectLst/>
                        </a:rPr>
                        <a:t>0,79</a:t>
                      </a:r>
                      <a:endParaRPr lang="es-CL"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tx2">
                        <a:lumMod val="40000"/>
                        <a:lumOff val="60000"/>
                      </a:schemeClr>
                    </a:solidFill>
                  </a:tcPr>
                </a:tc>
                <a:extLst>
                  <a:ext uri="{0D108BD9-81ED-4DB2-BD59-A6C34878D82A}">
                    <a16:rowId xmlns:a16="http://schemas.microsoft.com/office/drawing/2014/main" val="4220014284"/>
                  </a:ext>
                </a:extLst>
              </a:tr>
              <a:tr h="414416">
                <a:tc>
                  <a:txBody>
                    <a:bodyPr/>
                    <a:lstStyle/>
                    <a:p>
                      <a:pPr algn="just">
                        <a:lnSpc>
                          <a:spcPct val="115000"/>
                        </a:lnSpc>
                        <a:spcAft>
                          <a:spcPts val="800"/>
                        </a:spcAft>
                      </a:pPr>
                      <a:r>
                        <a:rPr lang="es-CL" sz="1000" kern="100" dirty="0">
                          <a:effectLst/>
                          <a:latin typeface="Aptos" panose="020B0004020202020204" pitchFamily="34" charset="0"/>
                          <a:ea typeface="Aptos" panose="020B0004020202020204" pitchFamily="34" charset="0"/>
                          <a:cs typeface="Times New Roman" panose="02020603050405020304" pitchFamily="18" charset="0"/>
                        </a:rPr>
                        <a:t>50</a:t>
                      </a:r>
                      <a:endParaRPr lang="es-CL"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0,71</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0,69</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0,69</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dirty="0">
                          <a:effectLst/>
                        </a:rPr>
                        <a:t>0,70</a:t>
                      </a:r>
                      <a:endParaRPr lang="es-CL"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8371261"/>
                  </a:ext>
                </a:extLst>
              </a:tr>
            </a:tbl>
          </a:graphicData>
        </a:graphic>
      </p:graphicFrame>
    </p:spTree>
    <p:extLst>
      <p:ext uri="{BB962C8B-B14F-4D97-AF65-F5344CB8AC3E}">
        <p14:creationId xmlns:p14="http://schemas.microsoft.com/office/powerpoint/2010/main" val="3279770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7DD42D-F973-D1EC-06EC-6AA3113DE8C7}"/>
              </a:ext>
            </a:extLst>
          </p:cNvPr>
          <p:cNvSpPr>
            <a:spLocks noGrp="1"/>
          </p:cNvSpPr>
          <p:nvPr>
            <p:ph type="title"/>
          </p:nvPr>
        </p:nvSpPr>
        <p:spPr/>
        <p:txBody>
          <a:bodyPr/>
          <a:lstStyle/>
          <a:p>
            <a:r>
              <a:rPr lang="es-CL" dirty="0"/>
              <a:t>Comparación de modelos</a:t>
            </a:r>
          </a:p>
        </p:txBody>
      </p:sp>
      <p:graphicFrame>
        <p:nvGraphicFramePr>
          <p:cNvPr id="4" name="Marcador de contenido 3">
            <a:extLst>
              <a:ext uri="{FF2B5EF4-FFF2-40B4-BE49-F238E27FC236}">
                <a16:creationId xmlns:a16="http://schemas.microsoft.com/office/drawing/2014/main" id="{5D4A606F-B6A8-E469-7E99-1475D04EC4C2}"/>
              </a:ext>
            </a:extLst>
          </p:cNvPr>
          <p:cNvGraphicFramePr>
            <a:graphicFrameLocks noGrp="1"/>
          </p:cNvGraphicFramePr>
          <p:nvPr>
            <p:ph idx="1"/>
            <p:extLst>
              <p:ext uri="{D42A27DB-BD31-4B8C-83A1-F6EECF244321}">
                <p14:modId xmlns:p14="http://schemas.microsoft.com/office/powerpoint/2010/main" val="343351957"/>
              </p:ext>
            </p:extLst>
          </p:nvPr>
        </p:nvGraphicFramePr>
        <p:xfrm>
          <a:off x="3412836" y="2284015"/>
          <a:ext cx="5366327" cy="2289969"/>
        </p:xfrm>
        <a:graphic>
          <a:graphicData uri="http://schemas.openxmlformats.org/drawingml/2006/table">
            <a:tbl>
              <a:tblPr firstRow="1" firstCol="1" bandRow="1">
                <a:tableStyleId>{5C22544A-7EE6-4342-B048-85BDC9FD1C3A}</a:tableStyleId>
              </a:tblPr>
              <a:tblGrid>
                <a:gridCol w="1327858">
                  <a:extLst>
                    <a:ext uri="{9D8B030D-6E8A-4147-A177-3AD203B41FA5}">
                      <a16:colId xmlns:a16="http://schemas.microsoft.com/office/drawing/2014/main" val="2411385342"/>
                    </a:ext>
                  </a:extLst>
                </a:gridCol>
                <a:gridCol w="1284730">
                  <a:extLst>
                    <a:ext uri="{9D8B030D-6E8A-4147-A177-3AD203B41FA5}">
                      <a16:colId xmlns:a16="http://schemas.microsoft.com/office/drawing/2014/main" val="4119717703"/>
                    </a:ext>
                  </a:extLst>
                </a:gridCol>
                <a:gridCol w="833833">
                  <a:extLst>
                    <a:ext uri="{9D8B030D-6E8A-4147-A177-3AD203B41FA5}">
                      <a16:colId xmlns:a16="http://schemas.microsoft.com/office/drawing/2014/main" val="1174780807"/>
                    </a:ext>
                  </a:extLst>
                </a:gridCol>
                <a:gridCol w="1255977">
                  <a:extLst>
                    <a:ext uri="{9D8B030D-6E8A-4147-A177-3AD203B41FA5}">
                      <a16:colId xmlns:a16="http://schemas.microsoft.com/office/drawing/2014/main" val="1793696783"/>
                    </a:ext>
                  </a:extLst>
                </a:gridCol>
                <a:gridCol w="663929">
                  <a:extLst>
                    <a:ext uri="{9D8B030D-6E8A-4147-A177-3AD203B41FA5}">
                      <a16:colId xmlns:a16="http://schemas.microsoft.com/office/drawing/2014/main" val="1636325279"/>
                    </a:ext>
                  </a:extLst>
                </a:gridCol>
              </a:tblGrid>
              <a:tr h="322146">
                <a:tc>
                  <a:txBody>
                    <a:bodyPr/>
                    <a:lstStyle/>
                    <a:p>
                      <a:pPr algn="just">
                        <a:lnSpc>
                          <a:spcPct val="115000"/>
                        </a:lnSpc>
                        <a:spcAft>
                          <a:spcPts val="800"/>
                        </a:spcAft>
                      </a:pPr>
                      <a:r>
                        <a:rPr lang="es-CL" sz="1000" kern="100">
                          <a:effectLst/>
                        </a:rPr>
                        <a:t>Modelo</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Accuracy</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F1-score</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Precision</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Recall</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9894188"/>
                  </a:ext>
                </a:extLst>
              </a:tr>
              <a:tr h="322146">
                <a:tc>
                  <a:txBody>
                    <a:bodyPr/>
                    <a:lstStyle/>
                    <a:p>
                      <a:pPr algn="just">
                        <a:lnSpc>
                          <a:spcPct val="115000"/>
                        </a:lnSpc>
                        <a:spcAft>
                          <a:spcPts val="800"/>
                        </a:spcAft>
                      </a:pPr>
                      <a:r>
                        <a:rPr lang="es-CL" sz="1000" kern="100" dirty="0">
                          <a:effectLst/>
                        </a:rPr>
                        <a:t>GRU</a:t>
                      </a:r>
                      <a:endParaRPr lang="es-CL"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tx2">
                        <a:lumMod val="40000"/>
                        <a:lumOff val="60000"/>
                      </a:schemeClr>
                    </a:solidFill>
                  </a:tcPr>
                </a:tc>
                <a:tc>
                  <a:txBody>
                    <a:bodyPr/>
                    <a:lstStyle/>
                    <a:p>
                      <a:pPr algn="just">
                        <a:lnSpc>
                          <a:spcPct val="115000"/>
                        </a:lnSpc>
                        <a:spcAft>
                          <a:spcPts val="800"/>
                        </a:spcAft>
                      </a:pPr>
                      <a:r>
                        <a:rPr lang="es-CL" sz="1000" kern="100" dirty="0">
                          <a:effectLst/>
                        </a:rPr>
                        <a:t>0,82</a:t>
                      </a:r>
                      <a:endParaRPr lang="es-CL"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tx2">
                        <a:lumMod val="40000"/>
                        <a:lumOff val="60000"/>
                      </a:schemeClr>
                    </a:solidFill>
                  </a:tcPr>
                </a:tc>
                <a:tc>
                  <a:txBody>
                    <a:bodyPr/>
                    <a:lstStyle/>
                    <a:p>
                      <a:pPr algn="just">
                        <a:lnSpc>
                          <a:spcPct val="115000"/>
                        </a:lnSpc>
                        <a:spcAft>
                          <a:spcPts val="800"/>
                        </a:spcAft>
                      </a:pPr>
                      <a:r>
                        <a:rPr lang="es-CL" sz="1000" kern="100">
                          <a:effectLst/>
                        </a:rPr>
                        <a:t>0,8</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tx2">
                        <a:lumMod val="40000"/>
                        <a:lumOff val="60000"/>
                      </a:schemeClr>
                    </a:solidFill>
                  </a:tcPr>
                </a:tc>
                <a:tc>
                  <a:txBody>
                    <a:bodyPr/>
                    <a:lstStyle/>
                    <a:p>
                      <a:pPr algn="just">
                        <a:lnSpc>
                          <a:spcPct val="115000"/>
                        </a:lnSpc>
                        <a:spcAft>
                          <a:spcPts val="800"/>
                        </a:spcAft>
                      </a:pPr>
                      <a:r>
                        <a:rPr lang="es-CL" sz="1000" kern="100">
                          <a:effectLst/>
                        </a:rPr>
                        <a:t>0,82</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tx2">
                        <a:lumMod val="40000"/>
                        <a:lumOff val="60000"/>
                      </a:schemeClr>
                    </a:solidFill>
                  </a:tcPr>
                </a:tc>
                <a:tc>
                  <a:txBody>
                    <a:bodyPr/>
                    <a:lstStyle/>
                    <a:p>
                      <a:pPr algn="just">
                        <a:lnSpc>
                          <a:spcPct val="115000"/>
                        </a:lnSpc>
                        <a:spcAft>
                          <a:spcPts val="800"/>
                        </a:spcAft>
                      </a:pPr>
                      <a:r>
                        <a:rPr lang="es-CL" sz="1000" kern="100" dirty="0">
                          <a:effectLst/>
                        </a:rPr>
                        <a:t>0,79</a:t>
                      </a:r>
                      <a:endParaRPr lang="es-CL"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tx2">
                        <a:lumMod val="40000"/>
                        <a:lumOff val="60000"/>
                      </a:schemeClr>
                    </a:solidFill>
                  </a:tcPr>
                </a:tc>
                <a:extLst>
                  <a:ext uri="{0D108BD9-81ED-4DB2-BD59-A6C34878D82A}">
                    <a16:rowId xmlns:a16="http://schemas.microsoft.com/office/drawing/2014/main" val="1932699619"/>
                  </a:ext>
                </a:extLst>
              </a:tr>
              <a:tr h="322146">
                <a:tc>
                  <a:txBody>
                    <a:bodyPr/>
                    <a:lstStyle/>
                    <a:p>
                      <a:pPr algn="just">
                        <a:lnSpc>
                          <a:spcPct val="115000"/>
                        </a:lnSpc>
                        <a:spcAft>
                          <a:spcPts val="800"/>
                        </a:spcAft>
                      </a:pPr>
                      <a:r>
                        <a:rPr lang="es-CL" sz="1000" kern="100" dirty="0" err="1">
                          <a:effectLst/>
                        </a:rPr>
                        <a:t>Random</a:t>
                      </a:r>
                      <a:r>
                        <a:rPr lang="es-CL" sz="1000" kern="100" dirty="0">
                          <a:effectLst/>
                        </a:rPr>
                        <a:t> </a:t>
                      </a:r>
                      <a:r>
                        <a:rPr lang="es-CL" sz="1000" kern="100" dirty="0" err="1">
                          <a:effectLst/>
                        </a:rPr>
                        <a:t>forest</a:t>
                      </a:r>
                      <a:endParaRPr lang="es-CL"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dirty="0">
                          <a:effectLst/>
                        </a:rPr>
                        <a:t>0,53</a:t>
                      </a:r>
                      <a:endParaRPr lang="es-CL"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dirty="0">
                          <a:effectLst/>
                        </a:rPr>
                        <a:t>0,51</a:t>
                      </a:r>
                      <a:endParaRPr lang="es-CL"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dirty="0">
                          <a:effectLst/>
                        </a:rPr>
                        <a:t>0,71</a:t>
                      </a:r>
                      <a:endParaRPr lang="es-CL"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dirty="0">
                          <a:effectLst/>
                        </a:rPr>
                        <a:t>0,64</a:t>
                      </a:r>
                      <a:endParaRPr lang="es-CL"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1270429"/>
                  </a:ext>
                </a:extLst>
              </a:tr>
              <a:tr h="1001385">
                <a:tc>
                  <a:txBody>
                    <a:bodyPr/>
                    <a:lstStyle/>
                    <a:p>
                      <a:pPr algn="just">
                        <a:lnSpc>
                          <a:spcPct val="115000"/>
                        </a:lnSpc>
                        <a:spcAft>
                          <a:spcPts val="800"/>
                        </a:spcAft>
                      </a:pPr>
                      <a:r>
                        <a:rPr lang="es-CL" sz="1000" kern="100">
                          <a:effectLst/>
                        </a:rPr>
                        <a:t>Xtream Gradiant Boosteam</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0,65</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0.65</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0,68</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0.69</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7269861"/>
                  </a:ext>
                </a:extLst>
              </a:tr>
              <a:tr h="322146">
                <a:tc>
                  <a:txBody>
                    <a:bodyPr/>
                    <a:lstStyle/>
                    <a:p>
                      <a:pPr algn="just">
                        <a:lnSpc>
                          <a:spcPct val="115000"/>
                        </a:lnSpc>
                        <a:spcAft>
                          <a:spcPts val="800"/>
                        </a:spcAft>
                      </a:pPr>
                      <a:r>
                        <a:rPr lang="es-CL" sz="1000" kern="100">
                          <a:effectLst/>
                        </a:rPr>
                        <a:t>SVM</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0,53</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0,51</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a:effectLst/>
                        </a:rPr>
                        <a:t>0,71</a:t>
                      </a:r>
                      <a:endParaRPr lang="es-C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s-CL" sz="1000" kern="100" dirty="0">
                          <a:effectLst/>
                        </a:rPr>
                        <a:t>0,64</a:t>
                      </a:r>
                      <a:endParaRPr lang="es-CL"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8618778"/>
                  </a:ext>
                </a:extLst>
              </a:tr>
            </a:tbl>
          </a:graphicData>
        </a:graphic>
      </p:graphicFrame>
    </p:spTree>
    <p:extLst>
      <p:ext uri="{BB962C8B-B14F-4D97-AF65-F5344CB8AC3E}">
        <p14:creationId xmlns:p14="http://schemas.microsoft.com/office/powerpoint/2010/main" val="2354869338"/>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82</TotalTime>
  <Words>744</Words>
  <Application>Microsoft Office PowerPoint</Application>
  <PresentationFormat>Panorámica</PresentationFormat>
  <Paragraphs>107</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-apple-system</vt:lpstr>
      <vt:lpstr>Aptos</vt:lpstr>
      <vt:lpstr>Arial</vt:lpstr>
      <vt:lpstr>Calibri</vt:lpstr>
      <vt:lpstr>Calibri Light</vt:lpstr>
      <vt:lpstr>Retrospección</vt:lpstr>
      <vt:lpstr>Predicción de Parkinson a partir de Datos de Tecleo</vt:lpstr>
      <vt:lpstr>Introducción</vt:lpstr>
      <vt:lpstr>Datos</vt:lpstr>
      <vt:lpstr>Preparación de datos</vt:lpstr>
      <vt:lpstr>Métrica clave -nqScore</vt:lpstr>
      <vt:lpstr>Selección del modelo </vt:lpstr>
      <vt:lpstr>Entrenamiento y evaluación</vt:lpstr>
      <vt:lpstr>Resultados</vt:lpstr>
      <vt:lpstr>Comparación de modelos</vt:lpstr>
      <vt:lpstr>Discusión</vt:lpstr>
      <vt:lpstr>Conlusión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Predicción de Parkinson a partir de Datos de Tecleo</dc:title>
  <dc:creator>rodrigo alonso dominguez araya</dc:creator>
  <cp:lastModifiedBy>rodrigo alonso dominguez araya</cp:lastModifiedBy>
  <cp:revision>1</cp:revision>
  <dcterms:created xsi:type="dcterms:W3CDTF">2024-12-12T04:20:21Z</dcterms:created>
  <dcterms:modified xsi:type="dcterms:W3CDTF">2024-12-12T05:43:11Z</dcterms:modified>
</cp:coreProperties>
</file>