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0" r:id="rId5"/>
    <p:sldId id="271" r:id="rId6"/>
    <p:sldId id="272" r:id="rId7"/>
    <p:sldId id="273" r:id="rId8"/>
    <p:sldId id="274" r:id="rId9"/>
    <p:sldId id="275" r:id="rId10"/>
    <p:sldId id="269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kramulla/6306-TeamStars-B-B.git" TargetMode="External"/><Relationship Id="rId2" Type="http://schemas.openxmlformats.org/officeDocument/2006/relationships/hyperlink" Target="https://github.com/lavos84/MSDS-6306-Second-Case-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adobeer.org/why-colorado-is-a-breeding-ground-for-craft-beer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770-9818-4F6D-98DA-A0D65BB29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09831"/>
            <a:ext cx="8825658" cy="2677648"/>
          </a:xfrm>
        </p:spPr>
        <p:txBody>
          <a:bodyPr/>
          <a:lstStyle/>
          <a:p>
            <a:r>
              <a:rPr lang="en-US" dirty="0"/>
              <a:t>Talent Management:  Attrition in the Workforce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116B-00D0-436C-B1D4-B234AFC19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87478"/>
            <a:ext cx="8825658" cy="1543726"/>
          </a:xfrm>
        </p:spPr>
        <p:txBody>
          <a:bodyPr>
            <a:normAutofit fontScale="92500"/>
          </a:bodyPr>
          <a:lstStyle/>
          <a:p>
            <a:r>
              <a:rPr lang="en-US" dirty="0"/>
              <a:t>An analysis of employee turnover, primary contributing factors, and</a:t>
            </a:r>
          </a:p>
          <a:p>
            <a:r>
              <a:rPr lang="en-US" dirty="0"/>
              <a:t> recommendations for talent management</a:t>
            </a:r>
          </a:p>
          <a:p>
            <a:endParaRPr lang="en-US" dirty="0"/>
          </a:p>
          <a:p>
            <a:r>
              <a:rPr lang="en-US" dirty="0"/>
              <a:t>December 3,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28F78-D763-44DA-9F28-E8156788F58C}"/>
              </a:ext>
            </a:extLst>
          </p:cNvPr>
          <p:cNvSpPr txBox="1"/>
          <p:nvPr/>
        </p:nvSpPr>
        <p:spPr>
          <a:xfrm>
            <a:off x="5821960" y="1526796"/>
            <a:ext cx="679508" cy="86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1D23710-3DBB-4878-819A-200418CA07F3}"/>
              </a:ext>
            </a:extLst>
          </p:cNvPr>
          <p:cNvSpPr txBox="1">
            <a:spLocks/>
          </p:cNvSpPr>
          <p:nvPr/>
        </p:nvSpPr>
        <p:spPr>
          <a:xfrm>
            <a:off x="9343160" y="4697369"/>
            <a:ext cx="2501247" cy="1308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/>
              <a:t>Stars data science </a:t>
            </a:r>
            <a:r>
              <a:rPr lang="en-US" sz="1400" u="sng" dirty="0" err="1"/>
              <a:t>inc.</a:t>
            </a:r>
            <a:endParaRPr lang="en-US" sz="1400" u="sng" dirty="0"/>
          </a:p>
          <a:p>
            <a:r>
              <a:rPr lang="en-US" sz="1400" dirty="0"/>
              <a:t>Andrew </a:t>
            </a:r>
            <a:r>
              <a:rPr lang="en-US" sz="1400" dirty="0" err="1"/>
              <a:t>wilkins</a:t>
            </a:r>
            <a:endParaRPr lang="en-US" sz="1400" dirty="0"/>
          </a:p>
          <a:p>
            <a:r>
              <a:rPr lang="en-US" sz="1400" dirty="0"/>
              <a:t>Samuel </a:t>
            </a:r>
            <a:r>
              <a:rPr lang="en-US" sz="1400" dirty="0" err="1"/>
              <a:t>Kadyebo</a:t>
            </a:r>
            <a:endParaRPr lang="en-US" sz="1400" dirty="0"/>
          </a:p>
          <a:p>
            <a:r>
              <a:rPr lang="en-US" sz="1400" dirty="0"/>
              <a:t>Faiz Ikramulla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D60E4-6A67-4C83-A627-7CF4B4D127EE}"/>
              </a:ext>
            </a:extLst>
          </p:cNvPr>
          <p:cNvSpPr txBox="1"/>
          <p:nvPr/>
        </p:nvSpPr>
        <p:spPr>
          <a:xfrm>
            <a:off x="1154955" y="5846618"/>
            <a:ext cx="717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hlinkClick r:id="rId2"/>
              </a:rPr>
              <a:t>https://github.com/lavos84/MSDS-6306-Second-Case-Study</a:t>
            </a:r>
            <a:r>
              <a:rPr lang="en-US" sz="1400" dirty="0">
                <a:hlinkClick r:id="rId3"/>
              </a:rPr>
              <a:t>.git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68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 Factors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 Travel</a:t>
            </a:r>
          </a:p>
          <a:p>
            <a:r>
              <a:rPr lang="en-US" dirty="0">
                <a:solidFill>
                  <a:schemeClr val="bg1"/>
                </a:solidFill>
              </a:rPr>
              <a:t>Overtime </a:t>
            </a:r>
          </a:p>
          <a:p>
            <a:r>
              <a:rPr lang="en-US" dirty="0">
                <a:solidFill>
                  <a:schemeClr val="bg1"/>
                </a:solidFill>
              </a:rPr>
              <a:t>Marital Status</a:t>
            </a:r>
          </a:p>
          <a:p>
            <a:r>
              <a:rPr lang="en-US" dirty="0">
                <a:solidFill>
                  <a:schemeClr val="bg1"/>
                </a:solidFill>
              </a:rPr>
              <a:t>Monthly Income</a:t>
            </a:r>
          </a:p>
          <a:p>
            <a:r>
              <a:rPr lang="en-US" dirty="0">
                <a:solidFill>
                  <a:schemeClr val="bg1"/>
                </a:solidFill>
              </a:rPr>
              <a:t>Age</a:t>
            </a:r>
          </a:p>
          <a:p>
            <a:r>
              <a:rPr lang="en-US" dirty="0">
                <a:solidFill>
                  <a:schemeClr val="bg1"/>
                </a:solidFill>
              </a:rPr>
              <a:t>xx</a:t>
            </a:r>
          </a:p>
          <a:p>
            <a:r>
              <a:rPr lang="en-US" dirty="0">
                <a:solidFill>
                  <a:schemeClr val="bg1"/>
                </a:solidFill>
              </a:rPr>
              <a:t>xxx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56E65-0744-44C0-AAE3-91502802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123" y="408819"/>
            <a:ext cx="3442759" cy="3510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57608F-CCC7-4AE6-AA0C-E908A6FB4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417" y="418621"/>
            <a:ext cx="3578550" cy="3683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E3825A-9A98-4053-B66E-65463ED40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942" y="3919617"/>
            <a:ext cx="2936638" cy="3019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AD017B-D235-43BB-BC24-556F3B37E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040" y="3759895"/>
            <a:ext cx="3208670" cy="32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973668"/>
            <a:ext cx="4466797" cy="1020232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2" y="2000528"/>
            <a:ext cx="3988005" cy="4086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ABV vs. IBU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Scatter Plot</a:t>
            </a:r>
          </a:p>
          <a:p>
            <a:r>
              <a:rPr lang="en-US" dirty="0">
                <a:solidFill>
                  <a:schemeClr val="bg1"/>
                </a:solidFill>
              </a:rPr>
              <a:t>Local polynomial regression fitting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“line-of-best-fit” approach</a:t>
            </a:r>
          </a:p>
          <a:p>
            <a:r>
              <a:rPr lang="en-US" dirty="0">
                <a:solidFill>
                  <a:schemeClr val="bg1"/>
                </a:solidFill>
              </a:rPr>
              <a:t>There appears to be an overall linear correlation between ABV and IBU.</a:t>
            </a:r>
          </a:p>
          <a:p>
            <a:r>
              <a:rPr lang="en-US" dirty="0">
                <a:solidFill>
                  <a:schemeClr val="bg1"/>
                </a:solidFill>
              </a:rPr>
              <a:t>Too much variance across the range to conclude a </a:t>
            </a:r>
            <a:r>
              <a:rPr lang="en-US">
                <a:solidFill>
                  <a:schemeClr val="bg1"/>
                </a:solidFill>
              </a:rPr>
              <a:t>“direct </a:t>
            </a:r>
            <a:r>
              <a:rPr lang="en-US" dirty="0">
                <a:solidFill>
                  <a:schemeClr val="bg1"/>
                </a:solidFill>
              </a:rPr>
              <a:t>correlation”</a:t>
            </a:r>
          </a:p>
          <a:p>
            <a:r>
              <a:rPr lang="en-US" dirty="0">
                <a:solidFill>
                  <a:schemeClr val="bg1"/>
                </a:solidFill>
              </a:rPr>
              <a:t>Cluster near low end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637CA2-2481-414F-BB1C-D28357E31FF3}"/>
              </a:ext>
            </a:extLst>
          </p:cNvPr>
          <p:cNvGrpSpPr/>
          <p:nvPr/>
        </p:nvGrpSpPr>
        <p:grpSpPr>
          <a:xfrm>
            <a:off x="5194607" y="1295826"/>
            <a:ext cx="6391533" cy="4266348"/>
            <a:chOff x="5194607" y="1295826"/>
            <a:chExt cx="6391533" cy="4266348"/>
          </a:xfrm>
        </p:grpSpPr>
        <p:pic>
          <p:nvPicPr>
            <p:cNvPr id="7" name="Content Placeholder 3">
              <a:extLst>
                <a:ext uri="{FF2B5EF4-FFF2-40B4-BE49-F238E27FC236}">
                  <a16:creationId xmlns:a16="http://schemas.microsoft.com/office/drawing/2014/main" id="{4BB9A9D2-1B46-4B1D-BB9B-E05105BBC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607" y="1295826"/>
              <a:ext cx="6391533" cy="4266348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1FFC5-75DE-4942-BD29-6BF617CAE3F0}"/>
                </a:ext>
              </a:extLst>
            </p:cNvPr>
            <p:cNvSpPr/>
            <p:nvPr/>
          </p:nvSpPr>
          <p:spPr>
            <a:xfrm>
              <a:off x="6096000" y="2888946"/>
              <a:ext cx="1479259" cy="15068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40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8FDA-8D9C-4412-875D-EEBE09AC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-169178"/>
            <a:ext cx="2793159" cy="1600200"/>
          </a:xfrm>
        </p:spPr>
        <p:txBody>
          <a:bodyPr/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64C-0324-44D7-9741-E4DE12F4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826" y="1296798"/>
            <a:ext cx="6097665" cy="5316437"/>
          </a:xfrm>
        </p:spPr>
        <p:txBody>
          <a:bodyPr>
            <a:normAutofit/>
          </a:bodyPr>
          <a:lstStyle/>
          <a:p>
            <a:r>
              <a:rPr lang="en-US" dirty="0"/>
              <a:t>The Pacific Northwest has a high concentration of breweries.</a:t>
            </a:r>
          </a:p>
          <a:p>
            <a:r>
              <a:rPr lang="en-US" dirty="0"/>
              <a:t>The Upper Midwest has a high concentration of breweries.</a:t>
            </a:r>
          </a:p>
          <a:p>
            <a:r>
              <a:rPr lang="en-US" dirty="0"/>
              <a:t>Colorado – “The State of Craft Beer”</a:t>
            </a:r>
          </a:p>
          <a:p>
            <a:pPr lvl="1"/>
            <a:r>
              <a:rPr lang="en-US" b="1" dirty="0">
                <a:hlinkClick r:id="rId2"/>
              </a:rPr>
              <a:t>https://coloradobeer.org/why-colorado-is-a-breeding-ground-for-craft-beer/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Americans tend to prefer lower levels of bitterness and alcohol content.  </a:t>
            </a:r>
          </a:p>
          <a:p>
            <a:r>
              <a:rPr lang="en-US" dirty="0"/>
              <a:t>ABV and IBU are apparently linearly, but not directly, correlated. </a:t>
            </a:r>
          </a:p>
          <a:p>
            <a:r>
              <a:rPr lang="en-US" dirty="0"/>
              <a:t>Americans love beer!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B04A-446E-416E-8CF6-E761CE05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733" y="1587934"/>
            <a:ext cx="3615654" cy="45719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</a:rPr>
              <a:t>Provided raw market data, 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900" dirty="0">
                <a:solidFill>
                  <a:schemeClr val="bg1"/>
                </a:solidFill>
              </a:rPr>
              <a:t>we provided an analysis of:</a:t>
            </a: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Breweries per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Median ABV/IBU per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State with highest ABV beer - </a:t>
            </a:r>
            <a:r>
              <a:rPr lang="en-US" sz="1700" u="sng" dirty="0">
                <a:solidFill>
                  <a:schemeClr val="bg1"/>
                </a:solidFill>
              </a:rPr>
              <a:t>Colorado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State with highest IBU beer - </a:t>
            </a:r>
            <a:r>
              <a:rPr lang="en-US" sz="1700" u="sng" dirty="0">
                <a:solidFill>
                  <a:schemeClr val="bg1"/>
                </a:solidFill>
              </a:rPr>
              <a:t>Oregon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Summary statistics for ABV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Mean – </a:t>
            </a:r>
            <a:r>
              <a:rPr lang="en-US" sz="1700" u="sng" dirty="0">
                <a:solidFill>
                  <a:schemeClr val="bg1"/>
                </a:solidFill>
              </a:rPr>
              <a:t>0.060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Median – </a:t>
            </a:r>
            <a:r>
              <a:rPr lang="en-US" sz="1700" u="sng" dirty="0">
                <a:solidFill>
                  <a:schemeClr val="bg1"/>
                </a:solidFill>
              </a:rPr>
              <a:t>0.056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Correlation in ABV &amp; IBU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Linearly correlated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bg1"/>
                </a:solidFill>
              </a:rPr>
              <a:t>High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8FDA-8D9C-4412-875D-EEBE09AC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14238"/>
            <a:ext cx="2793159" cy="1600200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64C-0324-44D7-9741-E4DE12F4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259" y="1143000"/>
            <a:ext cx="5190065" cy="4572000"/>
          </a:xfrm>
        </p:spPr>
        <p:txBody>
          <a:bodyPr/>
          <a:lstStyle/>
          <a:p>
            <a:r>
              <a:rPr lang="en-US" dirty="0"/>
              <a:t>“STARS” Interactive Visualization Tool</a:t>
            </a:r>
          </a:p>
          <a:p>
            <a:r>
              <a:rPr lang="en-US" dirty="0"/>
              <a:t>Job Role Specific Trends</a:t>
            </a:r>
          </a:p>
          <a:p>
            <a:r>
              <a:rPr lang="en-US" dirty="0"/>
              <a:t>Unique Observations</a:t>
            </a:r>
          </a:p>
          <a:p>
            <a:r>
              <a:rPr lang="en-US" dirty="0"/>
              <a:t>Robust Modeling &amp; Test</a:t>
            </a:r>
          </a:p>
          <a:p>
            <a:r>
              <a:rPr lang="en-US" dirty="0"/>
              <a:t>Top 3 Factors</a:t>
            </a:r>
          </a:p>
          <a:p>
            <a:r>
              <a:rPr lang="en-US" dirty="0"/>
              <a:t>“LIME” ML for Analytics</a:t>
            </a:r>
          </a:p>
          <a:p>
            <a:r>
              <a:rPr lang="en-US" dirty="0"/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B04A-446E-416E-8CF6-E761CE05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00" y="2007385"/>
            <a:ext cx="3615654" cy="391524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With a real-world employee data set, we will apply our proprietary data science and analytics techniques to analyze attrition in the workforce:</a:t>
            </a:r>
          </a:p>
          <a:p>
            <a:r>
              <a:rPr lang="en-US" sz="1600" u="sng" dirty="0">
                <a:solidFill>
                  <a:schemeClr val="bg1"/>
                </a:solidFill>
              </a:rPr>
              <a:t>Attrition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 Exploration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Key Factors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Trends &amp; Observations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Modeling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Machine Learning (ML)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“STARS” Interactive Tool</a:t>
            </a:r>
          </a:p>
          <a:p>
            <a:r>
              <a:rPr lang="en-US" dirty="0">
                <a:solidFill>
                  <a:schemeClr val="bg1"/>
                </a:solidFill>
              </a:rPr>
              <a:t>Test Cases: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Hourly Rate?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Work-Life Balance?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Live Demo of “STARS”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8C6AE-C6AA-48AF-9686-D4B3D596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48" y="354870"/>
            <a:ext cx="3676440" cy="363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B0312D-456F-4A25-B176-DC9A5C62F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300" y="328609"/>
            <a:ext cx="3140382" cy="333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Job Role Specific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“STARS” Interactive Tool</a:t>
            </a:r>
          </a:p>
          <a:p>
            <a:r>
              <a:rPr lang="en-US" dirty="0">
                <a:solidFill>
                  <a:schemeClr val="bg1"/>
                </a:solidFill>
              </a:rPr>
              <a:t>Findings: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Ljdf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Ljdfkld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ljdfd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F6D35-22A9-49B0-9121-10B5FEA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45" y="1143000"/>
            <a:ext cx="49244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4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Unique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“STARS” Interactive Tool</a:t>
            </a:r>
          </a:p>
          <a:p>
            <a:r>
              <a:rPr lang="en-US" dirty="0" err="1">
                <a:solidFill>
                  <a:schemeClr val="bg1"/>
                </a:solidFill>
              </a:rPr>
              <a:t>Obervations</a:t>
            </a:r>
            <a:r>
              <a:rPr lang="en-US" dirty="0">
                <a:solidFill>
                  <a:schemeClr val="bg1"/>
                </a:solidFill>
              </a:rPr>
              <a:t> of Note:</a:t>
            </a:r>
          </a:p>
          <a:p>
            <a:r>
              <a:rPr lang="en-US" dirty="0">
                <a:solidFill>
                  <a:schemeClr val="bg1"/>
                </a:solidFill>
              </a:rPr>
              <a:t>1.  </a:t>
            </a: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579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Logistic Modeling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Runs</a:t>
            </a:r>
          </a:p>
          <a:p>
            <a:r>
              <a:rPr lang="en-US" dirty="0">
                <a:solidFill>
                  <a:schemeClr val="bg1"/>
                </a:solidFill>
              </a:rPr>
              <a:t>Confidence Interval </a:t>
            </a:r>
            <a:r>
              <a:rPr lang="en-US" dirty="0" err="1">
                <a:solidFill>
                  <a:schemeClr val="bg1"/>
                </a:solidFill>
              </a:rPr>
              <a:t>Testist</a:t>
            </a:r>
            <a:r>
              <a:rPr lang="en-US" dirty="0">
                <a:solidFill>
                  <a:schemeClr val="bg1"/>
                </a:solidFill>
              </a:rPr>
              <a:t> – (“P”-Values)</a:t>
            </a: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r>
              <a:rPr lang="en-US" dirty="0">
                <a:solidFill>
                  <a:schemeClr val="bg1"/>
                </a:solidFill>
              </a:rPr>
              <a:t>(from Drew’s </a:t>
            </a:r>
            <a:r>
              <a:rPr lang="en-US" dirty="0" err="1">
                <a:solidFill>
                  <a:schemeClr val="bg1"/>
                </a:solidFill>
              </a:rPr>
              <a:t>Logistic.R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56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Advanced Analytics</a:t>
            </a:r>
          </a:p>
          <a:p>
            <a:r>
              <a:rPr lang="en-US" dirty="0">
                <a:solidFill>
                  <a:schemeClr val="bg1"/>
                </a:solidFill>
              </a:rPr>
              <a:t>LIME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Ranger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38823-D86F-4CD2-8110-20918057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0" y="1395514"/>
            <a:ext cx="6467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6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Advanced Analytics</a:t>
            </a:r>
          </a:p>
          <a:p>
            <a:r>
              <a:rPr lang="en-US" dirty="0">
                <a:solidFill>
                  <a:schemeClr val="bg1"/>
                </a:solidFill>
              </a:rPr>
              <a:t>LIME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H20 Binomial w/ Training 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 against our Prediction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CC222-78E1-4194-AF4C-F019EFDA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09" y="1341360"/>
            <a:ext cx="6213955" cy="41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0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Advanced Analytics</a:t>
            </a:r>
          </a:p>
          <a:p>
            <a:r>
              <a:rPr lang="en-US" dirty="0">
                <a:solidFill>
                  <a:schemeClr val="bg1"/>
                </a:solidFill>
              </a:rPr>
              <a:t>LIME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???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 cases against our Prediction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Weights of Features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20CAC-8E97-44CA-9292-C3E6F930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73" y="1276086"/>
            <a:ext cx="61722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54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406</TotalTime>
  <Words>352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Talent Management:  Attrition in the Workforce</vt:lpstr>
      <vt:lpstr>Introduction</vt:lpstr>
      <vt:lpstr>Data Analysis</vt:lpstr>
      <vt:lpstr>Job Role Specific Trends</vt:lpstr>
      <vt:lpstr>Unique Trends</vt:lpstr>
      <vt:lpstr>Logistic Modeling</vt:lpstr>
      <vt:lpstr>Machine Learning</vt:lpstr>
      <vt:lpstr>Machine Learning</vt:lpstr>
      <vt:lpstr>Machine Learning</vt:lpstr>
      <vt:lpstr>Top Factors</vt:lpstr>
      <vt:lpstr>Correlation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Ikramulla, Faiz</dc:creator>
  <cp:lastModifiedBy>Ikramulla, Faiz</cp:lastModifiedBy>
  <cp:revision>101</cp:revision>
  <dcterms:created xsi:type="dcterms:W3CDTF">2018-10-15T00:05:23Z</dcterms:created>
  <dcterms:modified xsi:type="dcterms:W3CDTF">2018-12-04T00:35:59Z</dcterms:modified>
</cp:coreProperties>
</file>