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0" r:id="rId5"/>
    <p:sldId id="276" r:id="rId6"/>
    <p:sldId id="272" r:id="rId7"/>
    <p:sldId id="273" r:id="rId8"/>
    <p:sldId id="274" r:id="rId9"/>
    <p:sldId id="27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kramulla/6306-TeamStars-B-B.git" TargetMode="External"/><Relationship Id="rId2" Type="http://schemas.openxmlformats.org/officeDocument/2006/relationships/hyperlink" Target="https://github.com/lavos84/MSDS-6306-Second-Case-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770-9818-4F6D-98DA-A0D65BB29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09831"/>
            <a:ext cx="8825658" cy="2677648"/>
          </a:xfrm>
        </p:spPr>
        <p:txBody>
          <a:bodyPr/>
          <a:lstStyle/>
          <a:p>
            <a:r>
              <a:rPr lang="en-US" dirty="0"/>
              <a:t>Talent Management:  Attrition in the Workforce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116B-00D0-436C-B1D4-B234AFC1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87478"/>
            <a:ext cx="8825658" cy="1543726"/>
          </a:xfrm>
        </p:spPr>
        <p:txBody>
          <a:bodyPr>
            <a:normAutofit fontScale="92500"/>
          </a:bodyPr>
          <a:lstStyle/>
          <a:p>
            <a:r>
              <a:rPr lang="en-US" dirty="0"/>
              <a:t>An analysis of employee turnover, primary contributing factors, and</a:t>
            </a:r>
          </a:p>
          <a:p>
            <a:r>
              <a:rPr lang="en-US" dirty="0"/>
              <a:t>recommendations for talent management</a:t>
            </a:r>
          </a:p>
          <a:p>
            <a:endParaRPr lang="en-US" dirty="0"/>
          </a:p>
          <a:p>
            <a:r>
              <a:rPr lang="en-US" dirty="0"/>
              <a:t>December 3,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28F78-D763-44DA-9F28-E8156788F58C}"/>
              </a:ext>
            </a:extLst>
          </p:cNvPr>
          <p:cNvSpPr txBox="1"/>
          <p:nvPr/>
        </p:nvSpPr>
        <p:spPr>
          <a:xfrm>
            <a:off x="5821960" y="1526796"/>
            <a:ext cx="679508" cy="86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D23710-3DBB-4878-819A-200418CA07F3}"/>
              </a:ext>
            </a:extLst>
          </p:cNvPr>
          <p:cNvSpPr txBox="1">
            <a:spLocks/>
          </p:cNvSpPr>
          <p:nvPr/>
        </p:nvSpPr>
        <p:spPr>
          <a:xfrm>
            <a:off x="9343160" y="4697369"/>
            <a:ext cx="2501247" cy="1308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/>
              <a:t>Stars data science </a:t>
            </a:r>
            <a:r>
              <a:rPr lang="en-US" sz="1400" u="sng" dirty="0" err="1"/>
              <a:t>inc.</a:t>
            </a:r>
            <a:endParaRPr lang="en-US" sz="1400" u="sng" dirty="0"/>
          </a:p>
          <a:p>
            <a:r>
              <a:rPr lang="en-US" sz="1400" dirty="0"/>
              <a:t>Andrew </a:t>
            </a:r>
            <a:r>
              <a:rPr lang="en-US" sz="1400" dirty="0" err="1"/>
              <a:t>wilkins</a:t>
            </a:r>
            <a:endParaRPr lang="en-US" sz="1400" dirty="0"/>
          </a:p>
          <a:p>
            <a:r>
              <a:rPr lang="en-US" sz="1400" dirty="0"/>
              <a:t>Samuel </a:t>
            </a:r>
            <a:r>
              <a:rPr lang="en-US" sz="1400" dirty="0" err="1"/>
              <a:t>Kadyebo</a:t>
            </a:r>
            <a:endParaRPr lang="en-US" sz="1400" dirty="0"/>
          </a:p>
          <a:p>
            <a:r>
              <a:rPr lang="en-US" sz="1400" dirty="0"/>
              <a:t>Faiz Ikramulla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D60E4-6A67-4C83-A627-7CF4B4D127EE}"/>
              </a:ext>
            </a:extLst>
          </p:cNvPr>
          <p:cNvSpPr txBox="1"/>
          <p:nvPr/>
        </p:nvSpPr>
        <p:spPr>
          <a:xfrm>
            <a:off x="1154955" y="5846618"/>
            <a:ext cx="717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hlinkClick r:id="rId2"/>
              </a:rPr>
              <a:t>https://github.com/lavos84/MSDS-6306-Second-Case-Study</a:t>
            </a:r>
            <a:r>
              <a:rPr lang="en-US" sz="1400" dirty="0">
                <a:hlinkClick r:id="rId3"/>
              </a:rPr>
              <a:t>.git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68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Factors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Overtime</a:t>
            </a:r>
          </a:p>
          <a:p>
            <a:r>
              <a:rPr lang="en-US" dirty="0">
                <a:solidFill>
                  <a:schemeClr val="bg1"/>
                </a:solidFill>
              </a:rPr>
              <a:t>Business Travel</a:t>
            </a:r>
          </a:p>
          <a:p>
            <a:r>
              <a:rPr lang="en-US" dirty="0">
                <a:solidFill>
                  <a:schemeClr val="bg1"/>
                </a:solidFill>
              </a:rPr>
              <a:t>Marital Status</a:t>
            </a:r>
          </a:p>
          <a:p>
            <a:r>
              <a:rPr lang="en-US" dirty="0">
                <a:solidFill>
                  <a:schemeClr val="bg1"/>
                </a:solidFill>
              </a:rPr>
              <a:t>Environmental Satisfaction</a:t>
            </a:r>
          </a:p>
          <a:p>
            <a:r>
              <a:rPr lang="en-US" dirty="0">
                <a:solidFill>
                  <a:schemeClr val="bg1"/>
                </a:solidFill>
              </a:rPr>
              <a:t>Abstractions:</a:t>
            </a:r>
          </a:p>
          <a:p>
            <a:r>
              <a:rPr lang="en-US" dirty="0">
                <a:solidFill>
                  <a:schemeClr val="bg1"/>
                </a:solidFill>
              </a:rPr>
              <a:t># of companies – impact for staying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56E65-0744-44C0-AAE3-91502802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78" y="3320189"/>
            <a:ext cx="3442759" cy="35107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57608F-CCC7-4AE6-AA0C-E908A6FB4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285" y="3300873"/>
            <a:ext cx="3442759" cy="35438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4E0ADD-7C5C-4C9F-8493-12452C0F1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014" y="214561"/>
            <a:ext cx="4328889" cy="3079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223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-169178"/>
            <a:ext cx="2793159" cy="1600200"/>
          </a:xfrm>
        </p:spPr>
        <p:txBody>
          <a:bodyPr/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881" y="1215714"/>
            <a:ext cx="6097665" cy="5316437"/>
          </a:xfrm>
        </p:spPr>
        <p:txBody>
          <a:bodyPr>
            <a:normAutofit/>
          </a:bodyPr>
          <a:lstStyle/>
          <a:p>
            <a:r>
              <a:rPr lang="en-US" dirty="0"/>
              <a:t>What makes people want to leave?</a:t>
            </a:r>
          </a:p>
          <a:p>
            <a:r>
              <a:rPr lang="en-US" dirty="0"/>
              <a:t>What can be done to help people stay?</a:t>
            </a:r>
          </a:p>
          <a:p>
            <a:r>
              <a:rPr lang="en-US" dirty="0"/>
              <a:t>What factors don’t matter much at all?</a:t>
            </a:r>
          </a:p>
          <a:p>
            <a:r>
              <a:rPr lang="en-US" dirty="0"/>
              <a:t>Our analysis attacks the problem from two </a:t>
            </a:r>
            <a:r>
              <a:rPr lang="en-US" dirty="0" err="1"/>
              <a:t>diffent</a:t>
            </a:r>
            <a:r>
              <a:rPr lang="en-US" dirty="0"/>
              <a:t> directions:</a:t>
            </a:r>
          </a:p>
          <a:p>
            <a:pPr lvl="1"/>
            <a:r>
              <a:rPr lang="en-US" dirty="0"/>
              <a:t>Similar observations</a:t>
            </a:r>
          </a:p>
          <a:p>
            <a:pPr lvl="1"/>
            <a:r>
              <a:rPr lang="en-US" dirty="0"/>
              <a:t>Both broad and narrow insights</a:t>
            </a:r>
          </a:p>
          <a:p>
            <a:pPr lvl="1"/>
            <a:r>
              <a:rPr lang="en-US" dirty="0"/>
              <a:t>Reinforced and proven to be robust with customization</a:t>
            </a:r>
          </a:p>
          <a:p>
            <a:pPr lvl="1"/>
            <a:r>
              <a:rPr lang="en-US" dirty="0"/>
              <a:t>Turn actions in to insights to help companies reduce turnover…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733" y="1587934"/>
            <a:ext cx="3615654" cy="4571999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We have demonstrated our proprietary data science and analytics techniques to help </a:t>
            </a:r>
            <a:r>
              <a:rPr lang="en-US" sz="1800" b="1" dirty="0">
                <a:solidFill>
                  <a:schemeClr val="bg1"/>
                </a:solidFill>
              </a:rPr>
              <a:t>DDSAnalytics</a:t>
            </a:r>
            <a:r>
              <a:rPr lang="en-US" sz="1800" dirty="0">
                <a:solidFill>
                  <a:schemeClr val="bg1"/>
                </a:solidFill>
              </a:rPr>
              <a:t> understand attrition in the workforce.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We have provide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i="1" dirty="0">
                <a:solidFill>
                  <a:schemeClr val="bg1"/>
                </a:solidFill>
              </a:rPr>
              <a:t>robust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i="1" dirty="0">
                <a:solidFill>
                  <a:schemeClr val="bg1"/>
                </a:solidFill>
              </a:rPr>
              <a:t>enhanced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data-driven insights for your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14238"/>
            <a:ext cx="2793159" cy="1600200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618" y="1143000"/>
            <a:ext cx="4658927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“STARS” Interactive Visualization Tool</a:t>
            </a:r>
          </a:p>
          <a:p>
            <a:r>
              <a:rPr lang="en-US" dirty="0"/>
              <a:t>Job Role Specific Trends</a:t>
            </a:r>
          </a:p>
          <a:p>
            <a:r>
              <a:rPr lang="en-US" dirty="0"/>
              <a:t>Unique Observations</a:t>
            </a:r>
          </a:p>
          <a:p>
            <a:r>
              <a:rPr lang="en-US" dirty="0"/>
              <a:t>Robust Modeling </a:t>
            </a:r>
          </a:p>
          <a:p>
            <a:r>
              <a:rPr lang="en-US" dirty="0"/>
              <a:t>Enhanced ML</a:t>
            </a:r>
          </a:p>
          <a:p>
            <a:r>
              <a:rPr lang="en-US" dirty="0"/>
              <a:t>Top Factors</a:t>
            </a:r>
          </a:p>
          <a:p>
            <a:r>
              <a:rPr lang="en-US" dirty="0"/>
              <a:t>Insights &amp; 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00" y="2007385"/>
            <a:ext cx="3615654" cy="3915242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We will demonstrate our proprietary data science and analytics techniques to help </a:t>
            </a:r>
            <a:r>
              <a:rPr lang="en-US" sz="1800" b="1" dirty="0">
                <a:solidFill>
                  <a:schemeClr val="bg1"/>
                </a:solidFill>
              </a:rPr>
              <a:t>DDSAnalytics</a:t>
            </a:r>
            <a:r>
              <a:rPr lang="en-US" sz="1800" dirty="0">
                <a:solidFill>
                  <a:schemeClr val="bg1"/>
                </a:solidFill>
              </a:rPr>
              <a:t> understand attrition in the workforce.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We will provide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i="1" dirty="0">
                <a:solidFill>
                  <a:schemeClr val="bg1"/>
                </a:solidFill>
              </a:rPr>
              <a:t>robust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i="1" dirty="0">
                <a:solidFill>
                  <a:schemeClr val="bg1"/>
                </a:solidFill>
              </a:rPr>
              <a:t>enhanced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data-driven insights for your team.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973668"/>
            <a:ext cx="4133711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“STARS” Interactive Tool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448154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Exploratory Examples: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Hourly Rate?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Work-Life Balance?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1-to-1 combinations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Live Demo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8C6AE-C6AA-48AF-9686-D4B3D596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56" y="1643229"/>
            <a:ext cx="3676440" cy="3633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50A87-7C24-437E-9A0B-3B2EF100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96" y="1349234"/>
            <a:ext cx="3571438" cy="4221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24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34" y="539391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 Role Specific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30" y="1761576"/>
            <a:ext cx="4534654" cy="4442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Attrition: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Sales Exec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Sales Rep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Research Scientist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Higher Attrition Rate within Field: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Laboratory Technician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Lower Attrition Rate within Field: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HR Representative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0980D-AA6E-4C61-B673-454FA4E4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87" y="1243262"/>
            <a:ext cx="4733925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324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54" y="718675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 Role Specific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94" y="2250209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Ex:  Years at Company</a:t>
            </a:r>
          </a:p>
          <a:p>
            <a:r>
              <a:rPr lang="en-US" dirty="0">
                <a:solidFill>
                  <a:schemeClr val="bg1"/>
                </a:solidFill>
              </a:rPr>
              <a:t>Interesting Trends: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Managers tend to stay longer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Sales Reps tend to quit sooner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Sales Execs distributed evenly across both</a:t>
            </a:r>
          </a:p>
          <a:p>
            <a:r>
              <a:rPr lang="en-US" dirty="0">
                <a:solidFill>
                  <a:schemeClr val="bg1"/>
                </a:solidFill>
              </a:rPr>
              <a:t>“STARS” tool is very powerful and customizable…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CD667-59D4-40D9-86B5-2544B030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97" y="1143000"/>
            <a:ext cx="4981575" cy="4876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853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94" y="649514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Logistic Modeling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09" y="19685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Produces binary outcome from dataset</a:t>
            </a:r>
          </a:p>
          <a:p>
            <a:r>
              <a:rPr lang="en-US" dirty="0">
                <a:solidFill>
                  <a:schemeClr val="bg1"/>
                </a:solidFill>
              </a:rPr>
              <a:t>Gives log of the odds of being a success</a:t>
            </a:r>
          </a:p>
          <a:p>
            <a:r>
              <a:rPr lang="en-US" dirty="0">
                <a:solidFill>
                  <a:schemeClr val="bg1"/>
                </a:solidFill>
              </a:rPr>
              <a:t>Model - 3 Runs to “drill” down to key factors</a:t>
            </a:r>
          </a:p>
          <a:p>
            <a:r>
              <a:rPr lang="en-US" dirty="0">
                <a:solidFill>
                  <a:schemeClr val="bg1"/>
                </a:solidFill>
              </a:rPr>
              <a:t>Statistics at-work: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Confidence interval testing – 0.001 significance </a:t>
            </a:r>
          </a:p>
          <a:p>
            <a:r>
              <a:rPr lang="en-US" dirty="0">
                <a:solidFill>
                  <a:schemeClr val="bg1"/>
                </a:solidFill>
              </a:rPr>
              <a:t>Results: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DFD4EC-5D94-4A03-AC91-B36E49453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280"/>
              </p:ext>
            </p:extLst>
          </p:nvPr>
        </p:nvGraphicFramePr>
        <p:xfrm>
          <a:off x="4833250" y="2943501"/>
          <a:ext cx="729677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55">
                  <a:extLst>
                    <a:ext uri="{9D8B030D-6E8A-4147-A177-3AD203B41FA5}">
                      <a16:colId xmlns:a16="http://schemas.microsoft.com/office/drawing/2014/main" val="1699642775"/>
                    </a:ext>
                  </a:extLst>
                </a:gridCol>
                <a:gridCol w="1459355">
                  <a:extLst>
                    <a:ext uri="{9D8B030D-6E8A-4147-A177-3AD203B41FA5}">
                      <a16:colId xmlns:a16="http://schemas.microsoft.com/office/drawing/2014/main" val="3942418465"/>
                    </a:ext>
                  </a:extLst>
                </a:gridCol>
                <a:gridCol w="1459355">
                  <a:extLst>
                    <a:ext uri="{9D8B030D-6E8A-4147-A177-3AD203B41FA5}">
                      <a16:colId xmlns:a16="http://schemas.microsoft.com/office/drawing/2014/main" val="3990927198"/>
                    </a:ext>
                  </a:extLst>
                </a:gridCol>
                <a:gridCol w="1295334">
                  <a:extLst>
                    <a:ext uri="{9D8B030D-6E8A-4147-A177-3AD203B41FA5}">
                      <a16:colId xmlns:a16="http://schemas.microsoft.com/office/drawing/2014/main" val="1611115072"/>
                    </a:ext>
                  </a:extLst>
                </a:gridCol>
                <a:gridCol w="1623375">
                  <a:extLst>
                    <a:ext uri="{9D8B030D-6E8A-4147-A177-3AD203B41FA5}">
                      <a16:colId xmlns:a16="http://schemas.microsoft.com/office/drawing/2014/main" val="3227627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Bus Travel -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 Travel - 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Overtime -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Marital Status - 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Satisfaction -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7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65" y="663023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93" y="1968500"/>
            <a:ext cx="3705492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500 permutations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15 sec. time interval</a:t>
            </a:r>
          </a:p>
          <a:p>
            <a:r>
              <a:rPr lang="en-US" dirty="0">
                <a:solidFill>
                  <a:schemeClr val="bg1"/>
                </a:solidFill>
              </a:rPr>
              <a:t>Deeper level of abstraction for advanced learning</a:t>
            </a:r>
          </a:p>
          <a:p>
            <a:r>
              <a:rPr lang="en-US" dirty="0">
                <a:solidFill>
                  <a:schemeClr val="bg1"/>
                </a:solidFill>
              </a:rPr>
              <a:t>Main factors that show up in samples as “important”: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38823-D86F-4CD2-8110-20918057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1395514"/>
            <a:ext cx="6467475" cy="4552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706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94" y="752859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H20 Binomial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“Cases” Identified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“Features” Learned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Weighting Associated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CC222-78E1-4194-AF4C-F019EFDA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09" y="1341360"/>
            <a:ext cx="6213955" cy="4175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5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739223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Heat Map</a:t>
            </a:r>
          </a:p>
          <a:p>
            <a:r>
              <a:rPr lang="en-US" dirty="0">
                <a:solidFill>
                  <a:schemeClr val="bg1"/>
                </a:solidFill>
              </a:rPr>
              <a:t>What factors affect turnover?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Overtime</a:t>
            </a:r>
          </a:p>
          <a:p>
            <a:r>
              <a:rPr lang="en-US" dirty="0">
                <a:solidFill>
                  <a:schemeClr val="bg1"/>
                </a:solidFill>
              </a:rPr>
              <a:t>What factors help employees stay?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Satisfaction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Income</a:t>
            </a:r>
          </a:p>
          <a:p>
            <a:r>
              <a:rPr lang="en-US" dirty="0">
                <a:solidFill>
                  <a:schemeClr val="bg1"/>
                </a:solidFill>
              </a:rPr>
              <a:t>What has little affect?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20CAC-8E97-44CA-9292-C3E6F930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73" y="1276086"/>
            <a:ext cx="6172200" cy="4391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7754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519</TotalTime>
  <Words>426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Talent Management:  Attrition in the Workforce</vt:lpstr>
      <vt:lpstr>Introduction</vt:lpstr>
      <vt:lpstr>“STARS” Interactive Tool</vt:lpstr>
      <vt:lpstr>Job Role Specific Trends</vt:lpstr>
      <vt:lpstr>Job Role Specific Trends</vt:lpstr>
      <vt:lpstr>Logistic Modeling</vt:lpstr>
      <vt:lpstr>Machine Learning</vt:lpstr>
      <vt:lpstr>Machine Learning</vt:lpstr>
      <vt:lpstr>Machine Learning</vt:lpstr>
      <vt:lpstr>Top Factors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Ikramulla, Faiz</dc:creator>
  <cp:lastModifiedBy>Ikramulla, Faiz</cp:lastModifiedBy>
  <cp:revision>159</cp:revision>
  <dcterms:created xsi:type="dcterms:W3CDTF">2018-10-15T00:05:23Z</dcterms:created>
  <dcterms:modified xsi:type="dcterms:W3CDTF">2018-12-04T02:29:21Z</dcterms:modified>
</cp:coreProperties>
</file>