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2" r:id="rId7"/>
    <p:sldId id="263" r:id="rId8"/>
    <p:sldId id="264" r:id="rId9"/>
    <p:sldId id="266" r:id="rId10"/>
    <p:sldId id="267" r:id="rId11"/>
    <p:sldId id="268" r:id="rId12"/>
    <p:sldId id="270" r:id="rId13"/>
    <p:sldId id="269" r:id="rId14"/>
    <p:sldId id="272"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E680EB-F7A4-4E14-92AC-6AF32EB9512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680EB-F7A4-4E14-92AC-6AF32EB9512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680EB-F7A4-4E14-92AC-6AF32EB9512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680EB-F7A4-4E14-92AC-6AF32EB9512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680EB-F7A4-4E14-92AC-6AF32EB9512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E680EB-F7A4-4E14-92AC-6AF32EB95127}"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E680EB-F7A4-4E14-92AC-6AF32EB95127}"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E680EB-F7A4-4E14-92AC-6AF32EB95127}"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80EB-F7A4-4E14-92AC-6AF32EB95127}"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680EB-F7A4-4E14-92AC-6AF32EB95127}"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680EB-F7A4-4E14-92AC-6AF32EB95127}"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7369D-B121-48F2-BE19-50C21C9D59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680EB-F7A4-4E14-92AC-6AF32EB95127}" type="datetimeFigureOut">
              <a:rPr lang="en-US" smtClean="0"/>
              <a:t>12/12/2019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7369D-B121-48F2-BE19-50C21C9D59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000108"/>
            <a:ext cx="7772400" cy="1470025"/>
          </a:xfrm>
        </p:spPr>
        <p:txBody>
          <a:bodyPr/>
          <a:lstStyle/>
          <a:p>
            <a:r>
              <a:rPr lang="en-IN" dirty="0" smtClean="0"/>
              <a:t>Driver Drowsiness Detection System</a:t>
            </a:r>
            <a:endParaRPr lang="en-US" dirty="0"/>
          </a:p>
        </p:txBody>
      </p:sp>
      <p:pic>
        <p:nvPicPr>
          <p:cNvPr id="4" name="Picture 2" descr="https://www.michiganautolaw.com/wp-content/themes/mal2014/images/injuryadvocate/2013/10/drowsy-driving-300x189.jpg"/>
          <p:cNvPicPr>
            <a:picLocks noChangeAspect="1" noChangeArrowheads="1"/>
          </p:cNvPicPr>
          <p:nvPr/>
        </p:nvPicPr>
        <p:blipFill>
          <a:blip r:embed="rId2"/>
          <a:srcRect/>
          <a:stretch>
            <a:fillRect/>
          </a:stretch>
        </p:blipFill>
        <p:spPr bwMode="auto">
          <a:xfrm>
            <a:off x="2143108" y="2928934"/>
            <a:ext cx="5500726" cy="285222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800" dirty="0"/>
              <a:t>In the system we have used facial landmark prediction for eye detection facial landmarks are used to localize and represent salient regions of the face, such as:</a:t>
            </a:r>
          </a:p>
          <a:p>
            <a:pPr lvl="3" algn="just"/>
            <a:r>
              <a:rPr lang="en-US" sz="2400" dirty="0"/>
              <a:t>Eyes</a:t>
            </a:r>
          </a:p>
          <a:p>
            <a:pPr lvl="3"/>
            <a:r>
              <a:rPr lang="en-US" sz="2400" dirty="0"/>
              <a:t>Eyebrows</a:t>
            </a:r>
          </a:p>
          <a:p>
            <a:pPr lvl="3"/>
            <a:r>
              <a:rPr lang="en-US" sz="2400" dirty="0"/>
              <a:t>Nose</a:t>
            </a:r>
          </a:p>
          <a:p>
            <a:pPr lvl="3"/>
            <a:r>
              <a:rPr lang="en-US" sz="2400" dirty="0"/>
              <a:t>Mouth</a:t>
            </a:r>
          </a:p>
          <a:p>
            <a:pPr lvl="3"/>
            <a:r>
              <a:rPr lang="en-US" sz="2400" dirty="0" err="1"/>
              <a:t>Jawline</a:t>
            </a:r>
            <a:endParaRPr lang="en-US" sz="2400" dirty="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28596" y="1643050"/>
            <a:ext cx="8258204" cy="4483113"/>
          </a:xfrm>
        </p:spPr>
        <p:txBody>
          <a:bodyPr>
            <a:noAutofit/>
          </a:bodyPr>
          <a:lstStyle/>
          <a:p>
            <a:pPr lvl="0" algn="just"/>
            <a:r>
              <a:rPr lang="en-US" sz="2800" dirty="0"/>
              <a:t>For every video frame, the eye landmarks are detected. The eye aspect ratio (EAR) between height and width of the eye is computed.</a:t>
            </a:r>
          </a:p>
          <a:p>
            <a:pPr lvl="0" algn="just"/>
            <a:r>
              <a:rPr lang="en-US" sz="2800" dirty="0"/>
              <a:t>EAR =</a:t>
            </a:r>
            <a:r>
              <a:rPr lang="en-US" sz="2800" u="sng" dirty="0"/>
              <a:t>||p2 − p6|| + ||p3− p5</a:t>
            </a:r>
            <a:r>
              <a:rPr lang="en-US" sz="2800" dirty="0"/>
              <a:t>||	</a:t>
            </a:r>
          </a:p>
          <a:p>
            <a:pPr algn="just">
              <a:buNone/>
            </a:pPr>
            <a:r>
              <a:rPr lang="en-US" sz="2800" dirty="0" smtClean="0"/>
              <a:t>                         </a:t>
            </a:r>
            <a:r>
              <a:rPr lang="en-US" sz="2800" dirty="0"/>
              <a:t>2||p1 −p4||</a:t>
            </a:r>
          </a:p>
          <a:p>
            <a:pPr algn="just"/>
            <a:r>
              <a:rPr lang="en-US" sz="2800" dirty="0"/>
              <a:t>Where p1,...,p6 are the 2D landmark locations , depicted . The EAR is mostly wherep1,...,p6 are the 2D landmark locations , depicted </a:t>
            </a:r>
            <a:r>
              <a:rPr lang="en-US" sz="2800" dirty="0" smtClean="0"/>
              <a:t>.</a:t>
            </a:r>
            <a:r>
              <a:rPr lang="en-US" sz="2800" dirty="0"/>
              <a:t> </a:t>
            </a:r>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043510"/>
          </a:xfrm>
        </p:spPr>
        <p:txBody>
          <a:bodyPr>
            <a:noAutofit/>
          </a:bodyPr>
          <a:lstStyle/>
          <a:p>
            <a:pPr algn="just"/>
            <a:r>
              <a:rPr lang="en-US" sz="2800" dirty="0" smtClean="0"/>
              <a:t>If the eye is closed, the eye aspect ratio will again remain approximately constant, but will be much smaller than the ratio when the eye is open.</a:t>
            </a:r>
            <a:endParaRPr lang="en-US" sz="2800" dirty="0" smtClean="0"/>
          </a:p>
          <a:p>
            <a:pPr lvl="0" algn="just"/>
            <a:r>
              <a:rPr lang="en-US" sz="2800" dirty="0" smtClean="0"/>
              <a:t>The </a:t>
            </a:r>
            <a:r>
              <a:rPr lang="en-US" sz="2800" dirty="0"/>
              <a:t>last step of the algorithm is to determine the person’s condition based on a pre-set condition for drowsiness. The average blink duration of a person is 100-400 milliseconds (i.e. 0.1-0.4 of a second). Hence if a person is drowsy his eye closure must be beyond this interval. We set a </a:t>
            </a:r>
            <a:r>
              <a:rPr lang="en-US" sz="2800" dirty="0" smtClean="0"/>
              <a:t>particular time frame. </a:t>
            </a:r>
            <a:r>
              <a:rPr lang="en-US" sz="2800" dirty="0"/>
              <a:t>If the eyes remain closed </a:t>
            </a:r>
            <a:r>
              <a:rPr lang="en-US" sz="2800" dirty="0" smtClean="0"/>
              <a:t>for this time, </a:t>
            </a:r>
            <a:r>
              <a:rPr lang="en-US" sz="2800" dirty="0"/>
              <a:t>drowsiness is detected and alert </a:t>
            </a:r>
            <a:r>
              <a:rPr lang="en-US" sz="2800" dirty="0" smtClean="0"/>
              <a:t>alarm regarding </a:t>
            </a:r>
            <a:r>
              <a:rPr lang="en-US" sz="2800" dirty="0"/>
              <a:t>this is triggered</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71472" y="1785926"/>
            <a:ext cx="8229600" cy="4525963"/>
          </a:xfrm>
        </p:spPr>
        <p:txBody>
          <a:bodyPr/>
          <a:lstStyle/>
          <a:p>
            <a:pPr lvl="0" algn="just"/>
            <a:r>
              <a:rPr lang="en-US" sz="2800" dirty="0"/>
              <a:t>Finally, the decision for the eye state is made based on EAR calculated in the previous step. If the distance is zero or is close to zero, the eye state is classified as “closed” otherwise the eye state is identified as “open”.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a:xfrm>
            <a:off x="500034" y="1785926"/>
            <a:ext cx="8229600" cy="4525963"/>
          </a:xfrm>
        </p:spPr>
        <p:txBody>
          <a:bodyPr>
            <a:noAutofit/>
          </a:bodyPr>
          <a:lstStyle/>
          <a:p>
            <a:pPr lvl="0"/>
            <a:r>
              <a:rPr lang="en-IN" sz="2800" dirty="0"/>
              <a:t>This project can be implemented in the form of mobile application to reduce the cost of hardware.</a:t>
            </a:r>
            <a:endParaRPr lang="en-US" sz="2800" dirty="0" smtClean="0"/>
          </a:p>
          <a:p>
            <a:pPr lvl="0"/>
            <a:r>
              <a:rPr lang="en-IN" sz="2800" dirty="0"/>
              <a:t>This project can be integrated with car, so that automatic speed control can be imparted if the driver is found sleeping.</a:t>
            </a:r>
            <a:endParaRPr lang="en-US" sz="2800" dirty="0" smtClean="0"/>
          </a:p>
          <a:p>
            <a:pPr lvl="0"/>
            <a:r>
              <a:rPr lang="en-IN" sz="2800" dirty="0"/>
              <a:t>Rather using alarm we can use Automatic Braking System which will reduce the speed of the vehicle. </a:t>
            </a:r>
            <a:endParaRPr lang="en-US" sz="2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 Cont...</a:t>
            </a:r>
            <a:endParaRPr lang="en-US" dirty="0"/>
          </a:p>
        </p:txBody>
      </p:sp>
      <p:sp>
        <p:nvSpPr>
          <p:cNvPr id="3" name="Content Placeholder 2"/>
          <p:cNvSpPr>
            <a:spLocks noGrp="1"/>
          </p:cNvSpPr>
          <p:nvPr>
            <p:ph idx="1"/>
          </p:nvPr>
        </p:nvSpPr>
        <p:spPr/>
        <p:txBody>
          <a:bodyPr>
            <a:normAutofit/>
          </a:bodyPr>
          <a:lstStyle/>
          <a:p>
            <a:pPr lvl="0"/>
            <a:r>
              <a:rPr lang="en-IN" sz="2800" dirty="0" smtClean="0"/>
              <a:t>The vehicle can be automatically parked by first using Automatic braking system, which will reduce the speed and concurrently will turn on the parking lights of the vehicle </a:t>
            </a:r>
            <a:endParaRPr lang="en-US" sz="2800" dirty="0" smtClean="0"/>
          </a:p>
          <a:p>
            <a:pPr lvl="0"/>
            <a:r>
              <a:rPr lang="en-IN" sz="2800" dirty="0" smtClean="0"/>
              <a:t>Using Pressure sensor on the steering alarm or Automatic braking System can be set in case of drowsiness. By using wireless Technology if the driver gets drowsy an alert message can be sent to a selected person’s mobile by using GSM module along with the alarm in </a:t>
            </a:r>
            <a:r>
              <a:rPr lang="en-IN" sz="2800" smtClean="0"/>
              <a:t>vehicle.</a:t>
            </a:r>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428868"/>
            <a:ext cx="8229600" cy="1143000"/>
          </a:xfrm>
        </p:spPr>
        <p:txBody>
          <a:bodyPr/>
          <a:lstStyle/>
          <a:p>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do we need this project?</a:t>
            </a:r>
            <a:endParaRPr lang="en-US" dirty="0"/>
          </a:p>
        </p:txBody>
      </p:sp>
      <p:sp>
        <p:nvSpPr>
          <p:cNvPr id="3" name="Content Placeholder 2"/>
          <p:cNvSpPr>
            <a:spLocks noGrp="1"/>
          </p:cNvSpPr>
          <p:nvPr>
            <p:ph idx="1"/>
          </p:nvPr>
        </p:nvSpPr>
        <p:spPr>
          <a:xfrm>
            <a:off x="500034" y="1428736"/>
            <a:ext cx="8229600" cy="4525963"/>
          </a:xfrm>
        </p:spPr>
        <p:txBody>
          <a:bodyPr>
            <a:noAutofit/>
          </a:bodyPr>
          <a:lstStyle/>
          <a:p>
            <a:pPr algn="just"/>
            <a:r>
              <a:rPr lang="en-IN" sz="2800" dirty="0" smtClean="0"/>
              <a:t>Increasing number </a:t>
            </a:r>
            <a:r>
              <a:rPr lang="en-IN" sz="2800" dirty="0"/>
              <a:t>of accidents on today’s </a:t>
            </a:r>
            <a:r>
              <a:rPr lang="en-IN" sz="2800" dirty="0" smtClean="0"/>
              <a:t>roads</a:t>
            </a:r>
          </a:p>
          <a:p>
            <a:pPr algn="just"/>
            <a:r>
              <a:rPr lang="en-IN" sz="2800" dirty="0"/>
              <a:t>Car accident is the major cause of death in which around 1.3 million people die every year. </a:t>
            </a:r>
            <a:endParaRPr lang="en-IN" sz="2800" dirty="0" smtClean="0"/>
          </a:p>
          <a:p>
            <a:pPr algn="just"/>
            <a:r>
              <a:rPr lang="en-IN" sz="2800" dirty="0"/>
              <a:t>Majority of these accidents are caused because of distraction or the drowsiness of driver. </a:t>
            </a:r>
            <a:endParaRPr lang="en-IN" sz="2800" dirty="0" smtClean="0"/>
          </a:p>
          <a:p>
            <a:pPr algn="just"/>
            <a:r>
              <a:rPr lang="en-IN" sz="2800" dirty="0" smtClean="0"/>
              <a:t>The </a:t>
            </a:r>
            <a:r>
              <a:rPr lang="en-IN" sz="2800" dirty="0"/>
              <a:t>proof has been verified by many researchers that have demonstrated ties between driver drowsiness and road </a:t>
            </a:r>
            <a:r>
              <a:rPr lang="en-IN" sz="2800" dirty="0" smtClean="0"/>
              <a:t>accidents</a:t>
            </a:r>
          </a:p>
          <a:p>
            <a:pPr algn="just"/>
            <a:r>
              <a:rPr lang="en-IN" sz="2800" dirty="0"/>
              <a:t>To prevent such accidents we propose a system which alerts the driver if the driver gets distracted or feels drowsy.</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descr="Image result for accidents due to drowsiness"/>
          <p:cNvPicPr>
            <a:picLocks noGrp="1" noChangeAspect="1" noChangeArrowheads="1"/>
          </p:cNvPicPr>
          <p:nvPr>
            <p:ph idx="1"/>
          </p:nvPr>
        </p:nvPicPr>
        <p:blipFill>
          <a:blip r:embed="rId2"/>
          <a:srcRect/>
          <a:stretch>
            <a:fillRect/>
          </a:stretch>
        </p:blipFill>
        <p:spPr bwMode="auto">
          <a:xfrm>
            <a:off x="785786" y="1357298"/>
            <a:ext cx="7735593" cy="435771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5214974"/>
          </a:xfrm>
        </p:spPr>
        <p:txBody>
          <a:bodyPr>
            <a:noAutofit/>
          </a:bodyPr>
          <a:lstStyle/>
          <a:p>
            <a:pPr algn="just"/>
            <a:r>
              <a:rPr lang="en-IN" sz="2800" dirty="0"/>
              <a:t>Research shows that </a:t>
            </a:r>
            <a:r>
              <a:rPr lang="en-IN" sz="2800" b="1" dirty="0"/>
              <a:t>driver fatigue </a:t>
            </a:r>
            <a:r>
              <a:rPr lang="en-IN" sz="2800" dirty="0"/>
              <a:t>and </a:t>
            </a:r>
            <a:r>
              <a:rPr lang="en-IN" sz="2800" b="1" dirty="0"/>
              <a:t>drowsiness</a:t>
            </a:r>
            <a:r>
              <a:rPr lang="en-IN" sz="2800" dirty="0"/>
              <a:t> is one of the major reasons for the increasing accidents. </a:t>
            </a:r>
            <a:endParaRPr lang="en-IN" sz="2800" dirty="0" smtClean="0"/>
          </a:p>
          <a:p>
            <a:pPr algn="just"/>
            <a:r>
              <a:rPr lang="en-IN" sz="2800" dirty="0" smtClean="0"/>
              <a:t>Driver </a:t>
            </a:r>
            <a:r>
              <a:rPr lang="en-IN" sz="2800" dirty="0"/>
              <a:t>fatigue not only impacts the alertness and response time of the driver but it also enhances the chances of being involved in car accidents. </a:t>
            </a:r>
            <a:endParaRPr lang="en-IN" sz="2800" dirty="0" smtClean="0"/>
          </a:p>
          <a:p>
            <a:pPr algn="just"/>
            <a:r>
              <a:rPr lang="en-IN" sz="2800" dirty="0" smtClean="0"/>
              <a:t>The </a:t>
            </a:r>
            <a:r>
              <a:rPr lang="en-IN" sz="2800" dirty="0"/>
              <a:t>sleepy drivers fail to take right actions prior to a collision. </a:t>
            </a:r>
            <a:endParaRPr lang="en-IN" sz="2800" dirty="0" smtClean="0"/>
          </a:p>
          <a:p>
            <a:pPr algn="just"/>
            <a:r>
              <a:rPr lang="en-IN" sz="2800" dirty="0" smtClean="0"/>
              <a:t>An </a:t>
            </a:r>
            <a:r>
              <a:rPr lang="en-IN" sz="2800" dirty="0"/>
              <a:t>important irony in driver’s fatigue is that the driver may be too drained to comprehend his own level of drowsiness. </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srcRect/>
          <a:stretch>
            <a:fillRect/>
          </a:stretch>
        </p:blipFill>
        <p:spPr bwMode="auto">
          <a:xfrm>
            <a:off x="142844" y="571480"/>
            <a:ext cx="3531720" cy="5285428"/>
          </a:xfrm>
          <a:prstGeom prst="rect">
            <a:avLst/>
          </a:prstGeom>
          <a:noFill/>
        </p:spPr>
      </p:pic>
      <p:pic>
        <p:nvPicPr>
          <p:cNvPr id="1028" name="Picture 4" descr="Image result for accidents due to drowsiness"/>
          <p:cNvPicPr>
            <a:picLocks noChangeAspect="1" noChangeArrowheads="1"/>
          </p:cNvPicPr>
          <p:nvPr/>
        </p:nvPicPr>
        <p:blipFill>
          <a:blip r:embed="rId3"/>
          <a:srcRect/>
          <a:stretch>
            <a:fillRect/>
          </a:stretch>
        </p:blipFill>
        <p:spPr bwMode="auto">
          <a:xfrm>
            <a:off x="3714744" y="928670"/>
            <a:ext cx="5286412" cy="407196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9001156" cy="1417638"/>
          </a:xfrm>
        </p:spPr>
        <p:txBody>
          <a:bodyPr/>
          <a:lstStyle/>
          <a:p>
            <a:r>
              <a:rPr lang="en-IN" dirty="0" smtClean="0"/>
              <a:t>How can we solve this problem?</a:t>
            </a:r>
            <a:endParaRPr lang="en-US" dirty="0"/>
          </a:p>
        </p:txBody>
      </p:sp>
      <p:sp>
        <p:nvSpPr>
          <p:cNvPr id="3" name="Content Placeholder 2"/>
          <p:cNvSpPr>
            <a:spLocks noGrp="1"/>
          </p:cNvSpPr>
          <p:nvPr>
            <p:ph idx="1"/>
          </p:nvPr>
        </p:nvSpPr>
        <p:spPr>
          <a:xfrm>
            <a:off x="428596" y="1285860"/>
            <a:ext cx="8229600" cy="1114420"/>
          </a:xfrm>
        </p:spPr>
        <p:txBody>
          <a:bodyPr>
            <a:normAutofit fontScale="62500" lnSpcReduction="20000"/>
          </a:bodyPr>
          <a:lstStyle/>
          <a:p>
            <a:pPr algn="just"/>
            <a:r>
              <a:rPr lang="en-IN" sz="4200" dirty="0" smtClean="0"/>
              <a:t>We can detect the driver’s drowsiness using a system which use </a:t>
            </a:r>
            <a:r>
              <a:rPr lang="en-IN" sz="4200" b="1" dirty="0" smtClean="0"/>
              <a:t>machine learning</a:t>
            </a:r>
            <a:r>
              <a:rPr lang="en-IN" sz="4200" dirty="0" smtClean="0"/>
              <a:t> integrated with </a:t>
            </a:r>
            <a:r>
              <a:rPr lang="en-IN" sz="4200" b="1" dirty="0" smtClean="0"/>
              <a:t>image processing.</a:t>
            </a:r>
          </a:p>
          <a:p>
            <a:pPr algn="just"/>
            <a:endParaRPr lang="en-US" dirty="0"/>
          </a:p>
        </p:txBody>
      </p:sp>
      <p:sp>
        <p:nvSpPr>
          <p:cNvPr id="4" name="TextBox 3"/>
          <p:cNvSpPr txBox="1"/>
          <p:nvPr/>
        </p:nvSpPr>
        <p:spPr>
          <a:xfrm>
            <a:off x="500034" y="2857496"/>
            <a:ext cx="6357982" cy="892552"/>
          </a:xfrm>
          <a:prstGeom prst="rect">
            <a:avLst/>
          </a:prstGeom>
          <a:noFill/>
        </p:spPr>
        <p:txBody>
          <a:bodyPr wrap="square" rtlCol="0">
            <a:spAutoFit/>
          </a:bodyPr>
          <a:lstStyle/>
          <a:p>
            <a:pPr>
              <a:buFont typeface="Arial" pitchFamily="34" charset="0"/>
              <a:buChar char="•"/>
            </a:pPr>
            <a:r>
              <a:rPr lang="en-IN" sz="2600" dirty="0" smtClean="0"/>
              <a:t>    </a:t>
            </a:r>
            <a:r>
              <a:rPr lang="en-IN" sz="2600" b="1" dirty="0" smtClean="0"/>
              <a:t>Machine Learning </a:t>
            </a:r>
            <a:r>
              <a:rPr lang="en-IN" sz="2600" dirty="0" smtClean="0"/>
              <a:t>– The next big thing in         </a:t>
            </a:r>
          </a:p>
          <a:p>
            <a:r>
              <a:rPr lang="en-IN" sz="2600" dirty="0"/>
              <a:t> </a:t>
            </a:r>
            <a:r>
              <a:rPr lang="en-IN" sz="2600" dirty="0" smtClean="0"/>
              <a:t>     tech and automation industry:</a:t>
            </a:r>
            <a:endParaRPr lang="en-US" sz="2600" dirty="0"/>
          </a:p>
        </p:txBody>
      </p:sp>
      <p:sp>
        <p:nvSpPr>
          <p:cNvPr id="5" name="TextBox 4"/>
          <p:cNvSpPr txBox="1"/>
          <p:nvPr/>
        </p:nvSpPr>
        <p:spPr>
          <a:xfrm>
            <a:off x="1142976" y="3857628"/>
            <a:ext cx="6715172" cy="2031325"/>
          </a:xfrm>
          <a:prstGeom prst="rect">
            <a:avLst/>
          </a:prstGeom>
          <a:noFill/>
        </p:spPr>
        <p:txBody>
          <a:bodyPr wrap="square" rtlCol="0">
            <a:spAutoFit/>
          </a:bodyPr>
          <a:lstStyle/>
          <a:p>
            <a:pPr algn="just">
              <a:buFont typeface="Arial" pitchFamily="34" charset="0"/>
              <a:buChar char="•"/>
            </a:pPr>
            <a:r>
              <a:rPr lang="en-US" dirty="0" smtClean="0"/>
              <a:t> Machine learning (ML) is a category of </a:t>
            </a:r>
            <a:r>
              <a:rPr lang="en-US" b="1" dirty="0" smtClean="0"/>
              <a:t>algorithm</a:t>
            </a:r>
            <a:r>
              <a:rPr lang="en-US" dirty="0" smtClean="0"/>
              <a:t> that allows</a:t>
            </a:r>
          </a:p>
          <a:p>
            <a:pPr algn="just"/>
            <a:r>
              <a:rPr lang="en-US" dirty="0" smtClean="0"/>
              <a:t>  software applications to become more accurate in predicting</a:t>
            </a:r>
          </a:p>
          <a:p>
            <a:pPr algn="just"/>
            <a:r>
              <a:rPr lang="en-US" dirty="0" smtClean="0"/>
              <a:t>  outcomes without being explicitly programmed.</a:t>
            </a:r>
          </a:p>
          <a:p>
            <a:pPr algn="just">
              <a:buFont typeface="Arial" pitchFamily="34" charset="0"/>
              <a:buChar char="•"/>
            </a:pPr>
            <a:r>
              <a:rPr lang="en-US" dirty="0" smtClean="0"/>
              <a:t> The basic premise of machine learning is to build algorithms that can</a:t>
            </a:r>
          </a:p>
          <a:p>
            <a:pPr algn="just"/>
            <a:r>
              <a:rPr lang="en-US" dirty="0"/>
              <a:t> </a:t>
            </a:r>
            <a:r>
              <a:rPr lang="en-US" dirty="0" smtClean="0"/>
              <a:t> </a:t>
            </a:r>
            <a:r>
              <a:rPr lang="en-US" dirty="0" smtClean="0"/>
              <a:t> receive input data and use </a:t>
            </a:r>
            <a:r>
              <a:rPr lang="en-US" b="1" dirty="0" smtClean="0"/>
              <a:t>statistical analysis </a:t>
            </a:r>
            <a:r>
              <a:rPr lang="en-US" dirty="0" smtClean="0"/>
              <a:t>to predict an output</a:t>
            </a:r>
          </a:p>
          <a:p>
            <a:pPr algn="just"/>
            <a:r>
              <a:rPr lang="en-US" dirty="0"/>
              <a:t> </a:t>
            </a:r>
            <a:r>
              <a:rPr lang="en-US" dirty="0" smtClean="0"/>
              <a:t> </a:t>
            </a:r>
            <a:r>
              <a:rPr lang="en-US" dirty="0" smtClean="0"/>
              <a:t> while updating outputs as new data becomes available.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image40.jpeg"/>
          <p:cNvPicPr/>
          <p:nvPr/>
        </p:nvPicPr>
        <p:blipFill>
          <a:blip r:embed="rId2" cstate="print">
            <a:lum bright="-10000" contrast="10000"/>
          </a:blip>
          <a:stretch>
            <a:fillRect/>
          </a:stretch>
        </p:blipFill>
        <p:spPr>
          <a:xfrm>
            <a:off x="1428728" y="1714488"/>
            <a:ext cx="6429420" cy="385765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Technique we have used to solve the problem</a:t>
            </a:r>
            <a:endParaRPr lang="en-US" dirty="0"/>
          </a:p>
        </p:txBody>
      </p:sp>
      <p:sp>
        <p:nvSpPr>
          <p:cNvPr id="3" name="Content Placeholder 2"/>
          <p:cNvSpPr>
            <a:spLocks noGrp="1"/>
          </p:cNvSpPr>
          <p:nvPr>
            <p:ph idx="1"/>
          </p:nvPr>
        </p:nvSpPr>
        <p:spPr>
          <a:xfrm>
            <a:off x="457200" y="1928802"/>
            <a:ext cx="8229600" cy="4197361"/>
          </a:xfrm>
        </p:spPr>
        <p:txBody>
          <a:bodyPr>
            <a:normAutofit/>
          </a:bodyPr>
          <a:lstStyle/>
          <a:p>
            <a:r>
              <a:rPr lang="en-US" sz="2800" dirty="0"/>
              <a:t>Real Time Drowsiness behaviors which are related to fatigue are in the form of </a:t>
            </a:r>
            <a:r>
              <a:rPr lang="en-US" sz="2800" b="1" dirty="0"/>
              <a:t>eye closing, y</a:t>
            </a:r>
            <a:r>
              <a:rPr lang="en-US" sz="2800" b="1" dirty="0" smtClean="0"/>
              <a:t>awn detection </a:t>
            </a:r>
            <a:r>
              <a:rPr lang="en-US" sz="2800" dirty="0" smtClean="0"/>
              <a:t>etc.</a:t>
            </a:r>
          </a:p>
          <a:p>
            <a:r>
              <a:rPr lang="en-US" sz="2800" dirty="0"/>
              <a:t>The </a:t>
            </a:r>
            <a:r>
              <a:rPr lang="en-US" sz="2800" dirty="0" smtClean="0"/>
              <a:t>technique </a:t>
            </a:r>
            <a:r>
              <a:rPr lang="en-US" sz="2800" dirty="0"/>
              <a:t>is to measure physical changes (i.e. open/closed eyes to detect fatigue) is well suited for real world conditions since it is non-intrusive by using a video camera to detect changes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Face Detection we use:</a:t>
            </a:r>
            <a:endParaRPr lang="en-US" dirty="0"/>
          </a:p>
        </p:txBody>
      </p:sp>
      <p:sp>
        <p:nvSpPr>
          <p:cNvPr id="3" name="Content Placeholder 2"/>
          <p:cNvSpPr>
            <a:spLocks noGrp="1"/>
          </p:cNvSpPr>
          <p:nvPr>
            <p:ph idx="1"/>
          </p:nvPr>
        </p:nvSpPr>
        <p:spPr/>
        <p:txBody>
          <a:bodyPr/>
          <a:lstStyle/>
          <a:p>
            <a:r>
              <a:rPr lang="en-US" dirty="0"/>
              <a:t>For the face Detection we have used </a:t>
            </a:r>
            <a:r>
              <a:rPr lang="en-US" dirty="0" err="1"/>
              <a:t>Dlib’s</a:t>
            </a:r>
            <a:r>
              <a:rPr lang="en-US" dirty="0"/>
              <a:t> </a:t>
            </a:r>
            <a:r>
              <a:rPr lang="en-US" dirty="0" smtClean="0"/>
              <a:t>model</a:t>
            </a:r>
            <a:r>
              <a:rPr lang="en-US" dirty="0"/>
              <a:t>. </a:t>
            </a:r>
          </a:p>
          <a:p>
            <a:r>
              <a:rPr lang="en-US" dirty="0"/>
              <a:t>The author of the </a:t>
            </a:r>
            <a:r>
              <a:rPr lang="en-US" dirty="0" err="1"/>
              <a:t>Dlib</a:t>
            </a:r>
            <a:r>
              <a:rPr lang="en-US" dirty="0"/>
              <a:t> library has trained two shape predictor models that respectively localize 68 and 5 landmark points within a face image.</a:t>
            </a:r>
          </a:p>
          <a:p>
            <a:r>
              <a:rPr lang="en-US" dirty="0"/>
              <a:t>In this project, we have used only the shape_predictor_68 model</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624</Words>
  <Application>Microsoft Office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Driver Drowsiness Detection System</vt:lpstr>
      <vt:lpstr>Why do we need this project?</vt:lpstr>
      <vt:lpstr>Slide 3</vt:lpstr>
      <vt:lpstr>Slide 4</vt:lpstr>
      <vt:lpstr>Slide 5</vt:lpstr>
      <vt:lpstr>How can we solve this problem?</vt:lpstr>
      <vt:lpstr>Slide 7</vt:lpstr>
      <vt:lpstr>Technique we have used to solve the problem</vt:lpstr>
      <vt:lpstr>For Face Detection we use:</vt:lpstr>
      <vt:lpstr>Slide 10</vt:lpstr>
      <vt:lpstr>Slide 11</vt:lpstr>
      <vt:lpstr>Slide 12</vt:lpstr>
      <vt:lpstr>Slide 13</vt:lpstr>
      <vt:lpstr>Future Scope</vt:lpstr>
      <vt:lpstr>Future Scope Cont...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Akash</dc:creator>
  <cp:lastModifiedBy>Akash</cp:lastModifiedBy>
  <cp:revision>9</cp:revision>
  <dcterms:created xsi:type="dcterms:W3CDTF">2019-12-12T17:56:01Z</dcterms:created>
  <dcterms:modified xsi:type="dcterms:W3CDTF">2019-12-13T04:28:25Z</dcterms:modified>
</cp:coreProperties>
</file>