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6"/>
  </p:notes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9" r:id="rId9"/>
    <p:sldId id="268" r:id="rId10"/>
    <p:sldId id="261" r:id="rId11"/>
    <p:sldId id="257" r:id="rId12"/>
    <p:sldId id="260" r:id="rId13"/>
    <p:sldId id="258" r:id="rId14"/>
    <p:sldId id="259" r:id="rId15"/>
  </p:sldIdLst>
  <p:sldSz cx="12192000" cy="6858000"/>
  <p:notesSz cx="6858000" cy="9144000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80" autoAdjust="0"/>
    <p:restoredTop sz="81477" autoAdjust="0"/>
  </p:normalViewPr>
  <p:slideViewPr>
    <p:cSldViewPr snapToGrid="0">
      <p:cViewPr varScale="1">
        <p:scale>
          <a:sx n="70" d="100"/>
          <a:sy n="70" d="100"/>
        </p:scale>
        <p:origin x="53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glav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l-SI"/>
          </a:p>
        </p:txBody>
      </p:sp>
      <p:sp>
        <p:nvSpPr>
          <p:cNvPr id="3" name="Označba mesta datum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DEB395-76DB-4D14-A4B3-4748A013D852}" type="datetimeFigureOut">
              <a:rPr lang="sl-SI" smtClean="0"/>
              <a:t>18. 01. 2018</a:t>
            </a:fld>
            <a:endParaRPr lang="sl-SI"/>
          </a:p>
        </p:txBody>
      </p:sp>
      <p:sp>
        <p:nvSpPr>
          <p:cNvPr id="4" name="Označba mesta stranske slik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l-SI"/>
          </a:p>
        </p:txBody>
      </p:sp>
      <p:sp>
        <p:nvSpPr>
          <p:cNvPr id="5" name="Označba mesta opomb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6" name="Označba mesta no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l-SI"/>
          </a:p>
        </p:txBody>
      </p:sp>
      <p:sp>
        <p:nvSpPr>
          <p:cNvPr id="7" name="Označba mesta številke diapoz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78F9FD-E19D-433D-9DF4-9EA1AEAAC830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886446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stranske slik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Označba mesta opomb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l-SI" dirty="0"/>
              <a:t>Normalizirana baza </a:t>
            </a:r>
            <a:r>
              <a:rPr lang="sl-SI" dirty="0" err="1"/>
              <a:t>Movielens</a:t>
            </a:r>
            <a:endParaRPr lang="sl-SI" dirty="0"/>
          </a:p>
        </p:txBody>
      </p:sp>
      <p:sp>
        <p:nvSpPr>
          <p:cNvPr id="4" name="Označba mesta številke diapoz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78F9FD-E19D-433D-9DF4-9EA1AEAAC830}" type="slidenum">
              <a:rPr lang="sl-SI" smtClean="0"/>
              <a:t>2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851613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stranske slik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Označba mesta opomb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l-SI" dirty="0"/>
              <a:t>Deluje na način podobnosti med uporabniki</a:t>
            </a:r>
          </a:p>
          <a:p>
            <a:r>
              <a:rPr lang="sl-SI" dirty="0"/>
              <a:t>Če primerjamo uporabnika A z ostalimi, vidimo, da  sta si najbolj podobna A in B</a:t>
            </a:r>
          </a:p>
          <a:p>
            <a:r>
              <a:rPr lang="sl-SI" dirty="0"/>
              <a:t>Uporabniku A zato priporočamo HP2</a:t>
            </a:r>
          </a:p>
          <a:p>
            <a:r>
              <a:rPr lang="sl-SI" dirty="0"/>
              <a:t>Naredimo tudi optimizacijo, da se izognemo strogo negativni in strogo pozitivni publiki, torej osebe ki ocenjujejo samo z 4 in 5 se torej še vedno ločijo med seboj</a:t>
            </a:r>
          </a:p>
        </p:txBody>
      </p:sp>
      <p:sp>
        <p:nvSpPr>
          <p:cNvPr id="4" name="Označba mesta številke diapoz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78F9FD-E19D-433D-9DF4-9EA1AEAAC830}" type="slidenum">
              <a:rPr lang="sl-SI" smtClean="0"/>
              <a:t>3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5504759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stranske slik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Označba mesta opomb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l-SI" dirty="0"/>
              <a:t>Algoritem smo implementirali tudi v </a:t>
            </a:r>
            <a:r>
              <a:rPr lang="sl-SI" dirty="0" err="1"/>
              <a:t>MySQL</a:t>
            </a:r>
            <a:r>
              <a:rPr lang="sl-SI" dirty="0"/>
              <a:t> obliki, ugotovili smo, da zna biti algoritem zelo požrešen zaradi težkih poizvedb in računanja </a:t>
            </a:r>
            <a:r>
              <a:rPr lang="sl-SI" dirty="0" err="1"/>
              <a:t>razdalij</a:t>
            </a:r>
            <a:r>
              <a:rPr lang="sl-SI" dirty="0"/>
              <a:t> med uporabniki</a:t>
            </a:r>
          </a:p>
          <a:p>
            <a:r>
              <a:rPr lang="sl-SI" dirty="0"/>
              <a:t>Pridobimo </a:t>
            </a:r>
            <a:r>
              <a:rPr lang="sl-SI" dirty="0" err="1"/>
              <a:t>score</a:t>
            </a:r>
            <a:r>
              <a:rPr lang="sl-SI" dirty="0"/>
              <a:t>, ki predstavlja predvideno oceno filma</a:t>
            </a:r>
          </a:p>
          <a:p>
            <a:r>
              <a:rPr lang="sl-SI" dirty="0"/>
              <a:t>Dodali smo tudi omejitev, da že ocenjene izločimo</a:t>
            </a:r>
          </a:p>
          <a:p>
            <a:r>
              <a:rPr lang="sl-SI" dirty="0"/>
              <a:t>Testirano tudi na pregledu kjer je že ocenil, in ocene niso </a:t>
            </a:r>
            <a:r>
              <a:rPr lang="sl-SI"/>
              <a:t>toliko zgrešile</a:t>
            </a:r>
            <a:endParaRPr lang="sl-SI" dirty="0"/>
          </a:p>
        </p:txBody>
      </p:sp>
      <p:sp>
        <p:nvSpPr>
          <p:cNvPr id="4" name="Označba mesta številke diapoz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78F9FD-E19D-433D-9DF4-9EA1AEAAC830}" type="slidenum">
              <a:rPr lang="sl-SI" smtClean="0"/>
              <a:t>4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1312089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stranske slik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Označba mesta opomb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l-SI" dirty="0"/>
              <a:t>Uporabnik ki ima več ocenjenih filmov dobi tudi boljše rezultate,</a:t>
            </a:r>
          </a:p>
          <a:p>
            <a:r>
              <a:rPr lang="sl-SI" dirty="0"/>
              <a:t>Problem pa nastane pri večji časovni potratnosti</a:t>
            </a:r>
          </a:p>
        </p:txBody>
      </p:sp>
      <p:sp>
        <p:nvSpPr>
          <p:cNvPr id="4" name="Označba mesta številke diapoz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78F9FD-E19D-433D-9DF4-9EA1AEAAC830}" type="slidenum">
              <a:rPr lang="sl-SI" smtClean="0"/>
              <a:t>5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5099361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stranske slik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Označba mesta opomb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l-SI" dirty="0"/>
              <a:t>Se ga lahko optimizira glede na velikost tabele</a:t>
            </a:r>
          </a:p>
          <a:p>
            <a:r>
              <a:rPr lang="sl-SI" dirty="0"/>
              <a:t>Poizvedbe so manj obsežne in hitre nad majhno tabelo</a:t>
            </a:r>
          </a:p>
        </p:txBody>
      </p:sp>
      <p:sp>
        <p:nvSpPr>
          <p:cNvPr id="4" name="Označba mesta številke diapoz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78F9FD-E19D-433D-9DF4-9EA1AEAAC830}" type="slidenum">
              <a:rPr lang="sl-SI" smtClean="0"/>
              <a:t>6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5066479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stranske slik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Označba mesta opomb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l-SI" dirty="0"/>
              <a:t>Pri preveliki tabeli pa raste tudi časovna zahtevnost, vendar pa načeloma dobimo boljše rezultate</a:t>
            </a:r>
          </a:p>
        </p:txBody>
      </p:sp>
      <p:sp>
        <p:nvSpPr>
          <p:cNvPr id="4" name="Označba mesta številke diapoz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78F9FD-E19D-433D-9DF4-9EA1AEAAC830}" type="slidenum">
              <a:rPr lang="sl-SI" smtClean="0"/>
              <a:t>7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8624065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stranske slik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Označba mesta opomb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l-SI" dirty="0"/>
              <a:t>Se pa ne pozna razlika glede na to koliko vsebin je uporabnik ocenil</a:t>
            </a:r>
          </a:p>
        </p:txBody>
      </p:sp>
      <p:sp>
        <p:nvSpPr>
          <p:cNvPr id="4" name="Označba mesta številke diapoz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78F9FD-E19D-433D-9DF4-9EA1AEAAC830}" type="slidenum">
              <a:rPr lang="sl-SI" smtClean="0"/>
              <a:t>8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6110072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stranske slik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Označba mesta opomb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l-SI" dirty="0"/>
              <a:t>Če primerjamo filme ki so bili priporočeni uporabniku 1 lahko vidimo kar nekaj razlik</a:t>
            </a:r>
          </a:p>
        </p:txBody>
      </p:sp>
      <p:sp>
        <p:nvSpPr>
          <p:cNvPr id="4" name="Označba mesta številke diapoz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78F9FD-E19D-433D-9DF4-9EA1AEAAC830}" type="slidenum">
              <a:rPr lang="sl-SI" smtClean="0"/>
              <a:t>9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350351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l-SI"/>
              <a:t>Kliknite, da uredite slog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99489-6AD9-4DDD-A263-8FC3D961A3D7}" type="datetimeFigureOut">
              <a:rPr lang="sl-SI" smtClean="0"/>
              <a:t>18. 01. 2018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E571C82-DA29-4EC3-BCB9-32780F6816B7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077253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slov in na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99489-6AD9-4DDD-A263-8FC3D961A3D7}" type="datetimeFigureOut">
              <a:rPr lang="sl-SI" smtClean="0"/>
              <a:t>18. 01. 2018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E571C82-DA29-4EC3-BCB9-32780F6816B7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405754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z na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99489-6AD9-4DDD-A263-8FC3D961A3D7}" type="datetimeFigureOut">
              <a:rPr lang="sl-SI" smtClean="0"/>
              <a:t>18. 01. 2018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E571C82-DA29-4EC3-BCB9-32780F6816B7}" type="slidenum">
              <a:rPr lang="sl-SI" smtClean="0"/>
              <a:t>‹#›</a:t>
            </a:fld>
            <a:endParaRPr lang="sl-SI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710453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ica z ime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sl-SI"/>
              <a:t>Uredite sloge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99489-6AD9-4DDD-A263-8FC3D961A3D7}" type="datetimeFigureOut">
              <a:rPr lang="sl-SI" smtClean="0"/>
              <a:t>18. 01. 2018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E571C82-DA29-4EC3-BCB9-32780F6816B7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1407518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kartice z ime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sl-SI"/>
              <a:t>Uredite sloge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99489-6AD9-4DDD-A263-8FC3D961A3D7}" type="datetimeFigureOut">
              <a:rPr lang="sl-SI" smtClean="0"/>
              <a:t>18. 01. 2018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E571C82-DA29-4EC3-BCB9-32780F6816B7}" type="slidenum">
              <a:rPr lang="sl-SI" smtClean="0"/>
              <a:t>‹#›</a:t>
            </a:fld>
            <a:endParaRPr lang="sl-SI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412025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nično ali neresnič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sl-SI"/>
              <a:t>Uredite sloge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99489-6AD9-4DDD-A263-8FC3D961A3D7}" type="datetimeFigureOut">
              <a:rPr lang="sl-SI" smtClean="0"/>
              <a:t>18. 01. 2018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E571C82-DA29-4EC3-BCB9-32780F6816B7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2751253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99489-6AD9-4DDD-A263-8FC3D961A3D7}" type="datetimeFigureOut">
              <a:rPr lang="sl-SI" smtClean="0"/>
              <a:t>18. 01. 2018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71C82-DA29-4EC3-BCB9-32780F6816B7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6616128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99489-6AD9-4DDD-A263-8FC3D961A3D7}" type="datetimeFigureOut">
              <a:rPr lang="sl-SI" smtClean="0"/>
              <a:t>18. 01. 2018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71C82-DA29-4EC3-BCB9-32780F6816B7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180056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99489-6AD9-4DDD-A263-8FC3D961A3D7}" type="datetimeFigureOut">
              <a:rPr lang="sl-SI" smtClean="0"/>
              <a:t>18. 01. 2018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71C82-DA29-4EC3-BCB9-32780F6816B7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1899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lava ods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99489-6AD9-4DDD-A263-8FC3D961A3D7}" type="datetimeFigureOut">
              <a:rPr lang="sl-SI" smtClean="0"/>
              <a:t>18. 01. 2018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E571C82-DA29-4EC3-BCB9-32780F6816B7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644415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99489-6AD9-4DDD-A263-8FC3D961A3D7}" type="datetimeFigureOut">
              <a:rPr lang="sl-SI" smtClean="0"/>
              <a:t>18. 01. 2018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E571C82-DA29-4EC3-BCB9-32780F6816B7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790212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99489-6AD9-4DDD-A263-8FC3D961A3D7}" type="datetimeFigureOut">
              <a:rPr lang="sl-SI" smtClean="0"/>
              <a:t>18. 01. 2018</a:t>
            </a:fld>
            <a:endParaRPr lang="sl-S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E571C82-DA29-4EC3-BCB9-32780F6816B7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516519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99489-6AD9-4DDD-A263-8FC3D961A3D7}" type="datetimeFigureOut">
              <a:rPr lang="sl-SI" smtClean="0"/>
              <a:t>18. 01. 2018</a:t>
            </a:fld>
            <a:endParaRPr lang="sl-S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71C82-DA29-4EC3-BCB9-32780F6816B7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190862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99489-6AD9-4DDD-A263-8FC3D961A3D7}" type="datetimeFigureOut">
              <a:rPr lang="sl-SI" smtClean="0"/>
              <a:t>18. 01. 2018</a:t>
            </a:fld>
            <a:endParaRPr lang="sl-S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71C82-DA29-4EC3-BCB9-32780F6816B7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56289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Vsebina z naslo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99489-6AD9-4DDD-A263-8FC3D961A3D7}" type="datetimeFigureOut">
              <a:rPr lang="sl-SI" smtClean="0"/>
              <a:t>18. 01. 2018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71C82-DA29-4EC3-BCB9-32780F6816B7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440218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l-SI"/>
              <a:t>Kliknite ikono, če želite dodati sliko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99489-6AD9-4DDD-A263-8FC3D961A3D7}" type="datetimeFigureOut">
              <a:rPr lang="sl-SI" smtClean="0"/>
              <a:t>18. 01. 2018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E571C82-DA29-4EC3-BCB9-32780F6816B7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591857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99489-6AD9-4DDD-A263-8FC3D961A3D7}" type="datetimeFigureOut">
              <a:rPr lang="sl-SI" smtClean="0"/>
              <a:t>18. 01. 2018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E571C82-DA29-4EC3-BCB9-32780F6816B7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063866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sl-SI" b="1" dirty="0"/>
              <a:t>IMPLEMENTACIJA PRIPOROČILNEGA SISTEMA </a:t>
            </a:r>
            <a:endParaRPr lang="sl-SI" dirty="0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4435366" y="5065985"/>
            <a:ext cx="3720662" cy="1263869"/>
          </a:xfrm>
        </p:spPr>
        <p:txBody>
          <a:bodyPr/>
          <a:lstStyle/>
          <a:p>
            <a:r>
              <a:rPr lang="sl-SI" dirty="0"/>
              <a:t>Marko </a:t>
            </a:r>
            <a:r>
              <a:rPr lang="sl-SI" dirty="0" err="1"/>
              <a:t>Lavrinec</a:t>
            </a:r>
            <a:r>
              <a:rPr lang="sl-SI" dirty="0"/>
              <a:t>,</a:t>
            </a:r>
          </a:p>
          <a:p>
            <a:r>
              <a:rPr lang="sl-SI" dirty="0"/>
              <a:t>Rok Pučnik</a:t>
            </a:r>
          </a:p>
        </p:txBody>
      </p:sp>
    </p:spTree>
    <p:extLst>
      <p:ext uri="{BB962C8B-B14F-4D97-AF65-F5344CB8AC3E}">
        <p14:creationId xmlns:p14="http://schemas.microsoft.com/office/powerpoint/2010/main" val="2367106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KOLABORATIVNO PRIPOROČANJE</a:t>
            </a:r>
          </a:p>
        </p:txBody>
      </p:sp>
      <p:pic>
        <p:nvPicPr>
          <p:cNvPr id="4" name="Označba mesta vsebin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61275" y="1905000"/>
            <a:ext cx="3941550" cy="41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147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VSEBINSKO PRIPOROČANJE</a:t>
            </a:r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>
          <a:xfrm>
            <a:off x="2589212" y="1996966"/>
            <a:ext cx="8915400" cy="3914256"/>
          </a:xfrm>
        </p:spPr>
        <p:txBody>
          <a:bodyPr/>
          <a:lstStyle/>
          <a:p>
            <a:r>
              <a:rPr lang="sl-SI" dirty="0"/>
              <a:t>Priporočanje filmov ki so podobni že prej </a:t>
            </a:r>
            <a:r>
              <a:rPr lang="sl-SI" dirty="0" err="1"/>
              <a:t>ogledanim</a:t>
            </a:r>
            <a:r>
              <a:rPr lang="sl-SI" dirty="0"/>
              <a:t> filmom</a:t>
            </a:r>
          </a:p>
          <a:p>
            <a:r>
              <a:rPr lang="sl-SI" dirty="0"/>
              <a:t>Algoritem analizira podatke o žanru in letu izdaje</a:t>
            </a:r>
          </a:p>
          <a:p>
            <a:r>
              <a:rPr lang="sl-SI" dirty="0"/>
              <a:t>Analiza že </a:t>
            </a:r>
            <a:r>
              <a:rPr lang="sl-SI" dirty="0" err="1"/>
              <a:t>ogledanih</a:t>
            </a:r>
            <a:r>
              <a:rPr lang="sl-SI" dirty="0"/>
              <a:t> filmov </a:t>
            </a:r>
          </a:p>
          <a:p>
            <a:r>
              <a:rPr lang="sl-SI" dirty="0"/>
              <a:t>Iskanje podobnih filmov</a:t>
            </a:r>
          </a:p>
          <a:p>
            <a:endParaRPr lang="sl-SI" dirty="0"/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9683" y="2766383"/>
            <a:ext cx="4795507" cy="39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598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značba mesta vsebine 2"/>
          <p:cNvSpPr>
            <a:spLocks noGrp="1"/>
          </p:cNvSpPr>
          <p:nvPr>
            <p:ph idx="1"/>
          </p:nvPr>
        </p:nvSpPr>
        <p:spPr>
          <a:xfrm>
            <a:off x="1082566" y="304800"/>
            <a:ext cx="10271234" cy="5872163"/>
          </a:xfrm>
        </p:spPr>
        <p:txBody>
          <a:bodyPr/>
          <a:lstStyle/>
          <a:p>
            <a:r>
              <a:rPr lang="sl-SI" dirty="0"/>
              <a:t>Izberemo filme ki si jih je uporabnik že ogledal</a:t>
            </a:r>
          </a:p>
          <a:p>
            <a:r>
              <a:rPr lang="sl-SI" dirty="0"/>
              <a:t>Prešteje kolikokrat se vsak žanr pojavi, izračunamo %</a:t>
            </a:r>
          </a:p>
          <a:p>
            <a:r>
              <a:rPr lang="sl-SI" dirty="0"/>
              <a:t>Izračunamo v  kakšnem odstotku se vsak žanr pojavlja v vseh filmih</a:t>
            </a:r>
          </a:p>
          <a:p>
            <a:r>
              <a:rPr lang="sl-SI" dirty="0"/>
              <a:t>Žanr z večjim % pri uporabniku dobi boljšo oceno</a:t>
            </a:r>
          </a:p>
          <a:p>
            <a:r>
              <a:rPr lang="sl-SI" dirty="0"/>
              <a:t>Izračunamo povprečno oceno za vsak žanr ki jo je podal uporabnik</a:t>
            </a:r>
          </a:p>
          <a:p>
            <a:r>
              <a:rPr lang="sl-SI" dirty="0"/>
              <a:t>Za vsak film dobimo povprečno oceno (seštejemo vse žanre)</a:t>
            </a:r>
          </a:p>
          <a:p>
            <a:r>
              <a:rPr lang="sl-SI" dirty="0"/>
              <a:t>Vsak dodaten žanr poveča oceno za 20%</a:t>
            </a:r>
          </a:p>
          <a:p>
            <a:r>
              <a:rPr lang="sl-SI" dirty="0"/>
              <a:t>Za vsako leto razlike med </a:t>
            </a:r>
            <a:r>
              <a:rPr lang="sl-SI" dirty="0" err="1"/>
              <a:t>povp</a:t>
            </a:r>
            <a:r>
              <a:rPr lang="sl-SI" dirty="0"/>
              <a:t>. letom izdaje in letom izdaje filma 1% nižja ocena</a:t>
            </a:r>
          </a:p>
          <a:p>
            <a:endParaRPr lang="sl-SI" dirty="0"/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263" y="3793268"/>
            <a:ext cx="11461473" cy="2908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106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HIBRIDNO PRIPOROČANJE</a:t>
            </a:r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Kombinacija </a:t>
            </a:r>
            <a:r>
              <a:rPr lang="sl-SI" dirty="0" err="1"/>
              <a:t>kolaborativnega</a:t>
            </a:r>
            <a:r>
              <a:rPr lang="sl-SI" dirty="0"/>
              <a:t> in vsebinskega priporočanja</a:t>
            </a:r>
          </a:p>
          <a:p>
            <a:r>
              <a:rPr lang="sl-SI" dirty="0"/>
              <a:t>Implementiran v </a:t>
            </a:r>
            <a:r>
              <a:rPr lang="sl-SI" dirty="0" err="1"/>
              <a:t>pythonu</a:t>
            </a:r>
            <a:endParaRPr lang="sl-SI" dirty="0"/>
          </a:p>
          <a:p>
            <a:r>
              <a:rPr lang="sl-SI" dirty="0"/>
              <a:t>Bolj enakomerno priporočanje</a:t>
            </a:r>
          </a:p>
          <a:p>
            <a:r>
              <a:rPr lang="sl-SI" dirty="0"/>
              <a:t>Priporočeni filmi so sestavljeni iz filmov obeh priporočanj</a:t>
            </a:r>
          </a:p>
          <a:p>
            <a:r>
              <a:rPr lang="sl-SI" dirty="0"/>
              <a:t>Enako počasen kot </a:t>
            </a:r>
            <a:r>
              <a:rPr lang="sl-SI" dirty="0" err="1"/>
              <a:t>kolaborativno</a:t>
            </a:r>
            <a:r>
              <a:rPr lang="sl-SI" dirty="0"/>
              <a:t> priporočanje</a:t>
            </a:r>
          </a:p>
        </p:txBody>
      </p:sp>
    </p:spTree>
    <p:extLst>
      <p:ext uri="{BB962C8B-B14F-4D97-AF65-F5344CB8AC3E}">
        <p14:creationId xmlns:p14="http://schemas.microsoft.com/office/powerpoint/2010/main" val="1544628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UPORABNIŠKI VMESNIK</a:t>
            </a:r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err="1"/>
              <a:t>Python</a:t>
            </a:r>
            <a:r>
              <a:rPr lang="sl-SI" dirty="0"/>
              <a:t>, </a:t>
            </a:r>
            <a:r>
              <a:rPr lang="sl-SI" dirty="0" err="1"/>
              <a:t>pyodbc</a:t>
            </a:r>
            <a:endParaRPr lang="sl-SI" dirty="0"/>
          </a:p>
          <a:p>
            <a:r>
              <a:rPr lang="sl-SI" dirty="0"/>
              <a:t>Preprost uporabniki vmesnik za uporabo algoritmov</a:t>
            </a:r>
          </a:p>
          <a:p>
            <a:r>
              <a:rPr lang="sl-SI" dirty="0" err="1"/>
              <a:t>Input</a:t>
            </a:r>
            <a:r>
              <a:rPr lang="sl-SI" dirty="0"/>
              <a:t> je le </a:t>
            </a:r>
            <a:r>
              <a:rPr lang="sl-SI" dirty="0" err="1"/>
              <a:t>userID</a:t>
            </a:r>
            <a:endParaRPr lang="sl-SI" dirty="0"/>
          </a:p>
          <a:p>
            <a:r>
              <a:rPr lang="sl-SI" dirty="0"/>
              <a:t>Prikaže 15 najprimernejših filmov</a:t>
            </a:r>
          </a:p>
          <a:p>
            <a:endParaRPr lang="sl-SI" dirty="0"/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6524" y="2941703"/>
            <a:ext cx="3713531" cy="3916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491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0352425E-42E7-45D4-B423-70CC8A201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Okolje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5DA14C43-CBEA-4777-9B43-583131876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0914" y="1366472"/>
            <a:ext cx="8915400" cy="3777622"/>
          </a:xfrm>
        </p:spPr>
        <p:txBody>
          <a:bodyPr>
            <a:normAutofit/>
          </a:bodyPr>
          <a:lstStyle/>
          <a:p>
            <a:r>
              <a:rPr lang="sl-SI" sz="2400" dirty="0"/>
              <a:t>~</a:t>
            </a:r>
            <a:r>
              <a:rPr lang="sl-SI" sz="2400" dirty="0" err="1"/>
              <a:t>okeanos</a:t>
            </a:r>
            <a:r>
              <a:rPr lang="sl-SI" sz="2400" dirty="0"/>
              <a:t> strežnik</a:t>
            </a:r>
          </a:p>
          <a:p>
            <a:r>
              <a:rPr lang="sl-SI" sz="2400" dirty="0" err="1"/>
              <a:t>Mysql</a:t>
            </a:r>
            <a:endParaRPr lang="sl-SI" sz="2400" dirty="0"/>
          </a:p>
          <a:p>
            <a:r>
              <a:rPr lang="sl-SI" sz="2400" dirty="0" err="1"/>
              <a:t>Phpmyadmin</a:t>
            </a:r>
            <a:endParaRPr lang="sl-SI" sz="2400" dirty="0"/>
          </a:p>
          <a:p>
            <a:r>
              <a:rPr lang="sl-SI" sz="2400" dirty="0" err="1"/>
              <a:t>Movielens</a:t>
            </a:r>
            <a:endParaRPr lang="sl-SI" sz="2400" dirty="0"/>
          </a:p>
          <a:p>
            <a:r>
              <a:rPr lang="sl-SI" sz="2400" dirty="0" err="1"/>
              <a:t>Github</a:t>
            </a:r>
            <a:endParaRPr lang="sl-SI" sz="2400" dirty="0"/>
          </a:p>
          <a:p>
            <a:r>
              <a:rPr lang="sl-SI" sz="2400" dirty="0" err="1"/>
              <a:t>Python</a:t>
            </a:r>
            <a:r>
              <a:rPr lang="sl-SI" sz="2400" dirty="0"/>
              <a:t> grafični vmesnik</a:t>
            </a:r>
          </a:p>
        </p:txBody>
      </p:sp>
      <p:pic>
        <p:nvPicPr>
          <p:cNvPr id="1028" name="Picture 4" descr="http://grnet.github.io/grnet-media-pack/okeanos/logos/okeanos_logo_5734x1000.png">
            <a:extLst>
              <a:ext uri="{FF2B5EF4-FFF2-40B4-BE49-F238E27FC236}">
                <a16:creationId xmlns:a16="http://schemas.microsoft.com/office/drawing/2014/main" id="{47C8EBF9-0DEC-4EA1-AAB2-07E7CC64C4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550" y="701555"/>
            <a:ext cx="5038725" cy="878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zultat iskanja slik">
            <a:extLst>
              <a:ext uri="{FF2B5EF4-FFF2-40B4-BE49-F238E27FC236}">
                <a16:creationId xmlns:a16="http://schemas.microsoft.com/office/drawing/2014/main" id="{205F2CF0-7DDC-4E7F-95B3-5B40A7272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0325" y="1808652"/>
            <a:ext cx="2857500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www.phpmyadmin.net/static/images/logo-og.png">
            <a:extLst>
              <a:ext uri="{FF2B5EF4-FFF2-40B4-BE49-F238E27FC236}">
                <a16:creationId xmlns:a16="http://schemas.microsoft.com/office/drawing/2014/main" id="{78E13EC9-E653-4295-9FA8-B112DDBDF9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686" y="4249477"/>
            <a:ext cx="4656141" cy="2444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Slika 4">
            <a:extLst>
              <a:ext uri="{FF2B5EF4-FFF2-40B4-BE49-F238E27FC236}">
                <a16:creationId xmlns:a16="http://schemas.microsoft.com/office/drawing/2014/main" id="{ABFB9B88-BA35-4ECC-B6C3-7FE9C3A3A9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0788" y="3715036"/>
            <a:ext cx="5424487" cy="2978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666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1BC3A59-A622-4EE3-A6FC-17FB4ACB9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err="1"/>
              <a:t>Kolaborativni</a:t>
            </a:r>
            <a:r>
              <a:rPr lang="sl-SI" dirty="0"/>
              <a:t> priporočilni algoritem</a:t>
            </a:r>
          </a:p>
        </p:txBody>
      </p:sp>
      <p:pic>
        <p:nvPicPr>
          <p:cNvPr id="4" name="Slika 3">
            <a:extLst>
              <a:ext uri="{FF2B5EF4-FFF2-40B4-BE49-F238E27FC236}">
                <a16:creationId xmlns:a16="http://schemas.microsoft.com/office/drawing/2014/main" id="{85FEB608-1F9D-4F0E-8E19-F596C2F362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0234" y="2535915"/>
            <a:ext cx="7061537" cy="3900720"/>
          </a:xfrm>
          <a:prstGeom prst="rect">
            <a:avLst/>
          </a:prstGeom>
        </p:spPr>
      </p:pic>
      <p:sp>
        <p:nvSpPr>
          <p:cNvPr id="6" name="Označba mesta vsebine 2">
            <a:extLst>
              <a:ext uri="{FF2B5EF4-FFF2-40B4-BE49-F238E27FC236}">
                <a16:creationId xmlns:a16="http://schemas.microsoft.com/office/drawing/2014/main" id="{B85F8457-2721-474C-84DC-1CBC3D5E5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1655618"/>
            <a:ext cx="8915400" cy="3777622"/>
          </a:xfrm>
        </p:spPr>
        <p:txBody>
          <a:bodyPr>
            <a:normAutofit/>
          </a:bodyPr>
          <a:lstStyle/>
          <a:p>
            <a:r>
              <a:rPr lang="sl-SI" sz="2400" dirty="0"/>
              <a:t>Podobnost med uporabniki z izračunom </a:t>
            </a:r>
            <a:r>
              <a:rPr lang="sl-SI" sz="2400" dirty="0" err="1"/>
              <a:t>razdalije</a:t>
            </a:r>
            <a:endParaRPr lang="sl-SI" sz="2400" dirty="0"/>
          </a:p>
          <a:p>
            <a:r>
              <a:rPr lang="sl-SI" sz="2400" dirty="0"/>
              <a:t>Optimizacija ocen</a:t>
            </a:r>
          </a:p>
        </p:txBody>
      </p:sp>
    </p:spTree>
    <p:extLst>
      <p:ext uri="{BB962C8B-B14F-4D97-AF65-F5344CB8AC3E}">
        <p14:creationId xmlns:p14="http://schemas.microsoft.com/office/powerpoint/2010/main" val="36228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ka 4">
            <a:extLst>
              <a:ext uri="{FF2B5EF4-FFF2-40B4-BE49-F238E27FC236}">
                <a16:creationId xmlns:a16="http://schemas.microsoft.com/office/drawing/2014/main" id="{EBA0108D-1886-4D19-BF1C-BA700C25BB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49" y="416926"/>
            <a:ext cx="11895851" cy="6195597"/>
          </a:xfrm>
          <a:prstGeom prst="rect">
            <a:avLst/>
          </a:prstGeom>
        </p:spPr>
      </p:pic>
      <p:pic>
        <p:nvPicPr>
          <p:cNvPr id="9" name="Slika 8">
            <a:extLst>
              <a:ext uri="{FF2B5EF4-FFF2-40B4-BE49-F238E27FC236}">
                <a16:creationId xmlns:a16="http://schemas.microsoft.com/office/drawing/2014/main" id="{2F6D4898-C95E-4B36-8F7D-2FE113C8BC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4351" y="2642159"/>
            <a:ext cx="7026249" cy="397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619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ka 4">
            <a:extLst>
              <a:ext uri="{FF2B5EF4-FFF2-40B4-BE49-F238E27FC236}">
                <a16:creationId xmlns:a16="http://schemas.microsoft.com/office/drawing/2014/main" id="{84D38C3B-3288-4578-BC9D-3D74A7A23E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78" y="213081"/>
            <a:ext cx="11819644" cy="643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581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3178B44-BC22-496A-B5E6-00CB749A1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SLOPE-ONE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EC21DC75-B925-4566-9AAD-8380EAD54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5130" y="1690540"/>
            <a:ext cx="8915400" cy="3777622"/>
          </a:xfrm>
        </p:spPr>
        <p:txBody>
          <a:bodyPr/>
          <a:lstStyle/>
          <a:p>
            <a:r>
              <a:rPr lang="sl-SI" dirty="0"/>
              <a:t>Uporablja </a:t>
            </a:r>
            <a:r>
              <a:rPr lang="sl-SI" dirty="0" err="1"/>
              <a:t>predprocesirano</a:t>
            </a:r>
            <a:r>
              <a:rPr lang="sl-SI" dirty="0"/>
              <a:t> tabelo (</a:t>
            </a:r>
            <a:r>
              <a:rPr lang="sl-SI" dirty="0" err="1"/>
              <a:t>advices</a:t>
            </a:r>
            <a:r>
              <a:rPr lang="sl-SI" dirty="0"/>
              <a:t>)</a:t>
            </a:r>
          </a:p>
          <a:p>
            <a:r>
              <a:rPr lang="sl-SI" dirty="0"/>
              <a:t>Tabela vsebuje povezave med filmi</a:t>
            </a:r>
          </a:p>
          <a:p>
            <a:r>
              <a:rPr lang="sl-SI" dirty="0"/>
              <a:t>Za priporočanje potrebujemo samo pozitivne</a:t>
            </a:r>
          </a:p>
          <a:p>
            <a:pPr marL="0" indent="0">
              <a:buNone/>
            </a:pPr>
            <a:r>
              <a:rPr lang="sl-SI" dirty="0"/>
              <a:t>	 povezave med filmi in ne vsake z vsakim</a:t>
            </a:r>
          </a:p>
          <a:p>
            <a:r>
              <a:rPr lang="sl-SI" dirty="0"/>
              <a:t>Hitrejši pri ne preveliki tabeli</a:t>
            </a:r>
          </a:p>
          <a:p>
            <a:r>
              <a:rPr lang="sl-SI" dirty="0"/>
              <a:t>Manj natančna primerjava med uporabniki</a:t>
            </a:r>
          </a:p>
        </p:txBody>
      </p:sp>
      <p:pic>
        <p:nvPicPr>
          <p:cNvPr id="4" name="Slika 3">
            <a:extLst>
              <a:ext uri="{FF2B5EF4-FFF2-40B4-BE49-F238E27FC236}">
                <a16:creationId xmlns:a16="http://schemas.microsoft.com/office/drawing/2014/main" id="{D9150B15-6BF3-4A36-98D9-09A53E169F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7053" y="2451410"/>
            <a:ext cx="3714750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270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6F62B5C-61C5-473E-B070-D5B6B412B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l-SI"/>
          </a:p>
        </p:txBody>
      </p:sp>
      <p:pic>
        <p:nvPicPr>
          <p:cNvPr id="9" name="Slika 8">
            <a:extLst>
              <a:ext uri="{FF2B5EF4-FFF2-40B4-BE49-F238E27FC236}">
                <a16:creationId xmlns:a16="http://schemas.microsoft.com/office/drawing/2014/main" id="{41112621-8243-4E83-A80B-D05BD24826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54" y="510287"/>
            <a:ext cx="11911092" cy="5837426"/>
          </a:xfrm>
          <a:prstGeom prst="rect">
            <a:avLst/>
          </a:prstGeom>
        </p:spPr>
      </p:pic>
      <p:pic>
        <p:nvPicPr>
          <p:cNvPr id="11" name="Slika 10">
            <a:extLst>
              <a:ext uri="{FF2B5EF4-FFF2-40B4-BE49-F238E27FC236}">
                <a16:creationId xmlns:a16="http://schemas.microsoft.com/office/drawing/2014/main" id="{5ECAF6DF-C4B1-4331-9415-335382DC9A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4689" y="2581184"/>
            <a:ext cx="5056857" cy="3766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687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24536958-00F9-4135-A9CE-A5AF3A33D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l-SI"/>
          </a:p>
        </p:txBody>
      </p:sp>
      <p:pic>
        <p:nvPicPr>
          <p:cNvPr id="9" name="Slika 8">
            <a:extLst>
              <a:ext uri="{FF2B5EF4-FFF2-40B4-BE49-F238E27FC236}">
                <a16:creationId xmlns:a16="http://schemas.microsoft.com/office/drawing/2014/main" id="{4AD90B08-2211-4B75-B2FF-340AD36486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64" y="517907"/>
            <a:ext cx="11903472" cy="5822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328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A56FF9E-5481-4AEA-83F9-414746437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Primerjava</a:t>
            </a:r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AD470DEE-497E-4588-AA2B-6717D172298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387"/>
          <a:stretch/>
        </p:blipFill>
        <p:spPr>
          <a:xfrm>
            <a:off x="5794445" y="1562425"/>
            <a:ext cx="6397555" cy="4079577"/>
          </a:xfrm>
          <a:prstGeom prst="rect">
            <a:avLst/>
          </a:prstGeom>
        </p:spPr>
      </p:pic>
      <p:pic>
        <p:nvPicPr>
          <p:cNvPr id="7" name="Slika 6">
            <a:extLst>
              <a:ext uri="{FF2B5EF4-FFF2-40B4-BE49-F238E27FC236}">
                <a16:creationId xmlns:a16="http://schemas.microsoft.com/office/drawing/2014/main" id="{B6729756-0798-470C-BC71-23BD86489E3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657"/>
          <a:stretch/>
        </p:blipFill>
        <p:spPr>
          <a:xfrm>
            <a:off x="0" y="1562425"/>
            <a:ext cx="5656000" cy="4079578"/>
          </a:xfrm>
          <a:prstGeom prst="rect">
            <a:avLst/>
          </a:prstGeom>
        </p:spPr>
      </p:pic>
      <p:cxnSp>
        <p:nvCxnSpPr>
          <p:cNvPr id="9" name="Raven puščični povezovalnik 8">
            <a:extLst>
              <a:ext uri="{FF2B5EF4-FFF2-40B4-BE49-F238E27FC236}">
                <a16:creationId xmlns:a16="http://schemas.microsoft.com/office/drawing/2014/main" id="{54C3628A-5918-45A6-AE5B-4DB60E59B4EE}"/>
              </a:ext>
            </a:extLst>
          </p:cNvPr>
          <p:cNvCxnSpPr/>
          <p:nvPr/>
        </p:nvCxnSpPr>
        <p:spPr>
          <a:xfrm flipV="1">
            <a:off x="5529943" y="2057400"/>
            <a:ext cx="468086" cy="664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aven puščični povezovalnik 10">
            <a:extLst>
              <a:ext uri="{FF2B5EF4-FFF2-40B4-BE49-F238E27FC236}">
                <a16:creationId xmlns:a16="http://schemas.microsoft.com/office/drawing/2014/main" id="{D9B7E58C-BDBA-4E3B-877E-47960785879D}"/>
              </a:ext>
            </a:extLst>
          </p:cNvPr>
          <p:cNvCxnSpPr/>
          <p:nvPr/>
        </p:nvCxnSpPr>
        <p:spPr>
          <a:xfrm flipV="1">
            <a:off x="5410200" y="5116286"/>
            <a:ext cx="587829" cy="370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aven puščični povezovalnik 12">
            <a:extLst>
              <a:ext uri="{FF2B5EF4-FFF2-40B4-BE49-F238E27FC236}">
                <a16:creationId xmlns:a16="http://schemas.microsoft.com/office/drawing/2014/main" id="{BD34F752-73D5-4AE6-95CA-5933F376C9C9}"/>
              </a:ext>
            </a:extLst>
          </p:cNvPr>
          <p:cNvCxnSpPr/>
          <p:nvPr/>
        </p:nvCxnSpPr>
        <p:spPr>
          <a:xfrm flipV="1">
            <a:off x="5410200" y="3091543"/>
            <a:ext cx="816429" cy="2024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aven puščični povezovalnik 14">
            <a:extLst>
              <a:ext uri="{FF2B5EF4-FFF2-40B4-BE49-F238E27FC236}">
                <a16:creationId xmlns:a16="http://schemas.microsoft.com/office/drawing/2014/main" id="{C7DA36D0-F6F3-4368-9B89-B7CD67A84B9D}"/>
              </a:ext>
            </a:extLst>
          </p:cNvPr>
          <p:cNvCxnSpPr/>
          <p:nvPr/>
        </p:nvCxnSpPr>
        <p:spPr>
          <a:xfrm flipV="1">
            <a:off x="5268686" y="3516086"/>
            <a:ext cx="1023257" cy="1240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aven puščični povezovalnik 16">
            <a:extLst>
              <a:ext uri="{FF2B5EF4-FFF2-40B4-BE49-F238E27FC236}">
                <a16:creationId xmlns:a16="http://schemas.microsoft.com/office/drawing/2014/main" id="{233774BB-1245-43F2-8E75-BB6EEC19E03D}"/>
              </a:ext>
            </a:extLst>
          </p:cNvPr>
          <p:cNvCxnSpPr/>
          <p:nvPr/>
        </p:nvCxnSpPr>
        <p:spPr>
          <a:xfrm flipV="1">
            <a:off x="5290457" y="2721429"/>
            <a:ext cx="805543" cy="1687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Raven puščični povezovalnik 18">
            <a:extLst>
              <a:ext uri="{FF2B5EF4-FFF2-40B4-BE49-F238E27FC236}">
                <a16:creationId xmlns:a16="http://schemas.microsoft.com/office/drawing/2014/main" id="{38D5FCFA-6D12-4142-A4A6-B96562F85DCD}"/>
              </a:ext>
            </a:extLst>
          </p:cNvPr>
          <p:cNvCxnSpPr/>
          <p:nvPr/>
        </p:nvCxnSpPr>
        <p:spPr>
          <a:xfrm>
            <a:off x="5050971" y="4136572"/>
            <a:ext cx="1360715" cy="359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767600"/>
      </p:ext>
    </p:extLst>
  </p:cSld>
  <p:clrMapOvr>
    <a:masterClrMapping/>
  </p:clrMapOvr>
</p:sld>
</file>

<file path=ppt/theme/theme1.xml><?xml version="1.0" encoding="utf-8"?>
<a:theme xmlns:a="http://schemas.openxmlformats.org/drawingml/2006/main" name="Šelest">
  <a:themeElements>
    <a:clrScheme name="Šelest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Šelest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Šelest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ova tema">
  <a:themeElements>
    <a:clrScheme name="Pisarn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isarn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isarn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741</TotalTime>
  <Words>408</Words>
  <Application>Microsoft Office PowerPoint</Application>
  <PresentationFormat>Širokozaslonsko</PresentationFormat>
  <Paragraphs>70</Paragraphs>
  <Slides>14</Slides>
  <Notes>8</Notes>
  <HiddenSlides>0</HiddenSlides>
  <MMClips>0</MMClips>
  <ScaleCrop>false</ScaleCrop>
  <HeadingPairs>
    <vt:vector size="6" baseType="variant">
      <vt:variant>
        <vt:lpstr>Uporabljene pisave</vt:lpstr>
      </vt:variant>
      <vt:variant>
        <vt:i4>4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14</vt:i4>
      </vt:variant>
    </vt:vector>
  </HeadingPairs>
  <TitlesOfParts>
    <vt:vector size="19" baseType="lpstr">
      <vt:lpstr>Arial</vt:lpstr>
      <vt:lpstr>Calibri</vt:lpstr>
      <vt:lpstr>Century Gothic</vt:lpstr>
      <vt:lpstr>Wingdings 3</vt:lpstr>
      <vt:lpstr>Šelest</vt:lpstr>
      <vt:lpstr>IMPLEMENTACIJA PRIPOROČILNEGA SISTEMA </vt:lpstr>
      <vt:lpstr>Okolje</vt:lpstr>
      <vt:lpstr>Kolaborativni priporočilni algoritem</vt:lpstr>
      <vt:lpstr>PowerPointova predstavitev</vt:lpstr>
      <vt:lpstr>PowerPointova predstavitev</vt:lpstr>
      <vt:lpstr>SLOPE-ONE</vt:lpstr>
      <vt:lpstr>PowerPointova predstavitev</vt:lpstr>
      <vt:lpstr>PowerPointova predstavitev</vt:lpstr>
      <vt:lpstr>Primerjava</vt:lpstr>
      <vt:lpstr>KOLABORATIVNO PRIPOROČANJE</vt:lpstr>
      <vt:lpstr>VSEBINSKO PRIPOROČANJE</vt:lpstr>
      <vt:lpstr>PowerPointova predstavitev</vt:lpstr>
      <vt:lpstr>HIBRIDNO PRIPOROČANJE</vt:lpstr>
      <vt:lpstr>UPORABNIŠKI VMESNIK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IMPLEMENTACIJA PRIPOROČILNEGA SISTEMA</dc:title>
  <dc:creator>RokP</dc:creator>
  <cp:lastModifiedBy>Marko Lavrinec</cp:lastModifiedBy>
  <cp:revision>31</cp:revision>
  <dcterms:created xsi:type="dcterms:W3CDTF">2018-01-17T22:42:25Z</dcterms:created>
  <dcterms:modified xsi:type="dcterms:W3CDTF">2018-01-18T13:41:11Z</dcterms:modified>
</cp:coreProperties>
</file>