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93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9" autoAdjust="0"/>
  </p:normalViewPr>
  <p:slideViewPr>
    <p:cSldViewPr>
      <p:cViewPr varScale="1">
        <p:scale>
          <a:sx n="73" d="100"/>
          <a:sy n="73" d="100"/>
        </p:scale>
        <p:origin x="-114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B2253-5D32-411C-915C-E5F531D9CF49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5D15B-374F-46F6-888D-D0307973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4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F0DC-26A4-4FBC-8BAB-3806AC54183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E242-12B7-40BC-BC70-F58398DF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1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E242-12B7-40BC-BC70-F58398DFB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0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6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5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599"/>
            <a:ext cx="8356821" cy="62659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 </a:t>
            </a:r>
            <a:r>
              <a:rPr lang="en-US" dirty="0"/>
              <a:t>Linux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2800" y="1143000"/>
            <a:ext cx="137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/</a:t>
            </a:r>
          </a:p>
          <a:p>
            <a:r>
              <a:rPr lang="en-US" sz="1400" b="1" dirty="0" smtClean="0"/>
              <a:t>|-- bin</a:t>
            </a:r>
          </a:p>
          <a:p>
            <a:r>
              <a:rPr lang="en-US" sz="1400" b="1" dirty="0" smtClean="0"/>
              <a:t>|-- boot</a:t>
            </a:r>
          </a:p>
          <a:p>
            <a:r>
              <a:rPr lang="en-US" sz="1400" b="1" dirty="0" smtClean="0"/>
              <a:t>|-- </a:t>
            </a:r>
            <a:r>
              <a:rPr lang="en-US" sz="1400" b="1" dirty="0" err="1" smtClean="0"/>
              <a:t>dev</a:t>
            </a:r>
            <a:endParaRPr lang="en-US" sz="1400" b="1" dirty="0" smtClean="0"/>
          </a:p>
          <a:p>
            <a:r>
              <a:rPr lang="en-US" sz="1400" b="1" dirty="0" smtClean="0"/>
              <a:t>|-- </a:t>
            </a:r>
            <a:r>
              <a:rPr lang="en-US" sz="1400" b="1" dirty="0" err="1" smtClean="0"/>
              <a:t>etc</a:t>
            </a:r>
            <a:endParaRPr lang="en-US" sz="1400" b="1" dirty="0" smtClean="0"/>
          </a:p>
          <a:p>
            <a:r>
              <a:rPr lang="en-US" sz="1400" b="1" dirty="0" smtClean="0"/>
              <a:t>|-- home</a:t>
            </a:r>
          </a:p>
          <a:p>
            <a:r>
              <a:rPr lang="en-US" sz="1400" b="1" dirty="0" smtClean="0"/>
              <a:t>|-- lib</a:t>
            </a:r>
          </a:p>
          <a:p>
            <a:r>
              <a:rPr lang="en-US" sz="1400" b="1" dirty="0" smtClean="0"/>
              <a:t>|-- lib64</a:t>
            </a:r>
          </a:p>
          <a:p>
            <a:r>
              <a:rPr lang="en-US" sz="1400" b="1" dirty="0" smtClean="0"/>
              <a:t>|-- media</a:t>
            </a:r>
          </a:p>
          <a:p>
            <a:r>
              <a:rPr lang="en-US" sz="1400" b="1" dirty="0" smtClean="0"/>
              <a:t>|-- </a:t>
            </a:r>
            <a:r>
              <a:rPr lang="en-US" sz="1400" b="1" dirty="0" err="1" smtClean="0"/>
              <a:t>mnt</a:t>
            </a:r>
            <a:endParaRPr lang="en-US" sz="1400" b="1" dirty="0" smtClean="0"/>
          </a:p>
          <a:p>
            <a:r>
              <a:rPr lang="en-US" sz="1400" b="1" dirty="0" smtClean="0"/>
              <a:t>|-- opt</a:t>
            </a:r>
          </a:p>
          <a:p>
            <a:r>
              <a:rPr lang="en-US" sz="1400" b="1" dirty="0" smtClean="0"/>
              <a:t>|-- </a:t>
            </a:r>
            <a:r>
              <a:rPr lang="en-US" sz="1400" b="1" dirty="0" err="1" smtClean="0"/>
              <a:t>proc</a:t>
            </a:r>
            <a:endParaRPr lang="en-US" sz="1400" b="1" dirty="0" smtClean="0"/>
          </a:p>
          <a:p>
            <a:r>
              <a:rPr lang="en-US" sz="1400" b="1" dirty="0" smtClean="0"/>
              <a:t>|-- root</a:t>
            </a:r>
          </a:p>
          <a:p>
            <a:r>
              <a:rPr lang="en-US" sz="1400" b="1" dirty="0" smtClean="0"/>
              <a:t>|-- </a:t>
            </a:r>
            <a:r>
              <a:rPr lang="en-US" sz="1400" b="1" dirty="0" err="1" smtClean="0"/>
              <a:t>sbin</a:t>
            </a:r>
            <a:endParaRPr lang="en-US" sz="1400" b="1" dirty="0" smtClean="0"/>
          </a:p>
          <a:p>
            <a:r>
              <a:rPr lang="en-US" sz="1400" b="1" dirty="0" smtClean="0"/>
              <a:t>|-- </a:t>
            </a:r>
            <a:r>
              <a:rPr lang="en-US" sz="1400" b="1" dirty="0" err="1" smtClean="0"/>
              <a:t>selinux</a:t>
            </a:r>
            <a:endParaRPr lang="en-US" sz="1400" b="1" dirty="0" smtClean="0"/>
          </a:p>
          <a:p>
            <a:r>
              <a:rPr lang="en-US" sz="1400" b="1" dirty="0" smtClean="0"/>
              <a:t>|-- </a:t>
            </a:r>
            <a:r>
              <a:rPr lang="en-US" sz="1400" b="1" dirty="0" err="1" smtClean="0"/>
              <a:t>srv</a:t>
            </a:r>
            <a:endParaRPr lang="en-US" sz="1400" b="1" dirty="0" smtClean="0"/>
          </a:p>
          <a:p>
            <a:r>
              <a:rPr lang="en-US" sz="1400" b="1" dirty="0" smtClean="0"/>
              <a:t>|-- sys</a:t>
            </a:r>
          </a:p>
          <a:p>
            <a:r>
              <a:rPr lang="en-US" sz="1400" b="1" dirty="0" smtClean="0"/>
              <a:t>|-- </a:t>
            </a:r>
            <a:r>
              <a:rPr lang="en-US" sz="1400" b="1" dirty="0" err="1" smtClean="0"/>
              <a:t>tmp</a:t>
            </a:r>
            <a:endParaRPr lang="en-US" sz="1400" b="1" dirty="0" smtClean="0"/>
          </a:p>
          <a:p>
            <a:r>
              <a:rPr lang="en-US" sz="1400" b="1" dirty="0" smtClean="0"/>
              <a:t>|-- </a:t>
            </a:r>
            <a:r>
              <a:rPr lang="en-US" sz="1400" b="1" dirty="0" err="1" smtClean="0"/>
              <a:t>usr</a:t>
            </a:r>
            <a:endParaRPr lang="en-US" sz="1400" b="1" dirty="0" smtClean="0"/>
          </a:p>
          <a:p>
            <a:r>
              <a:rPr lang="en-US" sz="1400" b="1" dirty="0" smtClean="0"/>
              <a:t>`-- </a:t>
            </a:r>
            <a:r>
              <a:rPr lang="en-US" sz="1400" b="1" dirty="0" err="1" smtClean="0"/>
              <a:t>var</a:t>
            </a:r>
            <a:endParaRPr lang="en-US" sz="1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40355"/>
              </p:ext>
            </p:extLst>
          </p:nvPr>
        </p:nvGraphicFramePr>
        <p:xfrm>
          <a:off x="457200" y="1156063"/>
          <a:ext cx="6469380" cy="3840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38200"/>
                <a:gridCol w="563118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/</a:t>
                      </a:r>
                      <a:endParaRPr lang="en-US" sz="14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Корневая директория, содержащая всю файловую иерархию.</a:t>
                      </a:r>
                      <a:endParaRPr lang="en-US" sz="14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/</a:t>
                      </a:r>
                      <a:r>
                        <a:rPr lang="en-US" sz="1400" kern="50">
                          <a:effectLst/>
                        </a:rPr>
                        <a:t>bin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Основные бинарные программы</a:t>
                      </a:r>
                      <a:endParaRPr lang="en-US" sz="14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/</a:t>
                      </a:r>
                      <a:r>
                        <a:rPr lang="en-US" sz="1400" kern="50">
                          <a:effectLst/>
                        </a:rPr>
                        <a:t>boot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Статичные файлы загрузчика</a:t>
                      </a:r>
                      <a:endParaRPr lang="en-US" sz="14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/dev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Файлы устройств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/etc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Cистемные конфигурационные файлы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/</a:t>
                      </a:r>
                      <a:r>
                        <a:rPr lang="ru-RU" sz="1400" kern="50" dirty="0">
                          <a:effectLst/>
                        </a:rPr>
                        <a:t>home</a:t>
                      </a:r>
                      <a:r>
                        <a:rPr lang="en-US" sz="1400" kern="50" dirty="0" smtClean="0">
                          <a:effectLst/>
                        </a:rPr>
                        <a:t>/</a:t>
                      </a:r>
                      <a:endParaRPr lang="en-US" sz="14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Каталоги пользователей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/lib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Библиотеки и модули ядра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/lib</a:t>
                      </a:r>
                      <a:r>
                        <a:rPr lang="ru-RU" sz="1400" kern="50">
                          <a:effectLst/>
                        </a:rPr>
                        <a:t>64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Библиотеки и модули ядра для 64 </a:t>
                      </a:r>
                      <a:r>
                        <a:rPr lang="en-US" sz="1400" kern="50">
                          <a:effectLst/>
                        </a:rPr>
                        <a:t>bit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/media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Точки монтирования внешних устройств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/mnt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Точки монтирования внутренних устройств</a:t>
                      </a:r>
                      <a:endParaRPr lang="en-US" sz="14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/opt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Каталог для дополнительного ПО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/proc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procfs — виртуальная файловая система, для получения доступа к информации о системных процессах и т.п.</a:t>
                      </a:r>
                      <a:endParaRPr lang="en-US" sz="14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/</a:t>
                      </a:r>
                      <a:r>
                        <a:rPr lang="ru-RU" sz="1400" kern="50">
                          <a:effectLst/>
                        </a:rPr>
                        <a:t>root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Каталог пользователя root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/sbin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Основные системные бинарные программы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/tmp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Временные файлы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/usr</a:t>
                      </a:r>
                      <a:endParaRPr lang="en-US" sz="14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Вторая файловая иерархия</a:t>
                      </a:r>
                      <a:endParaRPr lang="en-US" sz="14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/</a:t>
                      </a:r>
                      <a:r>
                        <a:rPr lang="ru-RU" sz="1400" kern="50" dirty="0">
                          <a:effectLst/>
                        </a:rPr>
                        <a:t>var</a:t>
                      </a:r>
                      <a:endParaRPr lang="en-US" sz="14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Изменяемые данные</a:t>
                      </a:r>
                      <a:endParaRPr lang="en-US" sz="14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9006" y="5029200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zh-CN" sz="1600" b="1" dirty="0" smtClean="0"/>
              <a:t>Особенности</a:t>
            </a:r>
            <a:r>
              <a:rPr lang="en-US" altLang="zh-CN" sz="1600" b="1" dirty="0" smtClean="0"/>
              <a:t>:</a:t>
            </a:r>
          </a:p>
          <a:p>
            <a:r>
              <a:rPr lang="en-US" altLang="zh-CN" sz="1600" dirty="0" smtClean="0"/>
              <a:t>- </a:t>
            </a:r>
            <a:r>
              <a:rPr lang="ru-RU" altLang="zh-CN" sz="1600" dirty="0" smtClean="0"/>
              <a:t>Начинается</a:t>
            </a:r>
            <a:r>
              <a:rPr lang="zh-CN" altLang="en-US" sz="1600" dirty="0" smtClean="0"/>
              <a:t> </a:t>
            </a:r>
            <a:r>
              <a:rPr lang="ru-RU" altLang="zh-CN" sz="1600" dirty="0" smtClean="0"/>
              <a:t>с</a:t>
            </a:r>
            <a:r>
              <a:rPr lang="zh-CN" altLang="en-US" sz="1600" dirty="0" smtClean="0"/>
              <a:t> </a:t>
            </a:r>
            <a:r>
              <a:rPr lang="ru-RU" altLang="zh-CN" sz="1600" dirty="0" smtClean="0"/>
              <a:t>корня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 / )</a:t>
            </a:r>
            <a:endParaRPr lang="zh-CN" altLang="en-US" sz="1600" dirty="0" smtClean="0"/>
          </a:p>
          <a:p>
            <a:r>
              <a:rPr lang="en-US" altLang="zh-CN" sz="1600" dirty="0" smtClean="0"/>
              <a:t>- </a:t>
            </a:r>
            <a:r>
              <a:rPr lang="ru-RU" altLang="zh-CN" sz="1600" dirty="0" smtClean="0"/>
              <a:t>Имеет</a:t>
            </a:r>
            <a:r>
              <a:rPr lang="zh-CN" altLang="en-US" sz="1600" dirty="0" smtClean="0"/>
              <a:t> </a:t>
            </a:r>
            <a:r>
              <a:rPr lang="ru-RU" altLang="zh-CN" sz="1600" dirty="0" smtClean="0"/>
              <a:t>древовидную</a:t>
            </a:r>
            <a:r>
              <a:rPr lang="zh-CN" altLang="en-US" sz="1600" dirty="0" smtClean="0"/>
              <a:t> </a:t>
            </a:r>
            <a:r>
              <a:rPr lang="ru-RU" altLang="zh-CN" sz="1600" dirty="0" smtClean="0"/>
              <a:t>структуру</a:t>
            </a:r>
            <a:endParaRPr lang="zh-CN" altLang="en-US" sz="1600" dirty="0" smtClean="0"/>
          </a:p>
          <a:p>
            <a:r>
              <a:rPr lang="en-US" altLang="zh-CN" sz="1600" dirty="0" smtClean="0"/>
              <a:t>- </a:t>
            </a:r>
            <a:r>
              <a:rPr lang="ru-RU" altLang="zh-CN" sz="1600" dirty="0" smtClean="0"/>
              <a:t>Имена</a:t>
            </a:r>
            <a:r>
              <a:rPr lang="zh-CN" altLang="en-US" sz="1600" dirty="0" smtClean="0"/>
              <a:t> </a:t>
            </a:r>
            <a:r>
              <a:rPr lang="ru-RU" altLang="zh-CN" sz="1600" dirty="0" smtClean="0"/>
              <a:t>объектов</a:t>
            </a:r>
            <a:r>
              <a:rPr lang="zh-CN" altLang="en-US" sz="1600" dirty="0" smtClean="0"/>
              <a:t> </a:t>
            </a:r>
            <a:r>
              <a:rPr lang="ru-RU" altLang="zh-CN" sz="1600" dirty="0" smtClean="0"/>
              <a:t>чувствительны</a:t>
            </a:r>
            <a:r>
              <a:rPr lang="zh-CN" altLang="en-US" sz="1600" dirty="0" smtClean="0"/>
              <a:t> </a:t>
            </a:r>
            <a:r>
              <a:rPr lang="ru-RU" altLang="zh-CN" sz="1600" dirty="0" smtClean="0"/>
              <a:t>к</a:t>
            </a:r>
            <a:r>
              <a:rPr lang="zh-CN" altLang="en-US" sz="1600" dirty="0" smtClean="0"/>
              <a:t> </a:t>
            </a:r>
            <a:r>
              <a:rPr lang="ru-RU" altLang="zh-CN" sz="1600" dirty="0" smtClean="0"/>
              <a:t>регистру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(!)</a:t>
            </a:r>
            <a:endParaRPr lang="zh-CN" altLang="en-US" sz="1600" dirty="0" smtClean="0"/>
          </a:p>
          <a:p>
            <a:r>
              <a:rPr lang="en-US" altLang="zh-CN" sz="1600" dirty="0" smtClean="0"/>
              <a:t>- </a:t>
            </a:r>
            <a:r>
              <a:rPr lang="ru-RU" altLang="zh-CN" sz="1600" dirty="0" smtClean="0"/>
              <a:t>Разделительный</a:t>
            </a:r>
            <a:r>
              <a:rPr lang="zh-CN" altLang="en-US" sz="1600" dirty="0" smtClean="0"/>
              <a:t> </a:t>
            </a:r>
            <a:r>
              <a:rPr lang="ru-RU" altLang="zh-CN" sz="1600" dirty="0" smtClean="0"/>
              <a:t>символ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- «/»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(!)</a:t>
            </a:r>
            <a:endParaRPr lang="zh-CN" altLang="en-US" sz="16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 </a:t>
            </a:r>
            <a:r>
              <a:rPr lang="en-US" dirty="0"/>
              <a:t>Linux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842755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b="1" dirty="0" smtClean="0"/>
              <a:t>Пути</a:t>
            </a:r>
            <a:r>
              <a:rPr lang="zh-CN" altLang="en-US" b="1" dirty="0" smtClean="0"/>
              <a:t> </a:t>
            </a:r>
            <a:r>
              <a:rPr lang="ru-RU" altLang="zh-CN" b="1" dirty="0"/>
              <a:t>Абсолютные</a:t>
            </a:r>
            <a:endParaRPr lang="zh-CN" altLang="en-US" b="1" dirty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/bin/rpm</a:t>
            </a:r>
          </a:p>
          <a:p>
            <a:endParaRPr lang="zh-CN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4343400"/>
            <a:ext cx="388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b="1" dirty="0" smtClean="0"/>
              <a:t>Запуск</a:t>
            </a:r>
            <a:r>
              <a:rPr lang="zh-CN" altLang="en-US" b="1" dirty="0" smtClean="0"/>
              <a:t> </a:t>
            </a:r>
            <a:r>
              <a:rPr lang="ru-RU" altLang="zh-CN" b="1" dirty="0" smtClean="0"/>
              <a:t>приложений:</a:t>
            </a:r>
            <a:endParaRPr lang="zh-CN" altLang="en-US" b="1" dirty="0" smtClean="0"/>
          </a:p>
          <a:p>
            <a:r>
              <a:rPr lang="en-US" altLang="zh-CN" dirty="0" smtClean="0"/>
              <a:t>$ ./</a:t>
            </a:r>
            <a:r>
              <a:rPr lang="en-US" altLang="zh-CN" dirty="0" err="1" smtClean="0"/>
              <a:t>programm</a:t>
            </a:r>
            <a:r>
              <a:rPr lang="zh-CN" altLang="en-US" dirty="0" smtClean="0"/>
              <a:t> </a:t>
            </a:r>
            <a:r>
              <a:rPr lang="ru-RU" altLang="zh-CN" dirty="0" smtClean="0"/>
              <a:t>- запуск</a:t>
            </a:r>
            <a:r>
              <a:rPr lang="zh-CN" altLang="en-US" dirty="0" smtClean="0"/>
              <a:t> </a:t>
            </a:r>
            <a:r>
              <a:rPr lang="ru-RU" altLang="zh-CN" dirty="0" smtClean="0"/>
              <a:t>программы</a:t>
            </a:r>
            <a:r>
              <a:rPr lang="zh-CN" altLang="en-US" dirty="0" smtClean="0"/>
              <a:t> </a:t>
            </a:r>
            <a:r>
              <a:rPr lang="ru-RU" altLang="zh-CN" dirty="0" smtClean="0"/>
              <a:t>из</a:t>
            </a:r>
            <a:r>
              <a:rPr lang="zh-CN" altLang="en-US" dirty="0" smtClean="0"/>
              <a:t> </a:t>
            </a:r>
            <a:r>
              <a:rPr lang="ru-RU" altLang="zh-CN" dirty="0" smtClean="0"/>
              <a:t>текущего</a:t>
            </a:r>
            <a:r>
              <a:rPr lang="zh-CN" altLang="en-US" dirty="0" smtClean="0"/>
              <a:t> </a:t>
            </a:r>
            <a:r>
              <a:rPr lang="ru-RU" altLang="zh-CN" dirty="0" smtClean="0"/>
              <a:t>каталога</a:t>
            </a:r>
            <a:endParaRPr lang="zh-CN" altLang="en-US" dirty="0" smtClean="0"/>
          </a:p>
          <a:p>
            <a:r>
              <a:rPr lang="en-US" altLang="zh-CN" dirty="0" smtClean="0"/>
              <a:t>$ 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ru-RU" altLang="zh-CN" dirty="0" smtClean="0"/>
              <a:t>запуск</a:t>
            </a:r>
            <a:r>
              <a:rPr lang="zh-CN" altLang="en-US" dirty="0" smtClean="0"/>
              <a:t> </a:t>
            </a:r>
            <a:r>
              <a:rPr lang="ru-RU" altLang="zh-CN" dirty="0" smtClean="0"/>
              <a:t>программы</a:t>
            </a:r>
            <a:r>
              <a:rPr lang="zh-CN" altLang="en-US" dirty="0" smtClean="0"/>
              <a:t> </a:t>
            </a:r>
            <a:r>
              <a:rPr lang="ru-RU" altLang="zh-CN" dirty="0" smtClean="0"/>
              <a:t>путь</a:t>
            </a:r>
            <a:r>
              <a:rPr lang="zh-CN" altLang="en-US" dirty="0" smtClean="0"/>
              <a:t> </a:t>
            </a:r>
            <a:r>
              <a:rPr lang="ru-RU" altLang="zh-CN" dirty="0" smtClean="0"/>
              <a:t>к</a:t>
            </a:r>
            <a:r>
              <a:rPr lang="zh-CN" altLang="en-US" dirty="0" smtClean="0"/>
              <a:t> </a:t>
            </a:r>
            <a:r>
              <a:rPr lang="ru-RU" altLang="zh-CN" dirty="0" smtClean="0"/>
              <a:t>кторой</a:t>
            </a:r>
            <a:r>
              <a:rPr lang="zh-CN" altLang="en-US" dirty="0" smtClean="0"/>
              <a:t> </a:t>
            </a:r>
            <a:r>
              <a:rPr lang="ru-RU" altLang="zh-CN" dirty="0" smtClean="0"/>
              <a:t>прописан</a:t>
            </a:r>
            <a:r>
              <a:rPr lang="zh-CN" altLang="en-US" dirty="0" smtClean="0"/>
              <a:t> </a:t>
            </a:r>
            <a:r>
              <a:rPr lang="ru-RU" altLang="zh-CN" dirty="0" smtClean="0"/>
              <a:t>в</a:t>
            </a:r>
            <a:r>
              <a:rPr lang="zh-CN" altLang="en-US" dirty="0" smtClean="0"/>
              <a:t> </a:t>
            </a:r>
            <a:r>
              <a:rPr lang="ru-RU" altLang="zh-CN" dirty="0" smtClean="0"/>
              <a:t>переменной</a:t>
            </a:r>
            <a:r>
              <a:rPr lang="zh-CN" altLang="en-US" dirty="0" smtClean="0"/>
              <a:t> </a:t>
            </a:r>
            <a:r>
              <a:rPr lang="ru-RU" altLang="zh-CN" dirty="0" smtClean="0"/>
              <a:t>окружения</a:t>
            </a:r>
            <a:r>
              <a:rPr lang="zh-CN" altLang="en-US" dirty="0" smtClean="0"/>
              <a:t> </a:t>
            </a:r>
            <a:r>
              <a:rPr lang="en-US" altLang="zh-CN" dirty="0" smtClean="0"/>
              <a:t>$PATH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552406" y="1828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zh-CN" b="1" dirty="0" smtClean="0"/>
              <a:t>Пути</a:t>
            </a:r>
            <a:r>
              <a:rPr lang="zh-CN" altLang="en-US" b="1" dirty="0" smtClean="0"/>
              <a:t> </a:t>
            </a:r>
            <a:r>
              <a:rPr lang="ru-RU" altLang="zh-CN" b="1" dirty="0" smtClean="0"/>
              <a:t>Относительные</a:t>
            </a:r>
            <a:endParaRPr lang="zh-CN" altLang="en-US" b="1" dirty="0" smtClean="0"/>
          </a:p>
          <a:p>
            <a:r>
              <a:rPr lang="en-US" altLang="zh-CN" b="1" dirty="0" smtClean="0"/>
              <a:t>.</a:t>
            </a:r>
            <a:r>
              <a:rPr lang="zh-CN" altLang="en-US" dirty="0" smtClean="0"/>
              <a:t> </a:t>
            </a:r>
            <a:r>
              <a:rPr lang="ru-RU" altLang="zh-CN" dirty="0" smtClean="0"/>
              <a:t>- директория</a:t>
            </a:r>
            <a:r>
              <a:rPr lang="zh-CN" altLang="en-US" dirty="0" smtClean="0"/>
              <a:t> </a:t>
            </a:r>
            <a:r>
              <a:rPr lang="ru-RU" altLang="zh-CN" dirty="0" smtClean="0"/>
              <a:t>текущая</a:t>
            </a:r>
            <a:endParaRPr lang="zh-CN" altLang="en-US" dirty="0" smtClean="0"/>
          </a:p>
          <a:p>
            <a:r>
              <a:rPr lang="en-US" altLang="zh-CN" b="1" dirty="0" smtClean="0"/>
              <a:t>..</a:t>
            </a:r>
            <a:r>
              <a:rPr lang="zh-CN" altLang="en-US" dirty="0" smtClean="0"/>
              <a:t> </a:t>
            </a:r>
            <a:r>
              <a:rPr lang="ru-RU" altLang="zh-CN" dirty="0" smtClean="0"/>
              <a:t>- директория</a:t>
            </a:r>
            <a:r>
              <a:rPr lang="zh-CN" altLang="en-US" dirty="0" smtClean="0"/>
              <a:t> </a:t>
            </a:r>
            <a:r>
              <a:rPr lang="ru-RU" altLang="zh-CN" dirty="0" smtClean="0"/>
              <a:t>выше</a:t>
            </a:r>
            <a:r>
              <a:rPr lang="zh-CN" altLang="en-US" dirty="0" smtClean="0"/>
              <a:t> </a:t>
            </a:r>
            <a:r>
              <a:rPr lang="ru-RU" altLang="zh-CN" dirty="0" smtClean="0"/>
              <a:t>уровнем,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ru-RU" altLang="zh-CN" dirty="0" smtClean="0"/>
              <a:t>родительский</a:t>
            </a:r>
            <a:r>
              <a:rPr lang="zh-CN" altLang="en-US" dirty="0" smtClean="0"/>
              <a:t> </a:t>
            </a:r>
            <a:r>
              <a:rPr lang="ru-RU" altLang="zh-CN" dirty="0" smtClean="0"/>
              <a:t>каталог</a:t>
            </a:r>
            <a:endParaRPr lang="zh-CN" altLang="en-US" dirty="0" smtClean="0"/>
          </a:p>
          <a:p>
            <a:r>
              <a:rPr lang="en-US" altLang="zh-CN" b="1" dirty="0" smtClean="0"/>
              <a:t>../../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/bin/rpm</a:t>
            </a:r>
            <a:endParaRPr lang="zh-CN" altLang="en-US" dirty="0" smtClean="0"/>
          </a:p>
          <a:p>
            <a:r>
              <a:rPr lang="en-US" altLang="zh-CN" b="1" dirty="0" smtClean="0"/>
              <a:t>~</a:t>
            </a:r>
            <a:r>
              <a:rPr lang="zh-CN" altLang="en-US" dirty="0" smtClean="0"/>
              <a:t> </a:t>
            </a:r>
            <a:r>
              <a:rPr lang="ru-RU" altLang="zh-CN" dirty="0" smtClean="0"/>
              <a:t>- домашний</a:t>
            </a:r>
            <a:r>
              <a:rPr lang="zh-CN" altLang="en-US" dirty="0" smtClean="0"/>
              <a:t> </a:t>
            </a:r>
            <a:r>
              <a:rPr lang="ru-RU" altLang="zh-CN" dirty="0" smtClean="0"/>
              <a:t>каталог</a:t>
            </a:r>
            <a:endParaRPr lang="zh-CN" altLang="en-US" dirty="0" smtClean="0"/>
          </a:p>
          <a:p>
            <a:r>
              <a:rPr lang="en-US" altLang="zh-CN" b="1" dirty="0" smtClean="0"/>
              <a:t>$HOME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ru-RU" altLang="zh-CN" dirty="0" smtClean="0"/>
              <a:t>домашний</a:t>
            </a:r>
            <a:r>
              <a:rPr lang="zh-CN" altLang="en-US" dirty="0" smtClean="0"/>
              <a:t> </a:t>
            </a:r>
            <a:r>
              <a:rPr lang="ru-RU" altLang="zh-CN" dirty="0" smtClean="0"/>
              <a:t>каталог</a:t>
            </a:r>
            <a:endParaRPr lang="zh-CN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сети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497" y="2819399"/>
            <a:ext cx="8001000" cy="31393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# PCI device 0x10ec:0x8168 (</a:t>
            </a:r>
            <a:r>
              <a:rPr lang="en-US" b="1" dirty="0">
                <a:solidFill>
                  <a:srgbClr val="FF0000"/>
                </a:solidFill>
              </a:rPr>
              <a:t>r8169</a:t>
            </a:r>
            <a:r>
              <a:rPr lang="en-US" dirty="0"/>
              <a:t>)</a:t>
            </a:r>
          </a:p>
          <a:p>
            <a:r>
              <a:rPr lang="en-US" dirty="0"/>
              <a:t>SUBSYSTEM=="net", ACTION=="add", DRIVERS=="?*", ATTR{address}=="</a:t>
            </a:r>
            <a:r>
              <a:rPr lang="en-US" b="1" dirty="0" smtClean="0">
                <a:solidFill>
                  <a:srgbClr val="FF0000"/>
                </a:solidFill>
              </a:rPr>
              <a:t>14:da:e9:b3:44:44</a:t>
            </a:r>
            <a:r>
              <a:rPr lang="en-US" dirty="0" smtClean="0"/>
              <a:t>", </a:t>
            </a:r>
            <a:r>
              <a:rPr lang="en-US" dirty="0"/>
              <a:t>ATTR{type}=="1", KERNEL=="eth*", NAME="</a:t>
            </a:r>
            <a:r>
              <a:rPr lang="en-US" b="1" dirty="0">
                <a:solidFill>
                  <a:srgbClr val="FF0000"/>
                </a:solidFill>
              </a:rPr>
              <a:t>eth0</a:t>
            </a:r>
            <a:r>
              <a:rPr lang="en-US" dirty="0"/>
              <a:t>"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 PCI device 0x1317:0x0985 (</a:t>
            </a:r>
            <a:r>
              <a:rPr lang="en-US" b="1" dirty="0">
                <a:solidFill>
                  <a:srgbClr val="FF0000"/>
                </a:solidFill>
              </a:rPr>
              <a:t>tulip</a:t>
            </a:r>
            <a:r>
              <a:rPr lang="en-US" dirty="0"/>
              <a:t>)</a:t>
            </a:r>
          </a:p>
          <a:p>
            <a:r>
              <a:rPr lang="en-US" dirty="0"/>
              <a:t>SUBSYSTEM=="net", ACTION=="add", DRIVERS=="?*", ATTR{address}=="</a:t>
            </a:r>
            <a:r>
              <a:rPr lang="en-US" b="1" dirty="0">
                <a:solidFill>
                  <a:srgbClr val="FF0000"/>
                </a:solidFill>
              </a:rPr>
              <a:t>00:02:44:b8:39:21</a:t>
            </a:r>
            <a:r>
              <a:rPr lang="en-US" dirty="0"/>
              <a:t>", ATTR{type}=="1", KERNEL=="eth*", NAME="</a:t>
            </a:r>
            <a:r>
              <a:rPr lang="en-US" b="1" dirty="0" smtClean="0">
                <a:solidFill>
                  <a:srgbClr val="FF0000"/>
                </a:solidFill>
              </a:rPr>
              <a:t>eth1</a:t>
            </a:r>
            <a:r>
              <a:rPr lang="en-US" dirty="0" smtClean="0"/>
              <a:t>“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41368" y="1371600"/>
            <a:ext cx="4889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Имена интерфейсов для соответсвующих </a:t>
            </a:r>
            <a:r>
              <a:rPr lang="en-US" b="1" dirty="0" smtClean="0"/>
              <a:t>MAC</a:t>
            </a:r>
          </a:p>
          <a:p>
            <a:pPr algn="ctr"/>
            <a:endParaRPr lang="en-US" dirty="0" smtClean="0"/>
          </a:p>
          <a:p>
            <a:pPr algn="ctr"/>
            <a:r>
              <a:rPr lang="ru-RU" dirty="0" smtClean="0"/>
              <a:t>$ </a:t>
            </a:r>
            <a:r>
              <a:rPr lang="en-US" dirty="0" smtClean="0"/>
              <a:t>cat</a:t>
            </a:r>
            <a:r>
              <a:rPr lang="ru-RU" dirty="0" smtClean="0"/>
              <a:t> /</a:t>
            </a:r>
            <a:r>
              <a:rPr lang="en-US" dirty="0" err="1" smtClean="0"/>
              <a:t>etc</a:t>
            </a:r>
            <a:r>
              <a:rPr lang="ru-RU" dirty="0" smtClean="0"/>
              <a:t>/</a:t>
            </a:r>
            <a:r>
              <a:rPr lang="en-US" dirty="0" err="1" smtClean="0"/>
              <a:t>udev</a:t>
            </a:r>
            <a:r>
              <a:rPr lang="ru-RU" dirty="0" smtClean="0"/>
              <a:t>/</a:t>
            </a:r>
            <a:r>
              <a:rPr lang="en-US" dirty="0" smtClean="0"/>
              <a:t>rules</a:t>
            </a:r>
            <a:r>
              <a:rPr lang="ru-RU" dirty="0" smtClean="0"/>
              <a:t>.</a:t>
            </a:r>
            <a:r>
              <a:rPr lang="en-US" dirty="0" smtClean="0"/>
              <a:t>d</a:t>
            </a:r>
            <a:r>
              <a:rPr lang="ru-RU" dirty="0" smtClean="0"/>
              <a:t>/7</a:t>
            </a:r>
            <a:r>
              <a:rPr lang="en-US" dirty="0" smtClean="0"/>
              <a:t>0-persistent-net.rules</a:t>
            </a:r>
            <a:endParaRPr lang="en-US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сети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6177" y="1523999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Текушие параметры сети и состояние сетевых интерфейсов:</a:t>
            </a:r>
            <a:endParaRPr lang="en-US" b="1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$ </a:t>
            </a:r>
            <a:r>
              <a:rPr lang="en-US" dirty="0" err="1"/>
              <a:t>ifconfig</a:t>
            </a:r>
            <a:endParaRPr lang="en-US" dirty="0"/>
          </a:p>
          <a:p>
            <a:r>
              <a:rPr lang="en-US" dirty="0"/>
              <a:t>$ 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ifconfig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124200"/>
            <a:ext cx="8001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b="1" dirty="0" smtClean="0">
                <a:latin typeface="Consolas" pitchFamily="49" charset="0"/>
                <a:cs typeface="Consolas" pitchFamily="49" charset="0"/>
              </a:rPr>
              <a:t>eth0</a:t>
            </a:r>
            <a:r>
              <a:rPr lang="zh-CN" altLang="en-US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Link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encap:Ethernet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HWaddr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14:DA:E9:B3:44:44</a:t>
            </a:r>
            <a:endParaRPr lang="zh-CN" alt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inet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addr:</a:t>
            </a:r>
            <a:r>
              <a:rPr lang="en-US" altLang="zh-CN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10.0.33.33</a:t>
            </a:r>
            <a:r>
              <a:rPr lang="zh-CN" alt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Bcast:</a:t>
            </a:r>
            <a:r>
              <a:rPr lang="en-US" altLang="zh-CN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10.0.255.255</a:t>
            </a:r>
            <a:r>
              <a:rPr lang="zh-CN" alt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Mask:</a:t>
            </a:r>
            <a:r>
              <a:rPr lang="en-US" altLang="zh-CN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255.255.0.0</a:t>
            </a:r>
            <a:endParaRPr lang="zh-CN" alt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inet6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: fd78:f5fd:be25:2f00:16da:e9ff:feb3:45d7/64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Scope:Global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it-IT" altLang="zh-CN" sz="1400" dirty="0">
                <a:latin typeface="Consolas" pitchFamily="49" charset="0"/>
                <a:cs typeface="Consolas" pitchFamily="49" charset="0"/>
              </a:rPr>
              <a:t>inet6 addr: fe80::16da:e9ff:feb3:45d7/64 Scope:Link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UP BROADCAST RUNNING MULTICAST  MTU:1500  Metric:1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RX packets:7077798 errors:0 dropped:0 overruns:0 frame:0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TX packets:511783 errors:0 dropped:0 overruns:0 carrier:0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collisions:0 txqueuelen:1000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RX bytes:1041038677 (992.8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MiB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)  TX bytes:73443388 (70.0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MiB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)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Interrupt:25 Base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address:0xe000</a:t>
            </a:r>
          </a:p>
          <a:p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сети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219200"/>
            <a:ext cx="601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Таблица маршрутизации, шлюз по </a:t>
            </a:r>
            <a:r>
              <a:rPr lang="ru-RU" b="1" dirty="0" smtClean="0"/>
              <a:t>умолчанию</a:t>
            </a:r>
            <a:endParaRPr lang="en-US" b="1" dirty="0"/>
          </a:p>
          <a:p>
            <a:endParaRPr lang="en-US" dirty="0" smtClean="0"/>
          </a:p>
          <a:p>
            <a:r>
              <a:rPr lang="ru-RU" dirty="0" smtClean="0"/>
              <a:t>$ </a:t>
            </a:r>
            <a:r>
              <a:rPr lang="en-US" dirty="0"/>
              <a:t>route</a:t>
            </a:r>
            <a:r>
              <a:rPr lang="ru-RU" dirty="0"/>
              <a:t> –</a:t>
            </a:r>
            <a:r>
              <a:rPr lang="en-US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274838"/>
            <a:ext cx="76962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lvr@lvr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~]$ route -n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Kernel IP routing table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Destination     Gateway     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Genmask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 Flags Metric Ref    Use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Iface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10.0.0.0        0.0.0.0         255.255.0.0     U     1      0        0 eth0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0.0.0.0         </a:t>
            </a:r>
            <a:r>
              <a:rPr lang="en-US" altLang="zh-CN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10.0.1.3</a:t>
            </a:r>
            <a:r>
              <a:rPr lang="zh-CN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0.0.0.0         UG    0      0        0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eth0</a:t>
            </a:r>
          </a:p>
          <a:p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r>
              <a:rPr lang="en-US" dirty="0" smtClean="0"/>
              <a:t> </a:t>
            </a:r>
            <a:r>
              <a:rPr lang="ru-RU" dirty="0" smtClean="0"/>
              <a:t>сети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1447799"/>
            <a:ext cx="78486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Настройки</a:t>
            </a:r>
            <a:r>
              <a:rPr lang="en-US" b="1" dirty="0" smtClean="0"/>
              <a:t> DNS:</a:t>
            </a:r>
          </a:p>
          <a:p>
            <a:endParaRPr lang="en-US" b="1" dirty="0" smtClean="0"/>
          </a:p>
          <a:p>
            <a:r>
              <a:rPr lang="en-US" dirty="0" smtClean="0"/>
              <a:t>$ cat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resolv.conf</a:t>
            </a:r>
            <a:endParaRPr lang="en-US" dirty="0" smtClean="0"/>
          </a:p>
          <a:p>
            <a:r>
              <a:rPr lang="en-US" dirty="0" err="1" smtClean="0"/>
              <a:t>nameserver</a:t>
            </a:r>
            <a:r>
              <a:rPr lang="en-US" dirty="0" smtClean="0"/>
              <a:t> 10.0.2.22</a:t>
            </a:r>
          </a:p>
          <a:p>
            <a:r>
              <a:rPr lang="en-US" dirty="0" err="1" smtClean="0"/>
              <a:t>nameserver</a:t>
            </a:r>
            <a:r>
              <a:rPr lang="en-US" dirty="0" smtClean="0"/>
              <a:t> 8.8.8.8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ru-RU" b="1" dirty="0" smtClean="0"/>
              <a:t>Локальная база доменных имен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etc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hosts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127.0.0.1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localhost.localdomain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localhost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::1             localhost6.localdomain6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localhost6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/>
              <a:t> 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18859" y="1916337"/>
            <a:ext cx="2324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Имя текущего хоста</a:t>
            </a:r>
            <a:r>
              <a:rPr lang="en-US" b="1" dirty="0"/>
              <a:t>:</a:t>
            </a:r>
          </a:p>
          <a:p>
            <a:r>
              <a:rPr lang="en-US" dirty="0"/>
              <a:t>$ hostname --help</a:t>
            </a:r>
          </a:p>
          <a:p>
            <a:r>
              <a:rPr lang="en-US" dirty="0"/>
              <a:t>$ hostname</a:t>
            </a:r>
          </a:p>
          <a:p>
            <a:r>
              <a:rPr lang="en-US" dirty="0"/>
              <a:t>$ hostname -a</a:t>
            </a:r>
          </a:p>
          <a:p>
            <a:r>
              <a:rPr lang="en-US" dirty="0"/>
              <a:t>$ hostname -A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r>
              <a:rPr lang="en-US" dirty="0" smtClean="0"/>
              <a:t> </a:t>
            </a:r>
            <a:r>
              <a:rPr lang="ru-RU" dirty="0" smtClean="0"/>
              <a:t>сети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3509" y="2057400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Проверка работы сети</a:t>
            </a:r>
            <a:r>
              <a:rPr lang="en-US" b="1" dirty="0"/>
              <a:t>:</a:t>
            </a:r>
          </a:p>
          <a:p>
            <a:endParaRPr lang="ru-RU" dirty="0" smtClean="0"/>
          </a:p>
          <a:p>
            <a:r>
              <a:rPr lang="ru-RU" dirty="0" smtClean="0"/>
              <a:t>$ </a:t>
            </a:r>
            <a:r>
              <a:rPr lang="en-US" dirty="0"/>
              <a:t>ping hostname</a:t>
            </a:r>
            <a:r>
              <a:rPr lang="ru-RU" dirty="0"/>
              <a:t>/</a:t>
            </a:r>
            <a:r>
              <a:rPr lang="en-US" dirty="0"/>
              <a:t>IP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 </a:t>
            </a:r>
            <a:endParaRPr lang="ru-RU" dirty="0" smtClean="0"/>
          </a:p>
          <a:p>
            <a:r>
              <a:rPr lang="en-US" b="1" dirty="0" smtClean="0"/>
              <a:t>ARP</a:t>
            </a:r>
            <a:r>
              <a:rPr lang="ru-RU" b="1" dirty="0" smtClean="0"/>
              <a:t> запрос помогает при определении дублирующихся </a:t>
            </a:r>
            <a:r>
              <a:rPr lang="en-US" b="1" dirty="0" smtClean="0"/>
              <a:t>MAC</a:t>
            </a:r>
            <a:r>
              <a:rPr lang="ru-RU" b="1" dirty="0" smtClean="0"/>
              <a:t>:</a:t>
            </a:r>
          </a:p>
          <a:p>
            <a:endParaRPr lang="ru-RU" b="1" dirty="0" smtClean="0"/>
          </a:p>
          <a:p>
            <a:r>
              <a:rPr lang="ru-RU" dirty="0" smtClean="0"/>
              <a:t>$ </a:t>
            </a:r>
            <a:r>
              <a:rPr lang="en-US" dirty="0" err="1"/>
              <a:t>arping</a:t>
            </a:r>
            <a:r>
              <a:rPr lang="en-US" dirty="0"/>
              <a:t> </a:t>
            </a:r>
            <a:r>
              <a:rPr lang="en-US" dirty="0" smtClean="0"/>
              <a:t>IP</a:t>
            </a:r>
            <a:r>
              <a:rPr lang="ru-RU" dirty="0" smtClean="0"/>
              <a:t>адресов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r>
              <a:rPr lang="en-US" dirty="0" smtClean="0"/>
              <a:t> </a:t>
            </a:r>
            <a:r>
              <a:rPr lang="ru-RU" dirty="0" smtClean="0"/>
              <a:t>сети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Linux. Quick Start. PSA R&amp;D (c)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1295400"/>
            <a:ext cx="8458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Сервисы сети</a:t>
            </a:r>
          </a:p>
          <a:p>
            <a:endParaRPr lang="ru-RU" dirty="0" smtClean="0"/>
          </a:p>
          <a:p>
            <a:r>
              <a:rPr lang="ru-RU" dirty="0" smtClean="0"/>
              <a:t>Получить список всех сервисов (демонов) и вывести те в названиях которых есть слово “</a:t>
            </a:r>
            <a:r>
              <a:rPr lang="en-US" dirty="0" err="1" smtClean="0"/>
              <a:t>etwork</a:t>
            </a:r>
            <a:r>
              <a:rPr lang="en-US" dirty="0" smtClean="0"/>
              <a:t>”.</a:t>
            </a:r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chkconfig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--list |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etwork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NetworkManager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0:off   1:off   2:on    3:on    4:on    5:on    6:off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network         		0:off   1:off   2:off   3:off   4:off   5:off   6:off</a:t>
            </a:r>
          </a:p>
          <a:p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0, 1, 2, 3, 4, 5, 6 – Run level </a:t>
            </a:r>
            <a:r>
              <a:rPr lang="ru-RU" dirty="0" smtClean="0"/>
              <a:t>из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inittab</a:t>
            </a:r>
            <a:r>
              <a:rPr lang="en-US" dirty="0" smtClean="0"/>
              <a:t> (</a:t>
            </a:r>
            <a:r>
              <a:rPr lang="ru-RU" dirty="0" smtClean="0"/>
              <a:t>см. загрузка системы)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b="1" dirty="0" smtClean="0"/>
              <a:t>					There </a:t>
            </a:r>
            <a:r>
              <a:rPr lang="en-US" b="1" dirty="0"/>
              <a:t>can be only </a:t>
            </a:r>
            <a:r>
              <a:rPr lang="en-US" b="1" dirty="0" smtClean="0"/>
              <a:t>one</a:t>
            </a:r>
            <a:r>
              <a:rPr lang="ru-RU" b="1" dirty="0" smtClean="0"/>
              <a:t> </a:t>
            </a:r>
            <a:r>
              <a:rPr lang="en-US" b="1" dirty="0" smtClean="0">
                <a:sym typeface="Wingdings" pitchFamily="2" charset="2"/>
              </a:rPr>
              <a:t></a:t>
            </a:r>
            <a:endParaRPr lang="ru-RU" dirty="0"/>
          </a:p>
          <a:p>
            <a:r>
              <a:rPr lang="en-US" dirty="0" smtClean="0"/>
              <a:t>				</a:t>
            </a:r>
            <a:r>
              <a:rPr lang="ru-RU" dirty="0" smtClean="0"/>
              <a:t>В живых останется только один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4577063"/>
            <a:ext cx="1371600" cy="161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r>
              <a:rPr lang="en-US" dirty="0" smtClean="0"/>
              <a:t> </a:t>
            </a:r>
            <a:r>
              <a:rPr lang="ru-RU" dirty="0" smtClean="0"/>
              <a:t>сети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3509" y="1551801"/>
            <a:ext cx="3648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Включить/выключить </a:t>
            </a:r>
            <a:endParaRPr lang="ru-RU" b="1" dirty="0" smtClean="0"/>
          </a:p>
          <a:p>
            <a:r>
              <a:rPr lang="ru-RU" b="1" dirty="0" smtClean="0"/>
              <a:t>сервис </a:t>
            </a:r>
            <a:r>
              <a:rPr lang="ru-RU" b="1" dirty="0"/>
              <a:t>при </a:t>
            </a:r>
            <a:r>
              <a:rPr lang="ru-RU" b="1" dirty="0" smtClean="0"/>
              <a:t>загрузке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ru-RU" dirty="0"/>
              <a:t>$ </a:t>
            </a:r>
            <a:r>
              <a:rPr lang="en-US" dirty="0" err="1"/>
              <a:t>su</a:t>
            </a:r>
            <a:r>
              <a:rPr lang="ru-RU" dirty="0"/>
              <a:t> -</a:t>
            </a:r>
            <a:endParaRPr lang="en-US" dirty="0"/>
          </a:p>
          <a:p>
            <a:r>
              <a:rPr lang="ru-RU" dirty="0"/>
              <a:t># </a:t>
            </a:r>
            <a:r>
              <a:rPr lang="en-US" dirty="0" err="1"/>
              <a:t>chkconfig</a:t>
            </a:r>
            <a:r>
              <a:rPr lang="en-US" dirty="0"/>
              <a:t> </a:t>
            </a:r>
            <a:r>
              <a:rPr lang="en-US" dirty="0" err="1"/>
              <a:t>NetworkManager</a:t>
            </a:r>
            <a:r>
              <a:rPr lang="en-US" dirty="0"/>
              <a:t> off</a:t>
            </a:r>
          </a:p>
          <a:p>
            <a:r>
              <a:rPr lang="en-US" dirty="0"/>
              <a:t># </a:t>
            </a:r>
            <a:r>
              <a:rPr lang="en-US" dirty="0" err="1"/>
              <a:t>chkconfig</a:t>
            </a:r>
            <a:r>
              <a:rPr lang="en-US" dirty="0"/>
              <a:t> network on</a:t>
            </a:r>
          </a:p>
          <a:p>
            <a:r>
              <a:rPr lang="ru-RU" b="1" dirty="0"/>
              <a:t> </a:t>
            </a:r>
            <a:endParaRPr lang="en-US" dirty="0"/>
          </a:p>
          <a:p>
            <a:r>
              <a:rPr lang="ru-RU" b="1" dirty="0" smtClean="0"/>
              <a:t>Выключить сервис</a:t>
            </a:r>
            <a:r>
              <a:rPr lang="en-US" b="1" dirty="0"/>
              <a:t> :</a:t>
            </a:r>
          </a:p>
          <a:p>
            <a:r>
              <a:rPr lang="en-US" dirty="0" smtClean="0"/>
              <a:t># </a:t>
            </a:r>
            <a:r>
              <a:rPr lang="en-US" dirty="0"/>
              <a:t>service </a:t>
            </a:r>
            <a:r>
              <a:rPr lang="en-US" dirty="0" err="1"/>
              <a:t>NetworkManager</a:t>
            </a:r>
            <a:r>
              <a:rPr lang="en-US" dirty="0"/>
              <a:t> stop</a:t>
            </a:r>
          </a:p>
          <a:p>
            <a:r>
              <a:rPr lang="ru-RU" b="1" dirty="0"/>
              <a:t> </a:t>
            </a:r>
            <a:r>
              <a:rPr lang="ru-RU" dirty="0" smtClean="0"/>
              <a:t>или</a:t>
            </a:r>
            <a:endParaRPr lang="en-US" dirty="0"/>
          </a:p>
          <a:p>
            <a:r>
              <a:rPr lang="en-US" b="1" dirty="0"/>
              <a:t> </a:t>
            </a:r>
            <a:r>
              <a:rPr lang="en-US" dirty="0" smtClean="0"/>
              <a:t># </a:t>
            </a:r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NetworkManager</a:t>
            </a:r>
            <a:r>
              <a:rPr lang="en-US" dirty="0" smtClean="0"/>
              <a:t> stop</a:t>
            </a:r>
            <a:endParaRPr lang="en-US" dirty="0"/>
          </a:p>
          <a:p>
            <a:r>
              <a:rPr lang="en-US" b="1" dirty="0"/>
              <a:t> </a:t>
            </a:r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en-US" dirty="0"/>
          </a:p>
          <a:p>
            <a:r>
              <a:rPr lang="ru-RU" b="1" dirty="0"/>
              <a:t> </a:t>
            </a:r>
            <a:r>
              <a:rPr lang="ru-RU" b="1" dirty="0" smtClean="0"/>
              <a:t>Перезапускаем </a:t>
            </a:r>
            <a:r>
              <a:rPr lang="ru-RU" b="1" dirty="0"/>
              <a:t>сервис </a:t>
            </a:r>
            <a:r>
              <a:rPr lang="en-US" b="1" dirty="0" smtClean="0"/>
              <a:t>network:</a:t>
            </a:r>
            <a:endParaRPr lang="en-US" b="1" dirty="0"/>
          </a:p>
          <a:p>
            <a:r>
              <a:rPr lang="en-US" dirty="0" smtClean="0"/>
              <a:t>#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/network restart</a:t>
            </a:r>
          </a:p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1676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Файл настроек сетевого интерфейса </a:t>
            </a:r>
            <a:r>
              <a:rPr lang="en-US" b="1" dirty="0" smtClean="0"/>
              <a:t>eth0</a:t>
            </a:r>
            <a:endParaRPr lang="ru-RU" b="1" dirty="0" smtClean="0"/>
          </a:p>
          <a:p>
            <a:pPr marL="0" lvl="1"/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</a:t>
            </a:r>
            <a:r>
              <a:rPr lang="en-US" b="1" dirty="0" err="1" smtClean="0"/>
              <a:t>sysconfig</a:t>
            </a:r>
            <a:r>
              <a:rPr lang="en-US" b="1" dirty="0" smtClean="0"/>
              <a:t>/network-scripts/ifcfg-eth0</a:t>
            </a:r>
          </a:p>
          <a:p>
            <a:endParaRPr lang="en-US" dirty="0"/>
          </a:p>
          <a:p>
            <a:r>
              <a:rPr lang="en-US" dirty="0"/>
              <a:t>NAME="eth0"</a:t>
            </a:r>
          </a:p>
          <a:p>
            <a:r>
              <a:rPr lang="en-US" dirty="0"/>
              <a:t>HWADDR=14:DA:E9:B3:45:D7</a:t>
            </a:r>
          </a:p>
          <a:p>
            <a:r>
              <a:rPr lang="en-US" dirty="0"/>
              <a:t>TYPE=Ethernet</a:t>
            </a:r>
          </a:p>
          <a:p>
            <a:r>
              <a:rPr lang="en-US" dirty="0"/>
              <a:t>IPADDR=10.0.22.26</a:t>
            </a:r>
          </a:p>
          <a:p>
            <a:r>
              <a:rPr lang="en-US" dirty="0"/>
              <a:t>GATEWAY=10.0.1.1</a:t>
            </a:r>
          </a:p>
          <a:p>
            <a:r>
              <a:rPr lang="en-US" dirty="0"/>
              <a:t>DNS1=10.0.2.22</a:t>
            </a:r>
          </a:p>
          <a:p>
            <a:r>
              <a:rPr lang="en-US" dirty="0"/>
              <a:t>DNS2=8.8.8.8</a:t>
            </a:r>
          </a:p>
          <a:p>
            <a:r>
              <a:rPr lang="en-US" dirty="0"/>
              <a:t>DEFROUTE=yes</a:t>
            </a:r>
          </a:p>
          <a:p>
            <a:r>
              <a:rPr lang="ru-RU" dirty="0"/>
              <a:t>ONBOOT=yes</a:t>
            </a:r>
            <a:endParaRPr lang="en-US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190309"/>
            <a:ext cx="2667000" cy="121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Сетевые утилиты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2954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nc</a:t>
            </a:r>
            <a:r>
              <a:rPr lang="ru-RU" b="1" dirty="0"/>
              <a:t>,</a:t>
            </a:r>
            <a:r>
              <a:rPr lang="en-US" b="1" dirty="0" err="1"/>
              <a:t>ncat</a:t>
            </a:r>
            <a:r>
              <a:rPr lang="ru-RU" dirty="0"/>
              <a:t> (</a:t>
            </a:r>
            <a:r>
              <a:rPr lang="en-US" dirty="0"/>
              <a:t>net</a:t>
            </a:r>
            <a:r>
              <a:rPr lang="ru-RU" dirty="0"/>
              <a:t> + </a:t>
            </a:r>
            <a:r>
              <a:rPr lang="en-US" dirty="0"/>
              <a:t>cat</a:t>
            </a:r>
            <a:r>
              <a:rPr lang="ru-RU" dirty="0"/>
              <a:t>) - утилиты, позволяющие устанавливать соединения </a:t>
            </a:r>
            <a:r>
              <a:rPr lang="en-US" dirty="0"/>
              <a:t>TCP</a:t>
            </a:r>
            <a:r>
              <a:rPr lang="ru-RU" dirty="0"/>
              <a:t> и </a:t>
            </a:r>
            <a:r>
              <a:rPr lang="en-US" dirty="0"/>
              <a:t>UDP</a:t>
            </a:r>
            <a:r>
              <a:rPr lang="ru-RU" dirty="0"/>
              <a:t>, принимать оттуда данные и передавать их.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en-US" b="1" dirty="0" err="1"/>
              <a:t>nmap</a:t>
            </a:r>
            <a:r>
              <a:rPr lang="ru-RU" b="1" dirty="0"/>
              <a:t>,</a:t>
            </a:r>
            <a:r>
              <a:rPr lang="en-US" b="1" dirty="0" err="1"/>
              <a:t>xnmap</a:t>
            </a:r>
            <a:r>
              <a:rPr lang="ru-RU" dirty="0"/>
              <a:t> - сканирование </a:t>
            </a:r>
            <a:r>
              <a:rPr lang="en-US" dirty="0"/>
              <a:t>IP</a:t>
            </a:r>
            <a:r>
              <a:rPr lang="ru-RU" dirty="0"/>
              <a:t>-сетей с любым количеством объектов, определения состояния объектов сканируемой сети (портов и соответствующих им служб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b="1" dirty="0"/>
              <a:t>Wireshark</a:t>
            </a:r>
            <a:r>
              <a:rPr lang="ru-RU" dirty="0"/>
              <a:t> (ранее — Ethereal) — программа-анализатор трафика </a:t>
            </a:r>
            <a:endParaRPr lang="en-US" dirty="0"/>
          </a:p>
        </p:txBody>
      </p:sp>
      <p:pic>
        <p:nvPicPr>
          <p:cNvPr id="81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96742"/>
            <a:ext cx="2786743" cy="301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6" y="4587120"/>
            <a:ext cx="2640874" cy="185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Linux. </a:t>
            </a:r>
            <a:r>
              <a:rPr lang="ru-RU" dirty="0" smtClean="0"/>
              <a:t>Быстрый старт.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/>
              <a:t>Александр Лавриненко</a:t>
            </a:r>
            <a:endParaRPr lang="en-US" dirty="0"/>
          </a:p>
          <a:p>
            <a:r>
              <a:rPr lang="ru-RU" i="1" dirty="0"/>
              <a:t>PSA R&amp;D</a:t>
            </a:r>
            <a:endParaRPr lang="en-US" dirty="0"/>
          </a:p>
          <a:p>
            <a:r>
              <a:rPr lang="ru-RU" i="1" dirty="0"/>
              <a:t>Апрель </a:t>
            </a:r>
            <a:r>
              <a:rPr lang="en-US" i="1" dirty="0"/>
              <a:t>2013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18" y="838200"/>
            <a:ext cx="3810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83378"/>
            <a:ext cx="533400" cy="6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6092" y="1295400"/>
            <a:ext cx="69429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ru-RU" b="1" dirty="0" smtClean="0"/>
          </a:p>
          <a:p>
            <a:pPr lvl="0"/>
            <a:r>
              <a:rPr lang="ru-RU" b="1" dirty="0" smtClean="0"/>
              <a:t>Отключение </a:t>
            </a:r>
            <a:r>
              <a:rPr lang="en-US" b="1" dirty="0" err="1" smtClean="0"/>
              <a:t>IPTables</a:t>
            </a:r>
            <a:r>
              <a:rPr lang="ru-RU" b="1" dirty="0"/>
              <a:t> </a:t>
            </a:r>
            <a:r>
              <a:rPr lang="ru-RU" b="1" dirty="0" smtClean="0"/>
              <a:t> (межсетевого экрана </a:t>
            </a:r>
            <a:r>
              <a:rPr lang="en-US" b="1" dirty="0" err="1" smtClean="0"/>
              <a:t>NETFilter</a:t>
            </a:r>
            <a:r>
              <a:rPr lang="ru-RU" b="1" dirty="0" smtClean="0"/>
              <a:t> ) </a:t>
            </a:r>
            <a:r>
              <a:rPr lang="ru-RU" b="1" i="1" dirty="0"/>
              <a:t> </a:t>
            </a:r>
            <a:endParaRPr lang="en-US" b="1" dirty="0"/>
          </a:p>
          <a:p>
            <a:r>
              <a:rPr lang="en-US" dirty="0" smtClean="0"/>
              <a:t>#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iptables</a:t>
            </a:r>
            <a:r>
              <a:rPr lang="en-US" dirty="0"/>
              <a:t> stop</a:t>
            </a:r>
          </a:p>
          <a:p>
            <a:r>
              <a:rPr lang="en-US" dirty="0"/>
              <a:t># </a:t>
            </a:r>
            <a:r>
              <a:rPr lang="en-US" dirty="0" err="1"/>
              <a:t>chkconfig</a:t>
            </a:r>
            <a:r>
              <a:rPr lang="en-US" dirty="0"/>
              <a:t> </a:t>
            </a:r>
            <a:r>
              <a:rPr lang="en-US" dirty="0" err="1"/>
              <a:t>iptables</a:t>
            </a:r>
            <a:r>
              <a:rPr lang="en-US" dirty="0"/>
              <a:t> off</a:t>
            </a:r>
          </a:p>
          <a:p>
            <a:r>
              <a:rPr lang="en-US" dirty="0" smtClean="0"/>
              <a:t># </a:t>
            </a:r>
            <a:r>
              <a:rPr lang="en-US" dirty="0" err="1"/>
              <a:t>iptables</a:t>
            </a:r>
            <a:r>
              <a:rPr lang="en-US" dirty="0"/>
              <a:t> -L</a:t>
            </a:r>
          </a:p>
          <a:p>
            <a:pPr lvl="0"/>
            <a:endParaRPr lang="ru-RU" b="1" u="sng" dirty="0" smtClean="0"/>
          </a:p>
          <a:p>
            <a:pPr lvl="0"/>
            <a:endParaRPr lang="ru-RU" b="1" u="sng" dirty="0"/>
          </a:p>
          <a:p>
            <a:pPr lvl="0"/>
            <a:endParaRPr lang="ru-RU" b="1" u="sng" dirty="0" smtClean="0"/>
          </a:p>
          <a:p>
            <a:pPr lvl="0"/>
            <a:r>
              <a:rPr lang="ru-RU" b="1" dirty="0" smtClean="0"/>
              <a:t>Отключение </a:t>
            </a:r>
            <a:r>
              <a:rPr lang="en-US" b="1" dirty="0" err="1" smtClean="0"/>
              <a:t>SELinux</a:t>
            </a:r>
            <a:r>
              <a:rPr lang="ru-RU" b="1" dirty="0" smtClean="0"/>
              <a:t> ( системы </a:t>
            </a:r>
            <a:r>
              <a:rPr lang="ru-RU" b="1" dirty="0"/>
              <a:t>принудительного контроля </a:t>
            </a:r>
            <a:r>
              <a:rPr lang="ru-RU" b="1" dirty="0" smtClean="0"/>
              <a:t>доступа)</a:t>
            </a:r>
          </a:p>
          <a:p>
            <a:r>
              <a:rPr lang="en-US" dirty="0" smtClean="0"/>
              <a:t># </a:t>
            </a:r>
            <a:r>
              <a:rPr lang="en-US" dirty="0" err="1"/>
              <a:t>sestatus</a:t>
            </a:r>
            <a:endParaRPr lang="en-US" dirty="0"/>
          </a:p>
          <a:p>
            <a:r>
              <a:rPr lang="en-US" dirty="0"/>
              <a:t># vi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selinux</a:t>
            </a:r>
            <a:r>
              <a:rPr lang="en-US" dirty="0"/>
              <a:t>/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# This file controls the state of </a:t>
            </a:r>
            <a:r>
              <a:rPr lang="en-US" dirty="0" err="1"/>
              <a:t>SELinux</a:t>
            </a:r>
            <a:r>
              <a:rPr lang="en-US" dirty="0"/>
              <a:t> on the system.</a:t>
            </a:r>
          </a:p>
          <a:p>
            <a:r>
              <a:rPr lang="en-US" dirty="0" smtClean="0"/>
              <a:t>SELINUX=disabled</a:t>
            </a:r>
            <a:endParaRPr lang="en-US" dirty="0"/>
          </a:p>
          <a:p>
            <a:r>
              <a:rPr lang="en-US" dirty="0" smtClean="0"/>
              <a:t>SELINUXTYPE=targeted</a:t>
            </a:r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4" y="1524000"/>
            <a:ext cx="18859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648" y="4114740"/>
            <a:ext cx="1880253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563562"/>
          </a:xfrm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>Установка </a:t>
            </a:r>
            <a:r>
              <a:rPr lang="ru-RU" sz="3200" b="1" dirty="0"/>
              <a:t>ПО, </a:t>
            </a:r>
            <a:r>
              <a:rPr lang="en-US" sz="3200" b="1" dirty="0"/>
              <a:t>YUM </a:t>
            </a:r>
            <a:r>
              <a:rPr lang="ru-RU" sz="3200" b="1" dirty="0"/>
              <a:t>и </a:t>
            </a:r>
            <a:r>
              <a:rPr lang="en-US" sz="3200" b="1" dirty="0" smtClean="0"/>
              <a:t>RPM</a:t>
            </a:r>
            <a:r>
              <a:rPr lang="ru-RU" sz="3200" b="1" dirty="0" smtClean="0"/>
              <a:t>, Репозитарии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0925" y="914400"/>
            <a:ext cx="814469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RPM - RPM </a:t>
            </a:r>
            <a:r>
              <a:rPr lang="en-US" sz="1600" b="1" dirty="0"/>
              <a:t>Package Manager</a:t>
            </a:r>
            <a:endParaRPr lang="en-US" sz="1600" b="1" dirty="0" smtClean="0"/>
          </a:p>
          <a:p>
            <a:pPr marL="285750" indent="-285750">
              <a:buFont typeface="Arial" charset="0"/>
              <a:buChar char="•"/>
            </a:pPr>
            <a:r>
              <a:rPr lang="ru-RU" sz="1600" dirty="0" smtClean="0"/>
              <a:t>формат </a:t>
            </a:r>
            <a:r>
              <a:rPr lang="ru-RU" sz="1600" dirty="0"/>
              <a:t>пакетов программного обеспечения 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ru-RU" sz="1600" dirty="0" smtClean="0"/>
              <a:t>программа</a:t>
            </a:r>
            <a:r>
              <a:rPr lang="ru-RU" sz="1600" dirty="0"/>
              <a:t>, созданная для управления этими пакетами.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smtClean="0"/>
              <a:t># rpm -qi </a:t>
            </a:r>
            <a:r>
              <a:rPr lang="en-US" sz="1600" b="1" dirty="0"/>
              <a:t>mc</a:t>
            </a:r>
          </a:p>
          <a:p>
            <a:r>
              <a:rPr lang="en-US" sz="1600" dirty="0"/>
              <a:t>Name        : mc                           Relocations: (not </a:t>
            </a:r>
            <a:r>
              <a:rPr lang="en-US" sz="1600" dirty="0" err="1"/>
              <a:t>relocatable</a:t>
            </a:r>
            <a:r>
              <a:rPr lang="en-US" sz="1600" dirty="0"/>
              <a:t>)</a:t>
            </a:r>
          </a:p>
          <a:p>
            <a:r>
              <a:rPr lang="en-US" sz="1600" dirty="0"/>
              <a:t>Version     : 4.7.0.2                           Vendor: </a:t>
            </a:r>
            <a:r>
              <a:rPr lang="en-US" sz="1600" dirty="0" err="1"/>
              <a:t>CentOS</a:t>
            </a:r>
            <a:r>
              <a:rPr lang="en-US" sz="1600" dirty="0"/>
              <a:t>           </a:t>
            </a:r>
          </a:p>
          <a:p>
            <a:r>
              <a:rPr lang="en-US" sz="1600" dirty="0" smtClean="0"/>
              <a:t>Description </a:t>
            </a:r>
            <a:r>
              <a:rPr lang="en-US" sz="1600" dirty="0"/>
              <a:t>:                                                                           </a:t>
            </a:r>
          </a:p>
          <a:p>
            <a:r>
              <a:rPr lang="en-US" sz="1600" dirty="0"/>
              <a:t>Midnight Commander is a visual shell much like a file </a:t>
            </a:r>
            <a:r>
              <a:rPr lang="en-US" sz="1600" dirty="0" smtClean="0"/>
              <a:t>manager…</a:t>
            </a:r>
          </a:p>
          <a:p>
            <a:endParaRPr lang="en-US" sz="1600" dirty="0"/>
          </a:p>
          <a:p>
            <a:r>
              <a:rPr lang="en-US" sz="1600" b="1" dirty="0" smtClean="0"/>
              <a:t># </a:t>
            </a:r>
            <a:r>
              <a:rPr lang="en-US" sz="1600" b="1" dirty="0" err="1"/>
              <a:t>rpm_ok</a:t>
            </a:r>
            <a:r>
              <a:rPr lang="en-US" sz="1600" b="1" dirty="0"/>
              <a:t> -</a:t>
            </a:r>
            <a:r>
              <a:rPr lang="en-US" sz="1600" b="1" dirty="0" err="1"/>
              <a:t>ql</a:t>
            </a:r>
            <a:r>
              <a:rPr lang="en-US" sz="1600" b="1" dirty="0"/>
              <a:t> mc                                                          </a:t>
            </a:r>
          </a:p>
          <a:p>
            <a:r>
              <a:rPr lang="en-US" sz="1600" dirty="0" smtClean="0"/>
              <a:t>/</a:t>
            </a:r>
            <a:r>
              <a:rPr lang="en-US" sz="1600" dirty="0" err="1"/>
              <a:t>etc</a:t>
            </a:r>
            <a:r>
              <a:rPr lang="en-US" sz="1600" dirty="0"/>
              <a:t>/mc/</a:t>
            </a:r>
            <a:r>
              <a:rPr lang="en-US" sz="1600" dirty="0" err="1"/>
              <a:t>cedit.menu</a:t>
            </a:r>
            <a:r>
              <a:rPr lang="en-US" sz="1600" dirty="0"/>
              <a:t>                                                                     </a:t>
            </a:r>
          </a:p>
          <a:p>
            <a:r>
              <a:rPr lang="en-US" sz="1600" dirty="0"/>
              <a:t>/</a:t>
            </a:r>
            <a:r>
              <a:rPr lang="en-US" sz="1600" dirty="0" err="1"/>
              <a:t>usr</a:t>
            </a:r>
            <a:r>
              <a:rPr lang="en-US" sz="1600" dirty="0"/>
              <a:t>/bin/mc </a:t>
            </a:r>
            <a:endParaRPr lang="en-US" sz="1600" dirty="0" smtClean="0"/>
          </a:p>
          <a:p>
            <a:r>
              <a:rPr lang="en-US" sz="1600" dirty="0"/>
              <a:t>/usr/share/mc/mc.hlp.sr                                                                </a:t>
            </a:r>
          </a:p>
          <a:p>
            <a:r>
              <a:rPr lang="en-US" sz="1600" dirty="0"/>
              <a:t>/</a:t>
            </a:r>
            <a:r>
              <a:rPr lang="en-US" sz="1600" dirty="0" err="1"/>
              <a:t>usr</a:t>
            </a:r>
            <a:r>
              <a:rPr lang="en-US" sz="1600" dirty="0"/>
              <a:t>/share/mc/skins </a:t>
            </a:r>
          </a:p>
          <a:p>
            <a:r>
              <a:rPr lang="en-US" sz="1600" dirty="0" smtClean="0"/>
              <a:t>…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RPM</a:t>
            </a:r>
            <a:r>
              <a:rPr lang="ru-RU" sz="1600" b="1" dirty="0" smtClean="0"/>
              <a:t> - </a:t>
            </a:r>
            <a:r>
              <a:rPr lang="ru-RU" sz="1600" dirty="0" smtClean="0"/>
              <a:t>Основные </a:t>
            </a:r>
            <a:r>
              <a:rPr lang="ru-RU" sz="1600" dirty="0"/>
              <a:t>команды:</a:t>
            </a:r>
            <a:endParaRPr lang="en-US" sz="1600" dirty="0"/>
          </a:p>
          <a:p>
            <a:r>
              <a:rPr lang="ru-RU" sz="1600" dirty="0"/>
              <a:t>$ </a:t>
            </a:r>
            <a:r>
              <a:rPr lang="en-US" sz="1600" dirty="0"/>
              <a:t>rpm</a:t>
            </a:r>
            <a:r>
              <a:rPr lang="ru-RU" sz="1600" dirty="0"/>
              <a:t> -</a:t>
            </a:r>
            <a:r>
              <a:rPr lang="en-US" sz="1600" dirty="0" err="1"/>
              <a:t>qa</a:t>
            </a:r>
            <a:r>
              <a:rPr lang="ru-RU" sz="1600" i="1" dirty="0"/>
              <a:t>  - </a:t>
            </a:r>
            <a:r>
              <a:rPr lang="en-US" sz="1600" i="1" dirty="0"/>
              <a:t>c</a:t>
            </a:r>
            <a:r>
              <a:rPr lang="ru-RU" sz="1600" i="1" dirty="0"/>
              <a:t>писок установленных пакетов</a:t>
            </a:r>
            <a:endParaRPr lang="en-US" sz="1600" dirty="0"/>
          </a:p>
          <a:p>
            <a:r>
              <a:rPr lang="ru-RU" sz="1600" dirty="0"/>
              <a:t>$ </a:t>
            </a:r>
            <a:r>
              <a:rPr lang="en-US" sz="1600" dirty="0"/>
              <a:t>rpm</a:t>
            </a:r>
            <a:r>
              <a:rPr lang="ru-RU" sz="1600" dirty="0"/>
              <a:t> -</a:t>
            </a:r>
            <a:r>
              <a:rPr lang="en-US" sz="1600" dirty="0"/>
              <a:t>qi</a:t>
            </a:r>
            <a:r>
              <a:rPr lang="ru-RU" sz="1600" dirty="0"/>
              <a:t>  </a:t>
            </a:r>
            <a:r>
              <a:rPr lang="en-US" sz="1600" dirty="0" err="1"/>
              <a:t>pkg</a:t>
            </a:r>
            <a:r>
              <a:rPr lang="ru-RU" sz="1600" dirty="0"/>
              <a:t>-</a:t>
            </a:r>
            <a:r>
              <a:rPr lang="en-US" sz="1600" dirty="0"/>
              <a:t>name</a:t>
            </a:r>
            <a:r>
              <a:rPr lang="ru-RU" sz="1600" i="1" dirty="0"/>
              <a:t> – описание пакета</a:t>
            </a:r>
            <a:endParaRPr lang="en-US" sz="1600" dirty="0"/>
          </a:p>
          <a:p>
            <a:r>
              <a:rPr lang="ru-RU" sz="1600" dirty="0"/>
              <a:t>$ </a:t>
            </a:r>
            <a:r>
              <a:rPr lang="en-US" sz="1600" dirty="0"/>
              <a:t>rpm</a:t>
            </a:r>
            <a:r>
              <a:rPr lang="ru-RU" sz="1600" dirty="0"/>
              <a:t> -</a:t>
            </a:r>
            <a:r>
              <a:rPr lang="en-US" sz="1600" dirty="0" err="1"/>
              <a:t>ql</a:t>
            </a:r>
            <a:r>
              <a:rPr lang="en-US" sz="1600" dirty="0"/>
              <a:t> </a:t>
            </a:r>
            <a:r>
              <a:rPr lang="en-US" sz="1600" dirty="0" err="1"/>
              <a:t>pkg</a:t>
            </a:r>
            <a:r>
              <a:rPr lang="ru-RU" sz="1600" dirty="0"/>
              <a:t>-</a:t>
            </a:r>
            <a:r>
              <a:rPr lang="en-US" sz="1600" dirty="0"/>
              <a:t>name</a:t>
            </a:r>
            <a:r>
              <a:rPr lang="ru-RU" sz="1600" i="1" dirty="0"/>
              <a:t> – список файлов пакета </a:t>
            </a:r>
            <a:r>
              <a:rPr lang="en-US" sz="1600" i="1" dirty="0" err="1"/>
              <a:t>qt</a:t>
            </a:r>
            <a:r>
              <a:rPr lang="ru-RU" sz="1600" i="1" dirty="0"/>
              <a:t>-</a:t>
            </a:r>
            <a:r>
              <a:rPr lang="en-US" sz="1600" i="1" dirty="0" err="1"/>
              <a:t>devel</a:t>
            </a:r>
            <a:endParaRPr lang="en-US" sz="1600" dirty="0"/>
          </a:p>
          <a:p>
            <a:r>
              <a:rPr lang="ru-RU" sz="1600" dirty="0" smtClean="0"/>
              <a:t>$ </a:t>
            </a:r>
            <a:r>
              <a:rPr lang="en-US" sz="1600" dirty="0"/>
              <a:t>rpm</a:t>
            </a:r>
            <a:r>
              <a:rPr lang="ru-RU" sz="1600" dirty="0"/>
              <a:t> -</a:t>
            </a:r>
            <a:r>
              <a:rPr lang="en-US" sz="1600" dirty="0" err="1"/>
              <a:t>qa</a:t>
            </a:r>
            <a:r>
              <a:rPr lang="ru-RU" sz="1600" dirty="0"/>
              <a:t> | </a:t>
            </a:r>
            <a:r>
              <a:rPr lang="en-US" sz="1600" dirty="0" err="1"/>
              <a:t>grep</a:t>
            </a:r>
            <a:r>
              <a:rPr lang="en-US" sz="1600" dirty="0"/>
              <a:t> </a:t>
            </a:r>
            <a:r>
              <a:rPr lang="en-US" sz="1600" dirty="0" err="1"/>
              <a:t>devel</a:t>
            </a:r>
            <a:r>
              <a:rPr lang="ru-RU" sz="1600" i="1" dirty="0"/>
              <a:t> – поиск установленных </a:t>
            </a:r>
            <a:r>
              <a:rPr lang="en-US" sz="1600" i="1" dirty="0" err="1"/>
              <a:t>devel</a:t>
            </a:r>
            <a:r>
              <a:rPr lang="ru-RU" sz="1600" i="1" dirty="0"/>
              <a:t>-пакетов</a:t>
            </a:r>
            <a:endParaRPr lang="en-US" sz="1600" dirty="0"/>
          </a:p>
          <a:p>
            <a:r>
              <a:rPr lang="ru-RU" sz="1600" b="1" dirty="0"/>
              <a:t> </a:t>
            </a:r>
            <a:r>
              <a:rPr lang="en-US" sz="1600" b="1" dirty="0"/>
              <a:t> 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14400"/>
            <a:ext cx="2321334" cy="148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pic>
        <p:nvPicPr>
          <p:cNvPr id="18434" name="Picture 2" descr="http://static.thegeekstuff.com/wp-content/uploads/2010/07/rpm-package-management-300x2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819400"/>
            <a:ext cx="28575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563562"/>
          </a:xfrm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>Установка </a:t>
            </a:r>
            <a:r>
              <a:rPr lang="ru-RU" sz="3200" b="1" dirty="0"/>
              <a:t>ПО, </a:t>
            </a:r>
            <a:r>
              <a:rPr lang="en-US" sz="3200" b="1" dirty="0"/>
              <a:t>YUM </a:t>
            </a:r>
            <a:r>
              <a:rPr lang="ru-RU" sz="3200" b="1" dirty="0"/>
              <a:t>и </a:t>
            </a:r>
            <a:r>
              <a:rPr lang="en-US" sz="3200" b="1" dirty="0" smtClean="0"/>
              <a:t>RPM</a:t>
            </a:r>
            <a:r>
              <a:rPr lang="ru-RU" sz="3200" b="1" dirty="0" smtClean="0"/>
              <a:t>, Репозитарии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0925" y="914400"/>
            <a:ext cx="814469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smtClean="0"/>
              <a:t>YUM</a:t>
            </a:r>
            <a:r>
              <a:rPr lang="ru-RU" sz="1600" b="1" dirty="0" smtClean="0"/>
              <a:t> - </a:t>
            </a:r>
            <a:r>
              <a:rPr lang="ru-RU" sz="1600" dirty="0" smtClean="0"/>
              <a:t>Основные команды:</a:t>
            </a:r>
            <a:endParaRPr lang="en-US" sz="1600" dirty="0" smtClean="0"/>
          </a:p>
          <a:p>
            <a:r>
              <a:rPr lang="ru-RU" sz="1600" dirty="0" smtClean="0"/>
              <a:t># </a:t>
            </a:r>
            <a:r>
              <a:rPr lang="en-US" sz="1600" dirty="0"/>
              <a:t>yum </a:t>
            </a:r>
            <a:r>
              <a:rPr lang="en-US" sz="1600" dirty="0" err="1"/>
              <a:t>repolist</a:t>
            </a:r>
            <a:r>
              <a:rPr lang="ru-RU" sz="1600" i="1" dirty="0"/>
              <a:t> – получить список установленных репозиториев</a:t>
            </a:r>
            <a:endParaRPr lang="en-US" sz="1600" dirty="0"/>
          </a:p>
          <a:p>
            <a:r>
              <a:rPr lang="ru-RU" sz="1600" dirty="0"/>
              <a:t># </a:t>
            </a:r>
            <a:r>
              <a:rPr lang="en-US" sz="1600" dirty="0"/>
              <a:t>yum search game</a:t>
            </a:r>
            <a:r>
              <a:rPr lang="ru-RU" sz="1600" i="1" dirty="0"/>
              <a:t> – поиск по ключевому слову</a:t>
            </a:r>
            <a:endParaRPr lang="en-US" sz="1600" dirty="0"/>
          </a:p>
          <a:p>
            <a:r>
              <a:rPr lang="ru-RU" sz="1600" dirty="0"/>
              <a:t># </a:t>
            </a:r>
            <a:r>
              <a:rPr lang="en-US" sz="1600" dirty="0"/>
              <a:t>yum install mc</a:t>
            </a:r>
            <a:r>
              <a:rPr lang="ru-RU" sz="1600" i="1" dirty="0"/>
              <a:t> – установка пакета и зависимостей</a:t>
            </a:r>
            <a:endParaRPr lang="en-US" sz="1600" dirty="0"/>
          </a:p>
          <a:p>
            <a:r>
              <a:rPr lang="ru-RU" sz="1600" dirty="0"/>
              <a:t>$ yum update </a:t>
            </a:r>
            <a:r>
              <a:rPr lang="en-US" sz="1600" dirty="0"/>
              <a:t>mc</a:t>
            </a:r>
            <a:r>
              <a:rPr lang="ru-RU" sz="1600" i="1" dirty="0"/>
              <a:t> – обновление пакета</a:t>
            </a:r>
            <a:endParaRPr lang="en-US" sz="1600" dirty="0"/>
          </a:p>
          <a:p>
            <a:r>
              <a:rPr lang="ru-RU" sz="1600" dirty="0"/>
              <a:t>$ yum update</a:t>
            </a:r>
            <a:r>
              <a:rPr lang="ru-RU" sz="1600" i="1" dirty="0"/>
              <a:t> – обноление всех пакетов</a:t>
            </a:r>
            <a:endParaRPr lang="en-US" sz="1600" dirty="0"/>
          </a:p>
          <a:p>
            <a:r>
              <a:rPr lang="ru-RU" sz="1600" dirty="0"/>
              <a:t>$ </a:t>
            </a:r>
            <a:r>
              <a:rPr lang="en-US" sz="1600" dirty="0"/>
              <a:t>yum remove mc </a:t>
            </a:r>
            <a:r>
              <a:rPr lang="ru-RU" sz="1600" i="1" dirty="0"/>
              <a:t>– удаление пакетов вместе с зависимостями</a:t>
            </a:r>
            <a:endParaRPr lang="en-US" sz="1600" dirty="0"/>
          </a:p>
          <a:p>
            <a:r>
              <a:rPr lang="en-US" sz="1600" b="1" dirty="0"/>
              <a:t> </a:t>
            </a:r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dirty="0"/>
          </a:p>
          <a:p>
            <a:r>
              <a:rPr lang="ru-RU" sz="1600" b="1" dirty="0" smtClean="0"/>
              <a:t>Дополнительные репозитории:</a:t>
            </a:r>
            <a:endParaRPr lang="en-US" sz="1600" b="1" dirty="0"/>
          </a:p>
          <a:p>
            <a:r>
              <a:rPr lang="en-US" sz="1600" b="1" dirty="0" err="1"/>
              <a:t>ELRepo</a:t>
            </a:r>
            <a:r>
              <a:rPr lang="ru-RU" sz="1600" dirty="0"/>
              <a:t> - репозитарий с драйверами для графических, </a:t>
            </a:r>
            <a:endParaRPr lang="ru-RU" sz="1600" dirty="0" smtClean="0"/>
          </a:p>
          <a:p>
            <a:r>
              <a:rPr lang="ru-RU" sz="1600" dirty="0" smtClean="0"/>
              <a:t>сетевых</a:t>
            </a:r>
            <a:r>
              <a:rPr lang="ru-RU" sz="1600" dirty="0"/>
              <a:t>, звуковых карт, веб </a:t>
            </a:r>
            <a:r>
              <a:rPr lang="ru-RU" sz="1600" dirty="0" smtClean="0"/>
              <a:t>камер.</a:t>
            </a:r>
          </a:p>
          <a:p>
            <a:endParaRPr lang="en-US" sz="1600" dirty="0"/>
          </a:p>
          <a:p>
            <a:r>
              <a:rPr lang="en-US" sz="1600" b="1" dirty="0" smtClean="0"/>
              <a:t>RPM </a:t>
            </a:r>
            <a:r>
              <a:rPr lang="en-US" sz="1600" b="1" dirty="0"/>
              <a:t>Fusion</a:t>
            </a:r>
            <a:r>
              <a:rPr lang="en-US" sz="1600" dirty="0"/>
              <a:t> </a:t>
            </a:r>
            <a:r>
              <a:rPr lang="ru-RU" sz="1600" dirty="0"/>
              <a:t>– </a:t>
            </a:r>
            <a:r>
              <a:rPr lang="ru-RU" sz="1600" dirty="0" smtClean="0"/>
              <a:t>программы</a:t>
            </a:r>
            <a:r>
              <a:rPr lang="ru-RU" sz="1600" dirty="0"/>
              <a:t>, которые не могут распространяться вместе с дистрибутивами </a:t>
            </a:r>
            <a:r>
              <a:rPr lang="en-US" sz="1600" dirty="0"/>
              <a:t>Fedora</a:t>
            </a:r>
            <a:r>
              <a:rPr lang="ru-RU" sz="1600" dirty="0"/>
              <a:t> и </a:t>
            </a:r>
            <a:r>
              <a:rPr lang="en-US" sz="1600" dirty="0"/>
              <a:t>RHEL</a:t>
            </a:r>
            <a:r>
              <a:rPr lang="ru-RU" sz="1600" dirty="0"/>
              <a:t> из-за лицензионных ограничений. Например, в нём содержатся: </a:t>
            </a:r>
            <a:r>
              <a:rPr lang="ru-RU" sz="1600" dirty="0" smtClean="0"/>
              <a:t>мультимедийные </a:t>
            </a:r>
            <a:r>
              <a:rPr lang="ru-RU" sz="1600" dirty="0"/>
              <a:t>кодеки, проприетарные драйвера для видеокарт, эмуляторы и некоторые игры</a:t>
            </a:r>
            <a:r>
              <a:rPr lang="ru-RU" sz="1600" dirty="0" smtClean="0"/>
              <a:t>.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14400"/>
            <a:ext cx="2321334" cy="148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28067"/>
            <a:ext cx="2318111" cy="193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16" y="5791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39" y="4572000"/>
            <a:ext cx="26098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ru-RU" sz="3600" b="1" dirty="0"/>
              <a:t>Удаленный доступ и копирование файлов</a:t>
            </a:r>
            <a:r>
              <a:rPr lang="ru-RU" sz="3600" b="1" dirty="0" smtClean="0"/>
              <a:t>.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66" y="1295400"/>
            <a:ext cx="4114800" cy="2514600"/>
          </a:xfrm>
          <a:prstGeom prst="rect">
            <a:avLst/>
          </a:prstGeom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53" y="4230596"/>
            <a:ext cx="39338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" y="15240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Удаленный </a:t>
            </a:r>
            <a:r>
              <a:rPr lang="ru-RU" b="1" dirty="0" smtClean="0"/>
              <a:t>доступ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ru-RU" dirty="0" smtClean="0"/>
              <a:t>$ </a:t>
            </a:r>
            <a:r>
              <a:rPr lang="en-US" dirty="0" err="1"/>
              <a:t>ssh</a:t>
            </a:r>
            <a:r>
              <a:rPr lang="en-US" dirty="0"/>
              <a:t> user</a:t>
            </a:r>
            <a:r>
              <a:rPr lang="ru-RU" dirty="0"/>
              <a:t>@</a:t>
            </a:r>
            <a:r>
              <a:rPr lang="en-US" dirty="0"/>
              <a:t>host</a:t>
            </a:r>
            <a:r>
              <a:rPr lang="ru-RU" dirty="0"/>
              <a:t> </a:t>
            </a:r>
            <a:r>
              <a:rPr lang="ru-RU" dirty="0" smtClean="0"/>
              <a:t>-</a:t>
            </a:r>
            <a:r>
              <a:rPr lang="en-US" dirty="0" smtClean="0"/>
              <a:t>X</a:t>
            </a:r>
            <a:endParaRPr lang="ru-RU" dirty="0" smtClean="0"/>
          </a:p>
          <a:p>
            <a:endParaRPr lang="ru-RU" dirty="0"/>
          </a:p>
          <a:p>
            <a:r>
              <a:rPr lang="ru-RU" b="1" dirty="0" smtClean="0"/>
              <a:t>Удаленный доступ с </a:t>
            </a:r>
            <a:r>
              <a:rPr lang="en-US" b="1" dirty="0" smtClean="0"/>
              <a:t>X</a:t>
            </a:r>
            <a:r>
              <a:rPr lang="ru-RU" b="1" dirty="0" smtClean="0"/>
              <a:t>-</a:t>
            </a:r>
            <a:r>
              <a:rPr lang="en-US" b="1" dirty="0" smtClean="0"/>
              <a:t>forwarding:</a:t>
            </a:r>
          </a:p>
          <a:p>
            <a:r>
              <a:rPr lang="ru-RU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user</a:t>
            </a:r>
            <a:r>
              <a:rPr lang="ru-RU" dirty="0" smtClean="0"/>
              <a:t>@</a:t>
            </a:r>
            <a:r>
              <a:rPr lang="en-US" dirty="0" smtClean="0"/>
              <a:t>host</a:t>
            </a:r>
            <a:r>
              <a:rPr lang="ru-RU" dirty="0" smtClean="0"/>
              <a:t> -</a:t>
            </a:r>
            <a:r>
              <a:rPr lang="en-US" dirty="0" smtClean="0"/>
              <a:t>X</a:t>
            </a:r>
          </a:p>
          <a:p>
            <a:endParaRPr lang="ru-RU" dirty="0" smtClean="0"/>
          </a:p>
          <a:p>
            <a:r>
              <a:rPr lang="ru-RU" b="1" dirty="0" smtClean="0"/>
              <a:t>Удаленный </a:t>
            </a:r>
            <a:r>
              <a:rPr lang="ru-RU" b="1" dirty="0"/>
              <a:t>запуск </a:t>
            </a:r>
            <a:r>
              <a:rPr lang="ru-RU" b="1" dirty="0" smtClean="0"/>
              <a:t>приложения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ru-RU" dirty="0"/>
              <a:t>$ </a:t>
            </a:r>
            <a:r>
              <a:rPr lang="en-US" dirty="0" err="1"/>
              <a:t>ssh</a:t>
            </a:r>
            <a:r>
              <a:rPr lang="en-US" dirty="0"/>
              <a:t> user</a:t>
            </a:r>
            <a:r>
              <a:rPr lang="ru-RU" dirty="0"/>
              <a:t>@</a:t>
            </a:r>
            <a:r>
              <a:rPr lang="en-US" dirty="0"/>
              <a:t>host </a:t>
            </a:r>
            <a:r>
              <a:rPr lang="ru-RU" dirty="0"/>
              <a:t>&lt;</a:t>
            </a:r>
            <a:r>
              <a:rPr lang="en-US" dirty="0"/>
              <a:t>command</a:t>
            </a:r>
            <a:r>
              <a:rPr lang="ru-RU" dirty="0"/>
              <a:t>&gt;</a:t>
            </a:r>
            <a:endParaRPr lang="en-US" dirty="0"/>
          </a:p>
          <a:p>
            <a:r>
              <a:rPr lang="en-US" dirty="0"/>
              <a:t> </a:t>
            </a:r>
            <a:r>
              <a:rPr lang="ru-RU" b="1" dirty="0"/>
              <a:t> </a:t>
            </a:r>
            <a:endParaRPr lang="en-US" dirty="0"/>
          </a:p>
          <a:p>
            <a:r>
              <a:rPr lang="ru-RU" b="1" dirty="0"/>
              <a:t>Копирование файлов и </a:t>
            </a:r>
            <a:r>
              <a:rPr lang="ru-RU" b="1" dirty="0" smtClean="0"/>
              <a:t>директорий</a:t>
            </a:r>
            <a:r>
              <a:rPr lang="en-US" b="1" dirty="0" smtClean="0"/>
              <a:t>:</a:t>
            </a:r>
            <a:endParaRPr lang="ru-RU" b="1" dirty="0"/>
          </a:p>
          <a:p>
            <a:r>
              <a:rPr lang="en-US" dirty="0" smtClean="0"/>
              <a:t>$ </a:t>
            </a:r>
            <a:r>
              <a:rPr lang="en-US" dirty="0" err="1"/>
              <a:t>scp</a:t>
            </a:r>
            <a:r>
              <a:rPr lang="en-US" dirty="0"/>
              <a:t> ~/bin/file </a:t>
            </a:r>
            <a:r>
              <a:rPr lang="en-US" dirty="0" err="1"/>
              <a:t>user@host</a:t>
            </a:r>
            <a:r>
              <a:rPr lang="en-US" dirty="0"/>
              <a:t>:/home/user/</a:t>
            </a:r>
          </a:p>
          <a:p>
            <a:r>
              <a:rPr lang="en-US" dirty="0"/>
              <a:t>$ </a:t>
            </a:r>
            <a:r>
              <a:rPr lang="en-US" dirty="0" err="1"/>
              <a:t>scp</a:t>
            </a:r>
            <a:r>
              <a:rPr lang="en-US" dirty="0"/>
              <a:t> –r ~/bin/ </a:t>
            </a:r>
            <a:r>
              <a:rPr lang="en-US" dirty="0" err="1"/>
              <a:t>user@host</a:t>
            </a:r>
            <a:r>
              <a:rPr lang="en-US" dirty="0"/>
              <a:t>:/home/user/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user@host</a:t>
            </a:r>
            <a:r>
              <a:rPr lang="en-US" dirty="0"/>
              <a:t>:/home/user/file ~/bin/</a:t>
            </a:r>
          </a:p>
          <a:p>
            <a:r>
              <a:rPr lang="en-US" dirty="0"/>
              <a:t>$ </a:t>
            </a:r>
            <a:r>
              <a:rPr lang="en-US" dirty="0" err="1"/>
              <a:t>scp</a:t>
            </a:r>
            <a:r>
              <a:rPr lang="en-US" dirty="0"/>
              <a:t> –r </a:t>
            </a:r>
            <a:r>
              <a:rPr lang="en-US" dirty="0" err="1"/>
              <a:t>user@host</a:t>
            </a:r>
            <a:r>
              <a:rPr lang="en-US" dirty="0"/>
              <a:t>:/home/user/bin </a:t>
            </a:r>
            <a:r>
              <a:rPr lang="en-US" dirty="0" smtClean="0"/>
              <a:t>~/</a:t>
            </a:r>
          </a:p>
          <a:p>
            <a:endParaRPr lang="en-US" dirty="0"/>
          </a:p>
          <a:p>
            <a:r>
              <a:rPr lang="ru-RU" i="1" dirty="0"/>
              <a:t>Обратить внимание на «:»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Утилиты удаленного доступа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для </a:t>
            </a:r>
            <a:r>
              <a:rPr lang="en-US" b="1" dirty="0"/>
              <a:t>Linux</a:t>
            </a:r>
            <a:r>
              <a:rPr lang="ru-RU" b="1" dirty="0" smtClean="0"/>
              <a:t>:</a:t>
            </a:r>
            <a:endParaRPr lang="en-US" b="1" dirty="0" smtClean="0"/>
          </a:p>
          <a:p>
            <a:r>
              <a:rPr lang="en-US" b="1" dirty="0" smtClean="0"/>
              <a:t>VNC</a:t>
            </a:r>
            <a:r>
              <a:rPr lang="ru-RU" dirty="0" smtClean="0"/>
              <a:t> </a:t>
            </a:r>
            <a:r>
              <a:rPr lang="ru-RU" dirty="0"/>
              <a:t>- система </a:t>
            </a:r>
            <a:r>
              <a:rPr lang="ru-RU" sz="2900" dirty="0"/>
              <a:t>удалённого</a:t>
            </a:r>
            <a:r>
              <a:rPr lang="ru-RU" dirty="0"/>
              <a:t> доступа </a:t>
            </a:r>
            <a:r>
              <a:rPr lang="ru-RU" dirty="0" smtClean="0"/>
              <a:t>к </a:t>
            </a:r>
            <a:r>
              <a:rPr lang="ru-RU" dirty="0"/>
              <a:t>рабочему столу компьютера,</a:t>
            </a:r>
            <a:endParaRPr lang="en-US" dirty="0"/>
          </a:p>
          <a:p>
            <a:r>
              <a:rPr lang="en-US" b="1" dirty="0" err="1"/>
              <a:t>rdesktop</a:t>
            </a:r>
            <a:r>
              <a:rPr lang="en-US" b="1" dirty="0"/>
              <a:t> </a:t>
            </a:r>
            <a:r>
              <a:rPr lang="en-US" dirty="0"/>
              <a:t> -  </a:t>
            </a:r>
            <a:r>
              <a:rPr lang="ru-RU" dirty="0"/>
              <a:t>клиент</a:t>
            </a:r>
            <a:r>
              <a:rPr lang="en-US" dirty="0"/>
              <a:t> Remote Desktop Protocol (RDP), Windows NT, 2000, XP </a:t>
            </a:r>
            <a:r>
              <a:rPr lang="ru-RU" dirty="0"/>
              <a:t>и т</a:t>
            </a:r>
            <a:r>
              <a:rPr lang="en-US" dirty="0"/>
              <a:t>.</a:t>
            </a:r>
            <a:r>
              <a:rPr lang="ru-RU" dirty="0"/>
              <a:t>п</a:t>
            </a: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для </a:t>
            </a:r>
            <a:r>
              <a:rPr lang="en-US" b="1" dirty="0"/>
              <a:t>Windows:</a:t>
            </a:r>
            <a:endParaRPr lang="en-US" dirty="0"/>
          </a:p>
          <a:p>
            <a:r>
              <a:rPr lang="en-US" b="1" dirty="0"/>
              <a:t>putty</a:t>
            </a:r>
            <a:r>
              <a:rPr lang="ru-RU" b="1" dirty="0"/>
              <a:t> -</a:t>
            </a:r>
            <a:r>
              <a:rPr lang="ru-RU" dirty="0"/>
              <a:t> клиент для удалённого доступа по протоколам </a:t>
            </a:r>
            <a:r>
              <a:rPr lang="en-US" dirty="0"/>
              <a:t>SSH</a:t>
            </a:r>
            <a:r>
              <a:rPr lang="ru-RU" dirty="0"/>
              <a:t>, </a:t>
            </a:r>
            <a:r>
              <a:rPr lang="en-US" dirty="0"/>
              <a:t>Telnet</a:t>
            </a:r>
            <a:r>
              <a:rPr lang="ru-RU" dirty="0"/>
              <a:t>, </a:t>
            </a:r>
            <a:r>
              <a:rPr lang="en-US" dirty="0"/>
              <a:t>rlogin</a:t>
            </a:r>
            <a:r>
              <a:rPr lang="ru-RU" dirty="0"/>
              <a:t>.</a:t>
            </a:r>
            <a:endParaRPr lang="en-US" dirty="0"/>
          </a:p>
          <a:p>
            <a:r>
              <a:rPr lang="en-US" b="1" dirty="0" err="1"/>
              <a:t>Xming</a:t>
            </a:r>
            <a:r>
              <a:rPr lang="ru-RU" dirty="0"/>
              <a:t> - сервера </a:t>
            </a:r>
            <a:r>
              <a:rPr lang="en-US" dirty="0"/>
              <a:t>X Window System</a:t>
            </a:r>
            <a:r>
              <a:rPr lang="ru-RU" dirty="0"/>
              <a:t> для удаленнной работы с графическими приложениями</a:t>
            </a:r>
            <a:endParaRPr lang="en-US" dirty="0"/>
          </a:p>
          <a:p>
            <a:r>
              <a:rPr lang="en-US" b="1" dirty="0" err="1"/>
              <a:t>winSCP</a:t>
            </a:r>
            <a:r>
              <a:rPr lang="ru-RU" dirty="0"/>
              <a:t> - клиент протоколов SFTP и SCP</a:t>
            </a:r>
            <a:endParaRPr lang="en-US" dirty="0"/>
          </a:p>
          <a:p>
            <a:r>
              <a:rPr lang="en-US" b="1" dirty="0" err="1"/>
              <a:t>FileZilla</a:t>
            </a:r>
            <a:r>
              <a:rPr lang="ru-RU" b="1" dirty="0"/>
              <a:t> - </a:t>
            </a:r>
            <a:r>
              <a:rPr lang="ru-RU" dirty="0"/>
              <a:t>клиент протоколов</a:t>
            </a:r>
            <a:r>
              <a:rPr lang="ru-RU" b="1" dirty="0"/>
              <a:t> </a:t>
            </a:r>
            <a:r>
              <a:rPr lang="ru-RU" dirty="0"/>
              <a:t>FTP, SFTP, и FTPS (FTP через SSL/TLS).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9400"/>
            <a:ext cx="130395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077" y="2761493"/>
            <a:ext cx="11811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737756"/>
            <a:ext cx="1219048" cy="1219048"/>
          </a:xfrm>
          <a:prstGeom prst="rect">
            <a:avLst/>
          </a:prstGeom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38425"/>
            <a:ext cx="15525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Права доступа к файлам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dirty="0"/>
              <a:t>Каждый пользователь принадлежит одной или нескольким </a:t>
            </a:r>
            <a:r>
              <a:rPr lang="ru-RU" sz="2400" dirty="0" smtClean="0"/>
              <a:t>группам</a:t>
            </a:r>
            <a:r>
              <a:rPr lang="en-US" sz="2400" dirty="0" smtClean="0"/>
              <a:t>;</a:t>
            </a:r>
            <a:endParaRPr lang="en-US" sz="2400" dirty="0"/>
          </a:p>
          <a:p>
            <a:pPr lvl="0"/>
            <a:r>
              <a:rPr lang="ru-RU" sz="2400" dirty="0"/>
              <a:t>Каждый файл и директория принадлежит: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- </a:t>
            </a:r>
            <a:r>
              <a:rPr lang="ru-RU" sz="2400" dirty="0"/>
              <a:t>одному </a:t>
            </a:r>
            <a:r>
              <a:rPr lang="ru-RU" sz="2400" dirty="0" smtClean="0"/>
              <a:t>пользователю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- </a:t>
            </a:r>
            <a:r>
              <a:rPr lang="ru-RU" sz="2400" dirty="0"/>
              <a:t>одной </a:t>
            </a:r>
            <a:r>
              <a:rPr lang="ru-RU" sz="2400" dirty="0" smtClean="0"/>
              <a:t>группе</a:t>
            </a:r>
            <a:r>
              <a:rPr lang="en-US" sz="2400" dirty="0" smtClean="0"/>
              <a:t>;</a:t>
            </a:r>
            <a:endParaRPr lang="en-US" sz="2400" dirty="0"/>
          </a:p>
          <a:p>
            <a:pPr lvl="0"/>
            <a:r>
              <a:rPr lang="ru-RU" sz="2400" dirty="0"/>
              <a:t>Разрешение что либо делать с файлом определяются по отношению к</a:t>
            </a:r>
            <a:endParaRPr lang="en-US" sz="2400" dirty="0"/>
          </a:p>
          <a:p>
            <a:pPr marL="914400" lvl="2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Пользователю-владельцу файла</a:t>
            </a:r>
            <a:r>
              <a:rPr lang="en-US" dirty="0" smtClean="0"/>
              <a:t>;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Группе </a:t>
            </a:r>
            <a:r>
              <a:rPr lang="ru-RU" dirty="0"/>
              <a:t>владеющей </a:t>
            </a:r>
            <a:r>
              <a:rPr lang="ru-RU" dirty="0" smtClean="0"/>
              <a:t>файлом</a:t>
            </a:r>
            <a:r>
              <a:rPr lang="en-US" dirty="0" smtClean="0"/>
              <a:t>;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Всем </a:t>
            </a:r>
            <a:r>
              <a:rPr lang="ru-RU" dirty="0"/>
              <a:t>остальным </a:t>
            </a:r>
            <a:r>
              <a:rPr lang="ru-RU" dirty="0" smtClean="0"/>
              <a:t>пользователям</a:t>
            </a:r>
            <a:r>
              <a:rPr lang="en-US" dirty="0" smtClean="0"/>
              <a:t>;</a:t>
            </a:r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Права доступа к файлам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371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Три типа разрешений для файла:</a:t>
            </a:r>
            <a:endParaRPr lang="en-US" dirty="0"/>
          </a:p>
          <a:p>
            <a:r>
              <a:rPr lang="ru-RU" dirty="0"/>
              <a:t>(</a:t>
            </a:r>
            <a:r>
              <a:rPr lang="en-US" dirty="0"/>
              <a:t>r</a:t>
            </a:r>
            <a:r>
              <a:rPr lang="ru-RU" dirty="0"/>
              <a:t>)</a:t>
            </a:r>
            <a:r>
              <a:rPr lang="en-US" dirty="0"/>
              <a:t>read</a:t>
            </a:r>
            <a:r>
              <a:rPr lang="ru-RU" dirty="0"/>
              <a:t> - чтение </a:t>
            </a:r>
            <a:endParaRPr lang="en-US" dirty="0"/>
          </a:p>
          <a:p>
            <a:r>
              <a:rPr lang="en-US" dirty="0"/>
              <a:t>(w)write </a:t>
            </a:r>
            <a:r>
              <a:rPr lang="ru-RU" dirty="0"/>
              <a:t>– запись</a:t>
            </a:r>
            <a:endParaRPr lang="en-US" dirty="0"/>
          </a:p>
          <a:p>
            <a:r>
              <a:rPr lang="en-US" dirty="0"/>
              <a:t>(x)execution - </a:t>
            </a:r>
            <a:r>
              <a:rPr lang="ru-RU" dirty="0" smtClean="0"/>
              <a:t>выполнение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38749" y="1390471"/>
            <a:ext cx="4737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Три типа разрешений для директорий:</a:t>
            </a:r>
            <a:endParaRPr lang="en-US" dirty="0" smtClean="0"/>
          </a:p>
          <a:p>
            <a:r>
              <a:rPr lang="ru-RU" dirty="0" smtClean="0"/>
              <a:t>(</a:t>
            </a:r>
            <a:r>
              <a:rPr lang="en-US" dirty="0" smtClean="0"/>
              <a:t>r</a:t>
            </a:r>
            <a:r>
              <a:rPr lang="ru-RU" dirty="0" smtClean="0"/>
              <a:t>)</a:t>
            </a:r>
            <a:r>
              <a:rPr lang="en-US" dirty="0" smtClean="0"/>
              <a:t>read </a:t>
            </a:r>
            <a:r>
              <a:rPr lang="ru-RU" dirty="0" smtClean="0"/>
              <a:t>– поиск файлов в директори</a:t>
            </a:r>
            <a:endParaRPr lang="en-US" dirty="0" smtClean="0"/>
          </a:p>
          <a:p>
            <a:r>
              <a:rPr lang="ru-RU" dirty="0" smtClean="0"/>
              <a:t>(</a:t>
            </a:r>
            <a:r>
              <a:rPr lang="en-US" dirty="0" smtClean="0"/>
              <a:t>w</a:t>
            </a:r>
            <a:r>
              <a:rPr lang="ru-RU" dirty="0" smtClean="0"/>
              <a:t>)</a:t>
            </a:r>
            <a:r>
              <a:rPr lang="en-US" dirty="0" smtClean="0"/>
              <a:t>write</a:t>
            </a:r>
            <a:r>
              <a:rPr lang="ru-RU" dirty="0" smtClean="0"/>
              <a:t> – добавление и удаление файлов</a:t>
            </a:r>
            <a:endParaRPr lang="en-US" dirty="0" smtClean="0"/>
          </a:p>
          <a:p>
            <a:r>
              <a:rPr lang="en-US" dirty="0" smtClean="0"/>
              <a:t>(x)execution –</a:t>
            </a:r>
            <a:r>
              <a:rPr lang="ru-RU" dirty="0" smtClean="0"/>
              <a:t> заход в директорию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2760617"/>
            <a:ext cx="50292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ru-RU" b="1" dirty="0" smtClean="0"/>
              <a:t> Примеры:</a:t>
            </a:r>
            <a:endParaRPr lang="en-US" b="1" dirty="0" smtClean="0"/>
          </a:p>
          <a:p>
            <a:endParaRPr lang="en-US" b="1" dirty="0" smtClean="0"/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777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rwxrwxrwx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полный доступ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766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rwxrw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rw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root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-полный доступ,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user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-запись,чтение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755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rwx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rx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полный доступ,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user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–исполнение, чтение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711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rwx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--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—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x      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только исполнение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743200"/>
            <a:ext cx="327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Пересчет мнемонического</a:t>
            </a:r>
            <a:endParaRPr lang="en-US" b="1" dirty="0" smtClean="0"/>
          </a:p>
          <a:p>
            <a:r>
              <a:rPr lang="ru-RU" b="1" dirty="0" smtClean="0"/>
              <a:t>разрешения в битовую маску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 </a:t>
            </a:r>
            <a:endParaRPr lang="en-US" dirty="0" smtClean="0"/>
          </a:p>
          <a:p>
            <a:r>
              <a:rPr lang="ru-RU" dirty="0" smtClean="0"/>
              <a:t>1 - (</a:t>
            </a:r>
            <a:r>
              <a:rPr lang="en-US" dirty="0" smtClean="0"/>
              <a:t>x</a:t>
            </a:r>
            <a:r>
              <a:rPr lang="ru-RU" dirty="0" smtClean="0"/>
              <a:t>)</a:t>
            </a:r>
            <a:r>
              <a:rPr lang="en-US" dirty="0" smtClean="0"/>
              <a:t>execution</a:t>
            </a:r>
            <a:r>
              <a:rPr lang="ru-RU" dirty="0" smtClean="0"/>
              <a:t> - выполнение</a:t>
            </a:r>
            <a:endParaRPr lang="en-US" dirty="0" smtClean="0"/>
          </a:p>
          <a:p>
            <a:r>
              <a:rPr lang="ru-RU" dirty="0" smtClean="0"/>
              <a:t>2 - (</a:t>
            </a:r>
            <a:r>
              <a:rPr lang="en-US" dirty="0" smtClean="0"/>
              <a:t>w</a:t>
            </a:r>
            <a:r>
              <a:rPr lang="ru-RU" dirty="0" smtClean="0"/>
              <a:t>)</a:t>
            </a:r>
            <a:r>
              <a:rPr lang="en-US" dirty="0" smtClean="0"/>
              <a:t>write</a:t>
            </a:r>
            <a:r>
              <a:rPr lang="ru-RU" dirty="0" smtClean="0"/>
              <a:t> – запись</a:t>
            </a:r>
            <a:endParaRPr lang="en-US" dirty="0" smtClean="0"/>
          </a:p>
          <a:p>
            <a:r>
              <a:rPr lang="ru-RU" dirty="0" smtClean="0"/>
              <a:t>4 - (</a:t>
            </a:r>
            <a:r>
              <a:rPr lang="en-US" dirty="0" smtClean="0"/>
              <a:t>r</a:t>
            </a:r>
            <a:r>
              <a:rPr lang="ru-RU" dirty="0" smtClean="0"/>
              <a:t>)</a:t>
            </a:r>
            <a:r>
              <a:rPr lang="en-US" dirty="0" smtClean="0"/>
              <a:t>read</a:t>
            </a:r>
            <a:r>
              <a:rPr lang="ru-RU" dirty="0" smtClean="0"/>
              <a:t> - чтение 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33400" y="4572000"/>
            <a:ext cx="84582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–a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-------   1 test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738 Apr 11 13:50 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bash_history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-r--r--   1 test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18 May 10  2012 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bash_logout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-r--r--   1 test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124 May 10  2012 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bashrc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drwxrwxr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-x   4 test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4096 Apr 11 12:26 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config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chmod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600 .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bash_history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root:test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bash_history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Перенаправление ввода</a:t>
            </a:r>
            <a:r>
              <a:rPr lang="en-US" b="1" dirty="0"/>
              <a:t>/</a:t>
            </a:r>
            <a:r>
              <a:rPr lang="ru-RU" b="1" dirty="0"/>
              <a:t>вывода</a:t>
            </a:r>
            <a:r>
              <a:rPr lang="en-US" b="1" dirty="0"/>
              <a:t>. </a:t>
            </a:r>
            <a:r>
              <a:rPr lang="ru-RU" b="1" dirty="0"/>
              <a:t>Потоки</a:t>
            </a:r>
            <a:r>
              <a:rPr lang="en-US" b="1" dirty="0"/>
              <a:t>. </a:t>
            </a:r>
            <a:r>
              <a:rPr lang="ru-RU" b="1" dirty="0"/>
              <a:t>Конвейеры.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27</a:t>
            </a:fld>
            <a:endParaRPr lang="en-US"/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71257"/>
            <a:ext cx="3226594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175259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Ввод</a:t>
            </a:r>
            <a:r>
              <a:rPr lang="ru-RU" dirty="0"/>
              <a:t> потока</a:t>
            </a:r>
            <a:endParaRPr lang="en-US" dirty="0"/>
          </a:p>
          <a:p>
            <a:r>
              <a:rPr lang="en-US" dirty="0"/>
              <a:t>$ sort &lt;.</a:t>
            </a:r>
            <a:r>
              <a:rPr lang="en-US" dirty="0" err="1"/>
              <a:t>bash_history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ru-RU" b="1" dirty="0"/>
              <a:t>Вывод</a:t>
            </a:r>
            <a:r>
              <a:rPr lang="ru-RU" dirty="0"/>
              <a:t> потока в файл</a:t>
            </a:r>
            <a:endParaRPr lang="en-US" dirty="0"/>
          </a:p>
          <a:p>
            <a:r>
              <a:rPr lang="en-US" dirty="0"/>
              <a:t>$ find /</a:t>
            </a:r>
            <a:r>
              <a:rPr lang="en-US" dirty="0" err="1"/>
              <a:t>usr</a:t>
            </a:r>
            <a:r>
              <a:rPr lang="en-US" dirty="0"/>
              <a:t>/share/doc -name ``*.txt'' &gt;txt-docs</a:t>
            </a:r>
          </a:p>
          <a:p>
            <a:r>
              <a:rPr lang="en-US" dirty="0"/>
              <a:t> </a:t>
            </a:r>
          </a:p>
          <a:p>
            <a:r>
              <a:rPr lang="ru-RU" b="1" dirty="0" smtClean="0"/>
              <a:t>Вывод </a:t>
            </a:r>
            <a:r>
              <a:rPr lang="en-US" b="1" dirty="0" err="1"/>
              <a:t>stdout</a:t>
            </a:r>
            <a:r>
              <a:rPr lang="ru-RU" dirty="0"/>
              <a:t> потока в файл</a:t>
            </a:r>
            <a:endParaRPr lang="en-US" dirty="0"/>
          </a:p>
          <a:p>
            <a:r>
              <a:rPr lang="en-US" dirty="0"/>
              <a:t>$ find /</a:t>
            </a:r>
            <a:r>
              <a:rPr lang="en-US" dirty="0" err="1"/>
              <a:t>usr</a:t>
            </a:r>
            <a:r>
              <a:rPr lang="en-US" dirty="0"/>
              <a:t>/share/doc -name ``*.txt'' </a:t>
            </a:r>
            <a:r>
              <a:rPr lang="en-US" b="1" dirty="0"/>
              <a:t>1</a:t>
            </a:r>
            <a:r>
              <a:rPr lang="en-US" dirty="0"/>
              <a:t>&gt;txt-docs</a:t>
            </a:r>
          </a:p>
          <a:p>
            <a:r>
              <a:rPr lang="en-US" dirty="0"/>
              <a:t> </a:t>
            </a:r>
          </a:p>
          <a:p>
            <a:r>
              <a:rPr lang="ru-RU" b="1" dirty="0" smtClean="0"/>
              <a:t>Вывод </a:t>
            </a:r>
            <a:r>
              <a:rPr lang="en-US" b="1" dirty="0" err="1"/>
              <a:t>stderror</a:t>
            </a:r>
            <a:r>
              <a:rPr lang="ru-RU" dirty="0"/>
              <a:t> потока в файл</a:t>
            </a:r>
            <a:endParaRPr lang="en-US" dirty="0"/>
          </a:p>
          <a:p>
            <a:r>
              <a:rPr lang="en-US" dirty="0"/>
              <a:t>$ find /</a:t>
            </a:r>
            <a:r>
              <a:rPr lang="en-US" dirty="0" err="1"/>
              <a:t>usr</a:t>
            </a:r>
            <a:r>
              <a:rPr lang="en-US" dirty="0"/>
              <a:t>/share/doc -name ``*.txt'' </a:t>
            </a:r>
            <a:r>
              <a:rPr lang="en-US" b="1" dirty="0"/>
              <a:t>2</a:t>
            </a:r>
            <a:r>
              <a:rPr lang="en-US" dirty="0"/>
              <a:t>&gt;txt-docs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ru-RU" b="1" dirty="0"/>
              <a:t>Добавление</a:t>
            </a:r>
            <a:r>
              <a:rPr lang="ru-RU" dirty="0"/>
              <a:t> потока в файл</a:t>
            </a:r>
            <a:endParaRPr lang="en-US" dirty="0"/>
          </a:p>
          <a:p>
            <a:r>
              <a:rPr lang="en-US" dirty="0"/>
              <a:t>echo ‘Hello World’ &gt; hello.txt</a:t>
            </a:r>
          </a:p>
          <a:p>
            <a:r>
              <a:rPr lang="en-US" dirty="0"/>
              <a:t>echo ‘from Belarus’ &gt;&gt; hello.txt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Перенаправление ввода</a:t>
            </a:r>
            <a:r>
              <a:rPr lang="en-US" b="1" dirty="0" smtClean="0"/>
              <a:t>/</a:t>
            </a:r>
            <a:r>
              <a:rPr lang="ru-RU" b="1" dirty="0" smtClean="0"/>
              <a:t>вывода</a:t>
            </a:r>
            <a:r>
              <a:rPr lang="en-US" b="1" dirty="0" smtClean="0"/>
              <a:t>. </a:t>
            </a:r>
            <a:r>
              <a:rPr lang="ru-RU" b="1" dirty="0" smtClean="0"/>
              <a:t>Потоки</a:t>
            </a:r>
            <a:r>
              <a:rPr lang="en-US" b="1" dirty="0" smtClean="0"/>
              <a:t>. </a:t>
            </a:r>
            <a:r>
              <a:rPr lang="ru-RU" b="1" dirty="0" smtClean="0"/>
              <a:t>Конвейеры.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473103"/>
              </p:ext>
            </p:extLst>
          </p:nvPr>
        </p:nvGraphicFramePr>
        <p:xfrm>
          <a:off x="815571" y="1981200"/>
          <a:ext cx="7512858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Visio" r:id="rId3" imgW="7939815" imgH="3939526" progId="Visio.Drawing.11">
                  <p:embed/>
                </p:oleObj>
              </mc:Choice>
              <mc:Fallback>
                <p:oleObj name="Visio" r:id="rId3" imgW="7939815" imgH="393952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571" y="1981200"/>
                        <a:ext cx="7512858" cy="3733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Перенаправление ввода</a:t>
            </a:r>
            <a:r>
              <a:rPr lang="en-US" b="1" dirty="0"/>
              <a:t>/</a:t>
            </a:r>
            <a:r>
              <a:rPr lang="ru-RU" b="1" dirty="0"/>
              <a:t>вывода</a:t>
            </a:r>
            <a:r>
              <a:rPr lang="en-US" b="1" dirty="0"/>
              <a:t>. </a:t>
            </a:r>
            <a:r>
              <a:rPr lang="ru-RU" b="1" dirty="0"/>
              <a:t>Потоки</a:t>
            </a:r>
            <a:r>
              <a:rPr lang="en-US" b="1" dirty="0"/>
              <a:t>. </a:t>
            </a:r>
            <a:r>
              <a:rPr lang="ru-RU" b="1" dirty="0"/>
              <a:t>Конвейеры.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29</a:t>
            </a:fld>
            <a:endParaRPr lang="en-US"/>
          </a:p>
        </p:txBody>
      </p:sp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9436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3600" y="4648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 </a:t>
            </a:r>
            <a:r>
              <a:rPr lang="en-US" b="1" dirty="0" smtClean="0"/>
              <a:t>$ </a:t>
            </a:r>
            <a:r>
              <a:rPr lang="en-US" b="1" dirty="0" err="1"/>
              <a:t>ls</a:t>
            </a:r>
            <a:r>
              <a:rPr lang="en-US" b="1" dirty="0"/>
              <a:t> -1 | </a:t>
            </a:r>
            <a:r>
              <a:rPr lang="en-US" b="1" dirty="0" err="1"/>
              <a:t>wc</a:t>
            </a:r>
            <a:r>
              <a:rPr lang="en-US" b="1" dirty="0"/>
              <a:t> </a:t>
            </a:r>
            <a:r>
              <a:rPr lang="en-US" b="1" dirty="0" smtClean="0"/>
              <a:t>–l</a:t>
            </a:r>
          </a:p>
          <a:p>
            <a:endParaRPr lang="en-US" b="1" dirty="0"/>
          </a:p>
          <a:p>
            <a:r>
              <a:rPr lang="en-US" dirty="0"/>
              <a:t>$ man bash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smtClean="0"/>
              <a:t>bug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ps</a:t>
            </a:r>
            <a:r>
              <a:rPr lang="en-US" dirty="0"/>
              <a:t> aux | </a:t>
            </a:r>
            <a:r>
              <a:rPr lang="en-US" dirty="0" err="1"/>
              <a:t>grep</a:t>
            </a:r>
            <a:r>
              <a:rPr lang="en-US" dirty="0"/>
              <a:t> [k]de | gawk '{ print $2}'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1.Введение</a:t>
            </a:r>
          </a:p>
          <a:p>
            <a:r>
              <a:rPr lang="ru-RU" sz="2000" dirty="0" smtClean="0"/>
              <a:t>2.Дистрибутивы и их особенности</a:t>
            </a:r>
          </a:p>
          <a:p>
            <a:r>
              <a:rPr lang="ru-RU" sz="2000" dirty="0" smtClean="0"/>
              <a:t>3.Загрузка</a:t>
            </a:r>
          </a:p>
          <a:p>
            <a:r>
              <a:rPr lang="ru-RU" sz="2000" dirty="0" smtClean="0"/>
              <a:t>4.Рабочее окружение</a:t>
            </a:r>
          </a:p>
          <a:p>
            <a:r>
              <a:rPr lang="ru-RU" sz="2000" dirty="0" smtClean="0"/>
              <a:t>5.Файловая система Linux</a:t>
            </a:r>
          </a:p>
          <a:p>
            <a:r>
              <a:rPr lang="ru-RU" sz="2000" dirty="0" smtClean="0"/>
              <a:t>6.Настройка сети</a:t>
            </a:r>
          </a:p>
          <a:p>
            <a:r>
              <a:rPr lang="ru-RU" sz="2000" dirty="0" smtClean="0"/>
              <a:t>7.Отключение IPTables</a:t>
            </a:r>
          </a:p>
          <a:p>
            <a:r>
              <a:rPr lang="ru-RU" sz="2000" dirty="0" smtClean="0"/>
              <a:t>8.Отключение SELinux.</a:t>
            </a:r>
          </a:p>
          <a:p>
            <a:r>
              <a:rPr lang="ru-RU" sz="2000" dirty="0" smtClean="0"/>
              <a:t>9.Настройка репозиториев, установка ПО, YUM и RPM менеджеры.</a:t>
            </a:r>
          </a:p>
          <a:p>
            <a:r>
              <a:rPr lang="ru-RU" sz="2000" dirty="0" smtClean="0"/>
              <a:t>10. Удаленный доступ и копирование файлов.</a:t>
            </a:r>
          </a:p>
          <a:p>
            <a:r>
              <a:rPr lang="ru-RU" sz="2000" dirty="0" smtClean="0"/>
              <a:t>11. Работа в коммандной строке.</a:t>
            </a:r>
            <a:endParaRPr lang="en-US" sz="2000" dirty="0" smtClean="0"/>
          </a:p>
          <a:p>
            <a:endParaRPr lang="ru-RU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Работа с файлами устройств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32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/</a:t>
            </a:r>
            <a:r>
              <a:rPr lang="en-US" sz="2800" dirty="0" err="1"/>
              <a:t>dev</a:t>
            </a:r>
            <a:r>
              <a:rPr lang="en-US" sz="2800" dirty="0"/>
              <a:t>/loop</a:t>
            </a:r>
          </a:p>
          <a:p>
            <a:r>
              <a:rPr lang="en-US" sz="2800" dirty="0"/>
              <a:t>/</a:t>
            </a:r>
            <a:r>
              <a:rPr lang="en-US" sz="2800" dirty="0" err="1"/>
              <a:t>dev</a:t>
            </a:r>
            <a:r>
              <a:rPr lang="en-US" sz="2800" dirty="0"/>
              <a:t>/</a:t>
            </a:r>
            <a:r>
              <a:rPr lang="en-US" sz="2800" dirty="0" err="1"/>
              <a:t>cdrom</a:t>
            </a:r>
            <a:endParaRPr lang="en-US" sz="2800" dirty="0"/>
          </a:p>
          <a:p>
            <a:r>
              <a:rPr lang="en-US" sz="2800" dirty="0"/>
              <a:t>/</a:t>
            </a:r>
            <a:r>
              <a:rPr lang="en-US" sz="2800" dirty="0" err="1"/>
              <a:t>dev</a:t>
            </a:r>
            <a:r>
              <a:rPr lang="en-US" sz="2800" dirty="0"/>
              <a:t>/</a:t>
            </a:r>
            <a:r>
              <a:rPr lang="en-US" sz="2800" dirty="0" err="1"/>
              <a:t>sda</a:t>
            </a:r>
            <a:endParaRPr lang="en-US" sz="2800" dirty="0"/>
          </a:p>
          <a:p>
            <a:r>
              <a:rPr lang="en-US" sz="2800" dirty="0"/>
              <a:t>/</a:t>
            </a:r>
            <a:r>
              <a:rPr lang="en-US" sz="2800" dirty="0" err="1"/>
              <a:t>dev</a:t>
            </a:r>
            <a:r>
              <a:rPr lang="en-US" sz="2800" dirty="0"/>
              <a:t>/random</a:t>
            </a:r>
          </a:p>
          <a:p>
            <a:r>
              <a:rPr lang="en-US" sz="2800" dirty="0"/>
              <a:t>/</a:t>
            </a:r>
            <a:r>
              <a:rPr lang="en-US" sz="2800" dirty="0" err="1"/>
              <a:t>dev</a:t>
            </a:r>
            <a:r>
              <a:rPr lang="en-US" sz="2800" dirty="0"/>
              <a:t>/zero</a:t>
            </a:r>
          </a:p>
          <a:p>
            <a:r>
              <a:rPr lang="en-US" sz="2800" dirty="0"/>
              <a:t>/</a:t>
            </a:r>
            <a:r>
              <a:rPr lang="en-US" sz="2800" dirty="0" err="1"/>
              <a:t>dev</a:t>
            </a:r>
            <a:r>
              <a:rPr lang="en-US" sz="2800" dirty="0"/>
              <a:t>/null</a:t>
            </a:r>
          </a:p>
          <a:p>
            <a:r>
              <a:rPr lang="ru-RU" sz="2800" dirty="0"/>
              <a:t>/</a:t>
            </a:r>
            <a:r>
              <a:rPr lang="en-US" sz="2800" dirty="0" err="1"/>
              <a:t>dev</a:t>
            </a:r>
            <a:r>
              <a:rPr lang="ru-RU" sz="2800" dirty="0"/>
              <a:t>/</a:t>
            </a:r>
            <a:r>
              <a:rPr lang="en-US" sz="2800" dirty="0"/>
              <a:t>full</a:t>
            </a:r>
          </a:p>
          <a:p>
            <a:r>
              <a:rPr lang="ru-RU" sz="2800" dirty="0"/>
              <a:t>/</a:t>
            </a:r>
            <a:r>
              <a:rPr lang="en-US" sz="2800" dirty="0" err="1"/>
              <a:t>proc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1600200"/>
            <a:ext cx="518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Создание образа </a:t>
            </a:r>
            <a:r>
              <a:rPr lang="en-US" b="1" dirty="0"/>
              <a:t>CD</a:t>
            </a:r>
            <a:r>
              <a:rPr lang="ru-RU" b="1" dirty="0"/>
              <a:t>/</a:t>
            </a:r>
            <a:r>
              <a:rPr lang="en-US" b="1" dirty="0"/>
              <a:t>DVD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$ </a:t>
            </a:r>
            <a:r>
              <a:rPr lang="en-US" dirty="0" err="1"/>
              <a:t>dd</a:t>
            </a:r>
            <a:r>
              <a:rPr lang="en-US" dirty="0"/>
              <a:t> if=/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cdrom</a:t>
            </a:r>
            <a:r>
              <a:rPr lang="en-US" dirty="0"/>
              <a:t> of=</a:t>
            </a:r>
            <a:r>
              <a:rPr lang="en-US" dirty="0" err="1"/>
              <a:t>backup.iso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=65536</a:t>
            </a:r>
          </a:p>
          <a:p>
            <a:endParaRPr lang="en-US" b="1" dirty="0" smtClean="0"/>
          </a:p>
          <a:p>
            <a:r>
              <a:rPr lang="ru-RU" b="1" dirty="0" smtClean="0"/>
              <a:t>Создание </a:t>
            </a:r>
            <a:r>
              <a:rPr lang="ru-RU" b="1" dirty="0"/>
              <a:t>образа диска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dd</a:t>
            </a:r>
            <a:r>
              <a:rPr lang="en-US" dirty="0"/>
              <a:t> if=/</a:t>
            </a:r>
            <a:r>
              <a:rPr lang="en-US" dirty="0" err="1"/>
              <a:t>dev</a:t>
            </a:r>
            <a:r>
              <a:rPr lang="en-US" dirty="0"/>
              <a:t>/zero of=</a:t>
            </a:r>
            <a:r>
              <a:rPr lang="en-US" dirty="0" err="1"/>
              <a:t>image.bin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=1M count=100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ru-RU" b="1" dirty="0" smtClean="0"/>
              <a:t>Другие команды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 smtClean="0"/>
              <a:t>$ </a:t>
            </a:r>
            <a:r>
              <a:rPr lang="en-US" dirty="0"/>
              <a:t>echo "ERROR" &gt;  /</a:t>
            </a:r>
            <a:r>
              <a:rPr lang="en-US" dirty="0" err="1"/>
              <a:t>dev</a:t>
            </a:r>
            <a:r>
              <a:rPr lang="en-US" dirty="0"/>
              <a:t>/null</a:t>
            </a:r>
          </a:p>
          <a:p>
            <a:r>
              <a:rPr lang="en-US" dirty="0"/>
              <a:t>$ echo "8888888" &gt;  /</a:t>
            </a:r>
            <a:r>
              <a:rPr lang="en-US" dirty="0" err="1"/>
              <a:t>dev</a:t>
            </a:r>
            <a:r>
              <a:rPr lang="en-US" dirty="0"/>
              <a:t>/full</a:t>
            </a:r>
          </a:p>
          <a:p>
            <a:r>
              <a:rPr lang="en-US" dirty="0"/>
              <a:t>$ cat /</a:t>
            </a:r>
            <a:r>
              <a:rPr lang="en-US" dirty="0" err="1"/>
              <a:t>proc</a:t>
            </a:r>
            <a:r>
              <a:rPr lang="en-US" dirty="0"/>
              <a:t>/</a:t>
            </a:r>
            <a:r>
              <a:rPr lang="en-US" dirty="0" err="1"/>
              <a:t>cpuinfo</a:t>
            </a:r>
            <a:endParaRPr lang="en-US" dirty="0"/>
          </a:p>
          <a:p>
            <a:r>
              <a:rPr lang="en-US" dirty="0"/>
              <a:t>$ cat /</a:t>
            </a:r>
            <a:r>
              <a:rPr lang="en-US" dirty="0" err="1"/>
              <a:t>proc</a:t>
            </a:r>
            <a:r>
              <a:rPr lang="en-US" dirty="0"/>
              <a:t>/_PID_/status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057401"/>
            <a:ext cx="7696200" cy="4267200"/>
          </a:xfrm>
        </p:spPr>
        <p:txBody>
          <a:bodyPr>
            <a:normAutofit/>
          </a:bodyPr>
          <a:lstStyle/>
          <a:p>
            <a:r>
              <a:rPr lang="ru-RU" b="1" dirty="0" smtClean="0"/>
              <a:t>Спасибо за внимание!</a:t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ВОПРОСЫ ???</a:t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sz="2400" i="1" dirty="0" smtClean="0"/>
              <a:t>Александр Лавриненко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i="1" dirty="0" smtClean="0"/>
              <a:t>PSA R&amp;D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i="1" dirty="0" smtClean="0"/>
              <a:t>Апрель </a:t>
            </a:r>
            <a:r>
              <a:rPr lang="en-US" sz="2400" i="1" dirty="0" smtClean="0"/>
              <a:t>2013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18" y="838200"/>
            <a:ext cx="3810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83378"/>
            <a:ext cx="533400" cy="6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Написать скрипт для автоматического сбора информации о системе (</a:t>
            </a:r>
            <a:r>
              <a:rPr lang="en-US" dirty="0" smtClean="0"/>
              <a:t>IP, MAC, OS, hardware, software</a:t>
            </a:r>
            <a:r>
              <a:rPr lang="ru-RU" dirty="0" smtClean="0"/>
              <a:t>). Отчет поместить в файл</a:t>
            </a:r>
            <a:r>
              <a:rPr lang="en-US" dirty="0" smtClean="0"/>
              <a:t> </a:t>
            </a:r>
            <a:r>
              <a:rPr lang="en-US" dirty="0" err="1" smtClean="0"/>
              <a:t>secondname</a:t>
            </a:r>
            <a:r>
              <a:rPr lang="ru-RU" dirty="0" smtClean="0"/>
              <a:t>_</a:t>
            </a:r>
            <a:r>
              <a:rPr lang="en-US" dirty="0" smtClean="0"/>
              <a:t>IP</a:t>
            </a:r>
            <a:r>
              <a:rPr lang="ru-RU" dirty="0" smtClean="0"/>
              <a:t>.</a:t>
            </a:r>
            <a:r>
              <a:rPr lang="en-US" dirty="0" smtClean="0"/>
              <a:t>txt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Модифицировать скрипт, что бы он отправлял отчет о системе по </a:t>
            </a:r>
            <a:r>
              <a:rPr lang="en-US" dirty="0" smtClean="0"/>
              <a:t>SSH </a:t>
            </a:r>
            <a:r>
              <a:rPr lang="ru-RU" dirty="0" smtClean="0"/>
              <a:t>по заданному адресу (</a:t>
            </a:r>
            <a:r>
              <a:rPr lang="ru-RU" sz="1800" dirty="0" smtClean="0"/>
              <a:t>имя пользователя, пароль, адрес</a:t>
            </a:r>
            <a:r>
              <a:rPr lang="en-US" sz="1800" dirty="0" smtClean="0"/>
              <a:t>, </a:t>
            </a:r>
            <a:r>
              <a:rPr lang="ru-RU" sz="1800" dirty="0" smtClean="0"/>
              <a:t>путь 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45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600" dirty="0" smtClean="0"/>
              <a:t>«</a:t>
            </a:r>
            <a:r>
              <a:rPr lang="ru-RU" sz="2600" dirty="0"/>
              <a:t>Захват Флага» - захватить консоль машины (</a:t>
            </a:r>
            <a:r>
              <a:rPr lang="ru-RU" sz="2000" i="1" dirty="0"/>
              <a:t>имя пользователя, пароль, адрес</a:t>
            </a:r>
            <a:r>
              <a:rPr lang="ru-RU" sz="2600" dirty="0"/>
              <a:t>) и не пустить на него другого </a:t>
            </a:r>
            <a:r>
              <a:rPr lang="ru-RU" sz="2600" dirty="0" smtClean="0"/>
              <a:t>пользователя !!!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6" y="457200"/>
            <a:ext cx="4376391" cy="43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0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1670"/>
            <a:ext cx="82296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1800" b="1" dirty="0"/>
              <a:t>GNU + Linux = GNU/Linux</a:t>
            </a:r>
            <a:endParaRPr lang="en-US" sz="1800" dirty="0"/>
          </a:p>
          <a:p>
            <a:endParaRPr lang="en-US" sz="1800" dirty="0"/>
          </a:p>
          <a:p>
            <a:r>
              <a:rPr lang="ru-RU" sz="1800" dirty="0"/>
              <a:t>Linux - ядро операционной системы. </a:t>
            </a:r>
            <a:r>
              <a:rPr lang="ru-RU" sz="1800" dirty="0" smtClean="0"/>
              <a:t>Руководитель </a:t>
            </a:r>
            <a:r>
              <a:rPr lang="ru-RU" sz="1800" dirty="0"/>
              <a:t>- Линус Торвальдс</a:t>
            </a:r>
            <a:endParaRPr lang="en-US" sz="1800" dirty="0"/>
          </a:p>
          <a:p>
            <a:r>
              <a:rPr lang="ru-RU" sz="1800" dirty="0" smtClean="0"/>
              <a:t>GNU (</a:t>
            </a:r>
            <a:r>
              <a:rPr lang="en-US" sz="1800" dirty="0" smtClean="0"/>
              <a:t>GNU’s Not UNIX</a:t>
            </a:r>
            <a:r>
              <a:rPr lang="ru-RU" sz="1800" dirty="0" smtClean="0"/>
              <a:t>) </a:t>
            </a:r>
            <a:r>
              <a:rPr lang="ru-RU" sz="1800" dirty="0"/>
              <a:t>- набор системных </a:t>
            </a:r>
            <a:r>
              <a:rPr lang="ru-RU" sz="1800" dirty="0" smtClean="0"/>
              <a:t>приложений</a:t>
            </a:r>
            <a:r>
              <a:rPr lang="en-US" sz="1800" dirty="0" smtClean="0"/>
              <a:t> </a:t>
            </a:r>
            <a:r>
              <a:rPr lang="ru-RU" sz="1800" dirty="0" smtClean="0"/>
              <a:t>(bash, gcc, glibc, binutils, make, autotools). Руководитель </a:t>
            </a:r>
            <a:r>
              <a:rPr lang="ru-RU" sz="1800" dirty="0"/>
              <a:t>- Ричард </a:t>
            </a:r>
            <a:r>
              <a:rPr lang="ru-RU" sz="1800" dirty="0" smtClean="0"/>
              <a:t>Столманн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Особенности</a:t>
            </a:r>
            <a:r>
              <a:rPr lang="ru-RU" sz="1800" dirty="0"/>
              <a:t>:</a:t>
            </a:r>
            <a:endParaRPr lang="en-US" sz="1800" dirty="0"/>
          </a:p>
          <a:p>
            <a:pPr lvl="0"/>
            <a:r>
              <a:rPr lang="ru-RU" sz="1800" dirty="0"/>
              <a:t>Переносимость -  Код на языке Си;</a:t>
            </a:r>
            <a:endParaRPr lang="en-US" sz="1800" dirty="0"/>
          </a:p>
          <a:p>
            <a:pPr lvl="0"/>
            <a:r>
              <a:rPr lang="ru-RU" sz="1800" dirty="0"/>
              <a:t>Стандарты :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		одинаковая структура ОС;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		ряд стандартных, переносимых </a:t>
            </a:r>
            <a:r>
              <a:rPr lang="ru-RU" sz="1800" dirty="0" smtClean="0"/>
              <a:t>интерфейсов;</a:t>
            </a:r>
            <a:endParaRPr lang="en-US" sz="1800" dirty="0"/>
          </a:p>
          <a:p>
            <a:pPr lvl="0"/>
            <a:r>
              <a:rPr lang="ru-RU" sz="1800" dirty="0"/>
              <a:t>Командная строка - единый интерфейс управления;</a:t>
            </a:r>
            <a:endParaRPr lang="en-US" sz="1800" dirty="0"/>
          </a:p>
          <a:p>
            <a:pPr lvl="0"/>
            <a:r>
              <a:rPr lang="ru-RU" sz="1800" dirty="0"/>
              <a:t>Многозадачная многопользовательская ОС;</a:t>
            </a:r>
            <a:endParaRPr lang="en-US" sz="1800" dirty="0"/>
          </a:p>
          <a:p>
            <a:pPr lvl="0"/>
            <a:r>
              <a:rPr lang="ru-RU" sz="1800" dirty="0"/>
              <a:t>Eдиная древовидная файловая система.</a:t>
            </a:r>
            <a:endParaRPr lang="en-US" sz="1800" dirty="0"/>
          </a:p>
          <a:p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192804"/>
            <a:ext cx="4743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Linux — Система написанная программистами для </a:t>
            </a:r>
            <a:r>
              <a:rPr lang="ru-RU" sz="1200" i="1" dirty="0" smtClean="0"/>
              <a:t>программистов</a:t>
            </a:r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989645"/>
            <a:ext cx="1381203" cy="13502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12" y="2971800"/>
            <a:ext cx="1371600" cy="16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Дистрибутивы и их </a:t>
            </a:r>
            <a:r>
              <a:rPr lang="ru-RU" dirty="0" smtClean="0"/>
              <a:t>особенности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579639"/>
              </p:ext>
            </p:extLst>
          </p:nvPr>
        </p:nvGraphicFramePr>
        <p:xfrm>
          <a:off x="1371600" y="1371600"/>
          <a:ext cx="6336030" cy="178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6110"/>
                <a:gridCol w="3169920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Дистрибутив</a:t>
                      </a:r>
                      <a:endParaRPr lang="en-US" sz="12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>
                          <a:effectLst/>
                        </a:rPr>
                        <a:t>Компоненты</a:t>
                      </a:r>
                      <a:endParaRPr lang="en-US" sz="1200" kern="5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>
                          <a:effectLst/>
                        </a:rPr>
                        <a:t> </a:t>
                      </a:r>
                      <a:endParaRPr lang="en-US" sz="1200" kern="5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>
                          <a:effectLst/>
                        </a:rPr>
                        <a:t>Ядро</a:t>
                      </a:r>
                      <a:endParaRPr lang="en-US" sz="1200" kern="5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>
                          <a:effectLst/>
                        </a:rPr>
                        <a:t>GNU - утилиты</a:t>
                      </a:r>
                      <a:endParaRPr lang="en-US" sz="1200" kern="5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>
                          <a:effectLst/>
                        </a:rPr>
                        <a:t>Пакетный менеджер</a:t>
                      </a:r>
                      <a:endParaRPr lang="en-US" sz="1200" kern="5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>
                          <a:effectLst/>
                        </a:rPr>
                        <a:t>Специфические утилиты для дистрибутива</a:t>
                      </a:r>
                      <a:endParaRPr lang="en-US" sz="1200" kern="5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>
                          <a:effectLst/>
                        </a:rPr>
                        <a:t>Набор приложений</a:t>
                      </a:r>
                      <a:endParaRPr lang="en-US" sz="1200" kern="5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>
                          <a:effectLst/>
                        </a:rPr>
                        <a:t> </a:t>
                      </a:r>
                      <a:endParaRPr lang="en-US" sz="12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Инфраструктура</a:t>
                      </a:r>
                      <a:endParaRPr lang="en-US" sz="1200" kern="5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 </a:t>
                      </a:r>
                      <a:endParaRPr lang="en-US" sz="1200" kern="5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5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Репозиторий ПО и обновления</a:t>
                      </a:r>
                      <a:endParaRPr lang="en-US" sz="1200" kern="5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Служба поддержки</a:t>
                      </a:r>
                      <a:endParaRPr lang="en-US" sz="1200" kern="5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Сообщество</a:t>
                      </a:r>
                      <a:endParaRPr lang="en-US" sz="12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57400" y="3383666"/>
            <a:ext cx="49210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/>
              <a:t>RPM подобные:</a:t>
            </a:r>
            <a:endParaRPr lang="en-US" sz="1400" b="1" dirty="0"/>
          </a:p>
          <a:p>
            <a:pPr lvl="1"/>
            <a:r>
              <a:rPr lang="en-US" sz="1400" dirty="0"/>
              <a:t>Red Hat Enterprise Linux ( RHEL ),  </a:t>
            </a:r>
            <a:r>
              <a:rPr lang="en-US" sz="1400" dirty="0" err="1"/>
              <a:t>CentOS</a:t>
            </a:r>
            <a:r>
              <a:rPr lang="en-US" sz="1400" dirty="0"/>
              <a:t>, Scientific Linux;</a:t>
            </a:r>
          </a:p>
          <a:p>
            <a:pPr lvl="1"/>
            <a:r>
              <a:rPr lang="en-US" sz="1400" dirty="0"/>
              <a:t>Fedora, Russian Fedora (Red Hat);</a:t>
            </a:r>
          </a:p>
          <a:p>
            <a:pPr lvl="1"/>
            <a:r>
              <a:rPr lang="ru-RU" sz="1400" dirty="0"/>
              <a:t>openSUSE ( Novell, YaST );</a:t>
            </a:r>
            <a:endParaRPr lang="en-US" sz="1400" dirty="0"/>
          </a:p>
          <a:p>
            <a:r>
              <a:rPr lang="ru-RU" sz="1400" b="1" dirty="0"/>
              <a:t> </a:t>
            </a:r>
            <a:r>
              <a:rPr lang="ru-RU" sz="1400" b="1" dirty="0" smtClean="0"/>
              <a:t>DEB </a:t>
            </a:r>
            <a:r>
              <a:rPr lang="ru-RU" sz="1400" b="1" dirty="0"/>
              <a:t>подобные:</a:t>
            </a:r>
            <a:endParaRPr lang="en-US" sz="1400" b="1" dirty="0"/>
          </a:p>
          <a:p>
            <a:r>
              <a:rPr lang="ru-RU" sz="1400" dirty="0"/>
              <a:t>	Debian, Ubuntu</a:t>
            </a:r>
            <a:endParaRPr lang="en-US" sz="1400" dirty="0"/>
          </a:p>
          <a:p>
            <a:r>
              <a:rPr lang="ru-RU" sz="1400" dirty="0"/>
              <a:t> </a:t>
            </a:r>
            <a:r>
              <a:rPr lang="ru-RU" sz="1400" b="1" dirty="0" smtClean="0"/>
              <a:t>Другие</a:t>
            </a:r>
            <a:r>
              <a:rPr lang="ru-RU" sz="1400" b="1" dirty="0"/>
              <a:t>:</a:t>
            </a:r>
            <a:endParaRPr lang="en-US" sz="1400" b="1" dirty="0"/>
          </a:p>
          <a:p>
            <a:r>
              <a:rPr lang="ru-RU" sz="1400" dirty="0"/>
              <a:t>	Android</a:t>
            </a:r>
            <a:endParaRPr lang="en-US" sz="1400" dirty="0"/>
          </a:p>
          <a:p>
            <a:r>
              <a:rPr lang="ru-RU" sz="1400" dirty="0"/>
              <a:t>	</a:t>
            </a:r>
            <a:r>
              <a:rPr lang="en-US" sz="1400" dirty="0" smtClean="0"/>
              <a:t>u</a:t>
            </a:r>
            <a:r>
              <a:rPr lang="ru-RU" sz="1400" dirty="0" smtClean="0"/>
              <a:t>Clinux</a:t>
            </a:r>
            <a:endParaRPr lang="en-US" sz="1400" dirty="0"/>
          </a:p>
          <a:p>
            <a:r>
              <a:rPr lang="ru-RU" sz="1400" dirty="0"/>
              <a:t>	Gentoo</a:t>
            </a:r>
            <a:endParaRPr lang="en-US" sz="1400" dirty="0"/>
          </a:p>
          <a:p>
            <a:r>
              <a:rPr lang="ru-RU" sz="1400" dirty="0"/>
              <a:t>	</a:t>
            </a:r>
            <a:r>
              <a:rPr lang="ru-RU" sz="1400" b="1" dirty="0"/>
              <a:t>Linux From Scratch (LFS)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Какой выбрать..?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endParaRPr lang="ru-RU" sz="2400" dirty="0"/>
          </a:p>
          <a:p>
            <a:pPr marL="0" lv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endParaRPr lang="ru-RU" sz="2400" dirty="0"/>
          </a:p>
          <a:p>
            <a:pPr marL="0" lv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endParaRPr lang="ru-RU" sz="2400" dirty="0"/>
          </a:p>
          <a:p>
            <a:pPr marL="0" lv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endParaRPr lang="ru-RU" sz="2400" dirty="0"/>
          </a:p>
          <a:p>
            <a:pPr marL="0" lv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r>
              <a:rPr lang="ru-RU" sz="2400" dirty="0" smtClean="0"/>
              <a:t>- Какой </a:t>
            </a:r>
            <a:r>
              <a:rPr lang="ru-RU" sz="2400" dirty="0"/>
              <a:t>выбрать?</a:t>
            </a:r>
            <a:endParaRPr lang="en-US" sz="2400" dirty="0"/>
          </a:p>
          <a:p>
            <a:pPr marL="0" lvl="0" indent="0">
              <a:buNone/>
            </a:pPr>
            <a:r>
              <a:rPr lang="ru-RU" sz="2400" dirty="0" smtClean="0"/>
              <a:t>- Тот </a:t>
            </a:r>
            <a:r>
              <a:rPr lang="ru-RU" sz="2400" dirty="0"/>
              <a:t>который использует гуру рядом :)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57140"/>
            <a:ext cx="2876550" cy="2282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4" y="1308904"/>
            <a:ext cx="2714625" cy="2035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2" y="3563114"/>
            <a:ext cx="3095625" cy="1933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7" y="4114800"/>
            <a:ext cx="2795588" cy="2235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Загрузка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762000"/>
            <a:ext cx="6186487" cy="56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9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Рабочее окружение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524000"/>
            <a:ext cx="213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 </a:t>
            </a:r>
            <a:r>
              <a:rPr lang="ru-RU" b="1" dirty="0" smtClean="0"/>
              <a:t>Кто: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ru-RU" dirty="0" smtClean="0"/>
              <a:t>$ </a:t>
            </a:r>
            <a:r>
              <a:rPr lang="en-US" dirty="0" smtClean="0"/>
              <a:t>id</a:t>
            </a:r>
          </a:p>
          <a:p>
            <a:r>
              <a:rPr lang="ru-RU" dirty="0" smtClean="0"/>
              <a:t>$ </a:t>
            </a:r>
            <a:r>
              <a:rPr lang="en-US" dirty="0" smtClean="0"/>
              <a:t>w</a:t>
            </a:r>
          </a:p>
          <a:p>
            <a:r>
              <a:rPr lang="ru-RU" dirty="0" smtClean="0"/>
              <a:t>$ </a:t>
            </a:r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1271286"/>
            <a:ext cx="304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Где:</a:t>
            </a:r>
            <a:endParaRPr lang="en-US" dirty="0"/>
          </a:p>
          <a:p>
            <a:r>
              <a:rPr lang="ru-RU" dirty="0"/>
              <a:t>$ </a:t>
            </a:r>
            <a:r>
              <a:rPr lang="en-US" dirty="0" err="1"/>
              <a:t>pwd</a:t>
            </a:r>
            <a:endParaRPr lang="en-US" dirty="0"/>
          </a:p>
          <a:p>
            <a:r>
              <a:rPr lang="ru-RU" dirty="0"/>
              <a:t>$ </a:t>
            </a:r>
            <a:r>
              <a:rPr lang="en-US" dirty="0" err="1"/>
              <a:t>ls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ls</a:t>
            </a:r>
            <a:r>
              <a:rPr lang="en-US" dirty="0"/>
              <a:t> -la</a:t>
            </a:r>
          </a:p>
          <a:p>
            <a:r>
              <a:rPr lang="ru-RU" dirty="0"/>
              <a:t>$ </a:t>
            </a:r>
            <a:r>
              <a:rPr lang="en-US" dirty="0"/>
              <a:t>cat</a:t>
            </a:r>
            <a:r>
              <a:rPr lang="ru-RU" dirty="0"/>
              <a:t> /</a:t>
            </a:r>
            <a:r>
              <a:rPr lang="en-US" dirty="0" err="1"/>
              <a:t>etc</a:t>
            </a:r>
            <a:r>
              <a:rPr lang="ru-RU" dirty="0"/>
              <a:t>/</a:t>
            </a:r>
            <a:r>
              <a:rPr lang="en-US" dirty="0" err="1"/>
              <a:t>redhat</a:t>
            </a:r>
            <a:r>
              <a:rPr lang="ru-RU" dirty="0"/>
              <a:t>-</a:t>
            </a:r>
            <a:r>
              <a:rPr lang="en-US" dirty="0"/>
              <a:t>r</a:t>
            </a:r>
            <a:r>
              <a:rPr lang="ru-RU" dirty="0"/>
              <a:t>[</a:t>
            </a:r>
            <a:r>
              <a:rPr lang="en-US" dirty="0"/>
              <a:t>TAB</a:t>
            </a:r>
            <a:r>
              <a:rPr lang="ru-RU" dirty="0"/>
              <a:t>- </a:t>
            </a:r>
            <a:r>
              <a:rPr lang="en-US" dirty="0"/>
              <a:t>TAB</a:t>
            </a:r>
            <a:r>
              <a:rPr lang="ru-RU" dirty="0"/>
              <a:t>]</a:t>
            </a:r>
            <a:endParaRPr lang="en-US" dirty="0"/>
          </a:p>
          <a:p>
            <a:r>
              <a:rPr lang="ru-RU" dirty="0"/>
              <a:t>$ </a:t>
            </a:r>
            <a:r>
              <a:rPr lang="en-US" dirty="0"/>
              <a:t>cat</a:t>
            </a:r>
            <a:r>
              <a:rPr lang="ru-RU" dirty="0"/>
              <a:t> /</a:t>
            </a:r>
            <a:r>
              <a:rPr lang="en-US" dirty="0" err="1"/>
              <a:t>etc</a:t>
            </a:r>
            <a:r>
              <a:rPr lang="ru-RU" dirty="0"/>
              <a:t>/</a:t>
            </a:r>
            <a:r>
              <a:rPr lang="en-US" dirty="0" err="1"/>
              <a:t>redhat</a:t>
            </a:r>
            <a:r>
              <a:rPr lang="ru-RU" dirty="0"/>
              <a:t>-</a:t>
            </a:r>
            <a:r>
              <a:rPr lang="en-US" dirty="0"/>
              <a:t>release</a:t>
            </a:r>
          </a:p>
          <a:p>
            <a:r>
              <a:rPr lang="ru-RU" dirty="0"/>
              <a:t>$ </a:t>
            </a:r>
            <a:r>
              <a:rPr lang="en-US" dirty="0" err="1"/>
              <a:t>uname</a:t>
            </a:r>
            <a:r>
              <a:rPr lang="ru-RU" dirty="0"/>
              <a:t> -</a:t>
            </a:r>
            <a:r>
              <a:rPr lang="en-US" dirty="0"/>
              <a:t>a</a:t>
            </a:r>
          </a:p>
          <a:p>
            <a:r>
              <a:rPr lang="ru-RU" dirty="0"/>
              <a:t>$ </a:t>
            </a:r>
            <a:r>
              <a:rPr lang="en-US" dirty="0" err="1"/>
              <a:t>ifconfig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$ </a:t>
            </a:r>
            <a:r>
              <a:rPr lang="en-US" dirty="0"/>
              <a:t>cat /</a:t>
            </a:r>
            <a:r>
              <a:rPr lang="en-US" dirty="0" err="1"/>
              <a:t>proc</a:t>
            </a:r>
            <a:r>
              <a:rPr lang="en-US" dirty="0"/>
              <a:t>/</a:t>
            </a:r>
            <a:r>
              <a:rPr lang="en-US" dirty="0" err="1"/>
              <a:t>cpuinfo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lscpu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lspci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lsusb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lsblk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$ free</a:t>
            </a:r>
          </a:p>
          <a:p>
            <a:r>
              <a:rPr lang="en-US" dirty="0"/>
              <a:t>$ </a:t>
            </a:r>
            <a:r>
              <a:rPr lang="en-US" dirty="0" err="1"/>
              <a:t>df</a:t>
            </a:r>
            <a:r>
              <a:rPr lang="en-US" dirty="0"/>
              <a:t> -h</a:t>
            </a:r>
          </a:p>
          <a:p>
            <a:r>
              <a:rPr lang="en-US" dirty="0"/>
              <a:t>$ 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4143737"/>
            <a:ext cx="327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Как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$ help &lt;command&gt;</a:t>
            </a:r>
          </a:p>
          <a:p>
            <a:r>
              <a:rPr lang="en-US" dirty="0"/>
              <a:t>$ man &lt;command&gt;</a:t>
            </a:r>
          </a:p>
          <a:p>
            <a:r>
              <a:rPr lang="en-US" dirty="0"/>
              <a:t>$ &lt;command&gt; --help</a:t>
            </a:r>
          </a:p>
          <a:p>
            <a:r>
              <a:rPr lang="en-US" dirty="0"/>
              <a:t>Google.com </a:t>
            </a:r>
            <a:r>
              <a:rPr lang="en-US" i="1" dirty="0"/>
              <a:t>– no comments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16002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ru-RU" b="1" dirty="0"/>
              <a:t>Получение </a:t>
            </a:r>
            <a:r>
              <a:rPr lang="en-US" b="1" dirty="0" smtClean="0"/>
              <a:t>root</a:t>
            </a:r>
            <a:r>
              <a:rPr lang="ru-RU" b="1" dirty="0" smtClean="0"/>
              <a:t> прав: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user@hostname</a:t>
            </a:r>
            <a:r>
              <a:rPr lang="en-US" dirty="0"/>
              <a:t>]$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user@hostname</a:t>
            </a:r>
            <a:r>
              <a:rPr lang="en-US" dirty="0"/>
              <a:t>]$ </a:t>
            </a:r>
            <a:r>
              <a:rPr lang="en-US" dirty="0" err="1"/>
              <a:t>su</a:t>
            </a:r>
            <a:r>
              <a:rPr lang="en-US" dirty="0"/>
              <a:t> -</a:t>
            </a:r>
          </a:p>
          <a:p>
            <a:r>
              <a:rPr lang="en-US" dirty="0"/>
              <a:t>[</a:t>
            </a:r>
            <a:r>
              <a:rPr lang="en-US" b="1" dirty="0" err="1"/>
              <a:t>user</a:t>
            </a:r>
            <a:r>
              <a:rPr lang="en-US" dirty="0" err="1"/>
              <a:t>@hostname</a:t>
            </a:r>
            <a:r>
              <a:rPr lang="en-US" dirty="0"/>
              <a:t>]</a:t>
            </a:r>
            <a:r>
              <a:rPr lang="en-US" b="1" dirty="0"/>
              <a:t>$</a:t>
            </a:r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–</a:t>
            </a:r>
          </a:p>
          <a:p>
            <a:r>
              <a:rPr lang="en-US" dirty="0"/>
              <a:t>[</a:t>
            </a:r>
            <a:r>
              <a:rPr lang="en-US" b="1" dirty="0" err="1"/>
              <a:t>root</a:t>
            </a:r>
            <a:r>
              <a:rPr lang="en-US" dirty="0" err="1"/>
              <a:t>@hostname</a:t>
            </a:r>
            <a:r>
              <a:rPr lang="en-US" dirty="0"/>
              <a:t>]</a:t>
            </a:r>
            <a:r>
              <a:rPr lang="en-US" b="1" dirty="0"/>
              <a:t>#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ru-RU" i="1" dirty="0"/>
              <a:t>Обратить внимание на</a:t>
            </a:r>
            <a:r>
              <a:rPr lang="en-US" i="1" dirty="0"/>
              <a:t> “$” </a:t>
            </a:r>
            <a:r>
              <a:rPr lang="ru-RU" i="1" dirty="0"/>
              <a:t>и </a:t>
            </a:r>
            <a:r>
              <a:rPr lang="en-US" i="1" dirty="0"/>
              <a:t>“#”.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1754</Words>
  <Application>Microsoft Office PowerPoint</Application>
  <PresentationFormat>On-screen Show (4:3)</PresentationFormat>
  <Paragraphs>582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Visio</vt:lpstr>
      <vt:lpstr>PowerPoint Presentation</vt:lpstr>
      <vt:lpstr>Linux. Быстрый старт.</vt:lpstr>
      <vt:lpstr>Содержание курса</vt:lpstr>
      <vt:lpstr>Введение</vt:lpstr>
      <vt:lpstr>Дистрибутивы и их особенности</vt:lpstr>
      <vt:lpstr>Какой выбрать..?</vt:lpstr>
      <vt:lpstr>Загрузка</vt:lpstr>
      <vt:lpstr>Рабочее окружение</vt:lpstr>
      <vt:lpstr>root</vt:lpstr>
      <vt:lpstr>Файловая система Linux</vt:lpstr>
      <vt:lpstr>Файловая система Linux</vt:lpstr>
      <vt:lpstr>Настройка сети</vt:lpstr>
      <vt:lpstr>Настройка сети</vt:lpstr>
      <vt:lpstr>Настройка сети</vt:lpstr>
      <vt:lpstr>Настройка сети</vt:lpstr>
      <vt:lpstr>Настройка сети</vt:lpstr>
      <vt:lpstr>Настройка сети</vt:lpstr>
      <vt:lpstr>Настройка сети</vt:lpstr>
      <vt:lpstr>Сетевые утилиты</vt:lpstr>
      <vt:lpstr>Настройка</vt:lpstr>
      <vt:lpstr>Установка ПО, YUM и RPM, Репозитарии</vt:lpstr>
      <vt:lpstr>Установка ПО, YUM и RPM, Репозитарии</vt:lpstr>
      <vt:lpstr>Удаленный доступ и копирование файлов.</vt:lpstr>
      <vt:lpstr>Утилиты удаленного доступа</vt:lpstr>
      <vt:lpstr>Права доступа к файлам</vt:lpstr>
      <vt:lpstr>Права доступа к файлам</vt:lpstr>
      <vt:lpstr>Перенаправление ввода/вывода. Потоки. Конвейеры.</vt:lpstr>
      <vt:lpstr>Перенаправление ввода/вывода. Потоки. Конвейеры.</vt:lpstr>
      <vt:lpstr>Перенаправление ввода/вывода. Потоки. Конвейеры.</vt:lpstr>
      <vt:lpstr>Работа с файлами устройств</vt:lpstr>
      <vt:lpstr>Спасибо за внимание!  ВОПРОСЫ ???  Александр Лавриненко PSA R&amp;D Апрель 2013</vt:lpstr>
      <vt:lpstr>Задание</vt:lpstr>
      <vt:lpstr>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Linux. Быстрый старт.</dc:title>
  <dc:creator>Windows User</dc:creator>
  <cp:lastModifiedBy>Windows User</cp:lastModifiedBy>
  <cp:revision>40</cp:revision>
  <dcterms:created xsi:type="dcterms:W3CDTF">2013-04-15T15:00:10Z</dcterms:created>
  <dcterms:modified xsi:type="dcterms:W3CDTF">2013-04-18T15:27:37Z</dcterms:modified>
</cp:coreProperties>
</file>