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0" r:id="rId2"/>
    <p:sldId id="256" r:id="rId3"/>
    <p:sldId id="257" r:id="rId4"/>
    <p:sldId id="258" r:id="rId5"/>
    <p:sldId id="294" r:id="rId6"/>
    <p:sldId id="295" r:id="rId7"/>
    <p:sldId id="259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289" r:id="rId27"/>
    <p:sldId id="291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9" autoAdjust="0"/>
  </p:normalViewPr>
  <p:slideViewPr>
    <p:cSldViewPr>
      <p:cViewPr varScale="1">
        <p:scale>
          <a:sx n="41" d="100"/>
          <a:sy n="41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B2253-5D32-411C-915C-E5F531D9CF49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5D15B-374F-46F6-888D-D03079732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4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F0DC-26A4-4FBC-8BAB-3806AC54183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Linux. Quick Start. PSA R&amp;D (c)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EE242-12B7-40BC-BC70-F58398DF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1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E242-12B7-40BC-BC70-F58398DFB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0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6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5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FCCC2-5AFF-4D87-A5D4-F2B2725A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Binutils" TargetMode="External"/><Relationship Id="rId2" Type="http://schemas.openxmlformats.org/officeDocument/2006/relationships/hyperlink" Target="http://ru.wikipedia.org/wiki/GNU_toolcha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ru.wikipedia.org/wiki/GNU_toolch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Developing in Linux. </a:t>
            </a:r>
            <a:r>
              <a:rPr lang="en-US" dirty="0" smtClean="0"/>
              <a:t>PSA R&amp;D (c)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14538"/>
            <a:ext cx="21336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9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Передача переменной окружения в код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371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b="1" dirty="0" smtClean="0"/>
              <a:t>-Dname=value</a:t>
            </a:r>
            <a:r>
              <a:rPr lang="en-US" sz="2000" b="1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Определить имя name в компилируемой программе как значение value.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Эффект </a:t>
            </a:r>
            <a:r>
              <a:rPr lang="ru-RU" sz="2000" dirty="0"/>
              <a:t>такой же, как наличие строки #define name value в начале программы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 smtClean="0"/>
              <a:t>Часть </a:t>
            </a:r>
            <a:r>
              <a:rPr lang="ru-RU" sz="2000" dirty="0"/>
              <a:t>`=value' может быть опущена, в этом случае значение по умолчанию равно 1. 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21844"/>
              </p:ext>
            </p:extLst>
          </p:nvPr>
        </p:nvGraphicFramePr>
        <p:xfrm>
          <a:off x="381000" y="3404870"/>
          <a:ext cx="4343400" cy="2538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43400"/>
              </a:tblGrid>
              <a:tr h="2286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main(void) 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</a:t>
                      </a:r>
                      <a:r>
                        <a:rPr lang="en-US" sz="18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ifdef</a:t>
                      </a: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DEBUG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50" baseline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8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</a:t>
                      </a:r>
                      <a:r>
                        <a:rPr lang="en-US" sz="18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Отладка</a:t>
                      </a: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включена</a:t>
                      </a: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.\n");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</a:t>
                      </a:r>
                      <a:r>
                        <a:rPr lang="en-US" sz="18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endif</a:t>
                      </a:r>
                      <a:endParaRPr lang="ru-RU" sz="1800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8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</a:t>
                      </a:r>
                      <a:r>
                        <a:rPr lang="en-US" sz="18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Нормальный</a:t>
                      </a: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запуск</a:t>
                      </a: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.\n");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8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</a:t>
                      </a: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8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46469"/>
              </p:ext>
            </p:extLst>
          </p:nvPr>
        </p:nvGraphicFramePr>
        <p:xfrm>
          <a:off x="4953000" y="3404870"/>
          <a:ext cx="38100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0"/>
              </a:tblGrid>
              <a:tr h="2514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 </a:t>
                      </a:r>
                      <a:r>
                        <a:rPr lang="en-US" sz="1800" b="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1800" b="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prep.c</a:t>
                      </a:r>
                      <a:endParaRPr lang="en-US" sz="1800" b="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 ./</a:t>
                      </a:r>
                      <a:r>
                        <a:rPr lang="en-US" sz="1800" b="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a.out</a:t>
                      </a:r>
                      <a:endParaRPr lang="en-US" sz="1800" b="0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Нормальный</a:t>
                      </a:r>
                      <a:r>
                        <a:rPr lang="en-US" sz="1800" b="1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запуск</a:t>
                      </a:r>
                      <a:r>
                        <a:rPr lang="en-US" sz="18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 </a:t>
                      </a:r>
                      <a:r>
                        <a:rPr lang="en-US" sz="1800" b="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1800" b="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-DDEBUG </a:t>
                      </a:r>
                      <a:r>
                        <a:rPr lang="en-US" sz="1800" b="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prep.c</a:t>
                      </a:r>
                      <a:endParaRPr lang="en-US" sz="1800" b="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 ./</a:t>
                      </a:r>
                      <a:r>
                        <a:rPr lang="en-US" sz="1800" b="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a.out</a:t>
                      </a:r>
                      <a:endParaRPr lang="en-US" sz="1800" b="0" kern="50" dirty="0" smtClean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Отладка</a:t>
                      </a:r>
                      <a:r>
                        <a:rPr lang="en-US" sz="1800" b="1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включена</a:t>
                      </a:r>
                      <a:r>
                        <a:rPr lang="en-US" sz="1800" b="1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Нормальный</a:t>
                      </a:r>
                      <a:r>
                        <a:rPr lang="en-US" sz="1800" b="1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1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запуск</a:t>
                      </a:r>
                      <a:r>
                        <a:rPr lang="en-US" sz="1800" b="1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en-US" sz="1800" b="1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0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Использование заголовочных файлов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7547" y="1828800"/>
            <a:ext cx="85344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Опции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компиллятора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для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указания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пути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к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заголовочным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файлам: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-I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(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заглавная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i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ru-RU" altLang="zh-CN" dirty="0">
              <a:latin typeface="Times New Roman" pitchFamily="18" charset="0"/>
              <a:ea typeface="DejaVu Sans" charset="-128"/>
              <a:cs typeface="Times New Roman" pitchFamily="18" charset="0"/>
            </a:endParaRPr>
          </a:p>
          <a:p>
            <a:pPr eaLnBrk="0" hangingPunct="0"/>
            <a:r>
              <a:rPr lang="en-US" b="1" kern="50" dirty="0"/>
              <a:t>$ </a:t>
            </a:r>
            <a:r>
              <a:rPr lang="en-US" b="1" kern="50" dirty="0" err="1"/>
              <a:t>gcc</a:t>
            </a:r>
            <a:r>
              <a:rPr lang="en-US" b="1" kern="50" dirty="0"/>
              <a:t> -I/home/user/includes </a:t>
            </a:r>
            <a:r>
              <a:rPr lang="en-US" b="1" kern="50" dirty="0" err="1"/>
              <a:t>hello.c</a:t>
            </a:r>
            <a:r>
              <a:rPr lang="en-US" b="1" kern="50" dirty="0"/>
              <a:t> -o hello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gcc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ищет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заголовочные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файлы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в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следующем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порядке: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Опции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командной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строки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-I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-L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слева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направо;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Переменные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окружения: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	C_INCLUDE_PATH;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	CPLUS_INCLUDE_PATH;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Расположение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по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умолчанию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в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системе: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/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usr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/include;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	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/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usr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/local/include.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58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159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Использование библиотек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4800" y="3567499"/>
            <a:ext cx="8534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/>
              <a:t>Опции компиллятора для указания пути к библиотекам: </a:t>
            </a:r>
            <a:endParaRPr lang="en-US" dirty="0"/>
          </a:p>
          <a:p>
            <a:r>
              <a:rPr lang="ru-RU" dirty="0"/>
              <a:t>-L(каталог с библиотеками) </a:t>
            </a:r>
            <a:endParaRPr lang="en-US" dirty="0"/>
          </a:p>
          <a:p>
            <a:r>
              <a:rPr lang="ru-RU" dirty="0"/>
              <a:t>-l(имя_библиотеки) 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Компилятор будет искать библиотеку libmylibs.a или libmylibs.so в каталоге /home/user/libs.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В большинстве систем библиотеки находятся в /lib, /lib64, /usr/lib, /usr/lib64.</a:t>
            </a:r>
            <a:endParaRPr lang="en-US" dirty="0"/>
          </a:p>
          <a:p>
            <a:r>
              <a:rPr lang="ru-RU" dirty="0"/>
              <a:t>По умолчанию компилятор просматривает /usr/lib и /usr/lib/local</a:t>
            </a:r>
            <a:r>
              <a:rPr lang="ru-RU" dirty="0" smtClean="0"/>
              <a:t>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72061"/>
              </p:ext>
            </p:extLst>
          </p:nvPr>
        </p:nvGraphicFramePr>
        <p:xfrm>
          <a:off x="495300" y="1219200"/>
          <a:ext cx="8153400" cy="2005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6849"/>
                <a:gridCol w="4706551"/>
              </a:tblGrid>
              <a:tr h="509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</a:rPr>
                        <a:t>статические библиотеки (архивы)</a:t>
                      </a:r>
                      <a:endParaRPr lang="en-US" sz="1800" b="1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</a:rPr>
                        <a:t>динамические библиотеки</a:t>
                      </a:r>
                      <a:endParaRPr lang="en-US" sz="1800" b="1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50" dirty="0">
                          <a:effectLst/>
                        </a:rPr>
                        <a:t>.a</a:t>
                      </a:r>
                      <a:endParaRPr lang="en-US" sz="1800" kern="5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50" dirty="0">
                          <a:effectLst/>
                        </a:rPr>
                        <a:t>(аналог .lib)</a:t>
                      </a:r>
                      <a:endParaRPr lang="en-US" sz="18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50" dirty="0">
                          <a:effectLst/>
                        </a:rPr>
                        <a:t>.so </a:t>
                      </a:r>
                      <a:endParaRPr lang="en-US" sz="1800" kern="5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50" dirty="0">
                          <a:effectLst/>
                        </a:rPr>
                        <a:t>(аналог .dll)</a:t>
                      </a:r>
                      <a:endParaRPr lang="en-US" sz="18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3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</a:rPr>
                        <a:t>gcc calc.c /usr/lib/libm.a -o calc</a:t>
                      </a:r>
                      <a:endParaRPr lang="en-US" sz="1800" kern="5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effectLst/>
                        </a:rPr>
                        <a:t>gcc</a:t>
                      </a:r>
                      <a:r>
                        <a:rPr lang="en-US" sz="1800" kern="50" dirty="0">
                          <a:effectLst/>
                        </a:rPr>
                        <a:t> </a:t>
                      </a:r>
                      <a:r>
                        <a:rPr lang="en-US" sz="1800" kern="50" dirty="0" err="1">
                          <a:effectLst/>
                        </a:rPr>
                        <a:t>myfunc.c</a:t>
                      </a:r>
                      <a:r>
                        <a:rPr lang="en-US" sz="1800" kern="50" dirty="0">
                          <a:effectLst/>
                        </a:rPr>
                        <a:t> -L/home/user/libs -</a:t>
                      </a:r>
                      <a:r>
                        <a:rPr lang="en-US" sz="1800" kern="50" dirty="0" err="1">
                          <a:effectLst/>
                        </a:rPr>
                        <a:t>lmylibs</a:t>
                      </a:r>
                      <a:r>
                        <a:rPr lang="en-US" sz="1800" kern="50" dirty="0">
                          <a:effectLst/>
                        </a:rPr>
                        <a:t> -o </a:t>
                      </a:r>
                      <a:r>
                        <a:rPr lang="en-US" sz="1800" kern="50" dirty="0" err="1">
                          <a:effectLst/>
                        </a:rPr>
                        <a:t>myfunc</a:t>
                      </a:r>
                      <a:r>
                        <a:rPr lang="en-US" sz="1800" kern="50" dirty="0">
                          <a:effectLst/>
                        </a:rPr>
                        <a:t> </a:t>
                      </a:r>
                      <a:endParaRPr lang="en-US" sz="1800" kern="50" dirty="0">
                        <a:effectLst/>
                        <a:latin typeface="Times New Roman"/>
                        <a:ea typeface="DejaVu Sans"/>
                        <a:cs typeface="Lohit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Поиск и установка библиотеки и заголовочных файлов, SDK.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48931"/>
              </p:ext>
            </p:extLst>
          </p:nvPr>
        </p:nvGraphicFramePr>
        <p:xfrm>
          <a:off x="533400" y="1295400"/>
          <a:ext cx="8001000" cy="202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r>
                        <a:rPr lang="en-US" sz="1600" b="1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Поиск</a:t>
                      </a:r>
                      <a:r>
                        <a:rPr lang="en-US" sz="16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библиотек</a:t>
                      </a:r>
                      <a:r>
                        <a:rPr lang="en-US" sz="16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в </a:t>
                      </a:r>
                      <a:r>
                        <a:rPr lang="en-US" sz="1600" b="1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репозитории</a:t>
                      </a:r>
                      <a:r>
                        <a:rPr lang="en-US" sz="1600" b="1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lang="en-US" sz="1600" b="1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yum list &gt; rpmlist.txt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grep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имя_библиотеки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-libs  rpmlist.txt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grep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имя_библиотеки-devel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rpmlist.txt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yum search 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имя_библиотеки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yum install  rpm-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пакет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rpm -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ql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rpm-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пакет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//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список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файлов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в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пакете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51924"/>
              </p:ext>
            </p:extLst>
          </p:nvPr>
        </p:nvGraphicFramePr>
        <p:xfrm>
          <a:off x="533400" y="3657600"/>
          <a:ext cx="8001000" cy="1532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Пример</a:t>
                      </a:r>
                      <a:r>
                        <a:rPr lang="en-US" sz="1600" b="1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lang="ru-RU" sz="1600" b="1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yum list &gt; rpmlist.txt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grep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SDL rpmlist.txt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yum install SDL-devel.x86_64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rpm -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ql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SDL-devel.x86_64            //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список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файлов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в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пакете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 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06285"/>
              </p:ext>
            </p:extLst>
          </p:nvPr>
        </p:nvGraphicFramePr>
        <p:xfrm>
          <a:off x="533400" y="5486400"/>
          <a:ext cx="8001000" cy="831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Получить список библиотек из репозитория: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yum list &gt; rpmlist.txt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grep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devel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rpmlist.txt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8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Создание статических и динамических библиотек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4478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/>
              <a:t>Библиотека</a:t>
            </a:r>
            <a:r>
              <a:rPr lang="ru-RU" dirty="0"/>
              <a:t> - это набор скомпонованных особым образом объектных файлов. Библиотеки подключаются к основной программе во время линковки. По способу компоновки библиотеки подразделяют </a:t>
            </a:r>
            <a:r>
              <a:rPr lang="ru-RU" dirty="0" smtClean="0"/>
              <a:t>на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 smtClean="0"/>
              <a:t>архивы</a:t>
            </a:r>
            <a:r>
              <a:rPr lang="ru-RU" dirty="0" smtClean="0"/>
              <a:t> </a:t>
            </a:r>
            <a:r>
              <a:rPr lang="ru-RU" dirty="0"/>
              <a:t>(статические библиотеки, static libraries, lib*.a</a:t>
            </a:r>
            <a:r>
              <a:rPr lang="ru-RU" dirty="0" smtClean="0"/>
              <a:t>)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 smtClean="0"/>
              <a:t>совместно </a:t>
            </a:r>
            <a:r>
              <a:rPr lang="ru-RU" b="1" i="1" dirty="0"/>
              <a:t>используемые</a:t>
            </a:r>
            <a:r>
              <a:rPr lang="ru-RU" dirty="0"/>
              <a:t> (динамические библиотеки, shared libraries, lib*.so</a:t>
            </a:r>
            <a:r>
              <a:rPr lang="ru-RU" dirty="0" smtClean="0"/>
              <a:t>).</a:t>
            </a:r>
            <a:r>
              <a:rPr lang="ru-RU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>
            <a:normAutofit/>
          </a:bodyPr>
          <a:lstStyle/>
          <a:p>
            <a:r>
              <a:rPr lang="ru-RU" sz="2800" b="1" dirty="0"/>
              <a:t>Статическая библиотека 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4876" y="9906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Статическая библиотека</a:t>
            </a:r>
            <a:r>
              <a:rPr lang="ru-RU" dirty="0"/>
              <a:t> - это архив объектных файлов, который подключается к программе во время линковки.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7057"/>
              </p:ext>
            </p:extLst>
          </p:nvPr>
        </p:nvGraphicFramePr>
        <p:xfrm>
          <a:off x="609600" y="1636931"/>
          <a:ext cx="7467600" cy="2264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7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 make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-c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-c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h_world.c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-c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g_world.c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libworld.a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h_world.o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g_world.o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-o binary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main.o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-L. -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lworld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 ./binary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Goodbye </a:t>
                      </a: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World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4876" y="4038600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3550" algn="just"/>
            <a:r>
              <a:rPr lang="ru-RU" sz="1400" dirty="0"/>
              <a:t>Команда ar создает статическую библиотеку (архив). В данном случае два объектных файла объединяются в один файл </a:t>
            </a:r>
            <a:r>
              <a:rPr lang="ru-RU" sz="1400" b="1" dirty="0"/>
              <a:t>libworld.a</a:t>
            </a:r>
            <a:r>
              <a:rPr lang="ru-RU" sz="1400" dirty="0"/>
              <a:t>.  </a:t>
            </a:r>
            <a:endParaRPr lang="en-US" sz="1400" dirty="0"/>
          </a:p>
          <a:p>
            <a:pPr indent="463550" algn="just"/>
            <a:r>
              <a:rPr lang="ru-RU" sz="1400" dirty="0" smtClean="0"/>
              <a:t>Компилятор </a:t>
            </a:r>
            <a:r>
              <a:rPr lang="ru-RU" sz="1400" dirty="0"/>
              <a:t>gcc сам вызывает линковщик, когда это нужно. Опция -l, переданная компилятору, обрабатывается и посылается линковщику для того, чтобы тот подключил к бинарнику библиотеку. У имени библиотеки "обрублены" префикс и суффикс ( lib-world-.a). Это делается для того, чтобы создать "видимое безразличие" между статическими и динамическими библиотеками. </a:t>
            </a:r>
            <a:endParaRPr lang="en-US" sz="1400" dirty="0"/>
          </a:p>
          <a:p>
            <a:pPr indent="463550" algn="just"/>
            <a:r>
              <a:rPr lang="ru-RU" sz="1400" dirty="0" smtClean="0"/>
              <a:t>Опция </a:t>
            </a:r>
            <a:r>
              <a:rPr lang="ru-RU" sz="1400" dirty="0"/>
              <a:t>-L указывает линковщику, где ему искать библиотеку. По умолчанию /lib или /usr/lib и опция -L не требуется. В текущем случае библиотека находится в текущем каталоге, поэтому опция -L. (точка означает текущий каталог) необходима.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98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Динамическая библиотека 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699" y="3276600"/>
            <a:ext cx="7772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/>
              <a:t>-</a:t>
            </a:r>
            <a:r>
              <a:rPr lang="en-US" sz="1400" b="1" dirty="0" err="1"/>
              <a:t>Wl</a:t>
            </a:r>
            <a:r>
              <a:rPr lang="en-US" sz="1400" b="1" dirty="0"/>
              <a:t>,-</a:t>
            </a:r>
            <a:r>
              <a:rPr lang="en-US" sz="1400" b="1" dirty="0" err="1"/>
              <a:t>rpath</a:t>
            </a:r>
            <a:r>
              <a:rPr lang="en-US" sz="1400" b="1" dirty="0"/>
              <a:t>,. - </a:t>
            </a:r>
            <a:r>
              <a:rPr lang="ru-RU" sz="1400" dirty="0"/>
              <a:t>передать линковщику </a:t>
            </a:r>
            <a:r>
              <a:rPr lang="en-US" sz="1400" dirty="0"/>
              <a:t>(-</a:t>
            </a:r>
            <a:r>
              <a:rPr lang="en-US" sz="1400" dirty="0" err="1"/>
              <a:t>Wl</a:t>
            </a:r>
            <a:r>
              <a:rPr lang="en-US" sz="1400" dirty="0"/>
              <a:t>) </a:t>
            </a:r>
            <a:r>
              <a:rPr lang="ru-RU" sz="1400" dirty="0"/>
              <a:t>опцию </a:t>
            </a:r>
            <a:r>
              <a:rPr lang="en-US" sz="1400" dirty="0"/>
              <a:t>option </a:t>
            </a:r>
            <a:r>
              <a:rPr lang="ru-RU" sz="1400" dirty="0"/>
              <a:t>с аргументами </a:t>
            </a:r>
            <a:r>
              <a:rPr lang="en-US" sz="1400" dirty="0" err="1"/>
              <a:t>optargs</a:t>
            </a:r>
            <a:r>
              <a:rPr lang="en-US" sz="1400" dirty="0"/>
              <a:t>. </a:t>
            </a:r>
            <a:r>
              <a:rPr lang="ru-RU" sz="1400" dirty="0"/>
              <a:t>В нашем случае мы передаем линковщику опцию -rpath с аргументом . (точка, текущий каталог).</a:t>
            </a:r>
            <a:endParaRPr lang="en-US" sz="1400" dirty="0"/>
          </a:p>
          <a:p>
            <a:pPr algn="just"/>
            <a:r>
              <a:rPr lang="ru-RU" sz="1400" b="1" dirty="0"/>
              <a:t>-rpath, </a:t>
            </a:r>
            <a:r>
              <a:rPr lang="ru-RU" sz="1400" dirty="0"/>
              <a:t>- указывает линковщику искать библиотеки в заданных </a:t>
            </a:r>
            <a:r>
              <a:rPr lang="ru-RU" sz="1400" dirty="0" smtClean="0"/>
              <a:t>каталогах. Или </a:t>
            </a:r>
            <a:r>
              <a:rPr lang="ru-RU" sz="1400" dirty="0"/>
              <a:t>использовать переменную окружения </a:t>
            </a:r>
            <a:r>
              <a:rPr lang="ru-RU" sz="1400" dirty="0" smtClean="0"/>
              <a:t>LD_LIBRARY_PATH. </a:t>
            </a:r>
            <a:endParaRPr lang="en-US" sz="1400" dirty="0"/>
          </a:p>
          <a:p>
            <a:pPr algn="just"/>
            <a:r>
              <a:rPr lang="ru-RU" sz="1400" b="1" dirty="0" smtClean="0"/>
              <a:t>-shared</a:t>
            </a:r>
            <a:r>
              <a:rPr lang="ru-RU" sz="1400" dirty="0" smtClean="0"/>
              <a:t> </a:t>
            </a:r>
            <a:r>
              <a:rPr lang="ru-RU" sz="1400" dirty="0"/>
              <a:t>— указвывает компиллятору вызывать линковщик для создания динамической библиотеки. </a:t>
            </a:r>
            <a:endParaRPr lang="en-US" sz="1400" dirty="0"/>
          </a:p>
          <a:p>
            <a:pPr algn="just"/>
            <a:r>
              <a:rPr lang="ru-RU" sz="1400" b="1" dirty="0" smtClean="0"/>
              <a:t>-</a:t>
            </a:r>
            <a:r>
              <a:rPr lang="ru-RU" sz="1400" b="1" dirty="0"/>
              <a:t>fPIC</a:t>
            </a:r>
            <a:r>
              <a:rPr lang="ru-RU" sz="1400" dirty="0"/>
              <a:t> (-fpic) — указывает компилятору, что объектные файлы, полученные в результате компиляции должны содержать </a:t>
            </a:r>
            <a:r>
              <a:rPr lang="ru-RU" sz="1400" b="1" dirty="0"/>
              <a:t>позиционно-независимый код</a:t>
            </a:r>
            <a:r>
              <a:rPr lang="ru-RU" sz="1400" dirty="0"/>
              <a:t> (PIC - Position Independent Code), который используется в динамических библиотеках. Такой код используют не фиксированные позиции (адреса), а плавающие, благодаря чему код из библиотеки имеет возможность подключаться к программе в момент запуска. 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72718"/>
              </p:ext>
            </p:extLst>
          </p:nvPr>
        </p:nvGraphicFramePr>
        <p:xfrm>
          <a:off x="607671" y="1143000"/>
          <a:ext cx="7620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0"/>
              </a:tblGrid>
              <a:tr h="1905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-c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-c -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fPIC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h_world.c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-c -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fPIC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g_world.c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-shared -o libworld.so </a:t>
                      </a:r>
                      <a:r>
                        <a:rPr lang="en-US" sz="16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h_world.o</a:t>
                      </a: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g_world.o</a:t>
                      </a:r>
                      <a:endParaRPr lang="en-US" sz="1600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-o binary </a:t>
                      </a:r>
                      <a:r>
                        <a:rPr lang="en-US" sz="16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main.o</a:t>
                      </a: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-L. -</a:t>
                      </a:r>
                      <a:r>
                        <a:rPr lang="en-US" sz="16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lworld</a:t>
                      </a: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16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Wl</a:t>
                      </a: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,-</a:t>
                      </a:r>
                      <a:r>
                        <a:rPr lang="en-US" sz="16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rpath</a:t>
                      </a: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,.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4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>
            <a:normAutofit/>
          </a:bodyPr>
          <a:lstStyle/>
          <a:p>
            <a:r>
              <a:rPr lang="ru-RU" sz="2800" b="1" dirty="0"/>
              <a:t>Полезные команды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69098"/>
              </p:ext>
            </p:extLst>
          </p:nvPr>
        </p:nvGraphicFramePr>
        <p:xfrm>
          <a:off x="607671" y="1143000"/>
          <a:ext cx="7545729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5729"/>
              </a:tblGrid>
              <a:tr h="91440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ldd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перечислить динамические объектные зависимости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информацию о бинарных файлах (объектных файлах, библиотеках, исполняемых файлах и т. д.), таблицу имён.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58249"/>
              </p:ext>
            </p:extLst>
          </p:nvPr>
        </p:nvGraphicFramePr>
        <p:xfrm>
          <a:off x="609600" y="2209800"/>
          <a:ext cx="7543800" cy="4072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3800"/>
              </a:tblGrid>
              <a:tr h="2792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1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lvr@lvr</a:t>
                      </a: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exercises]$ </a:t>
                      </a:r>
                      <a:r>
                        <a:rPr lang="en-US" sz="11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ldd</a:t>
                      </a: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hello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linux-vdso.so.1 =&gt;  (0x00007fff121d8000)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libc.so.6 =&gt; /lib64/libc.so.6 (0x000000389c600000)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/lib64/ld-linux-x86-64.so.2 (0x000000389c200000)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1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lvr@lvr</a:t>
                      </a: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exercises]$ nm hello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00000000006006c8 d _DYNAMIC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0000000000600870 d _GLOBAL_OFFSET_TABLE_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00000000004005e8 R _</a:t>
                      </a:r>
                      <a:r>
                        <a:rPr lang="en-US" sz="11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IO_stdin_used</a:t>
                      </a:r>
                      <a:endParaRPr lang="en-US" sz="11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w _</a:t>
                      </a:r>
                      <a:r>
                        <a:rPr lang="en-US" sz="11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Jv_RegisterClasses</a:t>
                      </a:r>
                      <a:endParaRPr lang="en-US" sz="11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00000000006006a8 d __CTOR_END__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00000000006006a0 d __CTOR_LIST__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00000000006006b8 D __DTOR_END__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00000000006006b0 d __DTOR_LIST__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0000000000400698 r __FRAME_END__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***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00000000006008b0 b dtor_idx.6296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00000000004004c0 t </a:t>
                      </a:r>
                      <a:r>
                        <a:rPr lang="en-US" sz="11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frame_dummy</a:t>
                      </a:r>
                      <a:endParaRPr lang="en-US" sz="11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00000000004004e4 T main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U puts@@GLIBC_2.2.5</a:t>
                      </a:r>
                      <a:endParaRPr lang="en-US" sz="11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24429" marR="24429" marT="24429" marB="24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>
            <a:normAutofit/>
          </a:bodyPr>
          <a:lstStyle/>
          <a:p>
            <a:pPr lvl="0"/>
            <a:r>
              <a:rPr lang="en-US" sz="2800" b="1" dirty="0"/>
              <a:t> </a:t>
            </a:r>
            <a:r>
              <a:rPr lang="ru-RU" sz="2800" b="1" dirty="0"/>
              <a:t>Утилита mаке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9030" y="1143000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make </a:t>
            </a:r>
            <a:r>
              <a:rPr lang="ru-RU" dirty="0"/>
              <a:t>— утилита, автоматизирующая процесс преобразования файлов из одной формы в другую. Чаще всего это компиляция исходного кода в объектные файлы и последующая компоновка в исполняемые файлы или библиотеки.</a:t>
            </a:r>
            <a:endParaRPr lang="en-US" dirty="0"/>
          </a:p>
          <a:p>
            <a:pPr indent="404813" algn="just"/>
            <a:r>
              <a:rPr lang="ru-RU" dirty="0"/>
              <a:t>Утилита использует специальные </a:t>
            </a:r>
            <a:r>
              <a:rPr lang="ru-RU" b="1" dirty="0"/>
              <a:t>make-файлы</a:t>
            </a:r>
            <a:r>
              <a:rPr lang="ru-RU" dirty="0"/>
              <a:t>, в которых указаны зависимости файлов друг от друга и правила для их удовлетворения. На основе информации о времени последнего изменения каждого файла make определяет и запускает необходимые программы.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54485"/>
              </p:ext>
            </p:extLst>
          </p:nvPr>
        </p:nvGraphicFramePr>
        <p:xfrm>
          <a:off x="609600" y="3276600"/>
          <a:ext cx="7848600" cy="618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8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</a:rPr>
                        <a:t>make [ -j &lt;</a:t>
                      </a:r>
                      <a:r>
                        <a:rPr lang="en-US" sz="1800" kern="50" dirty="0" err="1">
                          <a:effectLst/>
                        </a:rPr>
                        <a:t>число</a:t>
                      </a:r>
                      <a:r>
                        <a:rPr lang="en-US" sz="1800" kern="50" dirty="0">
                          <a:effectLst/>
                        </a:rPr>
                        <a:t> </a:t>
                      </a:r>
                      <a:r>
                        <a:rPr lang="en-US" sz="1800" kern="50" dirty="0" err="1">
                          <a:effectLst/>
                        </a:rPr>
                        <a:t>потоков</a:t>
                      </a:r>
                      <a:r>
                        <a:rPr lang="en-US" sz="1800" kern="50" dirty="0">
                          <a:effectLst/>
                        </a:rPr>
                        <a:t>&gt; ] [ -f make-</a:t>
                      </a:r>
                      <a:r>
                        <a:rPr lang="en-US" sz="1800" kern="50" dirty="0" err="1">
                          <a:effectLst/>
                        </a:rPr>
                        <a:t>файл</a:t>
                      </a:r>
                      <a:r>
                        <a:rPr lang="en-US" sz="1800" kern="50" dirty="0">
                          <a:effectLst/>
                        </a:rPr>
                        <a:t> ] [ </a:t>
                      </a:r>
                      <a:r>
                        <a:rPr lang="en-US" sz="1800" kern="50" dirty="0" err="1">
                          <a:effectLst/>
                        </a:rPr>
                        <a:t>цель</a:t>
                      </a:r>
                      <a:r>
                        <a:rPr lang="en-US" sz="1800" kern="50" dirty="0">
                          <a:effectLst/>
                        </a:rPr>
                        <a:t> ] </a:t>
                      </a:r>
                      <a:r>
                        <a:rPr lang="en-US" sz="1800" kern="50" dirty="0" smtClean="0">
                          <a:effectLst/>
                        </a:rPr>
                        <a:t>...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</a:rPr>
                        <a:t> </a:t>
                      </a:r>
                      <a:endParaRPr lang="en-US" sz="1800" kern="50" dirty="0">
                        <a:effectLst/>
                        <a:latin typeface="Consolas"/>
                        <a:ea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4038600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/>
              <a:t>Стандартные цели для сборки дистрибутивов GNU:</a:t>
            </a:r>
            <a:endParaRPr lang="en-US" sz="1400" dirty="0"/>
          </a:p>
          <a:p>
            <a:pPr lvl="0" algn="just"/>
            <a:r>
              <a:rPr lang="ru-RU" sz="1400" b="1" dirty="0"/>
              <a:t>all</a:t>
            </a:r>
            <a:r>
              <a:rPr lang="ru-RU" sz="1400" dirty="0"/>
              <a:t> — выполнить сборку </a:t>
            </a:r>
            <a:r>
              <a:rPr lang="ru-RU" sz="1400" dirty="0" smtClean="0"/>
              <a:t>пакета</a:t>
            </a:r>
            <a:r>
              <a:rPr lang="en-US" sz="1400" dirty="0" smtClean="0"/>
              <a:t>;</a:t>
            </a:r>
            <a:endParaRPr lang="en-US" sz="1400" dirty="0"/>
          </a:p>
          <a:p>
            <a:pPr lvl="0" algn="just"/>
            <a:r>
              <a:rPr lang="ru-RU" sz="1400" b="1" dirty="0"/>
              <a:t>install</a:t>
            </a:r>
            <a:r>
              <a:rPr lang="ru-RU" sz="1400" dirty="0"/>
              <a:t> — установить пакет из дистрибутива (производит копирование исполняемых файлов, библиотек и документации в системные директории</a:t>
            </a:r>
            <a:r>
              <a:rPr lang="ru-RU" sz="1400" dirty="0" smtClean="0"/>
              <a:t>)</a:t>
            </a:r>
            <a:r>
              <a:rPr lang="en-US" sz="1400" dirty="0" smtClean="0"/>
              <a:t>;</a:t>
            </a:r>
            <a:endParaRPr lang="en-US" sz="1400" dirty="0"/>
          </a:p>
          <a:p>
            <a:pPr lvl="0" algn="just"/>
            <a:r>
              <a:rPr lang="ru-RU" sz="1400" b="1" dirty="0"/>
              <a:t>uninstall</a:t>
            </a:r>
            <a:r>
              <a:rPr lang="ru-RU" sz="1400" dirty="0"/>
              <a:t> — удалить пакет (производит удаление исполняемых файлов и библиотек из системных директорий</a:t>
            </a:r>
            <a:r>
              <a:rPr lang="ru-RU" sz="1400" dirty="0" smtClean="0"/>
              <a:t>)</a:t>
            </a:r>
            <a:r>
              <a:rPr lang="en-US" sz="1400" dirty="0" smtClean="0"/>
              <a:t>;</a:t>
            </a:r>
            <a:endParaRPr lang="en-US" sz="1400" dirty="0"/>
          </a:p>
          <a:p>
            <a:pPr lvl="0" algn="just"/>
            <a:r>
              <a:rPr lang="ru-RU" sz="1400" b="1" dirty="0"/>
              <a:t>clean</a:t>
            </a:r>
            <a:r>
              <a:rPr lang="ru-RU" sz="1400" dirty="0"/>
              <a:t> — очистить дистрибутив (удалить из дистрибутива объектные и исполняемые файлы созданные в процессе компиляции</a:t>
            </a:r>
            <a:r>
              <a:rPr lang="ru-RU" sz="1400" dirty="0" smtClean="0"/>
              <a:t>)</a:t>
            </a:r>
            <a:r>
              <a:rPr lang="en-US" sz="1400" dirty="0" smtClean="0"/>
              <a:t>;</a:t>
            </a:r>
            <a:endParaRPr lang="en-US" sz="1400" dirty="0"/>
          </a:p>
          <a:p>
            <a:pPr lvl="0" algn="just"/>
            <a:r>
              <a:rPr lang="ru-RU" sz="1400" b="1" dirty="0"/>
              <a:t>distclean</a:t>
            </a:r>
            <a:r>
              <a:rPr lang="ru-RU" sz="1400" dirty="0"/>
              <a:t> — очистить все созданные при компиляции файлы и все вспомогательные файлы созданные утилитой ./configure в процессе настройки параметров компиляции </a:t>
            </a:r>
            <a:r>
              <a:rPr lang="ru-RU" sz="1400" dirty="0" smtClean="0"/>
              <a:t>дистрибутива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86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>
            <a:normAutofit/>
          </a:bodyPr>
          <a:lstStyle/>
          <a:p>
            <a:r>
              <a:rPr lang="ru-RU" sz="2800" b="1" dirty="0"/>
              <a:t>Простой </a:t>
            </a:r>
            <a:r>
              <a:rPr lang="ru-RU" sz="2800" b="1" dirty="0" smtClean="0"/>
              <a:t>Makefile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9030" y="1143000"/>
            <a:ext cx="8426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ru-RU" b="1" dirty="0"/>
              <a:t>Процесс сборки</a:t>
            </a:r>
            <a:endParaRPr lang="en-US" b="1" dirty="0"/>
          </a:p>
          <a:p>
            <a:r>
              <a:rPr lang="ru-RU" dirty="0" smtClean="0"/>
              <a:t>1. Компилятор </a:t>
            </a:r>
            <a:r>
              <a:rPr lang="ru-RU" dirty="0"/>
              <a:t>берет файлы с исходным кодом и получает из них объектные файлы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2. Линковщик </a:t>
            </a:r>
            <a:r>
              <a:rPr lang="ru-RU" dirty="0"/>
              <a:t>берет объектные файлы и получает из них исполняемый файл.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23551" y="2116051"/>
            <a:ext cx="475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Сборка = компиляция + линковка.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10952"/>
              </p:ext>
            </p:extLst>
          </p:nvPr>
        </p:nvGraphicFramePr>
        <p:xfrm>
          <a:off x="609600" y="2743200"/>
          <a:ext cx="7848600" cy="557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8600"/>
              </a:tblGrid>
              <a:tr h="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Компиляция руками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g++ main.cpp hello.cpp factorial.cpp -o hello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65463"/>
              </p:ext>
            </p:extLst>
          </p:nvPr>
        </p:nvGraphicFramePr>
        <p:xfrm>
          <a:off x="609600" y="3581400"/>
          <a:ext cx="7848600" cy="801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8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</a:t>
                      </a: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Простой Makefile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цель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зависимости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[tab]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команда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50829"/>
              </p:ext>
            </p:extLst>
          </p:nvPr>
        </p:nvGraphicFramePr>
        <p:xfrm>
          <a:off x="609600" y="4572000"/>
          <a:ext cx="7848600" cy="1532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8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ru-RU" sz="1600" b="1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Пример</a:t>
                      </a:r>
                      <a:endParaRPr lang="en-US" sz="1600" b="1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all:hello</a:t>
                      </a:r>
                      <a:endParaRPr lang="en-US" sz="1600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g++ main.cpp hello.cpp factorial.cpp -o hello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clean: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rf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*.o hello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Программирование в </a:t>
            </a:r>
            <a:r>
              <a:rPr lang="en-US" b="1" dirty="0" smtClean="0"/>
              <a:t>Linux.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/>
              <a:t>Александр Лавриненко</a:t>
            </a:r>
            <a:endParaRPr lang="en-US" dirty="0"/>
          </a:p>
          <a:p>
            <a:r>
              <a:rPr lang="ru-RU" i="1" dirty="0"/>
              <a:t>PSA R&amp;D</a:t>
            </a:r>
            <a:endParaRPr lang="en-US" dirty="0"/>
          </a:p>
          <a:p>
            <a:r>
              <a:rPr lang="ru-RU" i="1" dirty="0" smtClean="0"/>
              <a:t>Июль </a:t>
            </a:r>
            <a:r>
              <a:rPr lang="en-US" i="1" dirty="0" smtClean="0"/>
              <a:t>201</a:t>
            </a:r>
            <a:r>
              <a:rPr lang="ru-RU" i="1" dirty="0" smtClean="0"/>
              <a:t>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18" y="838200"/>
            <a:ext cx="3810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83378"/>
            <a:ext cx="533400" cy="6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>
            <a:normAutofit/>
          </a:bodyPr>
          <a:lstStyle/>
          <a:p>
            <a:pPr lvl="4" algn="ctr"/>
            <a:r>
              <a:rPr lang="ru-RU" b="1" dirty="0"/>
              <a:t>Использование переменных и комментариев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70900"/>
              </p:ext>
            </p:extLst>
          </p:nvPr>
        </p:nvGraphicFramePr>
        <p:xfrm>
          <a:off x="914400" y="1027430"/>
          <a:ext cx="6934200" cy="4946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4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600" b="1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комментарий</a:t>
                      </a:r>
                      <a:endParaRPr lang="en-US" sz="1600" b="1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CC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=g++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CFLAGS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=-c -Wall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all: hello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hello: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main.o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factorial.o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hello.o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$(CC)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main.o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factorial.o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hello.o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-o hello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main.o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main.cpp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$(CC) $(CFLAGS) 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main.cpp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factorial.o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factorial.cpp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$(CC) $(CFLAGS) 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factorial.cpp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hello.o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hello.cpp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$(CC) $(CFLAGS) 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hello.cpp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clean: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16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rf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*.o </a:t>
                      </a:r>
                      <a:r>
                        <a:rPr lang="en-US" sz="16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</a:t>
                      </a:r>
                      <a:r>
                        <a:rPr lang="en-US" sz="16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6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8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>
            <a:normAutofit/>
          </a:bodyPr>
          <a:lstStyle/>
          <a:p>
            <a:pPr lvl="4" algn="ctr"/>
            <a:r>
              <a:rPr lang="ru-RU" b="1" dirty="0">
                <a:solidFill>
                  <a:srgbClr val="FF0000"/>
                </a:solidFill>
              </a:rPr>
              <a:t>Использование автоматических переменных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21636"/>
              </p:ext>
            </p:extLst>
          </p:nvPr>
        </p:nvGraphicFramePr>
        <p:xfrm>
          <a:off x="1143000" y="1143000"/>
          <a:ext cx="6121400" cy="1167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.SUFFIXES: .</a:t>
                      </a:r>
                      <a:r>
                        <a:rPr lang="en-US" sz="18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cpp</a:t>
                      </a: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8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cpp.o</a:t>
                      </a: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$(CC) $(CFLAGS) -c -o $@ $&lt;</a:t>
                      </a:r>
                      <a:endParaRPr lang="en-US" sz="18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19200" y="3083072"/>
            <a:ext cx="6540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$@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— 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имя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.o-файла</a:t>
            </a:r>
            <a:b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</a:br>
            <a:r>
              <a:rPr kumimoji="0" lang="ru-RU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$&lt;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— 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имя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ejaVu Sans" charset="-128"/>
                <a:cs typeface="Times New Roman" pitchFamily="18" charset="0"/>
              </a:rPr>
              <a:t>.cpp-файла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Использование «include»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0693"/>
              </p:ext>
            </p:extLst>
          </p:nvPr>
        </p:nvGraphicFramePr>
        <p:xfrm>
          <a:off x="1143000" y="990600"/>
          <a:ext cx="6121400" cy="2995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50" dirty="0">
                          <a:effectLst/>
                          <a:latin typeface="Consolas"/>
                          <a:ea typeface="DejaVu Sans"/>
                        </a:rPr>
                        <a:t>#file default.mk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/>
                          <a:ea typeface="DejaVu Sans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/>
                          <a:ea typeface="DejaVu Sans"/>
                        </a:rPr>
                        <a:t>SVNDEV := -D'SVN_REV="$(</a:t>
                      </a:r>
                      <a:r>
                        <a:rPr lang="en-US" sz="1200" b="1" kern="50" dirty="0">
                          <a:effectLst/>
                          <a:latin typeface="Consolas"/>
                          <a:ea typeface="DejaVu Sans"/>
                        </a:rPr>
                        <a:t>shell </a:t>
                      </a:r>
                      <a:r>
                        <a:rPr lang="en-US" sz="1200" b="1" kern="50" dirty="0" err="1">
                          <a:effectLst/>
                          <a:latin typeface="Consolas"/>
                          <a:ea typeface="DejaVu Sans"/>
                        </a:rPr>
                        <a:t>svnversion</a:t>
                      </a:r>
                      <a:r>
                        <a:rPr lang="en-US" sz="1200" b="1" kern="50" dirty="0">
                          <a:effectLst/>
                          <a:latin typeface="Consolas"/>
                          <a:ea typeface="DejaVu Sans"/>
                        </a:rPr>
                        <a:t> -n .</a:t>
                      </a:r>
                      <a:r>
                        <a:rPr lang="en-US" sz="1200" kern="50" dirty="0">
                          <a:effectLst/>
                          <a:latin typeface="Consolas"/>
                          <a:ea typeface="DejaVu Sans"/>
                        </a:rPr>
                        <a:t>)"'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200" kern="50" dirty="0" smtClean="0">
                        <a:effectLst/>
                        <a:latin typeface="Consolas"/>
                        <a:ea typeface="DejaVu San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effectLst/>
                          <a:latin typeface="Consolas"/>
                          <a:ea typeface="DejaVu Sans"/>
                        </a:rPr>
                        <a:t>CFLAGS   = -Wall -O1  -DCENTOS $(SVNDEV)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effectLst/>
                          <a:latin typeface="Consolas"/>
                          <a:ea typeface="DejaVu Sans"/>
                        </a:rPr>
                        <a:t>CXXFLAGS = -c -Wall -O1 $(SVNDEV)</a:t>
                      </a:r>
                      <a:endParaRPr lang="ru-RU" sz="1200" kern="50" dirty="0" smtClean="0">
                        <a:effectLst/>
                        <a:latin typeface="Consolas"/>
                        <a:ea typeface="DejaVu San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/>
                          <a:ea typeface="DejaVu Sans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effectLst/>
                          <a:latin typeface="Consolas"/>
                          <a:ea typeface="DejaVu Sans"/>
                        </a:rPr>
                        <a:t>ifeq</a:t>
                      </a:r>
                      <a:r>
                        <a:rPr lang="en-US" sz="1200" kern="50" dirty="0">
                          <a:effectLst/>
                          <a:latin typeface="Consolas"/>
                          <a:ea typeface="DejaVu Sans"/>
                        </a:rPr>
                        <a:t> ($(BOARD),X86)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/>
                          <a:ea typeface="DejaVu Sans"/>
                        </a:rPr>
                        <a:t>   CC       = </a:t>
                      </a:r>
                      <a:r>
                        <a:rPr lang="en-US" sz="1200" kern="50" dirty="0" err="1">
                          <a:effectLst/>
                          <a:latin typeface="Consolas"/>
                          <a:ea typeface="DejaVu Sans"/>
                        </a:rPr>
                        <a:t>gcc</a:t>
                      </a:r>
                      <a:r>
                        <a:rPr lang="en-US" sz="1200" kern="50" dirty="0">
                          <a:effectLst/>
                          <a:latin typeface="Consolas"/>
                          <a:ea typeface="DejaVu Sans"/>
                        </a:rPr>
                        <a:t> -g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/>
                          <a:ea typeface="DejaVu Sans"/>
                        </a:rPr>
                        <a:t>   CXX      = g++ -g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/>
                          <a:ea typeface="DejaVu Sans"/>
                        </a:rPr>
                        <a:t>   LINK     = </a:t>
                      </a:r>
                      <a:r>
                        <a:rPr lang="en-US" sz="1200" kern="50" dirty="0" err="1">
                          <a:effectLst/>
                          <a:latin typeface="Consolas"/>
                          <a:ea typeface="DejaVu Sans"/>
                        </a:rPr>
                        <a:t>ar</a:t>
                      </a:r>
                      <a:r>
                        <a:rPr lang="en-US" sz="1200" kern="50" dirty="0">
                          <a:effectLst/>
                          <a:latin typeface="Consolas"/>
                          <a:ea typeface="DejaVu Sans"/>
                        </a:rPr>
                        <a:t> cr.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effectLst/>
                          <a:latin typeface="Consolas"/>
                          <a:ea typeface="DejaVu Sans"/>
                        </a:rPr>
                        <a:t>else</a:t>
                      </a:r>
                      <a:endParaRPr lang="en-US" sz="1200" kern="50" dirty="0">
                        <a:effectLst/>
                        <a:latin typeface="Consolas"/>
                        <a:ea typeface="DejaVu San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/>
                          <a:ea typeface="DejaVu Sans"/>
                        </a:rPr>
                        <a:t>   CC       = nios2-linux-gcc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/>
                          <a:ea typeface="DejaVu Sans"/>
                        </a:rPr>
                        <a:t>   CXX      = nios2-linux-g++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/>
                          <a:ea typeface="DejaVu Sans"/>
                        </a:rPr>
                        <a:t>   LINK     = nios2-linux-ar cr.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err="1" smtClean="0">
                          <a:effectLst/>
                          <a:latin typeface="Consolas"/>
                          <a:ea typeface="DejaVu Sans"/>
                        </a:rPr>
                        <a:t>Endif</a:t>
                      </a:r>
                      <a:endParaRPr lang="en-US" sz="1200" kern="50" dirty="0">
                        <a:effectLst/>
                        <a:latin typeface="Consolas"/>
                        <a:ea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25939"/>
              </p:ext>
            </p:extLst>
          </p:nvPr>
        </p:nvGraphicFramePr>
        <p:xfrm>
          <a:off x="1143000" y="4267200"/>
          <a:ext cx="6120130" cy="189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13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#file </a:t>
                      </a:r>
                      <a:r>
                        <a:rPr lang="en-US" sz="1200" kern="50" dirty="0" err="1">
                          <a:effectLst/>
                        </a:rPr>
                        <a:t>Makefile</a:t>
                      </a:r>
                      <a:endParaRPr lang="en-US" sz="1200" kern="5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 </a:t>
                      </a:r>
                      <a:r>
                        <a:rPr lang="en-US" sz="1200" b="1" kern="50" dirty="0" smtClean="0">
                          <a:effectLst/>
                        </a:rPr>
                        <a:t>include </a:t>
                      </a:r>
                      <a:r>
                        <a:rPr lang="en-US" sz="1200" b="1" kern="50" dirty="0">
                          <a:effectLst/>
                        </a:rPr>
                        <a:t>../default.mk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effectLst/>
                        </a:rPr>
                        <a:t>all</a:t>
                      </a:r>
                      <a:r>
                        <a:rPr lang="en-US" sz="1200" kern="50" dirty="0">
                          <a:effectLst/>
                        </a:rPr>
                        <a:t>: hello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hello: </a:t>
                      </a:r>
                      <a:r>
                        <a:rPr lang="en-US" sz="1200" kern="50" dirty="0" err="1">
                          <a:effectLst/>
                        </a:rPr>
                        <a:t>main.o</a:t>
                      </a:r>
                      <a:r>
                        <a:rPr lang="en-US" sz="1200" kern="50" dirty="0">
                          <a:effectLst/>
                        </a:rPr>
                        <a:t> </a:t>
                      </a:r>
                      <a:r>
                        <a:rPr lang="en-US" sz="1200" kern="50" dirty="0" err="1">
                          <a:effectLst/>
                        </a:rPr>
                        <a:t>factorial.o</a:t>
                      </a:r>
                      <a:r>
                        <a:rPr lang="en-US" sz="1200" kern="50" dirty="0">
                          <a:effectLst/>
                        </a:rPr>
                        <a:t> </a:t>
                      </a:r>
                      <a:r>
                        <a:rPr lang="en-US" sz="1200" kern="50" dirty="0" err="1">
                          <a:effectLst/>
                        </a:rPr>
                        <a:t>hello.o</a:t>
                      </a:r>
                      <a:endParaRPr lang="en-US" sz="1200" kern="5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    $(CC) </a:t>
                      </a:r>
                      <a:r>
                        <a:rPr lang="en-US" sz="1200" kern="50" dirty="0" err="1">
                          <a:effectLst/>
                        </a:rPr>
                        <a:t>main.o</a:t>
                      </a:r>
                      <a:r>
                        <a:rPr lang="en-US" sz="1200" kern="50" dirty="0">
                          <a:effectLst/>
                        </a:rPr>
                        <a:t> </a:t>
                      </a:r>
                      <a:r>
                        <a:rPr lang="en-US" sz="1200" kern="50" dirty="0" err="1">
                          <a:effectLst/>
                        </a:rPr>
                        <a:t>factorial.o</a:t>
                      </a:r>
                      <a:r>
                        <a:rPr lang="en-US" sz="1200" kern="50" dirty="0">
                          <a:effectLst/>
                        </a:rPr>
                        <a:t> </a:t>
                      </a:r>
                      <a:r>
                        <a:rPr lang="en-US" sz="1200" kern="50" dirty="0" err="1">
                          <a:effectLst/>
                        </a:rPr>
                        <a:t>hello.o</a:t>
                      </a:r>
                      <a:r>
                        <a:rPr lang="en-US" sz="1200" kern="50" dirty="0">
                          <a:effectLst/>
                        </a:rPr>
                        <a:t> -o hello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200" kern="5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effectLst/>
                        </a:rPr>
                        <a:t>clean</a:t>
                      </a:r>
                      <a:r>
                        <a:rPr lang="en-US" sz="1200" kern="50" dirty="0">
                          <a:effectLst/>
                        </a:rPr>
                        <a:t>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    </a:t>
                      </a:r>
                      <a:r>
                        <a:rPr lang="en-US" sz="1200" kern="50" dirty="0" err="1">
                          <a:effectLst/>
                        </a:rPr>
                        <a:t>rm</a:t>
                      </a:r>
                      <a:r>
                        <a:rPr lang="en-US" sz="1200" kern="50" dirty="0">
                          <a:effectLst/>
                        </a:rPr>
                        <a:t> -</a:t>
                      </a:r>
                      <a:r>
                        <a:rPr lang="en-US" sz="1200" kern="50" dirty="0" err="1">
                          <a:effectLst/>
                        </a:rPr>
                        <a:t>rf</a:t>
                      </a:r>
                      <a:r>
                        <a:rPr lang="en-US" sz="1200" kern="50" dirty="0">
                          <a:effectLst/>
                        </a:rPr>
                        <a:t> *.o hello</a:t>
                      </a:r>
                      <a:endParaRPr lang="en-US" sz="1200" kern="50" dirty="0">
                        <a:effectLst/>
                        <a:latin typeface="Consolas"/>
                        <a:ea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2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Утилита</a:t>
            </a:r>
            <a:r>
              <a:rPr lang="en-US" b="1" dirty="0"/>
              <a:t> </a:t>
            </a:r>
            <a:r>
              <a:rPr lang="en-US" b="1" dirty="0" err="1"/>
              <a:t>cmake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9906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3550" algn="just"/>
            <a:r>
              <a:rPr lang="en-US" b="1" dirty="0" err="1" smtClean="0"/>
              <a:t>CMake</a:t>
            </a:r>
            <a:r>
              <a:rPr lang="ru-RU" dirty="0" smtClean="0"/>
              <a:t> </a:t>
            </a:r>
            <a:r>
              <a:rPr lang="ru-RU" dirty="0"/>
              <a:t>(от англ. </a:t>
            </a:r>
            <a:r>
              <a:rPr lang="en-US" dirty="0"/>
              <a:t>cross platform make</a:t>
            </a:r>
            <a:r>
              <a:rPr lang="ru-RU" dirty="0"/>
              <a:t>) — это кроссплатформенная система автоматизации сборки программного обеспечения из исходного кода. </a:t>
            </a:r>
            <a:endParaRPr lang="ru-RU" dirty="0" smtClean="0"/>
          </a:p>
          <a:p>
            <a:pPr indent="463550" algn="just"/>
            <a:endParaRPr lang="en-US" dirty="0"/>
          </a:p>
          <a:p>
            <a:pPr indent="463550" algn="just"/>
            <a:r>
              <a:rPr lang="ru-RU" b="1" dirty="0"/>
              <a:t>CMake</a:t>
            </a:r>
            <a:r>
              <a:rPr lang="ru-RU" dirty="0"/>
              <a:t> не осуществляет сборку проекта, а генерирует файлы управления сборкой из файлов </a:t>
            </a:r>
            <a:r>
              <a:rPr lang="en-US" b="1" dirty="0" err="1"/>
              <a:t>CMakeLists</a:t>
            </a:r>
            <a:r>
              <a:rPr lang="ru-RU" b="1" dirty="0"/>
              <a:t>.</a:t>
            </a:r>
            <a:r>
              <a:rPr lang="en-US" b="1" dirty="0"/>
              <a:t>txt</a:t>
            </a:r>
            <a:r>
              <a:rPr lang="ru-RU" dirty="0"/>
              <a:t>, создавая </a:t>
            </a:r>
            <a:r>
              <a:rPr lang="en-US" b="1" dirty="0" err="1"/>
              <a:t>Makefile</a:t>
            </a:r>
            <a:r>
              <a:rPr lang="ru-RU" dirty="0"/>
              <a:t> для конкретной платформы:</a:t>
            </a: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Unix </a:t>
            </a:r>
            <a:r>
              <a:rPr lang="en-US" dirty="0" err="1"/>
              <a:t>makefile</a:t>
            </a:r>
            <a:r>
              <a:rPr lang="en-US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QT;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Microsoft Visual Studio;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XCode</a:t>
            </a:r>
            <a:r>
              <a:rPr lang="en-US" dirty="0"/>
              <a:t> </a:t>
            </a:r>
            <a:r>
              <a:rPr lang="ru-RU" dirty="0"/>
              <a:t>для</a:t>
            </a:r>
            <a:r>
              <a:rPr lang="en-US" dirty="0"/>
              <a:t> </a:t>
            </a:r>
            <a:r>
              <a:rPr lang="en-US" dirty="0" err="1"/>
              <a:t>MacOS</a:t>
            </a:r>
            <a:r>
              <a:rPr lang="en-US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Eclipse;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CodeBlocks</a:t>
            </a:r>
            <a:r>
              <a:rPr lang="en-US" dirty="0"/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46600"/>
              </p:ext>
            </p:extLst>
          </p:nvPr>
        </p:nvGraphicFramePr>
        <p:xfrm>
          <a:off x="457200" y="4800600"/>
          <a:ext cx="7955666" cy="990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955666"/>
              </a:tblGrid>
              <a:tr h="990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 </a:t>
                      </a:r>
                      <a:r>
                        <a:rPr lang="en-US" sz="18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cmake</a:t>
                      </a: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CMakeLists.txt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 </a:t>
                      </a:r>
                      <a:r>
                        <a:rPr lang="en-US" sz="18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sz="18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-l </a:t>
                      </a:r>
                      <a:r>
                        <a:rPr lang="en-US" sz="18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Makefile</a:t>
                      </a:r>
                      <a:endParaRPr lang="en-US" sz="18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9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Простой</a:t>
            </a:r>
            <a:r>
              <a:rPr lang="en-US" b="1" dirty="0"/>
              <a:t> </a:t>
            </a:r>
            <a:r>
              <a:rPr lang="en-US" b="1" dirty="0" err="1"/>
              <a:t>CMake</a:t>
            </a:r>
            <a:r>
              <a:rPr lang="en-US" b="1" dirty="0"/>
              <a:t>-</a:t>
            </a:r>
            <a:r>
              <a:rPr lang="ru-RU" b="1" dirty="0"/>
              <a:t>файл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28054"/>
              </p:ext>
            </p:extLst>
          </p:nvPr>
        </p:nvGraphicFramePr>
        <p:xfrm>
          <a:off x="609600" y="990600"/>
          <a:ext cx="7924800" cy="5105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924800"/>
              </a:tblGrid>
              <a:tr h="5105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минимальная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версия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CMake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необходимая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успешной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интерпретации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файла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cmake_minimum_required</a:t>
                      </a:r>
                      <a:r>
                        <a:rPr lang="en-US" sz="15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(VERSION 2.6)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определяется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переменная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PROJECT и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ей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задается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значение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hello_world</a:t>
                      </a:r>
                      <a:endParaRPr lang="en-US" sz="15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 (PROJECT </a:t>
                      </a:r>
                      <a:r>
                        <a:rPr lang="en-US" sz="1500" b="1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hello_world</a:t>
                      </a:r>
                      <a:r>
                        <a:rPr lang="en-US" sz="15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конструкция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${ИМЯ_ПЕРЕМЕННОЙ}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возвращает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значение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переменной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таким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образом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проект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будет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называться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hello_world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project (${PROJECT})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HEADERS и SOURCES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переменные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содержащие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список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файлов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необходимых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сборки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проекта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 (HEADERS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500" b="1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hello.h</a:t>
                      </a:r>
                      <a:r>
                        <a:rPr lang="en-US" sz="15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 (SOURCES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hello.cpp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main.cpp)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команда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собрать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исполняемый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файл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с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именем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указанном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в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переменной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PROJECT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из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файлов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имена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которых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находятся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в </a:t>
                      </a:r>
                      <a:r>
                        <a:rPr lang="en-US" sz="15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переменных</a:t>
                      </a:r>
                      <a:r>
                        <a:rPr lang="en-US" sz="15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HEADERS и SOURCES.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add_executable</a:t>
                      </a:r>
                      <a:r>
                        <a:rPr lang="en-US" sz="1500" b="1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(${PROJECT} ${HEADERS} ${SOURCES})</a:t>
                      </a:r>
                      <a:endParaRPr lang="en-US" sz="1500" b="1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7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41116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Простой</a:t>
            </a:r>
            <a:r>
              <a:rPr lang="en-US" b="1" dirty="0"/>
              <a:t> </a:t>
            </a:r>
            <a:r>
              <a:rPr lang="en-US" b="1" dirty="0" err="1"/>
              <a:t>CMake</a:t>
            </a:r>
            <a:r>
              <a:rPr lang="en-US" b="1" dirty="0"/>
              <a:t>-</a:t>
            </a:r>
            <a:r>
              <a:rPr lang="ru-RU" b="1" dirty="0"/>
              <a:t>файл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82564"/>
              </p:ext>
            </p:extLst>
          </p:nvPr>
        </p:nvGraphicFramePr>
        <p:xfrm>
          <a:off x="457200" y="914400"/>
          <a:ext cx="3429000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429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r>
                        <a:rPr lang="en-US" sz="1200" kern="50" baseline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kern="50" baseline="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hello.h</a:t>
                      </a:r>
                      <a:endParaRPr lang="ru-RU" sz="1200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200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hworld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</a:t>
                      </a:r>
                      <a:r>
                        <a:rPr lang="en-US" sz="12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18739"/>
              </p:ext>
            </p:extLst>
          </p:nvPr>
        </p:nvGraphicFramePr>
        <p:xfrm>
          <a:off x="457200" y="1905000"/>
          <a:ext cx="3429000" cy="16459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429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hello.cpp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include &lt;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"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hello.h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hworld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("Hello World\n");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17636"/>
              </p:ext>
            </p:extLst>
          </p:nvPr>
        </p:nvGraphicFramePr>
        <p:xfrm>
          <a:off x="457200" y="3810000"/>
          <a:ext cx="3429000" cy="16459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429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200" kern="5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</a:t>
                      </a:r>
                      <a:endParaRPr lang="en-US" sz="1200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5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include "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hello.h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 (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argc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char* 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argv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[]) 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hworld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return 0;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51016"/>
              </p:ext>
            </p:extLst>
          </p:nvPr>
        </p:nvGraphicFramePr>
        <p:xfrm>
          <a:off x="4343400" y="914400"/>
          <a:ext cx="4495799" cy="5334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495799"/>
              </a:tblGrid>
              <a:tr h="5334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lvr@lvr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hello]$ 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cmake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CMakeLists.txt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The C compiler identification is GNU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The CXX compiler identification is GNU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Check for working C compiler: 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usr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/bin/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endParaRPr lang="en-US" sz="12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Check for working C compiler: 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usr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/bin/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-- works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Detecting C compiler ABI info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Detecting C compiler ABI info - done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Check for working CXX compiler: 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usr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/bin/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c++</a:t>
                      </a:r>
                      <a:endParaRPr lang="en-US" sz="12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Check for working CXX compiler: 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usr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/bin/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c++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-- works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Detecting CXX compiler ABI info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Detecting CXX compiler ABI info - done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Configuring done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Generating done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 Build files have been written to: /home/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lvr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lvr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/1.linux/2.developing/example/hello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lvr@lvr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hello]$ make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Scanning dependencies of target 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hello_world</a:t>
                      </a:r>
                      <a:endParaRPr lang="en-US" sz="12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[ 50%] Building CXX object 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CMakeFiles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hello_world.dir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hello.cpp.o</a:t>
                      </a:r>
                      <a:endParaRPr lang="en-US" sz="12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[100%] Building CXX object 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CMakeFiles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hello_world.dir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main.cpp.o</a:t>
                      </a:r>
                      <a:endParaRPr lang="en-US" sz="12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Linking CXX executable 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hello_world</a:t>
                      </a:r>
                      <a:endParaRPr lang="en-US" sz="12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[100%] Built target 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hello_world</a:t>
                      </a:r>
                      <a:endParaRPr lang="en-US" sz="12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lvr@lvr</a:t>
                      </a: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hello]$ ./</a:t>
                      </a:r>
                      <a:r>
                        <a:rPr lang="en-US" sz="1200" kern="5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hello_world</a:t>
                      </a:r>
                      <a:endParaRPr lang="en-US" sz="1200" kern="5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</a:t>
                      </a:r>
                      <a:endParaRPr lang="en-US" sz="1200" kern="50" dirty="0">
                        <a:effectLst/>
                        <a:latin typeface="Consolas" panose="020B0609020204030204" pitchFamily="49" charset="0"/>
                        <a:ea typeface="DejaVu Sans"/>
                        <a:cs typeface="Consolas" panose="020B0609020204030204" pitchFamily="49" charset="0"/>
                      </a:endParaRPr>
                    </a:p>
                  </a:txBody>
                  <a:tcPr marL="67889" marR="6788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057401"/>
            <a:ext cx="7696200" cy="4267200"/>
          </a:xfrm>
        </p:spPr>
        <p:txBody>
          <a:bodyPr>
            <a:normAutofit/>
          </a:bodyPr>
          <a:lstStyle/>
          <a:p>
            <a:r>
              <a:rPr lang="ru-RU" b="1" dirty="0" smtClean="0"/>
              <a:t>Спасибо за внимание!</a:t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ВОПРОСЫ ???</a:t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sz="2400" i="1" dirty="0" smtClean="0"/>
              <a:t>Александр Лавриненко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i="1" dirty="0" smtClean="0"/>
              <a:t>PSA R&amp;D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i="1" dirty="0" smtClean="0"/>
              <a:t>Июль </a:t>
            </a:r>
            <a:r>
              <a:rPr lang="en-US" sz="2400" i="1" dirty="0" smtClean="0"/>
              <a:t>201</a:t>
            </a:r>
            <a:r>
              <a:rPr lang="ru-RU" sz="2400" i="1" dirty="0" smtClean="0"/>
              <a:t>4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18" y="838200"/>
            <a:ext cx="3810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83378"/>
            <a:ext cx="533400" cy="6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Написать скрипт для автоматического сбора информации о системе (</a:t>
            </a:r>
            <a:r>
              <a:rPr lang="en-US" dirty="0" smtClean="0"/>
              <a:t>IP, MAC, OS, hardware, software</a:t>
            </a:r>
            <a:r>
              <a:rPr lang="ru-RU" dirty="0" smtClean="0"/>
              <a:t>). Отчет поместить в файл</a:t>
            </a:r>
            <a:r>
              <a:rPr lang="en-US" dirty="0" smtClean="0"/>
              <a:t> </a:t>
            </a:r>
            <a:r>
              <a:rPr lang="en-US" dirty="0" err="1" smtClean="0"/>
              <a:t>secondname</a:t>
            </a:r>
            <a:r>
              <a:rPr lang="ru-RU" dirty="0" smtClean="0"/>
              <a:t>_</a:t>
            </a:r>
            <a:r>
              <a:rPr lang="en-US" dirty="0" smtClean="0"/>
              <a:t>IP</a:t>
            </a:r>
            <a:r>
              <a:rPr lang="ru-RU" dirty="0" smtClean="0"/>
              <a:t>.</a:t>
            </a:r>
            <a:r>
              <a:rPr lang="en-US" dirty="0" smtClean="0"/>
              <a:t>txt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Модифицировать скрипт, что бы он отправлял отчет о системе по </a:t>
            </a:r>
            <a:r>
              <a:rPr lang="en-US" dirty="0" smtClean="0"/>
              <a:t>SSH </a:t>
            </a:r>
            <a:r>
              <a:rPr lang="ru-RU" dirty="0" smtClean="0"/>
              <a:t>по заданному адресу (</a:t>
            </a:r>
            <a:r>
              <a:rPr lang="ru-RU" sz="1800" dirty="0" smtClean="0"/>
              <a:t>имя пользователя, пароль, адрес</a:t>
            </a:r>
            <a:r>
              <a:rPr lang="en-US" sz="1800" dirty="0" smtClean="0"/>
              <a:t>, </a:t>
            </a:r>
            <a:r>
              <a:rPr lang="ru-RU" sz="1800" dirty="0" smtClean="0"/>
              <a:t>путь 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600" dirty="0" smtClean="0"/>
              <a:t>«</a:t>
            </a:r>
            <a:r>
              <a:rPr lang="ru-RU" sz="2600" dirty="0"/>
              <a:t>Захват Флага» - захватить консоль машины (</a:t>
            </a:r>
            <a:r>
              <a:rPr lang="ru-RU" sz="2000" i="1" dirty="0"/>
              <a:t>имя пользователя, пароль, адрес</a:t>
            </a:r>
            <a:r>
              <a:rPr lang="ru-RU" sz="2600" dirty="0"/>
              <a:t>) и не пустить на него другого </a:t>
            </a:r>
            <a:r>
              <a:rPr lang="ru-RU" sz="2600" dirty="0" smtClean="0"/>
              <a:t>пользователя !!!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6" y="457200"/>
            <a:ext cx="4376391" cy="43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Содержание курса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>
                <a:latin typeface="+mj-lt"/>
              </a:rPr>
              <a:t>Введение</a:t>
            </a:r>
          </a:p>
          <a:p>
            <a:r>
              <a:rPr lang="ru-RU" sz="1800" dirty="0" smtClean="0">
                <a:latin typeface="+mj-lt"/>
              </a:rPr>
              <a:t>Компилляция</a:t>
            </a:r>
            <a:endParaRPr lang="en-US" sz="1800" dirty="0">
              <a:latin typeface="+mj-lt"/>
            </a:endParaRPr>
          </a:p>
          <a:p>
            <a:r>
              <a:rPr lang="ru-RU" sz="1800" dirty="0" smtClean="0">
                <a:latin typeface="+mj-lt"/>
              </a:rPr>
              <a:t>Создание </a:t>
            </a:r>
            <a:r>
              <a:rPr lang="ru-RU" sz="1800" dirty="0">
                <a:latin typeface="+mj-lt"/>
              </a:rPr>
              <a:t>статических и динамических </a:t>
            </a:r>
            <a:r>
              <a:rPr lang="ru-RU" sz="1800" dirty="0" smtClean="0">
                <a:latin typeface="+mj-lt"/>
              </a:rPr>
              <a:t>библиотек</a:t>
            </a:r>
            <a:endParaRPr lang="en-US" sz="1800" dirty="0">
              <a:latin typeface="+mj-lt"/>
            </a:endParaRPr>
          </a:p>
          <a:p>
            <a:r>
              <a:rPr lang="ru-RU" sz="1800" dirty="0" smtClean="0">
                <a:latin typeface="+mj-lt"/>
              </a:rPr>
              <a:t>Утилита </a:t>
            </a:r>
            <a:r>
              <a:rPr lang="ru-RU" sz="1800" b="1" dirty="0" smtClean="0">
                <a:latin typeface="+mj-lt"/>
              </a:rPr>
              <a:t>mаке</a:t>
            </a:r>
            <a:endParaRPr lang="en-US" sz="1800" b="1" dirty="0">
              <a:latin typeface="+mj-lt"/>
            </a:endParaRPr>
          </a:p>
          <a:p>
            <a:pPr lvl="1"/>
            <a:r>
              <a:rPr lang="ru-RU" sz="1800" dirty="0">
                <a:latin typeface="+mj-lt"/>
              </a:rPr>
              <a:t>Процесс </a:t>
            </a:r>
            <a:r>
              <a:rPr lang="ru-RU" sz="1800" dirty="0" smtClean="0">
                <a:latin typeface="+mj-lt"/>
              </a:rPr>
              <a:t>сборки</a:t>
            </a:r>
            <a:endParaRPr lang="en-US" sz="1800" dirty="0">
              <a:latin typeface="+mj-lt"/>
            </a:endParaRPr>
          </a:p>
          <a:p>
            <a:pPr lvl="1"/>
            <a:r>
              <a:rPr lang="ru-RU" sz="1800" dirty="0">
                <a:latin typeface="+mj-lt"/>
              </a:rPr>
              <a:t>Компиляция руками	</a:t>
            </a:r>
            <a:endParaRPr lang="en-US" sz="1800" dirty="0">
              <a:latin typeface="+mj-lt"/>
            </a:endParaRPr>
          </a:p>
          <a:p>
            <a:pPr lvl="1"/>
            <a:r>
              <a:rPr lang="ru-RU" sz="1800" dirty="0">
                <a:latin typeface="+mj-lt"/>
              </a:rPr>
              <a:t>Использование переменных и </a:t>
            </a:r>
            <a:r>
              <a:rPr lang="ru-RU" sz="1800" dirty="0" smtClean="0">
                <a:latin typeface="+mj-lt"/>
              </a:rPr>
              <a:t>комментариев</a:t>
            </a:r>
            <a:endParaRPr lang="en-US" sz="1800" dirty="0">
              <a:latin typeface="+mj-lt"/>
            </a:endParaRPr>
          </a:p>
          <a:p>
            <a:pPr lvl="1"/>
            <a:r>
              <a:rPr lang="ru-RU" sz="1800" dirty="0">
                <a:latin typeface="+mj-lt"/>
              </a:rPr>
              <a:t>Использование автоматических </a:t>
            </a:r>
            <a:r>
              <a:rPr lang="ru-RU" sz="1800" dirty="0" smtClean="0">
                <a:latin typeface="+mj-lt"/>
              </a:rPr>
              <a:t>переменных</a:t>
            </a:r>
            <a:endParaRPr lang="en-US" sz="1800" dirty="0">
              <a:latin typeface="+mj-lt"/>
            </a:endParaRPr>
          </a:p>
          <a:p>
            <a:r>
              <a:rPr lang="ru-RU" sz="1800" dirty="0" smtClean="0">
                <a:latin typeface="+mj-lt"/>
              </a:rPr>
              <a:t>Утилита </a:t>
            </a:r>
            <a:r>
              <a:rPr lang="en-US" sz="1800" b="1" dirty="0" err="1" smtClean="0">
                <a:latin typeface="+mj-lt"/>
              </a:rPr>
              <a:t>cmake</a:t>
            </a:r>
            <a:endParaRPr lang="en-US" sz="1800" b="1" dirty="0">
              <a:latin typeface="+mj-lt"/>
            </a:endParaRPr>
          </a:p>
          <a:p>
            <a:pPr lvl="1"/>
            <a:r>
              <a:rPr lang="ru-RU" sz="1800" dirty="0">
                <a:latin typeface="+mj-lt"/>
              </a:rPr>
              <a:t>Простой </a:t>
            </a:r>
            <a:r>
              <a:rPr lang="en-US" sz="1800" dirty="0" err="1">
                <a:latin typeface="+mj-lt"/>
              </a:rPr>
              <a:t>CMake</a:t>
            </a:r>
            <a:r>
              <a:rPr lang="ru-RU" sz="1800" dirty="0">
                <a:latin typeface="+mj-lt"/>
              </a:rPr>
              <a:t>-файл </a:t>
            </a:r>
            <a:r>
              <a:rPr lang="en-US" sz="1800" dirty="0">
                <a:latin typeface="+mj-lt"/>
              </a:rPr>
              <a:t>Hello</a:t>
            </a:r>
            <a:r>
              <a:rPr lang="ru-RU" sz="1800" dirty="0">
                <a:latin typeface="+mj-lt"/>
              </a:rPr>
              <a:t>, </a:t>
            </a:r>
            <a:r>
              <a:rPr lang="en-US" sz="1800" dirty="0">
                <a:latin typeface="+mj-lt"/>
              </a:rPr>
              <a:t>World</a:t>
            </a:r>
            <a:r>
              <a:rPr lang="ru-RU" sz="1800" dirty="0" smtClean="0">
                <a:latin typeface="+mj-lt"/>
              </a:rPr>
              <a:t>!</a:t>
            </a:r>
            <a:endParaRPr lang="en-US" sz="1800" dirty="0">
              <a:latin typeface="+mj-lt"/>
            </a:endParaRPr>
          </a:p>
          <a:p>
            <a:pPr lvl="1"/>
            <a:r>
              <a:rPr lang="ru-RU" sz="1800" dirty="0">
                <a:latin typeface="+mj-lt"/>
              </a:rPr>
              <a:t>Сбока статической и динамической </a:t>
            </a:r>
            <a:r>
              <a:rPr lang="ru-RU" sz="1800" dirty="0" smtClean="0">
                <a:latin typeface="+mj-lt"/>
              </a:rPr>
              <a:t>библиотеки</a:t>
            </a:r>
            <a:endParaRPr lang="en-US" sz="1800" dirty="0">
              <a:latin typeface="+mj-lt"/>
            </a:endParaRPr>
          </a:p>
          <a:p>
            <a:pPr lvl="1"/>
            <a:r>
              <a:rPr lang="ru-RU" sz="1800" dirty="0">
                <a:latin typeface="+mj-lt"/>
              </a:rPr>
              <a:t>Подключение </a:t>
            </a:r>
            <a:r>
              <a:rPr lang="ru-RU" sz="1800" dirty="0" smtClean="0">
                <a:latin typeface="+mj-lt"/>
              </a:rPr>
              <a:t>библиотек</a:t>
            </a:r>
            <a:endParaRPr lang="en-US" sz="1800" dirty="0">
              <a:latin typeface="+mj-lt"/>
            </a:endParaRPr>
          </a:p>
          <a:p>
            <a:endParaRPr lang="ru-RU" sz="18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1670"/>
            <a:ext cx="8229600" cy="1143000"/>
          </a:xfrm>
        </p:spPr>
        <p:txBody>
          <a:bodyPr/>
          <a:lstStyle/>
          <a:p>
            <a:r>
              <a:rPr lang="ru-RU" b="1" dirty="0" smtClean="0"/>
              <a:t>Введение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b="1" dirty="0" smtClean="0"/>
              <a:t>Инструментарий = GNU toolchain</a:t>
            </a:r>
            <a:r>
              <a:rPr lang="en-US" sz="1800" b="1" dirty="0" smtClean="0"/>
              <a:t> + IDE</a:t>
            </a:r>
            <a:endParaRPr lang="en-US" sz="1800" dirty="0"/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r>
              <a:rPr lang="ru-RU" sz="1800" b="1" dirty="0" smtClean="0"/>
              <a:t>GNU </a:t>
            </a:r>
            <a:r>
              <a:rPr lang="ru-RU" sz="1800" b="1" dirty="0"/>
              <a:t>toolchain </a:t>
            </a:r>
            <a:r>
              <a:rPr lang="ru-RU" sz="1800" dirty="0"/>
              <a:t>— набор созданных в рамках проекта GNU пакетов программ, необходимых для компиляции и генерации выполняемого кода из исходных текстов. Являются стандартным средством разработки программ и ядра ОС Linux</a:t>
            </a:r>
            <a:r>
              <a:rPr lang="ru-RU" sz="1800" dirty="0" smtClean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ru-RU" sz="1800" b="1" dirty="0"/>
              <a:t>Состав GNU Toolchain:</a:t>
            </a:r>
            <a:endParaRPr lang="en-US" sz="1800" dirty="0"/>
          </a:p>
          <a:p>
            <a:pPr lvl="0"/>
            <a:r>
              <a:rPr lang="ru-RU" sz="1800" dirty="0"/>
              <a:t>заголовочные файлы ядра Linux;</a:t>
            </a:r>
            <a:endParaRPr lang="en-US" sz="1800" dirty="0"/>
          </a:p>
          <a:p>
            <a:pPr lvl="0"/>
            <a:r>
              <a:rPr lang="ru-RU" sz="1800" dirty="0"/>
              <a:t>binutils (компоновщик ld, ассемблер as и другие программы);</a:t>
            </a:r>
            <a:endParaRPr lang="en-US" sz="1800" dirty="0"/>
          </a:p>
          <a:p>
            <a:pPr lvl="0"/>
            <a:r>
              <a:rPr lang="en-US" sz="1800" dirty="0"/>
              <a:t>GNU Compiler Collection — </a:t>
            </a:r>
            <a:r>
              <a:rPr lang="ru-RU" sz="1800" dirty="0"/>
              <a:t>набор компиляторов</a:t>
            </a:r>
            <a:r>
              <a:rPr lang="en-US" sz="1800" dirty="0"/>
              <a:t>;</a:t>
            </a:r>
          </a:p>
          <a:p>
            <a:pPr lvl="0"/>
            <a:r>
              <a:rPr lang="ru-RU" sz="1800" dirty="0"/>
              <a:t>стандартная библиотека языка Си — GNU libc </a:t>
            </a:r>
            <a:endParaRPr lang="ru-RU" sz="1800" dirty="0" smtClean="0"/>
          </a:p>
          <a:p>
            <a:pPr marL="0" lvl="0" indent="0">
              <a:buNone/>
            </a:pPr>
            <a:r>
              <a:rPr lang="ru-RU" sz="1800" dirty="0"/>
              <a:t>	</a:t>
            </a:r>
            <a:r>
              <a:rPr lang="ru-RU" sz="1800" dirty="0" smtClean="0"/>
              <a:t>или </a:t>
            </a:r>
            <a:r>
              <a:rPr lang="ru-RU" sz="1800" dirty="0"/>
              <a:t>другая, например uClibc или dietlibc;</a:t>
            </a:r>
            <a:endParaRPr lang="en-US" sz="1800" dirty="0"/>
          </a:p>
          <a:p>
            <a:pPr lvl="0"/>
            <a:r>
              <a:rPr lang="ru-RU" sz="1800" dirty="0"/>
              <a:t>GNU make;</a:t>
            </a:r>
            <a:endParaRPr lang="en-US" sz="1800" dirty="0"/>
          </a:p>
          <a:p>
            <a:pPr lvl="0"/>
            <a:r>
              <a:rPr lang="ru-RU" sz="1800" dirty="0"/>
              <a:t>autotools (autoconf и др.).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192804"/>
            <a:ext cx="4743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Linux — Система написанная программистами для </a:t>
            </a:r>
            <a:r>
              <a:rPr lang="ru-RU" sz="1200" i="1" dirty="0" smtClean="0"/>
              <a:t>программистов</a:t>
            </a:r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03" y="4748776"/>
            <a:ext cx="1381203" cy="13502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03" y="4191000"/>
            <a:ext cx="1371600" cy="16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1670"/>
            <a:ext cx="8229600" cy="1143000"/>
          </a:xfrm>
        </p:spPr>
        <p:txBody>
          <a:bodyPr/>
          <a:lstStyle/>
          <a:p>
            <a:r>
              <a:rPr lang="en-US" b="1" dirty="0" smtClean="0"/>
              <a:t>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smtClean="0"/>
              <a:t>IDE</a:t>
            </a:r>
            <a:r>
              <a:rPr lang="ru-RU" sz="1800" dirty="0"/>
              <a:t>:</a:t>
            </a:r>
            <a:endParaRPr lang="en-US" sz="1800" dirty="0"/>
          </a:p>
          <a:p>
            <a:pPr lvl="0"/>
            <a:r>
              <a:rPr lang="ru-RU" sz="1800" dirty="0"/>
              <a:t>vim</a:t>
            </a:r>
            <a:endParaRPr lang="en-US" sz="1800" dirty="0"/>
          </a:p>
          <a:p>
            <a:pPr lvl="0"/>
            <a:r>
              <a:rPr lang="ru-RU" sz="1800" dirty="0"/>
              <a:t>emacs</a:t>
            </a:r>
            <a:endParaRPr lang="en-US" sz="1800" dirty="0"/>
          </a:p>
          <a:p>
            <a:pPr lvl="0"/>
            <a:r>
              <a:rPr lang="ru-RU" sz="1800" dirty="0"/>
              <a:t>Eclipse</a:t>
            </a:r>
            <a:endParaRPr lang="en-US" sz="1800" dirty="0"/>
          </a:p>
          <a:p>
            <a:pPr lvl="0"/>
            <a:r>
              <a:rPr lang="ru-RU" sz="1800" dirty="0"/>
              <a:t>Kdevelop</a:t>
            </a:r>
            <a:endParaRPr lang="en-US" sz="1800" dirty="0"/>
          </a:p>
          <a:p>
            <a:pPr lvl="0"/>
            <a:r>
              <a:rPr lang="ru-RU" sz="1800" dirty="0"/>
              <a:t>CodeBloks</a:t>
            </a:r>
            <a:endParaRPr lang="en-US" sz="1800" dirty="0"/>
          </a:p>
          <a:p>
            <a:pPr lvl="0"/>
            <a:r>
              <a:rPr lang="ru-RU" sz="1800" dirty="0"/>
              <a:t>. . .</a:t>
            </a:r>
            <a:endParaRPr lang="en-US" sz="1800" dirty="0"/>
          </a:p>
          <a:p>
            <a:pPr lvl="0"/>
            <a:r>
              <a:rPr lang="ru-RU" sz="1800" dirty="0"/>
              <a:t>mcedit</a:t>
            </a:r>
            <a:endParaRPr lang="en-US" sz="1800" dirty="0"/>
          </a:p>
          <a:p>
            <a:pPr lvl="0"/>
            <a:r>
              <a:rPr lang="ru-RU" sz="1800" dirty="0"/>
              <a:t>notepad</a:t>
            </a:r>
            <a:endParaRPr lang="en-US" sz="1800" dirty="0"/>
          </a:p>
          <a:p>
            <a:endParaRPr lang="ru-RU" sz="1800" i="1" dirty="0" smtClean="0"/>
          </a:p>
          <a:p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016124"/>
            <a:ext cx="6391965" cy="2022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0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1670"/>
            <a:ext cx="8229600" cy="1143000"/>
          </a:xfrm>
        </p:spPr>
        <p:txBody>
          <a:bodyPr/>
          <a:lstStyle/>
          <a:p>
            <a:r>
              <a:rPr lang="ru-RU" b="1" dirty="0" smtClean="0"/>
              <a:t>Установка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kern="50" dirty="0">
                <a:latin typeface="Times New Roman"/>
                <a:ea typeface="DejaVu Sans"/>
                <a:cs typeface="Times New Roman"/>
              </a:rPr>
              <a:t>Установка:</a:t>
            </a:r>
            <a:endParaRPr lang="en-US" sz="1800" kern="50" dirty="0">
              <a:latin typeface="Times New Roman"/>
              <a:ea typeface="DejaVu Sans"/>
              <a:cs typeface="Lohit Devanaga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50" dirty="0" smtClean="0">
                <a:latin typeface="Consolas"/>
                <a:ea typeface="DejaVu Sans"/>
              </a:rPr>
              <a:t>[root] #</a:t>
            </a:r>
            <a:r>
              <a:rPr lang="en-US" sz="1800" kern="50" dirty="0" smtClean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yum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install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 err="1">
                <a:latin typeface="Consolas"/>
                <a:ea typeface="DejaVu Sans"/>
              </a:rPr>
              <a:t>gcc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eclipse-</a:t>
            </a:r>
            <a:r>
              <a:rPr lang="en-US" sz="1800" kern="50" dirty="0" err="1">
                <a:latin typeface="Consolas"/>
                <a:ea typeface="DejaVu Sans"/>
              </a:rPr>
              <a:t>cdt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 err="1">
                <a:latin typeface="Consolas"/>
                <a:ea typeface="DejaVu Sans"/>
              </a:rPr>
              <a:t>svn</a:t>
            </a:r>
            <a:r>
              <a:rPr lang="en-US" sz="1800" kern="50" dirty="0">
                <a:latin typeface="Consolas"/>
                <a:ea typeface="DejaVu Sans"/>
              </a:rPr>
              <a:t> </a:t>
            </a:r>
            <a:r>
              <a:rPr lang="en-US" sz="1800" kern="50" dirty="0" err="1">
                <a:latin typeface="Consolas"/>
                <a:ea typeface="DejaVu Sans"/>
              </a:rPr>
              <a:t>git</a:t>
            </a:r>
            <a:endParaRPr lang="en-US" sz="1800" kern="50" dirty="0">
              <a:latin typeface="Consolas"/>
              <a:ea typeface="DejaVu Sans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50" dirty="0">
                <a:latin typeface="Times New Roman"/>
                <a:ea typeface="DejaVu Sans"/>
                <a:cs typeface="Lohit Devanagari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kern="50" dirty="0">
                <a:latin typeface="Times New Roman"/>
                <a:ea typeface="DejaVu Sans"/>
                <a:cs typeface="Times New Roman"/>
              </a:rPr>
              <a:t>Информация:</a:t>
            </a:r>
            <a:endParaRPr lang="en-US" sz="1800" kern="50" dirty="0">
              <a:latin typeface="Times New Roman"/>
              <a:ea typeface="DejaVu Sans"/>
              <a:cs typeface="Lohit Devanaga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50" dirty="0">
                <a:latin typeface="Consolas"/>
                <a:ea typeface="DejaVu Sans"/>
              </a:rPr>
              <a:t>$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man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 err="1">
                <a:latin typeface="Consolas"/>
                <a:ea typeface="DejaVu Sans"/>
              </a:rPr>
              <a:t>gcc</a:t>
            </a:r>
            <a:endParaRPr lang="en-US" sz="1800" kern="50" dirty="0">
              <a:latin typeface="Consolas"/>
              <a:ea typeface="DejaVu Sans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50" dirty="0">
                <a:latin typeface="Consolas"/>
                <a:ea typeface="DejaVu Sans"/>
              </a:rPr>
              <a:t>$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man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2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 err="1">
                <a:latin typeface="Consolas"/>
                <a:ea typeface="DejaVu Sans"/>
              </a:rPr>
              <a:t>системные_вызовы</a:t>
            </a:r>
            <a:endParaRPr lang="en-US" sz="1800" kern="50" dirty="0">
              <a:latin typeface="Consolas"/>
              <a:ea typeface="DejaVu Sans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50" dirty="0">
                <a:latin typeface="Consolas"/>
                <a:ea typeface="DejaVu Sans"/>
              </a:rPr>
              <a:t>$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man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3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 err="1" smtClean="0">
                <a:latin typeface="Consolas"/>
                <a:ea typeface="DejaVu Sans"/>
              </a:rPr>
              <a:t>стандартные_библиотечные_функции</a:t>
            </a:r>
            <a:endParaRPr lang="en-US" sz="1800" kern="50" dirty="0">
              <a:latin typeface="Consolas"/>
              <a:ea typeface="DejaVu Sans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kern="50" dirty="0">
                <a:latin typeface="Times New Roman"/>
                <a:ea typeface="DejaVu Sans"/>
                <a:cs typeface="Lohit Devanagari"/>
              </a:rPr>
              <a:t> </a:t>
            </a:r>
            <a:endParaRPr lang="en-US" sz="1800" kern="50" dirty="0">
              <a:latin typeface="Times New Roman"/>
              <a:ea typeface="DejaVu Sans"/>
              <a:cs typeface="Lohit Devanaga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kern="50" dirty="0">
                <a:latin typeface="Times New Roman"/>
                <a:ea typeface="DejaVu Sans"/>
                <a:cs typeface="Times New Roman"/>
              </a:rPr>
              <a:t>пример:</a:t>
            </a:r>
            <a:endParaRPr lang="en-US" sz="1800" kern="50" dirty="0">
              <a:latin typeface="Times New Roman"/>
              <a:ea typeface="DejaVu Sans"/>
              <a:cs typeface="Lohit Devanaga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50" dirty="0">
                <a:latin typeface="Consolas"/>
                <a:ea typeface="DejaVu Sans"/>
              </a:rPr>
              <a:t>$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man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sleep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50" dirty="0">
                <a:latin typeface="Consolas"/>
                <a:ea typeface="DejaVu Sans"/>
              </a:rPr>
              <a:t>$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man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3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sleep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kern="50" dirty="0">
                <a:latin typeface="Times New Roman"/>
                <a:ea typeface="DejaVu Sans"/>
                <a:cs typeface="Lohit Devanagari"/>
              </a:rPr>
              <a:t> </a:t>
            </a:r>
            <a:endParaRPr lang="en-US" sz="1800" kern="50" dirty="0" smtClean="0">
              <a:latin typeface="Times New Roman"/>
              <a:ea typeface="DejaVu Sans"/>
              <a:cs typeface="Lohit Devanaga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50" dirty="0">
                <a:latin typeface="Consolas"/>
                <a:ea typeface="DejaVu Sans"/>
              </a:rPr>
              <a:t>$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man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 smtClean="0">
                <a:latin typeface="Consolas"/>
                <a:ea typeface="Times New Roman"/>
              </a:rPr>
              <a:t>2 open</a:t>
            </a:r>
            <a:endParaRPr lang="en-US" sz="1800" kern="50" dirty="0">
              <a:latin typeface="Consolas"/>
              <a:ea typeface="DejaVu Sans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50" dirty="0">
                <a:latin typeface="Consolas"/>
                <a:ea typeface="DejaVu Sans"/>
              </a:rPr>
              <a:t>$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>
                <a:latin typeface="Consolas"/>
                <a:ea typeface="DejaVu Sans"/>
              </a:rPr>
              <a:t>man</a:t>
            </a:r>
            <a:r>
              <a:rPr lang="en-US" sz="1800" kern="50" dirty="0">
                <a:latin typeface="Consolas"/>
                <a:ea typeface="Times New Roman"/>
              </a:rPr>
              <a:t> </a:t>
            </a:r>
            <a:r>
              <a:rPr lang="en-US" sz="1800" kern="50" dirty="0" smtClean="0">
                <a:latin typeface="Consolas"/>
                <a:ea typeface="Times New Roman"/>
              </a:rPr>
              <a:t>3 </a:t>
            </a:r>
            <a:r>
              <a:rPr lang="en-US" sz="1800" kern="50" dirty="0" err="1" smtClean="0">
                <a:latin typeface="Consolas"/>
                <a:ea typeface="DejaVu Sans"/>
              </a:rPr>
              <a:t>fopen</a:t>
            </a:r>
            <a:endParaRPr lang="en-US" sz="1800" kern="50" dirty="0">
              <a:latin typeface="Consolas"/>
              <a:ea typeface="DejaVu Sans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u="sng" kern="50" dirty="0" smtClean="0">
              <a:solidFill>
                <a:srgbClr val="000080"/>
              </a:solidFill>
              <a:latin typeface="Times New Roman"/>
              <a:ea typeface="DejaVu Sans"/>
              <a:cs typeface="Lohit Devanagari"/>
              <a:hlinkClick r:id="rId2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 kern="50" dirty="0" smtClean="0">
                <a:solidFill>
                  <a:srgbClr val="000080"/>
                </a:solidFill>
                <a:latin typeface="Times New Roman"/>
                <a:ea typeface="DejaVu Sans"/>
                <a:cs typeface="Lohit Devanagari"/>
                <a:hlinkClick r:id="rId2"/>
              </a:rPr>
              <a:t>http</a:t>
            </a:r>
            <a:r>
              <a:rPr lang="ru-RU" sz="1800" u="sng" kern="50" dirty="0">
                <a:solidFill>
                  <a:srgbClr val="000080"/>
                </a:solidFill>
                <a:latin typeface="Times New Roman"/>
                <a:ea typeface="DejaVu Sans"/>
                <a:cs typeface="Lohit Devanagari"/>
                <a:hlinkClick r:id="rId2"/>
              </a:rPr>
              <a:t>://ru.wikipedia.org/wiki/GNU_toolchain</a:t>
            </a:r>
            <a:endParaRPr lang="en-US" sz="1800" kern="50" dirty="0">
              <a:latin typeface="Times New Roman"/>
              <a:ea typeface="DejaVu Sans"/>
              <a:cs typeface="Lohit Devanaga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 kern="50" dirty="0">
                <a:solidFill>
                  <a:srgbClr val="000080"/>
                </a:solidFill>
                <a:latin typeface="Times New Roman"/>
                <a:ea typeface="DejaVu Sans"/>
                <a:cs typeface="Lohit Devanagari"/>
                <a:hlinkClick r:id="rId3"/>
              </a:rPr>
              <a:t>http://ru.wikipedia.org/wiki/Binutils</a:t>
            </a:r>
            <a:endParaRPr lang="en-US" sz="1800" kern="50" dirty="0">
              <a:latin typeface="Times New Roman"/>
              <a:ea typeface="DejaVu Sans"/>
              <a:cs typeface="Lohit Devanagari"/>
            </a:endParaRPr>
          </a:p>
          <a:p>
            <a:pPr marL="0" indent="0">
              <a:buNone/>
            </a:pP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 smtClean="0"/>
              <a:t>Компилляция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Компилятор </a:t>
            </a:r>
            <a:r>
              <a:rPr lang="ru-RU" b="1" dirty="0" smtClean="0"/>
              <a:t>GCC -</a:t>
            </a:r>
            <a:r>
              <a:rPr lang="ru-RU" dirty="0" smtClean="0"/>
              <a:t> </a:t>
            </a:r>
            <a:r>
              <a:rPr lang="ru-RU" dirty="0"/>
              <a:t>это свободно доступный оптимизирующий компилятор для различных языков программирования в том числе для  языков C, C++, Java, Fortran, Ada 95, а также Objective C. Его версии  позволяют генерировать код для множества процессоров и различных операционных систем.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 </a:t>
            </a:r>
            <a:endParaRPr lang="en-US" dirty="0"/>
          </a:p>
          <a:p>
            <a:r>
              <a:rPr lang="ru-RU" dirty="0"/>
              <a:t>Я</a:t>
            </a:r>
            <a:r>
              <a:rPr lang="ru-RU" dirty="0" smtClean="0"/>
              <a:t>вляется </a:t>
            </a:r>
            <a:r>
              <a:rPr lang="ru-RU" dirty="0"/>
              <a:t>ключевым компонентом </a:t>
            </a:r>
            <a:r>
              <a:rPr lang="ru-RU" u="sng" dirty="0">
                <a:hlinkClick r:id="rId2"/>
              </a:rPr>
              <a:t>GNU toolchain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r>
              <a:rPr lang="ru-RU" b="1" dirty="0"/>
              <a:t>GCC</a:t>
            </a:r>
            <a:r>
              <a:rPr lang="ru-RU" dirty="0"/>
              <a:t> используется для компиляции программ в объектные модули и для компоновки полученных модулей в единую исполняемую программу. Компилятор способен анализировать имена файлов, передаваемые ему в качестве аргументов, и определять, какие действия необходимо выполнить.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9" y="2630870"/>
            <a:ext cx="1171575" cy="1381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5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Процесс </a:t>
            </a:r>
            <a:r>
              <a:rPr lang="ru-RU" b="1" dirty="0" smtClean="0"/>
              <a:t>компиляции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ru-RU" i="1" dirty="0"/>
              <a:t>Не нужно указывать каждый шаг явно, т.к. компиллятор gcc самостоятельно проходит все шаги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Проходят следующие шаги: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- Препроцессор </a:t>
            </a:r>
            <a:r>
              <a:rPr lang="ru-RU" dirty="0" smtClean="0"/>
              <a:t>- </a:t>
            </a:r>
            <a:r>
              <a:rPr lang="ru-RU" dirty="0"/>
              <a:t>реализуются макро-расширения;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- Компиляция - создается ассемблерный код;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- Ассемблирование - создается машинный код;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- Компоновка (линковка, связывание) - создается исполняемый файл;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indent="0">
              <a:buNone/>
            </a:pPr>
            <a:r>
              <a:rPr lang="ru-RU" i="1" dirty="0"/>
              <a:t>Для сохранения промежуточных файлов для каждого шага можно указать </a:t>
            </a:r>
            <a:r>
              <a:rPr lang="ru-RU" i="1" dirty="0" smtClean="0"/>
              <a:t>опцию </a:t>
            </a:r>
            <a:r>
              <a:rPr lang="ru-RU" b="1" dirty="0" smtClean="0"/>
              <a:t>–</a:t>
            </a:r>
            <a:r>
              <a:rPr lang="ru-RU" b="1" dirty="0"/>
              <a:t>save-temps</a:t>
            </a:r>
            <a:r>
              <a:rPr lang="ru-RU" i="1" dirty="0"/>
              <a:t>, тогда </a:t>
            </a:r>
            <a:r>
              <a:rPr lang="ru-RU" i="1" dirty="0" smtClean="0"/>
              <a:t>будут доступны файлы </a:t>
            </a:r>
            <a:r>
              <a:rPr lang="ru-RU" i="1" dirty="0"/>
              <a:t>с </a:t>
            </a:r>
            <a:r>
              <a:rPr lang="ru-RU" i="1" dirty="0" smtClean="0"/>
              <a:t>расширениями:</a:t>
            </a:r>
            <a:endParaRPr lang="en-US" dirty="0"/>
          </a:p>
          <a:p>
            <a:pPr marL="0" indent="0">
              <a:buNone/>
            </a:pPr>
            <a:r>
              <a:rPr lang="ru-RU" i="1" dirty="0" smtClean="0"/>
              <a:t>	.i	для </a:t>
            </a:r>
            <a:r>
              <a:rPr lang="ru-RU" i="1" dirty="0"/>
              <a:t>кода на языке C</a:t>
            </a:r>
            <a:endParaRPr lang="en-US" dirty="0"/>
          </a:p>
          <a:p>
            <a:pPr marL="0" indent="0">
              <a:buNone/>
            </a:pPr>
            <a:r>
              <a:rPr lang="ru-RU" i="1" dirty="0" smtClean="0"/>
              <a:t>	.ii	для </a:t>
            </a:r>
            <a:r>
              <a:rPr lang="ru-RU" i="1" dirty="0"/>
              <a:t>кода на языке C++</a:t>
            </a:r>
            <a:endParaRPr lang="en-US" dirty="0"/>
          </a:p>
          <a:p>
            <a:pPr marL="0" indent="0">
              <a:buNone/>
            </a:pPr>
            <a:r>
              <a:rPr lang="ru-RU" i="1" dirty="0" smtClean="0"/>
              <a:t>	.s	код </a:t>
            </a:r>
            <a:r>
              <a:rPr lang="ru-RU" i="1" dirty="0"/>
              <a:t>на языке ассемблера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Полезные флаги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in Linux. PSA R&amp;D (c)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CCC2-5AFF-4D87-A5D4-F2B2725A5F71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7/17/2014</a:t>
            </a:r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28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-v или </a:t>
            </a:r>
            <a:r>
              <a:rPr lang="ru-RU" sz="2000" dirty="0" smtClean="0"/>
              <a:t>-###  - вывод опций по умолчанию во </a:t>
            </a:r>
            <a:r>
              <a:rPr lang="ru-RU" sz="2000" dirty="0"/>
              <a:t>время </a:t>
            </a:r>
            <a:r>
              <a:rPr lang="ru-RU" sz="2000" dirty="0" smtClean="0"/>
              <a:t>компиляции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-m32 </a:t>
            </a:r>
            <a:r>
              <a:rPr lang="ru-RU" sz="2000" dirty="0" smtClean="0"/>
              <a:t>- </a:t>
            </a:r>
            <a:r>
              <a:rPr lang="en-US" sz="2000" dirty="0" smtClean="0"/>
              <a:t>32 </a:t>
            </a:r>
            <a:r>
              <a:rPr lang="ru-RU" sz="2000" dirty="0"/>
              <a:t>битный режим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-g</a:t>
            </a:r>
            <a:r>
              <a:rPr lang="en-US" sz="2000" dirty="0" smtClean="0"/>
              <a:t> </a:t>
            </a:r>
            <a:r>
              <a:rPr lang="ru-RU" sz="2000" dirty="0" smtClean="0"/>
              <a:t>- добавляет глобальные объявления для </a:t>
            </a:r>
            <a:r>
              <a:rPr lang="en-US" sz="2000" dirty="0" err="1" smtClean="0"/>
              <a:t>gdb</a:t>
            </a:r>
            <a:r>
              <a:rPr lang="ru-RU" sz="2000" dirty="0" smtClean="0"/>
              <a:t> 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-</a:t>
            </a:r>
            <a:r>
              <a:rPr lang="ru-RU" sz="2000" dirty="0" smtClean="0"/>
              <a:t>O</a:t>
            </a:r>
            <a:r>
              <a:rPr lang="en-US" sz="2000" dirty="0" smtClean="0"/>
              <a:t>X</a:t>
            </a:r>
            <a:r>
              <a:rPr lang="ru-RU" sz="2000" dirty="0" smtClean="0"/>
              <a:t>  - уровень оптимизации -</a:t>
            </a:r>
            <a:r>
              <a:rPr lang="en-US" sz="2000" dirty="0" smtClean="0"/>
              <a:t>O0, </a:t>
            </a:r>
            <a:r>
              <a:rPr lang="ru-RU" sz="2000" dirty="0"/>
              <a:t>-</a:t>
            </a:r>
            <a:r>
              <a:rPr lang="en-US" sz="2000" dirty="0" smtClean="0"/>
              <a:t>O1, </a:t>
            </a:r>
            <a:r>
              <a:rPr lang="ru-RU" sz="2000" dirty="0"/>
              <a:t>-</a:t>
            </a:r>
            <a:r>
              <a:rPr lang="en-US" sz="2000" dirty="0" smtClean="0"/>
              <a:t>O2, </a:t>
            </a:r>
            <a:r>
              <a:rPr lang="ru-RU" sz="2000" dirty="0"/>
              <a:t>-</a:t>
            </a:r>
            <a:r>
              <a:rPr lang="en-US" sz="2000" dirty="0" smtClean="0"/>
              <a:t>O3;</a:t>
            </a:r>
          </a:p>
          <a:p>
            <a:pPr marL="0" indent="0">
              <a:buNone/>
            </a:pPr>
            <a:r>
              <a:rPr lang="ru-RU" sz="2000" dirty="0" smtClean="0"/>
              <a:t>-W</a:t>
            </a:r>
            <a:r>
              <a:rPr lang="en-US" sz="2000" dirty="0" smtClean="0"/>
              <a:t> </a:t>
            </a:r>
            <a:r>
              <a:rPr lang="ru-RU" sz="2000" dirty="0" smtClean="0"/>
              <a:t>- управление варнингами</a:t>
            </a:r>
            <a:r>
              <a:rPr lang="en-US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02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1767</Words>
  <Application>Microsoft Office PowerPoint</Application>
  <PresentationFormat>On-screen Show (4:3)</PresentationFormat>
  <Paragraphs>457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Программирование в Linux.</vt:lpstr>
      <vt:lpstr>Содержание курса</vt:lpstr>
      <vt:lpstr>Введение</vt:lpstr>
      <vt:lpstr>IDE</vt:lpstr>
      <vt:lpstr>Установка</vt:lpstr>
      <vt:lpstr>Компилляция</vt:lpstr>
      <vt:lpstr>Процесс компиляции</vt:lpstr>
      <vt:lpstr>Полезные флаги</vt:lpstr>
      <vt:lpstr>Передача переменной окружения в код</vt:lpstr>
      <vt:lpstr>Использование заголовочных файлов</vt:lpstr>
      <vt:lpstr>Использование библиотек</vt:lpstr>
      <vt:lpstr>Поиск и установка библиотеки и заголовочных файлов, SDK.</vt:lpstr>
      <vt:lpstr>Создание статических и динамических библиотек</vt:lpstr>
      <vt:lpstr>Статическая библиотека </vt:lpstr>
      <vt:lpstr>Динамическая библиотека </vt:lpstr>
      <vt:lpstr>Полезные команды</vt:lpstr>
      <vt:lpstr> Утилита mаке</vt:lpstr>
      <vt:lpstr>Простой Makefile</vt:lpstr>
      <vt:lpstr>Использование переменных и комментариев</vt:lpstr>
      <vt:lpstr>Использование автоматических переменных</vt:lpstr>
      <vt:lpstr>Использование «include»</vt:lpstr>
      <vt:lpstr>Утилита cmake</vt:lpstr>
      <vt:lpstr>Простой CMake-файл</vt:lpstr>
      <vt:lpstr>Простой CMake-файл</vt:lpstr>
      <vt:lpstr>Спасибо за внимание!  ВОПРОСЫ ???  Александр Лавриненко PSA R&amp;D Июль 2014</vt:lpstr>
      <vt:lpstr>Задание</vt:lpstr>
      <vt:lpstr>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Linux. Быстрый старт.</dc:title>
  <dc:creator>Windows User</dc:creator>
  <cp:lastModifiedBy>Windows User</cp:lastModifiedBy>
  <cp:revision>56</cp:revision>
  <dcterms:created xsi:type="dcterms:W3CDTF">2013-04-15T15:00:10Z</dcterms:created>
  <dcterms:modified xsi:type="dcterms:W3CDTF">2014-07-18T12:47:54Z</dcterms:modified>
</cp:coreProperties>
</file>