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5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2" r:id="rId20"/>
    <p:sldId id="266" r:id="rId21"/>
    <p:sldId id="281" r:id="rId22"/>
    <p:sldId id="282" r:id="rId23"/>
    <p:sldId id="283" r:id="rId24"/>
    <p:sldId id="284" r:id="rId25"/>
    <p:sldId id="263" r:id="rId26"/>
    <p:sldId id="267" r:id="rId27"/>
    <p:sldId id="264" r:id="rId28"/>
    <p:sldId id="268" r:id="rId29"/>
    <p:sldId id="26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0C4"/>
    <a:srgbClr val="000000"/>
    <a:srgbClr val="A3E5CA"/>
    <a:srgbClr val="9BB6B7"/>
    <a:srgbClr val="47DFB3"/>
    <a:srgbClr val="DFB348"/>
    <a:srgbClr val="70C6D1"/>
    <a:srgbClr val="81CDD7"/>
    <a:srgbClr val="1400FF"/>
    <a:srgbClr val="00D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5349" autoAdjust="0"/>
  </p:normalViewPr>
  <p:slideViewPr>
    <p:cSldViewPr snapToGrid="0">
      <p:cViewPr varScale="1">
        <p:scale>
          <a:sx n="80" d="100"/>
          <a:sy n="80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42EA2-C942-4FED-B499-1983D6F98907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EBC97C4B-4A78-4952-8E30-1776E96AF137}">
      <dgm:prSet phldrT="[Текст]"/>
      <dgm:spPr/>
      <dgm:t>
        <a:bodyPr/>
        <a:lstStyle/>
        <a:p>
          <a:r>
            <a:rPr lang="en-US" dirty="0"/>
            <a:t>App</a:t>
          </a:r>
          <a:endParaRPr lang="ru-RU" dirty="0"/>
        </a:p>
      </dgm:t>
    </dgm:pt>
    <dgm:pt modelId="{0DA68750-6A89-4465-AA1A-0C311F8181BD}" type="parTrans" cxnId="{DADE9531-EB2D-4464-94AE-F4EC0E2ECD4B}">
      <dgm:prSet/>
      <dgm:spPr/>
      <dgm:t>
        <a:bodyPr/>
        <a:lstStyle/>
        <a:p>
          <a:endParaRPr lang="ru-RU"/>
        </a:p>
      </dgm:t>
    </dgm:pt>
    <dgm:pt modelId="{C6A0600E-4FE3-47C0-8095-6DB795284747}" type="sibTrans" cxnId="{DADE9531-EB2D-4464-94AE-F4EC0E2ECD4B}">
      <dgm:prSet/>
      <dgm:spPr/>
      <dgm:t>
        <a:bodyPr/>
        <a:lstStyle/>
        <a:p>
          <a:endParaRPr lang="ru-RU"/>
        </a:p>
      </dgm:t>
    </dgm:pt>
    <dgm:pt modelId="{BDBE57C2-82E4-4EE2-A045-EB71D877C953}">
      <dgm:prSet phldrT="[Текст]"/>
      <dgm:spPr/>
      <dgm:t>
        <a:bodyPr/>
        <a:lstStyle/>
        <a:p>
          <a:r>
            <a:rPr lang="en-US" dirty="0"/>
            <a:t>Component</a:t>
          </a:r>
          <a:endParaRPr lang="ru-RU" dirty="0"/>
        </a:p>
      </dgm:t>
    </dgm:pt>
    <dgm:pt modelId="{D1055B5D-B07D-477F-B7D0-5F2B1BB4E629}" type="parTrans" cxnId="{A204D66F-1848-4D74-A7EE-6A1DA77B0155}">
      <dgm:prSet/>
      <dgm:spPr/>
      <dgm:t>
        <a:bodyPr/>
        <a:lstStyle/>
        <a:p>
          <a:endParaRPr lang="ru-RU"/>
        </a:p>
      </dgm:t>
    </dgm:pt>
    <dgm:pt modelId="{88B21CB8-8E2D-4D54-9C41-777D27CDDA34}" type="sibTrans" cxnId="{A204D66F-1848-4D74-A7EE-6A1DA77B0155}">
      <dgm:prSet/>
      <dgm:spPr/>
      <dgm:t>
        <a:bodyPr/>
        <a:lstStyle/>
        <a:p>
          <a:endParaRPr lang="ru-RU"/>
        </a:p>
      </dgm:t>
    </dgm:pt>
    <dgm:pt modelId="{3D325FCD-B33D-4581-BD63-996347117458}">
      <dgm:prSet phldrT="[Текст]"/>
      <dgm:spPr/>
      <dgm:t>
        <a:bodyPr/>
        <a:lstStyle/>
        <a:p>
          <a:r>
            <a:rPr lang="en-US" dirty="0"/>
            <a:t>JSX</a:t>
          </a:r>
          <a:endParaRPr lang="ru-RU" dirty="0"/>
        </a:p>
      </dgm:t>
    </dgm:pt>
    <dgm:pt modelId="{5D6E39D2-C1FF-461C-BCF6-6466BD8D5C70}" type="parTrans" cxnId="{2BA65040-F976-488E-AFFE-0CF1B9DEA435}">
      <dgm:prSet/>
      <dgm:spPr/>
      <dgm:t>
        <a:bodyPr/>
        <a:lstStyle/>
        <a:p>
          <a:endParaRPr lang="ru-RU"/>
        </a:p>
      </dgm:t>
    </dgm:pt>
    <dgm:pt modelId="{88AE05DB-36CA-4EA7-93F1-C95937EE08C9}" type="sibTrans" cxnId="{2BA65040-F976-488E-AFFE-0CF1B9DEA435}">
      <dgm:prSet/>
      <dgm:spPr/>
      <dgm:t>
        <a:bodyPr/>
        <a:lstStyle/>
        <a:p>
          <a:endParaRPr lang="ru-RU"/>
        </a:p>
      </dgm:t>
    </dgm:pt>
    <dgm:pt modelId="{D2C5D58C-4EE9-4C40-8E83-440302A583FF}" type="pres">
      <dgm:prSet presAssocID="{E6442EA2-C942-4FED-B499-1983D6F98907}" presName="linearFlow" presStyleCnt="0">
        <dgm:presLayoutVars>
          <dgm:dir/>
          <dgm:resizeHandles val="exact"/>
        </dgm:presLayoutVars>
      </dgm:prSet>
      <dgm:spPr/>
    </dgm:pt>
    <dgm:pt modelId="{5243AF5E-A026-4BD6-9B28-4C4B2B2504C7}" type="pres">
      <dgm:prSet presAssocID="{EBC97C4B-4A78-4952-8E30-1776E96AF137}" presName="comp" presStyleCnt="0"/>
      <dgm:spPr/>
    </dgm:pt>
    <dgm:pt modelId="{9A6A3695-3A51-4267-811E-54D4AF901C25}" type="pres">
      <dgm:prSet presAssocID="{EBC97C4B-4A78-4952-8E30-1776E96AF137}" presName="rect2" presStyleLbl="node1" presStyleIdx="0" presStyleCnt="3">
        <dgm:presLayoutVars>
          <dgm:bulletEnabled val="1"/>
        </dgm:presLayoutVars>
      </dgm:prSet>
      <dgm:spPr/>
    </dgm:pt>
    <dgm:pt modelId="{F5E36DEC-43EF-4C4E-A5BA-962CBBB74617}" type="pres">
      <dgm:prSet presAssocID="{EBC97C4B-4A78-4952-8E30-1776E96AF137}" presName="rect1" presStyleLbl="ln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  <a:ln>
          <a:noFill/>
        </a:ln>
      </dgm:spPr>
    </dgm:pt>
    <dgm:pt modelId="{BA470BD6-0517-4F20-93D1-532F167ADCF6}" type="pres">
      <dgm:prSet presAssocID="{C6A0600E-4FE3-47C0-8095-6DB795284747}" presName="sibTrans" presStyleCnt="0"/>
      <dgm:spPr/>
    </dgm:pt>
    <dgm:pt modelId="{590C3AD5-0EB6-4618-A137-14401890B3BC}" type="pres">
      <dgm:prSet presAssocID="{BDBE57C2-82E4-4EE2-A045-EB71D877C953}" presName="comp" presStyleCnt="0"/>
      <dgm:spPr/>
    </dgm:pt>
    <dgm:pt modelId="{AE96CC0C-3CFC-4550-BE70-DEDDC8C2DD31}" type="pres">
      <dgm:prSet presAssocID="{BDBE57C2-82E4-4EE2-A045-EB71D877C953}" presName="rect2" presStyleLbl="node1" presStyleIdx="1" presStyleCnt="3">
        <dgm:presLayoutVars>
          <dgm:bulletEnabled val="1"/>
        </dgm:presLayoutVars>
      </dgm:prSet>
      <dgm:spPr/>
    </dgm:pt>
    <dgm:pt modelId="{921368BB-A858-4F4D-B044-5BB28B62261A}" type="pres">
      <dgm:prSet presAssocID="{BDBE57C2-82E4-4EE2-A045-EB71D877C953}" presName="rect1" presStyleLbl="lnNode1" presStyleIdx="1" presStyleCnt="3"/>
      <dgm:spPr>
        <a:blipFill>
          <a:blip xmlns:r="http://schemas.openxmlformats.org/officeDocument/2006/relationships" r:embed="rId2"/>
          <a:srcRect/>
          <a:stretch>
            <a:fillRect l="-24000" r="-24000"/>
          </a:stretch>
        </a:blipFill>
        <a:ln>
          <a:noFill/>
        </a:ln>
      </dgm:spPr>
    </dgm:pt>
    <dgm:pt modelId="{4B696759-42C7-464C-BDD6-19A242E5E6ED}" type="pres">
      <dgm:prSet presAssocID="{88B21CB8-8E2D-4D54-9C41-777D27CDDA34}" presName="sibTrans" presStyleCnt="0"/>
      <dgm:spPr/>
    </dgm:pt>
    <dgm:pt modelId="{4302F9D6-6096-4E09-83CE-26F7C624F8A0}" type="pres">
      <dgm:prSet presAssocID="{3D325FCD-B33D-4581-BD63-996347117458}" presName="comp" presStyleCnt="0"/>
      <dgm:spPr/>
    </dgm:pt>
    <dgm:pt modelId="{7F1672A2-1BF4-415A-AF38-AB9CE7DB077D}" type="pres">
      <dgm:prSet presAssocID="{3D325FCD-B33D-4581-BD63-996347117458}" presName="rect2" presStyleLbl="node1" presStyleIdx="2" presStyleCnt="3">
        <dgm:presLayoutVars>
          <dgm:bulletEnabled val="1"/>
        </dgm:presLayoutVars>
      </dgm:prSet>
      <dgm:spPr/>
    </dgm:pt>
    <dgm:pt modelId="{BFF399A4-3FAD-458D-BC98-5B8A9784BBF6}" type="pres">
      <dgm:prSet presAssocID="{3D325FCD-B33D-4581-BD63-996347117458}" presName="rect1" presStyleLbl="lnNode1" presStyleIdx="2" presStyleCnt="3"/>
      <dgm:spPr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>
          <a:noFill/>
        </a:ln>
      </dgm:spPr>
    </dgm:pt>
  </dgm:ptLst>
  <dgm:cxnLst>
    <dgm:cxn modelId="{DADE9531-EB2D-4464-94AE-F4EC0E2ECD4B}" srcId="{E6442EA2-C942-4FED-B499-1983D6F98907}" destId="{EBC97C4B-4A78-4952-8E30-1776E96AF137}" srcOrd="0" destOrd="0" parTransId="{0DA68750-6A89-4465-AA1A-0C311F8181BD}" sibTransId="{C6A0600E-4FE3-47C0-8095-6DB795284747}"/>
    <dgm:cxn modelId="{2BA65040-F976-488E-AFFE-0CF1B9DEA435}" srcId="{E6442EA2-C942-4FED-B499-1983D6F98907}" destId="{3D325FCD-B33D-4581-BD63-996347117458}" srcOrd="2" destOrd="0" parTransId="{5D6E39D2-C1FF-461C-BCF6-6466BD8D5C70}" sibTransId="{88AE05DB-36CA-4EA7-93F1-C95937EE08C9}"/>
    <dgm:cxn modelId="{A204D66F-1848-4D74-A7EE-6A1DA77B0155}" srcId="{E6442EA2-C942-4FED-B499-1983D6F98907}" destId="{BDBE57C2-82E4-4EE2-A045-EB71D877C953}" srcOrd="1" destOrd="0" parTransId="{D1055B5D-B07D-477F-B7D0-5F2B1BB4E629}" sibTransId="{88B21CB8-8E2D-4D54-9C41-777D27CDDA34}"/>
    <dgm:cxn modelId="{6F195274-CCBB-47C4-BD03-8625CA7E7017}" type="presOf" srcId="{3D325FCD-B33D-4581-BD63-996347117458}" destId="{7F1672A2-1BF4-415A-AF38-AB9CE7DB077D}" srcOrd="0" destOrd="0" presId="urn:microsoft.com/office/officeart/2008/layout/AlternatingPictureBlocks"/>
    <dgm:cxn modelId="{92C6C683-4642-42C4-8523-E7298F472A4F}" type="presOf" srcId="{E6442EA2-C942-4FED-B499-1983D6F98907}" destId="{D2C5D58C-4EE9-4C40-8E83-440302A583FF}" srcOrd="0" destOrd="0" presId="urn:microsoft.com/office/officeart/2008/layout/AlternatingPictureBlocks"/>
    <dgm:cxn modelId="{BB3DE395-D29A-4B01-BDE0-1C07900A4C78}" type="presOf" srcId="{BDBE57C2-82E4-4EE2-A045-EB71D877C953}" destId="{AE96CC0C-3CFC-4550-BE70-DEDDC8C2DD31}" srcOrd="0" destOrd="0" presId="urn:microsoft.com/office/officeart/2008/layout/AlternatingPictureBlocks"/>
    <dgm:cxn modelId="{04F23F9F-21B9-4CFE-B302-50120B6570FD}" type="presOf" srcId="{EBC97C4B-4A78-4952-8E30-1776E96AF137}" destId="{9A6A3695-3A51-4267-811E-54D4AF901C25}" srcOrd="0" destOrd="0" presId="urn:microsoft.com/office/officeart/2008/layout/AlternatingPictureBlocks"/>
    <dgm:cxn modelId="{CDE1C877-402E-4A82-8CBE-57B218850EB3}" type="presParOf" srcId="{D2C5D58C-4EE9-4C40-8E83-440302A583FF}" destId="{5243AF5E-A026-4BD6-9B28-4C4B2B2504C7}" srcOrd="0" destOrd="0" presId="urn:microsoft.com/office/officeart/2008/layout/AlternatingPictureBlocks"/>
    <dgm:cxn modelId="{C1153ABA-885E-4B81-ABFF-D953B8F520FC}" type="presParOf" srcId="{5243AF5E-A026-4BD6-9B28-4C4B2B2504C7}" destId="{9A6A3695-3A51-4267-811E-54D4AF901C25}" srcOrd="0" destOrd="0" presId="urn:microsoft.com/office/officeart/2008/layout/AlternatingPictureBlocks"/>
    <dgm:cxn modelId="{BC1631E9-885B-45F5-82C6-A7045DEDA3B3}" type="presParOf" srcId="{5243AF5E-A026-4BD6-9B28-4C4B2B2504C7}" destId="{F5E36DEC-43EF-4C4E-A5BA-962CBBB74617}" srcOrd="1" destOrd="0" presId="urn:microsoft.com/office/officeart/2008/layout/AlternatingPictureBlocks"/>
    <dgm:cxn modelId="{D5F1E6B3-A1ED-4718-A72C-1B1F87A40318}" type="presParOf" srcId="{D2C5D58C-4EE9-4C40-8E83-440302A583FF}" destId="{BA470BD6-0517-4F20-93D1-532F167ADCF6}" srcOrd="1" destOrd="0" presId="urn:microsoft.com/office/officeart/2008/layout/AlternatingPictureBlocks"/>
    <dgm:cxn modelId="{2DB8D070-9FB8-47DA-A7E3-D0C0351F5E47}" type="presParOf" srcId="{D2C5D58C-4EE9-4C40-8E83-440302A583FF}" destId="{590C3AD5-0EB6-4618-A137-14401890B3BC}" srcOrd="2" destOrd="0" presId="urn:microsoft.com/office/officeart/2008/layout/AlternatingPictureBlocks"/>
    <dgm:cxn modelId="{07F82CFF-66E7-46F2-A895-6D0C4EDF0FF8}" type="presParOf" srcId="{590C3AD5-0EB6-4618-A137-14401890B3BC}" destId="{AE96CC0C-3CFC-4550-BE70-DEDDC8C2DD31}" srcOrd="0" destOrd="0" presId="urn:microsoft.com/office/officeart/2008/layout/AlternatingPictureBlocks"/>
    <dgm:cxn modelId="{FEB2CE2F-172C-4385-B8BC-3CCBCFA4E1B1}" type="presParOf" srcId="{590C3AD5-0EB6-4618-A137-14401890B3BC}" destId="{921368BB-A858-4F4D-B044-5BB28B62261A}" srcOrd="1" destOrd="0" presId="urn:microsoft.com/office/officeart/2008/layout/AlternatingPictureBlocks"/>
    <dgm:cxn modelId="{FE763404-DE2B-406B-A32D-964A7530FBBC}" type="presParOf" srcId="{D2C5D58C-4EE9-4C40-8E83-440302A583FF}" destId="{4B696759-42C7-464C-BDD6-19A242E5E6ED}" srcOrd="3" destOrd="0" presId="urn:microsoft.com/office/officeart/2008/layout/AlternatingPictureBlocks"/>
    <dgm:cxn modelId="{96F12C56-50F6-451C-A728-2BDD8DA4CB9C}" type="presParOf" srcId="{D2C5D58C-4EE9-4C40-8E83-440302A583FF}" destId="{4302F9D6-6096-4E09-83CE-26F7C624F8A0}" srcOrd="4" destOrd="0" presId="urn:microsoft.com/office/officeart/2008/layout/AlternatingPictureBlocks"/>
    <dgm:cxn modelId="{EE2C3714-4E32-4D28-88AB-73C36889F37A}" type="presParOf" srcId="{4302F9D6-6096-4E09-83CE-26F7C624F8A0}" destId="{7F1672A2-1BF4-415A-AF38-AB9CE7DB077D}" srcOrd="0" destOrd="0" presId="urn:microsoft.com/office/officeart/2008/layout/AlternatingPictureBlocks"/>
    <dgm:cxn modelId="{99C8B0FB-D1A5-4D04-ABF7-EEA37ED9D5AF}" type="presParOf" srcId="{4302F9D6-6096-4E09-83CE-26F7C624F8A0}" destId="{BFF399A4-3FAD-458D-BC98-5B8A9784BBF6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3695-3A51-4267-811E-54D4AF901C25}">
      <dsp:nvSpPr>
        <dsp:cNvPr id="0" name=""/>
        <dsp:cNvSpPr/>
      </dsp:nvSpPr>
      <dsp:spPr>
        <a:xfrm>
          <a:off x="4525456" y="2135"/>
          <a:ext cx="2886296" cy="130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App</a:t>
          </a:r>
          <a:endParaRPr lang="ru-RU" sz="4200" kern="1200" dirty="0"/>
        </a:p>
      </dsp:txBody>
      <dsp:txXfrm>
        <a:off x="4525456" y="2135"/>
        <a:ext cx="2886296" cy="1305425"/>
      </dsp:txXfrm>
    </dsp:sp>
    <dsp:sp modelId="{F5E36DEC-43EF-4C4E-A5BA-962CBBB74617}">
      <dsp:nvSpPr>
        <dsp:cNvPr id="0" name=""/>
        <dsp:cNvSpPr/>
      </dsp:nvSpPr>
      <dsp:spPr>
        <a:xfrm>
          <a:off x="3103847" y="2135"/>
          <a:ext cx="1292371" cy="13054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6CC0C-3CFC-4550-BE70-DEDDC8C2DD31}">
      <dsp:nvSpPr>
        <dsp:cNvPr id="0" name=""/>
        <dsp:cNvSpPr/>
      </dsp:nvSpPr>
      <dsp:spPr>
        <a:xfrm>
          <a:off x="3103847" y="1522956"/>
          <a:ext cx="2886296" cy="130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Component</a:t>
          </a:r>
          <a:endParaRPr lang="ru-RU" sz="4200" kern="1200" dirty="0"/>
        </a:p>
      </dsp:txBody>
      <dsp:txXfrm>
        <a:off x="3103847" y="1522956"/>
        <a:ext cx="2886296" cy="1305425"/>
      </dsp:txXfrm>
    </dsp:sp>
    <dsp:sp modelId="{921368BB-A858-4F4D-B044-5BB28B62261A}">
      <dsp:nvSpPr>
        <dsp:cNvPr id="0" name=""/>
        <dsp:cNvSpPr/>
      </dsp:nvSpPr>
      <dsp:spPr>
        <a:xfrm>
          <a:off x="6119380" y="1522956"/>
          <a:ext cx="1292371" cy="130542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4000" r="-2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672A2-1BF4-415A-AF38-AB9CE7DB077D}">
      <dsp:nvSpPr>
        <dsp:cNvPr id="0" name=""/>
        <dsp:cNvSpPr/>
      </dsp:nvSpPr>
      <dsp:spPr>
        <a:xfrm>
          <a:off x="4525456" y="3043777"/>
          <a:ext cx="2886296" cy="130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JSX</a:t>
          </a:r>
          <a:endParaRPr lang="ru-RU" sz="4200" kern="1200" dirty="0"/>
        </a:p>
      </dsp:txBody>
      <dsp:txXfrm>
        <a:off x="4525456" y="3043777"/>
        <a:ext cx="2886296" cy="1305425"/>
      </dsp:txXfrm>
    </dsp:sp>
    <dsp:sp modelId="{BFF399A4-3FAD-458D-BC98-5B8A9784BBF6}">
      <dsp:nvSpPr>
        <dsp:cNvPr id="0" name=""/>
        <dsp:cNvSpPr/>
      </dsp:nvSpPr>
      <dsp:spPr>
        <a:xfrm>
          <a:off x="3103847" y="3043777"/>
          <a:ext cx="1292371" cy="1305425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8E931-3C61-4AA3-B983-7BA41D16B538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9D19-CEFA-44DC-96E3-86ACC8A99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6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BBAB6-7A97-49A7-8642-CF68CD1827E9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4C88-21AE-412E-9731-CB6F2A41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94C88-21AE-412E-9731-CB6F2A41D3A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29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94C88-21AE-412E-9731-CB6F2A41D3A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30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4" b="8768"/>
          <a:stretch/>
        </p:blipFill>
        <p:spPr>
          <a:xfrm flipH="1">
            <a:off x="-4641" y="-33252"/>
            <a:ext cx="12196641" cy="6882939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-4641" y="-41565"/>
            <a:ext cx="12196641" cy="6891252"/>
          </a:xfrm>
          <a:prstGeom prst="rect">
            <a:avLst/>
          </a:prstGeom>
          <a:solidFill>
            <a:srgbClr val="14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9144" y="3097128"/>
            <a:ext cx="205088" cy="250901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823574" y="3174227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9514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389" y="365125"/>
            <a:ext cx="11172306" cy="1325563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400">
                <a:solidFill>
                  <a:srgbClr val="0E00C4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506844"/>
            <a:ext cx="161365" cy="92825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506844"/>
            <a:ext cx="172996" cy="1393908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DDB5"/>
              </a:solidFill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idx="1"/>
          </p:nvPr>
        </p:nvSpPr>
        <p:spPr>
          <a:xfrm>
            <a:off x="515389" y="2965867"/>
            <a:ext cx="10515600" cy="1500187"/>
          </a:xfrm>
        </p:spPr>
        <p:txBody>
          <a:bodyPr>
            <a:normAutofit/>
          </a:bodyPr>
          <a:lstStyle>
            <a:lvl1pPr marL="457200" indent="-457200">
              <a:buClr>
                <a:srgbClr val="00DDB5"/>
              </a:buClr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792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0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4294967295"/>
          </p:nvPr>
        </p:nvSpPr>
        <p:spPr>
          <a:xfrm>
            <a:off x="515389" y="1952367"/>
            <a:ext cx="5650633" cy="4275437"/>
          </a:xfrm>
        </p:spPr>
        <p:txBody>
          <a:bodyPr>
            <a:normAutofit/>
          </a:bodyPr>
          <a:lstStyle/>
          <a:p>
            <a:pPr defTabSz="912813">
              <a:lnSpc>
                <a:spcPct val="100000"/>
              </a:lnSpc>
            </a:pPr>
            <a:r>
              <a:rPr lang="ru-RU" dirty="0">
                <a:solidFill>
                  <a:schemeClr val="bg1"/>
                </a:solidFill>
              </a:rPr>
              <a:t>Текст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506844"/>
            <a:ext cx="161365" cy="92825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313141" y="1650082"/>
            <a:ext cx="3731740" cy="2051221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бъект 2"/>
          <p:cNvSpPr>
            <a:spLocks noGrp="1"/>
          </p:cNvSpPr>
          <p:nvPr>
            <p:ph idx="4294967295"/>
          </p:nvPr>
        </p:nvSpPr>
        <p:spPr>
          <a:xfrm>
            <a:off x="7313141" y="1650082"/>
            <a:ext cx="3731740" cy="2051221"/>
          </a:xfrm>
        </p:spPr>
        <p:txBody>
          <a:bodyPr>
            <a:normAutofit/>
          </a:bodyPr>
          <a:lstStyle/>
          <a:p>
            <a:pPr defTabSz="912813">
              <a:lnSpc>
                <a:spcPct val="100000"/>
              </a:lnSpc>
            </a:pPr>
            <a:r>
              <a:rPr lang="ru-RU" dirty="0">
                <a:solidFill>
                  <a:schemeClr val="bg1"/>
                </a:solidFill>
              </a:rPr>
              <a:t>Текст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313141" y="4081503"/>
            <a:ext cx="3731740" cy="2051221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бъект 2"/>
          <p:cNvSpPr>
            <a:spLocks noGrp="1"/>
          </p:cNvSpPr>
          <p:nvPr>
            <p:ph idx="4294967295"/>
          </p:nvPr>
        </p:nvSpPr>
        <p:spPr>
          <a:xfrm>
            <a:off x="7313141" y="4081031"/>
            <a:ext cx="3731740" cy="2051221"/>
          </a:xfrm>
        </p:spPr>
        <p:txBody>
          <a:bodyPr>
            <a:normAutofit/>
          </a:bodyPr>
          <a:lstStyle/>
          <a:p>
            <a:pPr defTabSz="912813">
              <a:lnSpc>
                <a:spcPct val="100000"/>
              </a:lnSpc>
            </a:pPr>
            <a:r>
              <a:rPr lang="ru-RU" dirty="0">
                <a:solidFill>
                  <a:schemeClr val="bg1"/>
                </a:solidFill>
              </a:rPr>
              <a:t>Текст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515389" y="35851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994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0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4294967295"/>
          </p:nvPr>
        </p:nvSpPr>
        <p:spPr>
          <a:xfrm>
            <a:off x="1771136" y="2042601"/>
            <a:ext cx="8336692" cy="381411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defTabSz="912813">
              <a:lnSpc>
                <a:spcPct val="100000"/>
              </a:lnSpc>
            </a:pPr>
            <a:r>
              <a:rPr lang="ru-RU" dirty="0">
                <a:solidFill>
                  <a:schemeClr val="bg1"/>
                </a:solidFill>
              </a:rPr>
              <a:t>Текст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506844"/>
            <a:ext cx="161365" cy="92825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515389" y="35851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5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351867" y="1795617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87695" y="1795616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16040" y="4115458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351867" y="4115458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6040" y="1795617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311603" y="4246963"/>
            <a:ext cx="31521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ТЕКСТ</a:t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дополнительный текст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5484" y="2377834"/>
            <a:ext cx="3035988" cy="159811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087695" y="4115458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-1" y="506844"/>
            <a:ext cx="172996" cy="1393908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DDB5"/>
              </a:solidFill>
            </a:endParaRPr>
          </a:p>
        </p:txBody>
      </p:sp>
      <p:sp>
        <p:nvSpPr>
          <p:cNvPr id="29" name="Объект 3"/>
          <p:cNvSpPr>
            <a:spLocks noGrp="1"/>
          </p:cNvSpPr>
          <p:nvPr>
            <p:ph sz="half" idx="13"/>
          </p:nvPr>
        </p:nvSpPr>
        <p:spPr>
          <a:xfrm>
            <a:off x="924222" y="2387205"/>
            <a:ext cx="3035988" cy="157937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1" name="Объект 3"/>
          <p:cNvSpPr>
            <a:spLocks noGrp="1"/>
          </p:cNvSpPr>
          <p:nvPr>
            <p:ph sz="half" idx="14"/>
          </p:nvPr>
        </p:nvSpPr>
        <p:spPr>
          <a:xfrm>
            <a:off x="8369700" y="2372601"/>
            <a:ext cx="3035988" cy="162747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3" name="Объект 3"/>
          <p:cNvSpPr>
            <a:spLocks noGrp="1"/>
          </p:cNvSpPr>
          <p:nvPr>
            <p:ph sz="half" idx="15"/>
          </p:nvPr>
        </p:nvSpPr>
        <p:spPr>
          <a:xfrm>
            <a:off x="4635484" y="4689145"/>
            <a:ext cx="3035988" cy="162747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5" name="Объект 3"/>
          <p:cNvSpPr>
            <a:spLocks noGrp="1"/>
          </p:cNvSpPr>
          <p:nvPr>
            <p:ph sz="half" idx="16"/>
          </p:nvPr>
        </p:nvSpPr>
        <p:spPr>
          <a:xfrm>
            <a:off x="924222" y="4669495"/>
            <a:ext cx="3035988" cy="15899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7" name="Объект 3"/>
          <p:cNvSpPr>
            <a:spLocks noGrp="1"/>
          </p:cNvSpPr>
          <p:nvPr>
            <p:ph sz="half" idx="17"/>
          </p:nvPr>
        </p:nvSpPr>
        <p:spPr>
          <a:xfrm>
            <a:off x="8369700" y="4710922"/>
            <a:ext cx="3035988" cy="1548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7" name="Текст 56"/>
          <p:cNvSpPr>
            <a:spLocks noGrp="1"/>
          </p:cNvSpPr>
          <p:nvPr>
            <p:ph type="body" sz="quarter" idx="18"/>
          </p:nvPr>
        </p:nvSpPr>
        <p:spPr>
          <a:xfrm>
            <a:off x="615950" y="1795463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56"/>
          <p:cNvSpPr>
            <a:spLocks noGrp="1"/>
          </p:cNvSpPr>
          <p:nvPr>
            <p:ph type="body" sz="quarter" idx="19"/>
          </p:nvPr>
        </p:nvSpPr>
        <p:spPr>
          <a:xfrm>
            <a:off x="8087469" y="1802263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56"/>
          <p:cNvSpPr>
            <a:spLocks noGrp="1"/>
          </p:cNvSpPr>
          <p:nvPr>
            <p:ph type="body" sz="quarter" idx="20"/>
          </p:nvPr>
        </p:nvSpPr>
        <p:spPr>
          <a:xfrm>
            <a:off x="4351642" y="1801260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56"/>
          <p:cNvSpPr>
            <a:spLocks noGrp="1"/>
          </p:cNvSpPr>
          <p:nvPr>
            <p:ph type="body" sz="quarter" idx="21"/>
          </p:nvPr>
        </p:nvSpPr>
        <p:spPr>
          <a:xfrm>
            <a:off x="615950" y="4106767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Текст 56"/>
          <p:cNvSpPr>
            <a:spLocks noGrp="1"/>
          </p:cNvSpPr>
          <p:nvPr>
            <p:ph type="body" sz="quarter" idx="22"/>
          </p:nvPr>
        </p:nvSpPr>
        <p:spPr>
          <a:xfrm>
            <a:off x="4351417" y="4124197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Текст 56"/>
          <p:cNvSpPr>
            <a:spLocks noGrp="1"/>
          </p:cNvSpPr>
          <p:nvPr>
            <p:ph type="body" sz="quarter" idx="23"/>
          </p:nvPr>
        </p:nvSpPr>
        <p:spPr>
          <a:xfrm>
            <a:off x="8086884" y="4130236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6" name="Заголовок 65"/>
          <p:cNvSpPr>
            <a:spLocks noGrp="1"/>
          </p:cNvSpPr>
          <p:nvPr>
            <p:ph type="title"/>
          </p:nvPr>
        </p:nvSpPr>
        <p:spPr>
          <a:xfrm>
            <a:off x="615950" y="444349"/>
            <a:ext cx="10515600" cy="1325563"/>
          </a:xfrm>
        </p:spPr>
        <p:txBody>
          <a:bodyPr/>
          <a:lstStyle>
            <a:lvl1pPr>
              <a:defRPr>
                <a:solidFill>
                  <a:srgbClr val="0E00C4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1362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351867" y="1795617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87695" y="1795616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16040" y="4115458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351867" y="4115458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6040" y="1795617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311603" y="4246963"/>
            <a:ext cx="31521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ТЕКСТ</a:t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дополнительный текст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5484" y="2377834"/>
            <a:ext cx="3035988" cy="1598112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087695" y="4115458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-1" y="506844"/>
            <a:ext cx="172996" cy="1393908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DDB5"/>
              </a:solidFill>
            </a:endParaRPr>
          </a:p>
        </p:txBody>
      </p:sp>
      <p:sp>
        <p:nvSpPr>
          <p:cNvPr id="29" name="Объект 3"/>
          <p:cNvSpPr>
            <a:spLocks noGrp="1"/>
          </p:cNvSpPr>
          <p:nvPr>
            <p:ph sz="half" idx="13"/>
          </p:nvPr>
        </p:nvSpPr>
        <p:spPr>
          <a:xfrm>
            <a:off x="924222" y="2387205"/>
            <a:ext cx="3035988" cy="157937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1" name="Объект 3"/>
          <p:cNvSpPr>
            <a:spLocks noGrp="1"/>
          </p:cNvSpPr>
          <p:nvPr>
            <p:ph sz="half" idx="14"/>
          </p:nvPr>
        </p:nvSpPr>
        <p:spPr>
          <a:xfrm>
            <a:off x="8369700" y="2372601"/>
            <a:ext cx="3035988" cy="162747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3" name="Объект 3"/>
          <p:cNvSpPr>
            <a:spLocks noGrp="1"/>
          </p:cNvSpPr>
          <p:nvPr>
            <p:ph sz="half" idx="15"/>
          </p:nvPr>
        </p:nvSpPr>
        <p:spPr>
          <a:xfrm>
            <a:off x="4635484" y="4689145"/>
            <a:ext cx="3035988" cy="162747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5" name="Объект 3"/>
          <p:cNvSpPr>
            <a:spLocks noGrp="1"/>
          </p:cNvSpPr>
          <p:nvPr>
            <p:ph sz="half" idx="16"/>
          </p:nvPr>
        </p:nvSpPr>
        <p:spPr>
          <a:xfrm>
            <a:off x="924222" y="4669495"/>
            <a:ext cx="3035988" cy="158994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7" name="Объект 3"/>
          <p:cNvSpPr>
            <a:spLocks noGrp="1"/>
          </p:cNvSpPr>
          <p:nvPr>
            <p:ph sz="half" idx="17"/>
          </p:nvPr>
        </p:nvSpPr>
        <p:spPr>
          <a:xfrm>
            <a:off x="8369700" y="4710922"/>
            <a:ext cx="3035988" cy="154851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7" name="Текст 56"/>
          <p:cNvSpPr>
            <a:spLocks noGrp="1"/>
          </p:cNvSpPr>
          <p:nvPr>
            <p:ph type="body" sz="quarter" idx="18"/>
          </p:nvPr>
        </p:nvSpPr>
        <p:spPr>
          <a:xfrm>
            <a:off x="615950" y="1795463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56"/>
          <p:cNvSpPr>
            <a:spLocks noGrp="1"/>
          </p:cNvSpPr>
          <p:nvPr>
            <p:ph type="body" sz="quarter" idx="19"/>
          </p:nvPr>
        </p:nvSpPr>
        <p:spPr>
          <a:xfrm>
            <a:off x="8087469" y="1802263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56"/>
          <p:cNvSpPr>
            <a:spLocks noGrp="1"/>
          </p:cNvSpPr>
          <p:nvPr>
            <p:ph type="body" sz="quarter" idx="20"/>
          </p:nvPr>
        </p:nvSpPr>
        <p:spPr>
          <a:xfrm>
            <a:off x="4351642" y="1801260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56"/>
          <p:cNvSpPr>
            <a:spLocks noGrp="1"/>
          </p:cNvSpPr>
          <p:nvPr>
            <p:ph type="body" sz="quarter" idx="21"/>
          </p:nvPr>
        </p:nvSpPr>
        <p:spPr>
          <a:xfrm>
            <a:off x="615950" y="4106767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Текст 56"/>
          <p:cNvSpPr>
            <a:spLocks noGrp="1"/>
          </p:cNvSpPr>
          <p:nvPr>
            <p:ph type="body" sz="quarter" idx="22"/>
          </p:nvPr>
        </p:nvSpPr>
        <p:spPr>
          <a:xfrm>
            <a:off x="4351417" y="4124197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Текст 56"/>
          <p:cNvSpPr>
            <a:spLocks noGrp="1"/>
          </p:cNvSpPr>
          <p:nvPr>
            <p:ph type="body" sz="quarter" idx="23"/>
          </p:nvPr>
        </p:nvSpPr>
        <p:spPr>
          <a:xfrm>
            <a:off x="8086884" y="4130236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6" name="Заголовок 65"/>
          <p:cNvSpPr>
            <a:spLocks noGrp="1"/>
          </p:cNvSpPr>
          <p:nvPr>
            <p:ph type="title"/>
          </p:nvPr>
        </p:nvSpPr>
        <p:spPr>
          <a:xfrm>
            <a:off x="615950" y="444349"/>
            <a:ext cx="10515600" cy="1325563"/>
          </a:xfrm>
        </p:spPr>
        <p:txBody>
          <a:bodyPr/>
          <a:lstStyle>
            <a:lvl1pPr>
              <a:defRPr>
                <a:solidFill>
                  <a:srgbClr val="0E00C4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049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-1" y="506844"/>
            <a:ext cx="172996" cy="1393908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D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D6F5-C937-48E2-BAFD-3149C0D05D7E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709"/>
          <a:stretch/>
        </p:blipFill>
        <p:spPr>
          <a:xfrm>
            <a:off x="10087080" y="622592"/>
            <a:ext cx="2121396" cy="2578350"/>
          </a:xfrm>
          <a:prstGeom prst="rect">
            <a:avLst/>
          </a:prstGeom>
          <a:ln>
            <a:noFill/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06" t="1" b="46779"/>
          <a:stretch/>
        </p:blipFill>
        <p:spPr>
          <a:xfrm>
            <a:off x="-8389" y="5154198"/>
            <a:ext cx="2319288" cy="1699608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 rot="20254077">
            <a:off x="220362" y="5969871"/>
            <a:ext cx="1235676" cy="51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39" t="15059" r="15507" b="63789"/>
          <a:stretch/>
        </p:blipFill>
        <p:spPr>
          <a:xfrm>
            <a:off x="0" y="5915648"/>
            <a:ext cx="757368" cy="6755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18" y="132796"/>
            <a:ext cx="1472251" cy="3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60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no_Setu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abr.com/ru/post/43182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ru-ru/HT202491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4" b="8768"/>
          <a:stretch/>
        </p:blipFill>
        <p:spPr>
          <a:xfrm flipH="1">
            <a:off x="-4641" y="-33252"/>
            <a:ext cx="12196641" cy="688293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4641" y="-41565"/>
            <a:ext cx="12196641" cy="6891252"/>
          </a:xfrm>
          <a:prstGeom prst="rect">
            <a:avLst/>
          </a:prstGeom>
          <a:solidFill>
            <a:srgbClr val="14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0603" y="3157835"/>
            <a:ext cx="11345967" cy="2387600"/>
          </a:xfrm>
        </p:spPr>
        <p:txBody>
          <a:bodyPr>
            <a:noAutofit/>
          </a:bodyPr>
          <a:lstStyle/>
          <a:p>
            <a:r>
              <a:rPr lang="en-US" sz="4800" dirty="0"/>
              <a:t>React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9144" y="3097128"/>
            <a:ext cx="205088" cy="250901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38"/>
            <a:ext cx="5472083" cy="13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58654-E47F-44CB-B7D8-31CEC27F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dirty="0"/>
              <a:t>JSX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5B5F0A-4BBB-46DC-8432-9D5EB825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 fontScale="92500" lnSpcReduction="20000"/>
          </a:bodyPr>
          <a:lstStyle/>
          <a:p>
            <a:r>
              <a:rPr lang="ru-RU" sz="3000" b="0" dirty="0"/>
              <a:t>Должен быть только 1 корневой тег</a:t>
            </a:r>
          </a:p>
          <a:p>
            <a:pPr marL="0" indent="0">
              <a:buNone/>
            </a:pPr>
            <a:r>
              <a:rPr lang="ru-RU" sz="2200" b="0" dirty="0"/>
              <a:t>Некорректный </a:t>
            </a:r>
            <a:r>
              <a:rPr lang="en-US" sz="2200" b="0" dirty="0"/>
              <a:t>JSX: </a:t>
            </a:r>
            <a:r>
              <a:rPr lang="en-US" sz="2200" dirty="0"/>
              <a:t>&lt;h1&gt;</a:t>
            </a:r>
            <a:r>
              <a:rPr lang="ru-RU" sz="2200" dirty="0"/>
              <a:t>Привет, Мир!</a:t>
            </a:r>
            <a:r>
              <a:rPr lang="en-US" sz="2200" dirty="0"/>
              <a:t>&lt;/h1&gt;&lt;p&gt;&lt;Content&gt;&lt;/p&gt;</a:t>
            </a:r>
          </a:p>
          <a:p>
            <a:pPr marL="0" indent="0">
              <a:buNone/>
            </a:pPr>
            <a:r>
              <a:rPr lang="ru-RU" sz="2200" b="0" dirty="0"/>
              <a:t>Корректный </a:t>
            </a:r>
            <a:r>
              <a:rPr lang="en-US" sz="2200" b="0" dirty="0"/>
              <a:t>JSX: </a:t>
            </a:r>
            <a:r>
              <a:rPr lang="en-US" sz="2200" dirty="0"/>
              <a:t>&lt;div&gt;&lt;h1&gt;</a:t>
            </a:r>
            <a:r>
              <a:rPr lang="ru-RU" sz="2200" dirty="0"/>
              <a:t>Привет, Мир!</a:t>
            </a:r>
            <a:r>
              <a:rPr lang="en-US" sz="2200" dirty="0"/>
              <a:t>&lt;/h1&gt;&lt;p&gt;&lt;Content&gt;&lt;/p&gt;&lt;/div&gt;</a:t>
            </a: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r>
              <a:rPr lang="ru-RU" sz="3000" b="0" dirty="0"/>
              <a:t>Не ставьте кавычки в атрибуте при вставке </a:t>
            </a:r>
            <a:r>
              <a:rPr lang="en-US" sz="3000" b="0" dirty="0"/>
              <a:t>JavaScript</a:t>
            </a:r>
          </a:p>
          <a:p>
            <a:pPr marL="0" indent="0">
              <a:buNone/>
            </a:pPr>
            <a:r>
              <a:rPr lang="ru-RU" sz="2200" b="0" dirty="0"/>
              <a:t>Можно: </a:t>
            </a:r>
            <a:r>
              <a:rPr lang="en-US" sz="2200" dirty="0"/>
              <a:t>&lt;img src=</a:t>
            </a:r>
            <a:r>
              <a:rPr lang="ru-RU" sz="2200" dirty="0"/>
              <a:t>"</a:t>
            </a:r>
            <a:r>
              <a:rPr lang="en-US" sz="2200" dirty="0"/>
              <a:t>https://test.com/image.jpg</a:t>
            </a:r>
            <a:r>
              <a:rPr lang="ru-RU" sz="2200" dirty="0"/>
              <a:t>"</a:t>
            </a:r>
            <a:r>
              <a:rPr lang="en-US" sz="2200" dirty="0"/>
              <a:t>&gt;&lt;/img&gt;</a:t>
            </a:r>
            <a:endParaRPr lang="ru-RU" sz="2200" dirty="0"/>
          </a:p>
          <a:p>
            <a:pPr marL="0" indent="0">
              <a:buNone/>
            </a:pPr>
            <a:r>
              <a:rPr lang="ru-RU" sz="2200" b="0" dirty="0"/>
              <a:t>Можно: </a:t>
            </a:r>
            <a:r>
              <a:rPr lang="en-US" sz="2200" dirty="0"/>
              <a:t>&lt;img src={user.avatarUrl}&gt;&lt;/img&gt;</a:t>
            </a:r>
            <a:endParaRPr lang="ru-RU" sz="2200" dirty="0"/>
          </a:p>
          <a:p>
            <a:pPr marL="0" indent="0">
              <a:buNone/>
            </a:pPr>
            <a:r>
              <a:rPr lang="ru-RU" sz="2200" b="0" dirty="0"/>
              <a:t>Некорректно: </a:t>
            </a:r>
            <a:r>
              <a:rPr lang="en-US" sz="2200" dirty="0"/>
              <a:t>&lt;img src=</a:t>
            </a:r>
            <a:r>
              <a:rPr lang="ru-RU" sz="2200" dirty="0"/>
              <a:t>"</a:t>
            </a:r>
            <a:r>
              <a:rPr lang="en-US" sz="2200" dirty="0"/>
              <a:t>{user.avatarUrl}</a:t>
            </a:r>
            <a:r>
              <a:rPr lang="ru-RU" sz="2200" dirty="0"/>
              <a:t>"</a:t>
            </a:r>
            <a:r>
              <a:rPr lang="en-US" sz="2200" dirty="0"/>
              <a:t>&gt;&lt;/img&gt;</a:t>
            </a:r>
          </a:p>
          <a:p>
            <a:pPr marL="0" indent="0">
              <a:buNone/>
            </a:pPr>
            <a:endParaRPr lang="ru-RU" sz="2200" b="0" dirty="0"/>
          </a:p>
          <a:p>
            <a:r>
              <a:rPr lang="en-US" sz="3000" b="0" dirty="0"/>
              <a:t>JSX </a:t>
            </a:r>
            <a:r>
              <a:rPr lang="ru-RU" sz="3000" b="0" dirty="0"/>
              <a:t>предотвращает атаки инъекцией</a:t>
            </a:r>
          </a:p>
          <a:p>
            <a:pPr marL="0" indent="0">
              <a:buNone/>
            </a:pPr>
            <a:r>
              <a:rPr lang="ru-RU" sz="2200" b="0" dirty="0"/>
              <a:t>Например, безопасно: </a:t>
            </a:r>
            <a:endParaRPr lang="en-US" sz="2200" b="0" dirty="0"/>
          </a:p>
          <a:p>
            <a:pPr marL="0" indent="0">
              <a:buNone/>
            </a:pPr>
            <a:r>
              <a:rPr lang="en-US" sz="2200" dirty="0"/>
              <a:t>const title = response.potentiallyMaliciousInput;</a:t>
            </a:r>
          </a:p>
          <a:p>
            <a:pPr marL="0" indent="0">
              <a:buNone/>
            </a:pPr>
            <a:r>
              <a:rPr lang="en-US" sz="2200" dirty="0"/>
              <a:t>const element = &lt;h1&gt;{title}&lt;/h1&gt;;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8683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58654-E47F-44CB-B7D8-31CEC27F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/>
              <a:t>JSX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5B5F0A-4BBB-46DC-8432-9D5EB825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/>
          <a:lstStyle/>
          <a:p>
            <a:r>
              <a:rPr lang="en-US" b="0" dirty="0"/>
              <a:t>JSX </a:t>
            </a:r>
            <a:r>
              <a:rPr lang="ru-RU" b="0" dirty="0"/>
              <a:t>это выражение и </a:t>
            </a:r>
            <a:r>
              <a:rPr lang="en-US" b="0" dirty="0"/>
              <a:t>JavaScript-</a:t>
            </a:r>
            <a:r>
              <a:rPr lang="ru-RU" b="0" dirty="0"/>
              <a:t>объект</a:t>
            </a:r>
          </a:p>
          <a:p>
            <a:pPr marL="0" indent="0">
              <a:buNone/>
            </a:pPr>
            <a:r>
              <a:rPr lang="ru-RU" sz="2400" b="0" dirty="0"/>
              <a:t>Его можно вставить внутрь другого </a:t>
            </a:r>
            <a:r>
              <a:rPr lang="en-US" sz="2400" b="0" dirty="0"/>
              <a:t>JSX</a:t>
            </a:r>
            <a:endParaRPr lang="ru-RU" sz="2400" b="0" dirty="0"/>
          </a:p>
          <a:p>
            <a:pPr marL="0" indent="0">
              <a:buNone/>
            </a:pPr>
            <a:r>
              <a:rPr lang="en-US" sz="2000" dirty="0"/>
              <a:t>const user = &lt;li&gt;</a:t>
            </a:r>
            <a:r>
              <a:rPr lang="ru-RU" sz="2000" dirty="0"/>
              <a:t>Иван</a:t>
            </a:r>
            <a:r>
              <a:rPr lang="en-US" sz="2000" dirty="0"/>
              <a:t>&lt;/li&gt;;</a:t>
            </a:r>
            <a:r>
              <a:rPr lang="ru-RU" sz="2000" dirty="0"/>
              <a:t> </a:t>
            </a:r>
            <a:r>
              <a:rPr lang="en-US" sz="2000" dirty="0"/>
              <a:t>const userList = &lt;ul&gt;{user}&lt;/ul&gt;;</a:t>
            </a:r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r>
              <a:rPr lang="ru-RU" b="0" dirty="0"/>
              <a:t>Можно встраивать функции и любые выражения</a:t>
            </a:r>
          </a:p>
          <a:p>
            <a:pPr marL="0" indent="0">
              <a:buNone/>
            </a:pPr>
            <a:r>
              <a:rPr lang="ru-RU" sz="2000" b="0" dirty="0"/>
              <a:t>Например: </a:t>
            </a:r>
            <a:r>
              <a:rPr lang="pt-BR" sz="2000" dirty="0"/>
              <a:t>&lt;h1&gt;Hello, {formatName(user)}!&lt;/h1&gt;</a:t>
            </a:r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b="0" dirty="0"/>
              <a:t>JSX</a:t>
            </a:r>
            <a:r>
              <a:rPr lang="ru-RU" b="0" dirty="0"/>
              <a:t> можно заменить чистым </a:t>
            </a:r>
            <a:r>
              <a:rPr lang="en-US" b="0" dirty="0"/>
              <a:t>JavaScript</a:t>
            </a:r>
          </a:p>
          <a:p>
            <a:pPr marL="0" indent="0">
              <a:buNone/>
            </a:pPr>
            <a:r>
              <a:rPr lang="ru-RU" sz="2400" b="0" dirty="0"/>
              <a:t>Например, следующий </a:t>
            </a:r>
            <a:r>
              <a:rPr lang="en-US" sz="2400" b="0" dirty="0"/>
              <a:t>JSX </a:t>
            </a:r>
            <a:r>
              <a:rPr lang="ru-RU" sz="2400" b="0" dirty="0"/>
              <a:t>и </a:t>
            </a:r>
            <a:r>
              <a:rPr lang="en-US" sz="2400" b="0" dirty="0"/>
              <a:t>JavaScript </a:t>
            </a:r>
            <a:r>
              <a:rPr lang="ru-RU" sz="2400" b="0" dirty="0"/>
              <a:t>равнозначны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E21BCB-6101-4109-959F-4CA098DCD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29804"/>
              </p:ext>
            </p:extLst>
          </p:nvPr>
        </p:nvGraphicFramePr>
        <p:xfrm>
          <a:off x="568296" y="5620385"/>
          <a:ext cx="1040978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893">
                  <a:extLst>
                    <a:ext uri="{9D8B030D-6E8A-4147-A177-3AD203B41FA5}">
                      <a16:colId xmlns:a16="http://schemas.microsoft.com/office/drawing/2014/main" val="2585865202"/>
                    </a:ext>
                  </a:extLst>
                </a:gridCol>
                <a:gridCol w="5204893">
                  <a:extLst>
                    <a:ext uri="{9D8B030D-6E8A-4147-A177-3AD203B41FA5}">
                      <a16:colId xmlns:a16="http://schemas.microsoft.com/office/drawing/2014/main" val="1829663175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r>
                        <a:rPr lang="en-US" sz="2000" b="1" dirty="0"/>
                        <a:t>const element = </a:t>
                      </a:r>
                      <a:endParaRPr lang="ru-RU" sz="2000" b="1" dirty="0"/>
                    </a:p>
                    <a:p>
                      <a:r>
                        <a:rPr lang="en-US" sz="2000" b="1" dirty="0"/>
                        <a:t>&lt;h1 className="greeting"&gt;Hello, world!&lt;/h1&gt;;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const element = React.createElement("h1",</a:t>
                      </a:r>
                    </a:p>
                    <a:p>
                      <a:r>
                        <a:rPr lang="en-US" sz="2000" b="1" dirty="0"/>
                        <a:t>{className: "greeting"}, "Hello, world!");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7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8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E0803-C1E1-41BC-A761-B6EB89D4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r>
              <a:rPr lang="ru-RU" dirty="0"/>
              <a:t> </a:t>
            </a:r>
            <a:r>
              <a:rPr lang="en-US" dirty="0"/>
              <a:t>vs React DOM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47AC68-511B-4F6E-A74D-CCF9DAE5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en-US" dirty="0"/>
              <a:t>DOM</a:t>
            </a:r>
            <a:r>
              <a:rPr lang="en-US" b="0" dirty="0"/>
              <a:t> – </a:t>
            </a:r>
            <a:r>
              <a:rPr lang="ru-RU" b="0" dirty="0"/>
              <a:t>это древовидная </a:t>
            </a:r>
            <a:r>
              <a:rPr lang="ru-RU" dirty="0"/>
              <a:t>модель </a:t>
            </a:r>
            <a:r>
              <a:rPr lang="en-US" dirty="0"/>
              <a:t>HTML-</a:t>
            </a:r>
            <a:r>
              <a:rPr lang="ru-RU" dirty="0"/>
              <a:t>документа.</a:t>
            </a:r>
            <a:r>
              <a:rPr lang="ru-RU" b="0" dirty="0"/>
              <a:t> Состоит из тегов, являющихся </a:t>
            </a:r>
            <a:r>
              <a:rPr lang="ru-RU" dirty="0"/>
              <a:t>элементами </a:t>
            </a:r>
            <a:r>
              <a:rPr lang="en-US" dirty="0"/>
              <a:t>HTML</a:t>
            </a:r>
            <a:endParaRPr lang="ru-RU" b="0" dirty="0"/>
          </a:p>
          <a:p>
            <a:endParaRPr lang="ru-RU" b="0" dirty="0"/>
          </a:p>
          <a:p>
            <a:r>
              <a:rPr lang="en-US" dirty="0"/>
              <a:t>React DOM</a:t>
            </a:r>
            <a:r>
              <a:rPr lang="ru-RU" dirty="0"/>
              <a:t> </a:t>
            </a:r>
            <a:r>
              <a:rPr lang="ru-RU" b="0" dirty="0"/>
              <a:t>– </a:t>
            </a:r>
            <a:r>
              <a:rPr lang="ru-RU" dirty="0"/>
              <a:t>виртуальная</a:t>
            </a:r>
            <a:r>
              <a:rPr lang="ru-RU" b="0" dirty="0"/>
              <a:t> древовидная </a:t>
            </a:r>
            <a:r>
              <a:rPr lang="ru-RU" dirty="0"/>
              <a:t>модель</a:t>
            </a:r>
            <a:r>
              <a:rPr lang="ru-RU" b="0" dirty="0"/>
              <a:t>. Состоит из </a:t>
            </a:r>
            <a:r>
              <a:rPr lang="ru-RU" dirty="0"/>
              <a:t>неизменяемых</a:t>
            </a:r>
            <a:r>
              <a:rPr lang="ru-RU" b="0" dirty="0"/>
              <a:t> </a:t>
            </a:r>
            <a:r>
              <a:rPr lang="en-US" dirty="0"/>
              <a:t>React-</a:t>
            </a:r>
            <a:r>
              <a:rPr lang="ru-RU" dirty="0"/>
              <a:t>элементов</a:t>
            </a:r>
            <a:r>
              <a:rPr lang="ru-RU" b="0" dirty="0"/>
              <a:t>, являющихся </a:t>
            </a:r>
            <a:r>
              <a:rPr lang="en-US" b="0" dirty="0"/>
              <a:t>JS-</a:t>
            </a:r>
            <a:r>
              <a:rPr lang="ru-RU" b="0" dirty="0"/>
              <a:t>объектами, написанная на </a:t>
            </a:r>
            <a:r>
              <a:rPr lang="en-US" b="0" dirty="0"/>
              <a:t>JSX</a:t>
            </a:r>
            <a:r>
              <a:rPr lang="ru-RU" b="0" dirty="0"/>
              <a:t>. </a:t>
            </a:r>
            <a:r>
              <a:rPr lang="en-US" b="0" dirty="0"/>
              <a:t>React </a:t>
            </a:r>
            <a:r>
              <a:rPr lang="ru-RU" b="0" dirty="0"/>
              <a:t>сам переводит </a:t>
            </a:r>
            <a:r>
              <a:rPr lang="en-US" b="0" dirty="0"/>
              <a:t>React-</a:t>
            </a:r>
            <a:r>
              <a:rPr lang="ru-RU" b="0" dirty="0"/>
              <a:t>элементы в </a:t>
            </a:r>
            <a:r>
              <a:rPr lang="en-US" b="0" dirty="0"/>
              <a:t>DOM</a:t>
            </a:r>
          </a:p>
          <a:p>
            <a:pPr marL="0" indent="0">
              <a:buNone/>
            </a:pP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7571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2BB5E-53C4-4386-B3BF-C61EBAE1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Отрисовка </a:t>
            </a:r>
            <a:r>
              <a:rPr lang="en-US" dirty="0"/>
              <a:t>React-</a:t>
            </a:r>
            <a:r>
              <a:rPr lang="ru-RU" dirty="0"/>
              <a:t>элементов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C1A826-8D9D-4F0D-966C-C0194091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/>
          <a:lstStyle/>
          <a:p>
            <a:r>
              <a:rPr lang="ru-RU" b="0" dirty="0"/>
              <a:t>В </a:t>
            </a:r>
            <a:r>
              <a:rPr lang="en-US" b="0" dirty="0"/>
              <a:t>index.html </a:t>
            </a:r>
            <a:r>
              <a:rPr lang="ru-RU" b="0" dirty="0"/>
              <a:t>есть строка</a:t>
            </a:r>
            <a:endParaRPr lang="en-US" b="0" dirty="0"/>
          </a:p>
          <a:p>
            <a:pPr marL="0" indent="0">
              <a:buNone/>
            </a:pPr>
            <a:r>
              <a:rPr lang="en-US" sz="2400" dirty="0"/>
              <a:t>&lt;div id="root"&gt;&lt;/div&gt;</a:t>
            </a:r>
            <a:endParaRPr lang="ru-RU" sz="2400" dirty="0"/>
          </a:p>
          <a:p>
            <a:pPr marL="0" indent="0">
              <a:buNone/>
            </a:pPr>
            <a:r>
              <a:rPr lang="ru-RU" sz="2000" b="0" dirty="0"/>
              <a:t>Этот элемент называется корневым (</a:t>
            </a:r>
            <a:r>
              <a:rPr lang="en-US" sz="2000" b="0" dirty="0"/>
              <a:t>root) </a:t>
            </a:r>
            <a:r>
              <a:rPr lang="ru-RU" sz="2000" b="0" dirty="0"/>
              <a:t>узлом</a:t>
            </a:r>
            <a:endParaRPr lang="en-US" sz="2400" b="0" dirty="0"/>
          </a:p>
          <a:p>
            <a:pPr marL="0" indent="0">
              <a:buNone/>
            </a:pPr>
            <a:r>
              <a:rPr lang="ru-RU" sz="2000" b="0" dirty="0"/>
              <a:t>Файл </a:t>
            </a:r>
            <a:r>
              <a:rPr lang="en-US" sz="2000" b="0" dirty="0"/>
              <a:t>index.html </a:t>
            </a:r>
            <a:r>
              <a:rPr lang="ru-RU" sz="2000" b="0" dirty="0"/>
              <a:t>находится в проекте в папке </a:t>
            </a:r>
            <a:r>
              <a:rPr lang="en-US" sz="2000" b="0" dirty="0"/>
              <a:t>public</a:t>
            </a:r>
            <a:endParaRPr lang="ru-RU" sz="2000" b="0" dirty="0"/>
          </a:p>
          <a:p>
            <a:endParaRPr lang="ru-RU" sz="2800" b="0" dirty="0"/>
          </a:p>
          <a:p>
            <a:r>
              <a:rPr lang="ru-RU" sz="2800" b="0" dirty="0"/>
              <a:t>Внутрь этого тега будет вставляться </a:t>
            </a:r>
            <a:r>
              <a:rPr lang="en-US" sz="2800" b="0" dirty="0"/>
              <a:t>React DOM</a:t>
            </a:r>
          </a:p>
          <a:p>
            <a:pPr marL="0" indent="0">
              <a:buNone/>
            </a:pPr>
            <a:r>
              <a:rPr lang="en-US" sz="2400" dirty="0"/>
              <a:t>ReactDOM.render(&lt;App /&gt;,document.getElementById('root’));</a:t>
            </a:r>
            <a:endParaRPr lang="ru-RU" sz="2400" dirty="0"/>
          </a:p>
          <a:p>
            <a:pPr marL="0" indent="0">
              <a:buNone/>
            </a:pPr>
            <a:r>
              <a:rPr lang="ru-RU" sz="2000" b="0" dirty="0"/>
              <a:t>Для этого нужно вызвать функцию </a:t>
            </a:r>
            <a:r>
              <a:rPr lang="en-US" sz="2000" b="0" dirty="0"/>
              <a:t>render()</a:t>
            </a:r>
            <a:r>
              <a:rPr lang="ru-RU" sz="2000" b="0" dirty="0"/>
              <a:t>, передать в неё </a:t>
            </a:r>
            <a:r>
              <a:rPr lang="en-US" sz="2000" b="0" dirty="0"/>
              <a:t>JSX </a:t>
            </a:r>
            <a:r>
              <a:rPr lang="ru-RU" sz="2000" b="0" dirty="0"/>
              <a:t>и корневой узел</a:t>
            </a:r>
            <a:endParaRPr lang="en-US" sz="2000" b="0" dirty="0"/>
          </a:p>
          <a:p>
            <a:pPr marL="0" indent="0">
              <a:buNone/>
            </a:pPr>
            <a:r>
              <a:rPr lang="ru-RU" sz="2000" b="0" dirty="0"/>
              <a:t>Этот код находится в файле </a:t>
            </a:r>
            <a:r>
              <a:rPr lang="en-US" sz="2000" b="0" dirty="0"/>
              <a:t>index.js</a:t>
            </a:r>
            <a:r>
              <a:rPr lang="ru-RU" sz="2000" b="0" dirty="0"/>
              <a:t>, который лежит в папке </a:t>
            </a:r>
            <a:r>
              <a:rPr lang="en-US" sz="2000" b="0" dirty="0"/>
              <a:t>src</a:t>
            </a:r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141556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F2BF3-27A0-4C87-922C-4C241F0C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E2D7D8-B8CA-447E-9F52-5926FC9F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ru-RU" dirty="0"/>
              <a:t>Компонент</a:t>
            </a:r>
            <a:r>
              <a:rPr lang="ru-RU" b="0" dirty="0"/>
              <a:t> - это React-элемент, написанный разработчиком. Обычно часть </a:t>
            </a:r>
            <a:r>
              <a:rPr lang="en-US" b="0" dirty="0"/>
              <a:t>UI</a:t>
            </a:r>
            <a:r>
              <a:rPr lang="ru-RU" b="0" dirty="0"/>
              <a:t>, который содержит свою структуру и функциональность</a:t>
            </a:r>
          </a:p>
          <a:p>
            <a:pPr marL="0" indent="0">
              <a:buNone/>
            </a:pPr>
            <a:endParaRPr lang="ru-RU" sz="2000" b="0" dirty="0"/>
          </a:p>
          <a:p>
            <a:r>
              <a:rPr lang="ru-RU" b="0" dirty="0"/>
              <a:t>В </a:t>
            </a:r>
            <a:r>
              <a:rPr lang="en-US" b="0" dirty="0"/>
              <a:t>JSX </a:t>
            </a:r>
            <a:r>
              <a:rPr lang="ru-RU" b="0" dirty="0"/>
              <a:t>компонент выглядит как обычный тег</a:t>
            </a:r>
          </a:p>
          <a:p>
            <a:pPr marL="0" indent="0">
              <a:buNone/>
            </a:pPr>
            <a:r>
              <a:rPr lang="ru-RU" sz="2000" b="0" dirty="0"/>
              <a:t>Но в отличие от строчных </a:t>
            </a:r>
            <a:r>
              <a:rPr lang="en-US" sz="2000" b="0" dirty="0"/>
              <a:t>HTML-</a:t>
            </a:r>
            <a:r>
              <a:rPr lang="ru-RU" sz="2000" b="0" dirty="0"/>
              <a:t>тегов пишется с заглавной буквы</a:t>
            </a:r>
            <a:endParaRPr lang="ru-RU" b="0" dirty="0"/>
          </a:p>
          <a:p>
            <a:endParaRPr lang="ru-RU" b="0" dirty="0"/>
          </a:p>
          <a:p>
            <a:r>
              <a:rPr lang="ru-RU" b="0" dirty="0"/>
              <a:t>Есть 2 способа объявить компонент</a:t>
            </a:r>
            <a:r>
              <a:rPr lang="en-US" b="0" dirty="0"/>
              <a:t>:</a:t>
            </a:r>
            <a:endParaRPr lang="ru-RU" b="0" dirty="0"/>
          </a:p>
          <a:p>
            <a:r>
              <a:rPr lang="ru-RU" sz="2000" b="0" dirty="0"/>
              <a:t>Через </a:t>
            </a:r>
            <a:r>
              <a:rPr lang="en-US" sz="2000" b="0" dirty="0"/>
              <a:t>JavaScript-</a:t>
            </a:r>
            <a:r>
              <a:rPr lang="ru-RU" sz="2000" b="0" dirty="0"/>
              <a:t>функцию, которая возвращает </a:t>
            </a:r>
            <a:r>
              <a:rPr lang="en-US" sz="2000" b="0" dirty="0"/>
              <a:t>JSX</a:t>
            </a:r>
            <a:endParaRPr lang="ru-RU" sz="2000" b="0" dirty="0"/>
          </a:p>
          <a:p>
            <a:r>
              <a:rPr lang="ru-RU" sz="2000" b="0" dirty="0"/>
              <a:t>Через </a:t>
            </a:r>
            <a:r>
              <a:rPr lang="en-US" sz="2000" b="0" dirty="0"/>
              <a:t>ES6-</a:t>
            </a:r>
            <a:r>
              <a:rPr lang="ru-RU" sz="2000" b="0" dirty="0"/>
              <a:t>класс, в котором есть функция </a:t>
            </a:r>
            <a:r>
              <a:rPr lang="en-US" sz="2000" b="0" dirty="0"/>
              <a:t>render()</a:t>
            </a:r>
            <a:r>
              <a:rPr lang="ru-RU" sz="2000" b="0" dirty="0"/>
              <a:t>, возвращающая </a:t>
            </a:r>
            <a:r>
              <a:rPr lang="en-US" sz="2000" b="0" dirty="0"/>
              <a:t>JSX</a:t>
            </a:r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343919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1F09C-70FA-45B0-B50B-46E8FEE4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объявления компонента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AADEA-7DF9-49D5-96FC-6125C45D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 fontScale="77500" lnSpcReduction="20000"/>
          </a:bodyPr>
          <a:lstStyle/>
          <a:p>
            <a:r>
              <a:rPr lang="ru-RU" sz="3600" b="0" dirty="0"/>
              <a:t>Вызов компонента</a:t>
            </a:r>
            <a:r>
              <a:rPr lang="en-US" sz="3600" b="0" dirty="0"/>
              <a:t> </a:t>
            </a:r>
            <a:r>
              <a:rPr lang="ru-RU" sz="3600" b="0" dirty="0"/>
              <a:t>в </a:t>
            </a:r>
            <a:r>
              <a:rPr lang="en-US" sz="3600" b="0" dirty="0"/>
              <a:t>JSX</a:t>
            </a:r>
            <a:endParaRPr lang="ru-RU" sz="3600" b="0" dirty="0"/>
          </a:p>
          <a:p>
            <a:pPr marL="0" indent="0">
              <a:buNone/>
            </a:pPr>
            <a:r>
              <a:rPr lang="en-US" sz="2600" dirty="0"/>
              <a:t>&lt;Welcome name="React"/&gt;</a:t>
            </a:r>
          </a:p>
          <a:p>
            <a:pPr marL="0" indent="0">
              <a:buNone/>
            </a:pPr>
            <a:endParaRPr lang="ru-RU" sz="1300" b="0" dirty="0"/>
          </a:p>
          <a:p>
            <a:r>
              <a:rPr lang="ru-RU" sz="3600" b="0" dirty="0"/>
              <a:t>Объявление </a:t>
            </a:r>
            <a:r>
              <a:rPr lang="en-US" sz="3600" b="0" dirty="0"/>
              <a:t>JavaScript-</a:t>
            </a:r>
            <a:r>
              <a:rPr lang="ru-RU" sz="3600" b="0" dirty="0"/>
              <a:t>функции</a:t>
            </a:r>
          </a:p>
          <a:p>
            <a:pPr marL="0" indent="0">
              <a:buNone/>
            </a:pPr>
            <a:r>
              <a:rPr lang="en-US" sz="2600" dirty="0"/>
              <a:t>function Welcome(props) {</a:t>
            </a:r>
          </a:p>
          <a:p>
            <a:pPr marL="0" indent="0">
              <a:buNone/>
            </a:pPr>
            <a:r>
              <a:rPr lang="en-US" sz="2600" dirty="0"/>
              <a:t>    return &lt;h1&gt;Hello, {props.name}&lt;/h1&gt;;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ru-RU" sz="1300" b="0" dirty="0"/>
          </a:p>
          <a:p>
            <a:r>
              <a:rPr lang="ru-RU" sz="3600" b="0" dirty="0"/>
              <a:t>Объявление </a:t>
            </a:r>
            <a:r>
              <a:rPr lang="en-US" sz="3600" b="0" dirty="0"/>
              <a:t>ES6-</a:t>
            </a:r>
            <a:r>
              <a:rPr lang="ru-RU" sz="3600" b="0" dirty="0"/>
              <a:t>класса</a:t>
            </a:r>
          </a:p>
          <a:p>
            <a:pPr marL="0" indent="0">
              <a:buNone/>
            </a:pPr>
            <a:r>
              <a:rPr lang="en-US" sz="2600" dirty="0"/>
              <a:t>class Welcome extends </a:t>
            </a:r>
            <a:r>
              <a:rPr lang="en-US" sz="2600" dirty="0" err="1"/>
              <a:t>React.Component</a:t>
            </a:r>
            <a:r>
              <a:rPr lang="en-US" sz="2600" dirty="0"/>
              <a:t> {</a:t>
            </a:r>
          </a:p>
          <a:p>
            <a:pPr marL="0" indent="0">
              <a:buNone/>
            </a:pPr>
            <a:r>
              <a:rPr lang="en-US" sz="2600" dirty="0"/>
              <a:t>    render() {</a:t>
            </a:r>
          </a:p>
          <a:p>
            <a:pPr marL="0" indent="0">
              <a:buNone/>
            </a:pPr>
            <a:r>
              <a:rPr lang="en-US" sz="2600" dirty="0"/>
              <a:t>        return &lt;h1&gt;Hello, {this.props.name}&lt;/h1&gt;;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0913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BE45B-1F23-42D3-B499-69D9A1B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компоненту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1861B-251B-4C61-9D18-98893000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/>
          <a:lstStyle/>
          <a:p>
            <a:r>
              <a:rPr lang="ru-RU" b="0" dirty="0"/>
              <a:t>Для передачи параметров используется </a:t>
            </a:r>
            <a:r>
              <a:rPr lang="en-US" dirty="0"/>
              <a:t>props</a:t>
            </a:r>
          </a:p>
          <a:p>
            <a:endParaRPr lang="en-US" b="0" dirty="0"/>
          </a:p>
          <a:p>
            <a:r>
              <a:rPr lang="ru-RU" b="0" dirty="0"/>
              <a:t>В </a:t>
            </a:r>
            <a:r>
              <a:rPr lang="en-US" b="0" dirty="0"/>
              <a:t>JSX </a:t>
            </a:r>
            <a:r>
              <a:rPr lang="ru-RU" b="0" dirty="0"/>
              <a:t>параметры описываются как атрибуты тега</a:t>
            </a:r>
          </a:p>
          <a:p>
            <a:pPr marL="0" indent="0">
              <a:buNone/>
            </a:pPr>
            <a:r>
              <a:rPr lang="en-US" sz="2000" dirty="0"/>
              <a:t>&lt;Welcome name="React"/&gt;</a:t>
            </a:r>
          </a:p>
          <a:p>
            <a:pPr marL="0" indent="0">
              <a:buNone/>
            </a:pPr>
            <a:endParaRPr lang="ru-RU" b="0" dirty="0"/>
          </a:p>
          <a:p>
            <a:r>
              <a:rPr lang="ru-RU" b="0" dirty="0"/>
              <a:t>К параметру можно обратиться через </a:t>
            </a:r>
            <a:r>
              <a:rPr lang="en-US" dirty="0"/>
              <a:t>props</a:t>
            </a:r>
            <a:r>
              <a:rPr lang="en-US" b="0" dirty="0"/>
              <a:t>:</a:t>
            </a:r>
          </a:p>
          <a:p>
            <a:r>
              <a:rPr lang="en-US" sz="2000" dirty="0"/>
              <a:t>props.name</a:t>
            </a:r>
            <a:r>
              <a:rPr lang="en-US" sz="2000" b="0" dirty="0"/>
              <a:t> – </a:t>
            </a:r>
            <a:r>
              <a:rPr lang="ru-RU" sz="2000" b="0" dirty="0"/>
              <a:t>в функциональном компоненте</a:t>
            </a:r>
            <a:endParaRPr lang="en-US" sz="2000" dirty="0"/>
          </a:p>
          <a:p>
            <a:r>
              <a:rPr lang="en-US" sz="2000" dirty="0"/>
              <a:t>this.props.name</a:t>
            </a:r>
            <a:r>
              <a:rPr lang="ru-RU" sz="2000" b="0" dirty="0"/>
              <a:t> - в компоненте-классе</a:t>
            </a:r>
          </a:p>
        </p:txBody>
      </p:sp>
    </p:spTree>
    <p:extLst>
      <p:ext uri="{BB962C8B-B14F-4D97-AF65-F5344CB8AC3E}">
        <p14:creationId xmlns:p14="http://schemas.microsoft.com/office/powerpoint/2010/main" val="216449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720A7-76A6-4146-ADA7-DB5BE196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Чистые функции и </a:t>
            </a:r>
            <a:r>
              <a:rPr lang="en-US" dirty="0"/>
              <a:t>read-only props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0C3DEF-7AF8-4072-A9F5-7DC9C97A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Чистая функция </a:t>
            </a:r>
            <a:r>
              <a:rPr lang="ru-RU" sz="2800" b="0" dirty="0"/>
              <a:t>- это функция, в которой не меняются значения переданных в неё параметров, и для одинакового набора параметров всегда возвращает один и тот же результат</a:t>
            </a:r>
          </a:p>
          <a:p>
            <a:pPr marL="0" indent="0">
              <a:buNone/>
            </a:pPr>
            <a:r>
              <a:rPr lang="ru-RU" sz="2000" b="0" dirty="0"/>
              <a:t>Пример не чистой функции (в ней меняется значение переданного параметра):</a:t>
            </a:r>
          </a:p>
          <a:p>
            <a:pPr marL="0" indent="0">
              <a:buNone/>
            </a:pPr>
            <a:r>
              <a:rPr lang="en-US" sz="2000" dirty="0"/>
              <a:t>function withdraw(account, amount) {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 err="1"/>
              <a:t>account.total</a:t>
            </a:r>
            <a:r>
              <a:rPr lang="en-US" sz="2000" dirty="0"/>
              <a:t> = amount;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  <a:p>
            <a:pPr marL="0" indent="0">
              <a:buNone/>
            </a:pPr>
            <a:endParaRPr lang="ru-RU" sz="2000" b="0" dirty="0"/>
          </a:p>
          <a:p>
            <a:r>
              <a:rPr lang="ru-RU" sz="2800" b="0" dirty="0"/>
              <a:t>Все React-компоненты должны работать как чистые функции в отношении своих свойств </a:t>
            </a:r>
            <a:r>
              <a:rPr lang="ru-RU" sz="2800" b="0" dirty="0" err="1"/>
              <a:t>props</a:t>
            </a:r>
            <a:endParaRPr lang="ru-RU" sz="2800" b="0" dirty="0"/>
          </a:p>
          <a:p>
            <a:pPr marL="0" indent="0">
              <a:buNone/>
            </a:pPr>
            <a:r>
              <a:rPr lang="ru-RU" sz="2000" b="0" dirty="0"/>
              <a:t>То есть </a:t>
            </a:r>
            <a:r>
              <a:rPr lang="en-US" sz="2000" dirty="0"/>
              <a:t>props</a:t>
            </a:r>
            <a:r>
              <a:rPr lang="en-US" sz="2000" b="0" dirty="0"/>
              <a:t> </a:t>
            </a:r>
            <a:r>
              <a:rPr lang="ru-RU" sz="2000" b="0" dirty="0"/>
              <a:t>являются </a:t>
            </a:r>
            <a:r>
              <a:rPr lang="en-US" sz="2000" b="0" dirty="0"/>
              <a:t>read only</a:t>
            </a:r>
            <a:r>
              <a:rPr lang="ru-RU" sz="2000" b="0" dirty="0"/>
              <a:t> и не может меняться внутри компонента </a:t>
            </a:r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95944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C8068-B942-4B04-B6FB-1616641B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компонентов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4D7CF6-39F4-4907-AB79-EE8304E5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 fontScale="92500" lnSpcReduction="10000"/>
          </a:bodyPr>
          <a:lstStyle/>
          <a:p>
            <a:r>
              <a:rPr lang="ru-RU" b="0" dirty="0"/>
              <a:t>Одни компоненты могут входить в другие</a:t>
            </a:r>
          </a:p>
          <a:p>
            <a:pPr marL="0" indent="0">
              <a:buNone/>
            </a:pPr>
            <a:r>
              <a:rPr lang="en-US" sz="2000" dirty="0"/>
              <a:t>function Welcome(props) {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return &lt;h1&gt;Hello, {props.name}&lt;/h1&gt;;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function App() {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return (&lt;div&gt;</a:t>
            </a:r>
          </a:p>
          <a:p>
            <a:pPr marL="0" indent="0">
              <a:buNone/>
            </a:pPr>
            <a:r>
              <a:rPr lang="ru-RU" sz="2000" dirty="0"/>
              <a:t>        </a:t>
            </a:r>
            <a:r>
              <a:rPr lang="en-US" sz="2000" dirty="0"/>
              <a:t>&lt;Welcome name="Ivan" /&gt;</a:t>
            </a:r>
          </a:p>
          <a:p>
            <a:pPr marL="0" indent="0">
              <a:buNone/>
            </a:pPr>
            <a:r>
              <a:rPr lang="ru-RU" sz="2000" dirty="0"/>
              <a:t>        </a:t>
            </a:r>
            <a:r>
              <a:rPr lang="en-US" sz="2000" dirty="0"/>
              <a:t>&lt;Welcome name=“Petr" /&gt;</a:t>
            </a:r>
          </a:p>
          <a:p>
            <a:pPr marL="0" indent="0">
              <a:buNone/>
            </a:pPr>
            <a:r>
              <a:rPr lang="ru-RU" sz="2000" dirty="0"/>
              <a:t>        </a:t>
            </a:r>
            <a:r>
              <a:rPr lang="en-US" sz="2000" dirty="0"/>
              <a:t>&lt;Welcome name=“Alex" /&gt;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&lt;/div&gt;);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ReactDOM.render(&lt;App /&gt;, document.getElementById('root’));</a:t>
            </a:r>
            <a:endParaRPr lang="ru-RU" sz="2000" dirty="0"/>
          </a:p>
          <a:p>
            <a:pPr marL="0" indent="0">
              <a:buNone/>
            </a:pPr>
            <a:r>
              <a:rPr lang="ru-RU" sz="2000" b="0" dirty="0"/>
              <a:t>Это позволяет выделять компоненты до любого уровня детализации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84985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69E18E0-3206-438F-8C84-6320825EFA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115344"/>
            <a:ext cx="10248900" cy="37719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3BD49C2-C923-4E8D-8AA4-4DF99FB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3. События и жизненный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39360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 descr="Изображение выглядит как легкий, рисунок, мышь&#10;&#10;Автоматически созданное описание">
            <a:extLst>
              <a:ext uri="{FF2B5EF4-FFF2-40B4-BE49-F238E27FC236}">
                <a16:creationId xmlns:a16="http://schemas.microsoft.com/office/drawing/2014/main" id="{F8C96404-1311-4E56-BA39-7068EE0E94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7518" y="1947587"/>
            <a:ext cx="4161453" cy="4161453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D31FB5E-F542-47CD-9A6C-8E54763C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1. Установка и запуск</a:t>
            </a:r>
          </a:p>
        </p:txBody>
      </p:sp>
    </p:spTree>
    <p:extLst>
      <p:ext uri="{BB962C8B-B14F-4D97-AF65-F5344CB8AC3E}">
        <p14:creationId xmlns:p14="http://schemas.microsoft.com/office/powerpoint/2010/main" val="22208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C4F9C7-6FAB-4FF3-AD6B-53AAED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обработчика события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4A96B-809C-43E1-A2C5-BA1C568E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/>
          <a:lstStyle/>
          <a:p>
            <a:r>
              <a:rPr lang="ru-RU" b="0" dirty="0"/>
              <a:t>В </a:t>
            </a:r>
            <a:r>
              <a:rPr lang="en-US" b="0" dirty="0"/>
              <a:t>HTML </a:t>
            </a:r>
            <a:r>
              <a:rPr lang="ru-RU" b="0" dirty="0"/>
              <a:t>события называются строчными буквами и указывается функция со скобками</a:t>
            </a:r>
          </a:p>
          <a:p>
            <a:pPr marL="0" indent="0">
              <a:buNone/>
            </a:pPr>
            <a:r>
              <a:rPr lang="ru-RU" sz="2000" b="0" dirty="0"/>
              <a:t>Например: </a:t>
            </a:r>
          </a:p>
          <a:p>
            <a:pPr marL="0" indent="0">
              <a:buNone/>
            </a:pPr>
            <a:r>
              <a:rPr lang="en-US" sz="2000" b="0" dirty="0"/>
              <a:t>&lt;button </a:t>
            </a:r>
            <a:r>
              <a:rPr lang="en-US" sz="2000" dirty="0"/>
              <a:t>onclick="deleteAllUsers()"</a:t>
            </a:r>
            <a:r>
              <a:rPr lang="en-US" sz="2000" b="0" dirty="0"/>
              <a:t>&gt;</a:t>
            </a:r>
            <a:r>
              <a:rPr lang="ru-RU" sz="2000" b="0" dirty="0"/>
              <a:t>Удалить всех пользователей&lt;/</a:t>
            </a:r>
            <a:r>
              <a:rPr lang="en-US" sz="2000" b="0" dirty="0"/>
              <a:t>button&gt;</a:t>
            </a:r>
          </a:p>
          <a:p>
            <a:pPr marL="0" indent="0">
              <a:buNone/>
            </a:pPr>
            <a:endParaRPr lang="ru-RU" sz="2000" b="0" dirty="0"/>
          </a:p>
          <a:p>
            <a:r>
              <a:rPr lang="ru-RU" b="0" dirty="0"/>
              <a:t>В </a:t>
            </a:r>
            <a:r>
              <a:rPr lang="en-US" b="0" dirty="0"/>
              <a:t>React </a:t>
            </a:r>
            <a:r>
              <a:rPr lang="ru-RU" b="0" dirty="0"/>
              <a:t>события называются в верблюжьей нотации и указывается лишь название функции</a:t>
            </a:r>
          </a:p>
          <a:p>
            <a:pPr marL="0" indent="0">
              <a:buNone/>
            </a:pPr>
            <a:r>
              <a:rPr lang="ru-RU" sz="2000" b="0" dirty="0"/>
              <a:t>Например: </a:t>
            </a:r>
          </a:p>
          <a:p>
            <a:pPr marL="0" indent="0">
              <a:buNone/>
            </a:pPr>
            <a:r>
              <a:rPr lang="en-US" sz="2000" b="0" dirty="0"/>
              <a:t>&lt;button </a:t>
            </a:r>
            <a:r>
              <a:rPr lang="en-US" sz="2000" dirty="0"/>
              <a:t>onClick={deleteAllUsers}</a:t>
            </a:r>
            <a:r>
              <a:rPr lang="en-US" sz="2000" b="0" dirty="0"/>
              <a:t>&gt;</a:t>
            </a:r>
            <a:r>
              <a:rPr lang="ru-RU" sz="2000" b="0" dirty="0"/>
              <a:t>Удалить всех пользователей&lt;/</a:t>
            </a:r>
            <a:r>
              <a:rPr lang="en-US" sz="2000" b="0" dirty="0"/>
              <a:t>button&gt;</a:t>
            </a:r>
            <a:endParaRPr lang="ru-RU" sz="2000" b="0" dirty="0"/>
          </a:p>
          <a:p>
            <a:pPr marL="0" indent="0">
              <a:buNone/>
            </a:pPr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246049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2C80D-680B-4FE5-BD8E-ACCFFDC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события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36EA0E-3667-469D-8FD8-0D895DBA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ru-RU" b="0" dirty="0"/>
              <a:t>Достаточно функции</a:t>
            </a:r>
          </a:p>
          <a:p>
            <a:pPr marL="0" indent="0">
              <a:buNone/>
            </a:pPr>
            <a:r>
              <a:rPr lang="en-US" sz="2000" b="0" dirty="0"/>
              <a:t>function Component(user) {</a:t>
            </a:r>
          </a:p>
          <a:p>
            <a:pPr marL="0" indent="0">
              <a:buNone/>
            </a:pPr>
            <a:r>
              <a:rPr lang="en-US" sz="2000" b="0" dirty="0"/>
              <a:t>    </a:t>
            </a:r>
            <a:r>
              <a:rPr lang="en-US" sz="2000" dirty="0"/>
              <a:t>function userName() { console.log(user</a:t>
            </a:r>
            <a:r>
              <a:rPr lang="ru-RU" sz="2000" dirty="0"/>
              <a:t>);</a:t>
            </a:r>
            <a:r>
              <a:rPr lang="en-US" sz="2000" dirty="0"/>
              <a:t> </a:t>
            </a:r>
            <a:r>
              <a:rPr lang="ru-RU" sz="2000" dirty="0"/>
              <a:t>}</a:t>
            </a:r>
          </a:p>
          <a:p>
            <a:pPr marL="0" indent="0">
              <a:buNone/>
            </a:pPr>
            <a:r>
              <a:rPr lang="en-US" sz="2000" b="0" dirty="0"/>
              <a:t>    return (&lt;button </a:t>
            </a:r>
            <a:r>
              <a:rPr lang="en-US" sz="2000" dirty="0"/>
              <a:t>onClick={userName}</a:t>
            </a:r>
            <a:r>
              <a:rPr lang="en-US" sz="2000" b="0" dirty="0"/>
              <a:t>&gt;</a:t>
            </a:r>
            <a:r>
              <a:rPr lang="ru-RU" sz="2000" b="0" dirty="0"/>
              <a:t>Пользователь&lt;/</a:t>
            </a:r>
            <a:r>
              <a:rPr lang="en-US" sz="2000" b="0" dirty="0"/>
              <a:t>button&gt;);</a:t>
            </a:r>
          </a:p>
          <a:p>
            <a:pPr marL="0" indent="0">
              <a:buNone/>
            </a:pPr>
            <a:r>
              <a:rPr lang="en-US" sz="2000" b="0" dirty="0"/>
              <a:t>}</a:t>
            </a:r>
            <a:endParaRPr lang="ru-RU" b="0" dirty="0"/>
          </a:p>
          <a:p>
            <a:r>
              <a:rPr lang="ru-RU" b="0" dirty="0"/>
              <a:t>Если требуется передать ещё параметр, то</a:t>
            </a:r>
          </a:p>
          <a:p>
            <a:r>
              <a:rPr lang="ru-RU" sz="2400" b="0" dirty="0"/>
              <a:t>Можно использовать биндинг</a:t>
            </a:r>
          </a:p>
          <a:p>
            <a:pPr marL="0" indent="0">
              <a:buNone/>
            </a:pPr>
            <a:r>
              <a:rPr lang="en-US" sz="2000" b="0" dirty="0"/>
              <a:t>&lt;button onClick=</a:t>
            </a:r>
            <a:r>
              <a:rPr lang="en-US" sz="2000" dirty="0"/>
              <a:t>{</a:t>
            </a:r>
            <a:r>
              <a:rPr lang="en-US" sz="2000" dirty="0" err="1"/>
              <a:t>this.userName.bind</a:t>
            </a:r>
            <a:r>
              <a:rPr lang="en-US" sz="2000" dirty="0"/>
              <a:t>(this, id)}</a:t>
            </a:r>
            <a:r>
              <a:rPr lang="en-US" sz="2000" b="0" dirty="0"/>
              <a:t>&gt;</a:t>
            </a:r>
            <a:r>
              <a:rPr lang="ru-RU" sz="2000" b="0" dirty="0"/>
              <a:t>Пользователь</a:t>
            </a:r>
            <a:r>
              <a:rPr lang="en-US" sz="2000" b="0" dirty="0"/>
              <a:t>&lt;/button&gt;</a:t>
            </a:r>
            <a:endParaRPr lang="ru-RU" sz="2000" b="0" dirty="0"/>
          </a:p>
          <a:p>
            <a:r>
              <a:rPr lang="ru-RU" sz="2400" b="0" dirty="0"/>
              <a:t>Или можно использовать стрелочную функцию</a:t>
            </a:r>
          </a:p>
          <a:p>
            <a:pPr marL="0" indent="0">
              <a:buNone/>
            </a:pPr>
            <a:r>
              <a:rPr lang="en-US" sz="2000" b="0" dirty="0"/>
              <a:t>&lt;button onClick=</a:t>
            </a:r>
            <a:r>
              <a:rPr lang="en-US" sz="2000" dirty="0"/>
              <a:t>{(e) =&gt; this.userName(id, e)}</a:t>
            </a:r>
            <a:r>
              <a:rPr lang="en-US" sz="2000" b="0" dirty="0"/>
              <a:t>&gt;</a:t>
            </a:r>
            <a:r>
              <a:rPr lang="ru-RU" sz="2000" b="0" dirty="0"/>
              <a:t>Пользователь</a:t>
            </a:r>
            <a:r>
              <a:rPr lang="en-US" sz="2000" b="0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364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2C80D-680B-4FE5-BD8E-ACCFFDC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события класса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36EA0E-3667-469D-8FD8-0D895DBA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ru-RU" sz="2800" b="0" dirty="0"/>
              <a:t>Для работы с </a:t>
            </a:r>
            <a:r>
              <a:rPr lang="en-US" sz="2800" b="0" dirty="0"/>
              <a:t>this</a:t>
            </a:r>
            <a:r>
              <a:rPr lang="ru-RU" sz="2800" b="0" dirty="0"/>
              <a:t> в конструкторе класса нужен биндинг</a:t>
            </a:r>
          </a:p>
          <a:p>
            <a:pPr marL="0" indent="0">
              <a:buNone/>
            </a:pPr>
            <a:r>
              <a:rPr lang="en-US" sz="2000" b="0" dirty="0"/>
              <a:t>class Component extends React.Component {</a:t>
            </a:r>
          </a:p>
          <a:p>
            <a:pPr marL="0" indent="0">
              <a:buNone/>
            </a:pPr>
            <a:r>
              <a:rPr lang="en-US" sz="2000" b="0" dirty="0"/>
              <a:t>    constructor(props){ super(props); </a:t>
            </a:r>
            <a:r>
              <a:rPr lang="en-US" sz="2000" dirty="0"/>
              <a:t>this.userName = </a:t>
            </a:r>
            <a:r>
              <a:rPr lang="en-US" sz="2000" dirty="0" err="1"/>
              <a:t>this.userName.bind</a:t>
            </a:r>
            <a:r>
              <a:rPr lang="en-US" sz="2000" dirty="0"/>
              <a:t>(this); </a:t>
            </a:r>
            <a:r>
              <a:rPr lang="en-US" sz="2000" b="0" dirty="0"/>
              <a:t>}</a:t>
            </a:r>
          </a:p>
          <a:p>
            <a:pPr marL="0" indent="0">
              <a:buNone/>
            </a:pPr>
            <a:r>
              <a:rPr lang="en-US" sz="2000" b="0" dirty="0"/>
              <a:t>    </a:t>
            </a:r>
            <a:r>
              <a:rPr lang="en-US" sz="2000" dirty="0"/>
              <a:t>function userName() { console.log(this.props.user</a:t>
            </a:r>
            <a:r>
              <a:rPr lang="ru-RU" sz="2000" dirty="0"/>
              <a:t>);</a:t>
            </a:r>
            <a:r>
              <a:rPr lang="en-US" sz="2000" dirty="0"/>
              <a:t> </a:t>
            </a:r>
            <a:r>
              <a:rPr lang="ru-RU" sz="2000" dirty="0"/>
              <a:t>}</a:t>
            </a:r>
          </a:p>
          <a:p>
            <a:pPr marL="0" indent="0">
              <a:buNone/>
            </a:pPr>
            <a:r>
              <a:rPr lang="en-US" sz="2000" b="0" dirty="0"/>
              <a:t>    render() {return (&lt;button </a:t>
            </a:r>
            <a:r>
              <a:rPr lang="en-US" sz="2000" dirty="0"/>
              <a:t>onClick={this.userName}</a:t>
            </a:r>
            <a:r>
              <a:rPr lang="en-US" sz="2000" b="0" dirty="0"/>
              <a:t>&gt;</a:t>
            </a:r>
            <a:r>
              <a:rPr lang="ru-RU" sz="2000" b="0" dirty="0"/>
              <a:t>Пользователь&lt;/</a:t>
            </a:r>
            <a:r>
              <a:rPr lang="en-US" sz="2000" b="0" dirty="0"/>
              <a:t>button&gt;);}</a:t>
            </a:r>
          </a:p>
          <a:p>
            <a:pPr marL="0" indent="0">
              <a:buNone/>
            </a:pPr>
            <a:r>
              <a:rPr lang="en-US" sz="2000" b="0" dirty="0"/>
              <a:t>}</a:t>
            </a:r>
            <a:endParaRPr lang="ru-RU" sz="2000" b="0" dirty="0"/>
          </a:p>
          <a:p>
            <a:r>
              <a:rPr lang="ru-RU" sz="2800" b="0" dirty="0"/>
              <a:t>Либо можно использовать стрелочные функции</a:t>
            </a:r>
          </a:p>
          <a:p>
            <a:pPr marL="0" indent="0">
              <a:buNone/>
            </a:pPr>
            <a:r>
              <a:rPr lang="en-US" sz="2000" b="0" dirty="0"/>
              <a:t>class Component extends React.Component {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userName</a:t>
            </a:r>
            <a:r>
              <a:rPr lang="ru-RU" sz="2000" dirty="0"/>
              <a:t> </a:t>
            </a:r>
            <a:r>
              <a:rPr lang="en-US" sz="2000" dirty="0"/>
              <a:t>= () </a:t>
            </a:r>
            <a:r>
              <a:rPr lang="ru-RU" sz="2000" dirty="0"/>
              <a:t>=</a:t>
            </a:r>
            <a:r>
              <a:rPr lang="en-US" sz="2000" dirty="0"/>
              <a:t>&gt;  { console.log(this.props.user</a:t>
            </a:r>
            <a:r>
              <a:rPr lang="ru-RU" sz="2000" dirty="0"/>
              <a:t>);</a:t>
            </a:r>
            <a:r>
              <a:rPr lang="en-US" sz="2000" dirty="0"/>
              <a:t> </a:t>
            </a:r>
            <a:r>
              <a:rPr lang="ru-RU" sz="2000" dirty="0"/>
              <a:t>}</a:t>
            </a:r>
          </a:p>
          <a:p>
            <a:pPr marL="0" indent="0">
              <a:buNone/>
            </a:pPr>
            <a:r>
              <a:rPr lang="en-US" sz="2000" b="0" dirty="0"/>
              <a:t>    render() {return (&lt;button </a:t>
            </a:r>
            <a:r>
              <a:rPr lang="en-US" sz="2000" dirty="0"/>
              <a:t>onClick={this.userName}</a:t>
            </a:r>
            <a:r>
              <a:rPr lang="en-US" sz="2000" b="0" dirty="0"/>
              <a:t>&gt;</a:t>
            </a:r>
            <a:r>
              <a:rPr lang="ru-RU" sz="2000" b="0" dirty="0"/>
              <a:t>Пользователь&lt;/</a:t>
            </a:r>
            <a:r>
              <a:rPr lang="en-US" sz="2000" b="0" dirty="0"/>
              <a:t>button&gt;);}</a:t>
            </a:r>
          </a:p>
          <a:p>
            <a:pPr marL="0" indent="0">
              <a:buNone/>
            </a:pPr>
            <a:r>
              <a:rPr lang="en-US" sz="2000" b="0" dirty="0"/>
              <a:t>}</a:t>
            </a:r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197015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F8C6A-5519-41F5-9274-24584DCD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в обработчике поведения по умолчанию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32F505-3FB1-4595-992E-3B74BE90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ru-RU" b="0" dirty="0"/>
              <a:t>В обработчике вызвать функцию </a:t>
            </a:r>
            <a:r>
              <a:rPr lang="en-US" b="0" dirty="0"/>
              <a:t>e.preventDefault</a:t>
            </a:r>
            <a:r>
              <a:rPr lang="ru-RU" b="0" dirty="0"/>
              <a:t>()</a:t>
            </a:r>
          </a:p>
          <a:p>
            <a:pPr marL="0" indent="0">
              <a:buNone/>
            </a:pPr>
            <a:r>
              <a:rPr lang="ru-RU" sz="2400" b="0" dirty="0"/>
              <a:t>Например, чтобы ссылка работала как кнопка без перехода на страницу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function DeleteUserLink() {</a:t>
            </a:r>
          </a:p>
          <a:p>
            <a:pPr marL="0" indent="0">
              <a:buNone/>
            </a:pPr>
            <a:r>
              <a:rPr lang="en-US" sz="2000" b="0" dirty="0"/>
              <a:t>    function onClick(</a:t>
            </a:r>
            <a:r>
              <a:rPr lang="en-US" sz="2000" dirty="0"/>
              <a:t>e</a:t>
            </a:r>
            <a:r>
              <a:rPr lang="en-US" sz="2000" b="0" dirty="0"/>
              <a:t>) {</a:t>
            </a:r>
          </a:p>
          <a:p>
            <a:pPr marL="0" indent="0">
              <a:buNone/>
            </a:pPr>
            <a:r>
              <a:rPr lang="en-US" sz="2000" b="0" dirty="0"/>
              <a:t>        </a:t>
            </a:r>
            <a:r>
              <a:rPr lang="en-US" sz="2000" dirty="0"/>
              <a:t>e.preventDefault();</a:t>
            </a:r>
          </a:p>
          <a:p>
            <a:pPr marL="0" indent="0">
              <a:buNone/>
            </a:pPr>
            <a:r>
              <a:rPr lang="en-US" sz="2000" b="0" dirty="0"/>
              <a:t>        console.log('</a:t>
            </a:r>
            <a:r>
              <a:rPr lang="ru-RU" sz="2000" b="0" dirty="0"/>
              <a:t>Пользователь был удален.’);</a:t>
            </a:r>
          </a:p>
          <a:p>
            <a:pPr marL="0" indent="0">
              <a:buNone/>
            </a:pPr>
            <a:r>
              <a:rPr lang="en-US" sz="2000" b="0" dirty="0"/>
              <a:t>    </a:t>
            </a:r>
            <a:r>
              <a:rPr lang="ru-RU" sz="2000" b="0" dirty="0"/>
              <a:t>}</a:t>
            </a:r>
          </a:p>
          <a:p>
            <a:pPr marL="0" indent="0">
              <a:buNone/>
            </a:pPr>
            <a:r>
              <a:rPr lang="en-US" sz="2000" b="0" dirty="0"/>
              <a:t>    return (</a:t>
            </a:r>
          </a:p>
          <a:p>
            <a:pPr marL="0" indent="0">
              <a:buNone/>
            </a:pPr>
            <a:r>
              <a:rPr lang="en-US" sz="2000" b="0" dirty="0"/>
              <a:t>        &lt;a href="#" onClick={onClick}&gt;</a:t>
            </a:r>
            <a:r>
              <a:rPr lang="ru-RU" sz="2000" b="0" dirty="0"/>
              <a:t>Удалить пользователя&lt;/</a:t>
            </a:r>
            <a:r>
              <a:rPr lang="en-US" sz="2000" b="0" dirty="0"/>
              <a:t>a&gt;</a:t>
            </a:r>
          </a:p>
          <a:p>
            <a:pPr marL="0" indent="0">
              <a:buNone/>
            </a:pPr>
            <a:r>
              <a:rPr lang="en-US" sz="2000" b="0" dirty="0"/>
              <a:t>    );</a:t>
            </a:r>
          </a:p>
          <a:p>
            <a:pPr marL="0" indent="0">
              <a:buNone/>
            </a:pPr>
            <a:r>
              <a:rPr lang="en-US" sz="2000" b="0" dirty="0"/>
              <a:t>}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96805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C72A-CAA0-4E27-84C9-EE710EE1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DD67D8-F984-45A6-8208-83735ED4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ru-RU" sz="2400" dirty="0"/>
              <a:t>До монтирования </a:t>
            </a:r>
            <a:r>
              <a:rPr lang="ru-RU" sz="2400" b="0" dirty="0"/>
              <a:t>вызывается конструктор </a:t>
            </a:r>
            <a:r>
              <a:rPr lang="en-US" sz="2400" dirty="0"/>
              <a:t>constructor()</a:t>
            </a:r>
            <a:endParaRPr lang="ru-RU" sz="2400" dirty="0"/>
          </a:p>
          <a:p>
            <a:r>
              <a:rPr lang="ru-RU" sz="2400" b="0" dirty="0"/>
              <a:t>Когда компонент будет впервые отрисован в DOM – это называется </a:t>
            </a:r>
            <a:r>
              <a:rPr lang="ru-RU" sz="2400" dirty="0"/>
              <a:t>монтированием/монтажом </a:t>
            </a:r>
            <a:r>
              <a:rPr lang="ru-RU" sz="2400" b="0" dirty="0"/>
              <a:t>компонента. Перед монтированием вызывается метод </a:t>
            </a:r>
            <a:r>
              <a:rPr lang="en-US" sz="2400" dirty="0"/>
              <a:t>componentWillMount()</a:t>
            </a:r>
            <a:endParaRPr lang="ru-RU" sz="2400" dirty="0"/>
          </a:p>
          <a:p>
            <a:r>
              <a:rPr lang="ru-RU" sz="2400" b="0" dirty="0"/>
              <a:t>Когда компонент смонтирован, то можно его показывать и производить </a:t>
            </a:r>
            <a:r>
              <a:rPr lang="ru-RU" sz="2400" dirty="0"/>
              <a:t>обновление/рендеринг/отрисовка</a:t>
            </a:r>
            <a:r>
              <a:rPr lang="ru-RU" sz="2400" b="0" dirty="0"/>
              <a:t> компонента. При этом вызывается метод </a:t>
            </a:r>
            <a:r>
              <a:rPr lang="en-US" sz="2400" dirty="0"/>
              <a:t>render()</a:t>
            </a:r>
            <a:endParaRPr lang="ru-RU" sz="2400" dirty="0"/>
          </a:p>
          <a:p>
            <a:r>
              <a:rPr lang="en-US" sz="2400" b="0" dirty="0"/>
              <a:t>C</a:t>
            </a:r>
            <a:r>
              <a:rPr lang="ru-RU" sz="2400" b="0" dirty="0"/>
              <a:t>разу </a:t>
            </a:r>
            <a:r>
              <a:rPr lang="ru-RU" sz="2400" dirty="0"/>
              <a:t>после монтирования </a:t>
            </a:r>
            <a:r>
              <a:rPr lang="ru-RU" sz="2400" b="0" dirty="0"/>
              <a:t>вызывается </a:t>
            </a:r>
            <a:r>
              <a:rPr lang="en-US" sz="2400" dirty="0"/>
              <a:t>componentDidMount</a:t>
            </a:r>
            <a:r>
              <a:rPr lang="ru-RU" sz="2400" dirty="0"/>
              <a:t>()</a:t>
            </a:r>
          </a:p>
          <a:p>
            <a:r>
              <a:rPr lang="ru-RU" sz="2400" b="0" dirty="0"/>
              <a:t>Обратная процедура, при которой DOM, созданный компонентом удаляется, называется </a:t>
            </a:r>
            <a:r>
              <a:rPr lang="ru-RU" sz="2400" dirty="0"/>
              <a:t>демонтированием/демонтажом</a:t>
            </a:r>
            <a:r>
              <a:rPr lang="ru-RU" sz="2400" b="0" dirty="0"/>
              <a:t>. При демонтаже вызывается метод </a:t>
            </a:r>
            <a:r>
              <a:rPr lang="en-US" sz="2400" dirty="0"/>
              <a:t>componentWillUnmount()</a:t>
            </a:r>
            <a:endParaRPr lang="ru-RU" sz="2400" dirty="0"/>
          </a:p>
          <a:p>
            <a:pPr marL="0" indent="0">
              <a:buNone/>
            </a:pPr>
            <a:r>
              <a:rPr lang="ru-RU" sz="2000" b="0" dirty="0"/>
              <a:t>Эти методы называются «</a:t>
            </a:r>
            <a:r>
              <a:rPr lang="ru-RU" sz="2000" dirty="0"/>
              <a:t>lifecycle hooks</a:t>
            </a:r>
            <a:r>
              <a:rPr lang="ru-RU" sz="2000" b="0" dirty="0"/>
              <a:t>» или </a:t>
            </a:r>
            <a:r>
              <a:rPr lang="ru-RU" sz="2000" dirty="0"/>
              <a:t>методами жизненного цикла</a:t>
            </a:r>
          </a:p>
        </p:txBody>
      </p:sp>
    </p:spTree>
    <p:extLst>
      <p:ext uri="{BB962C8B-B14F-4D97-AF65-F5344CB8AC3E}">
        <p14:creationId xmlns:p14="http://schemas.microsoft.com/office/powerpoint/2010/main" val="352125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611DAA6-1E9C-4082-A3D4-7C6057007F9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73F32E3-36EB-4D71-A29C-F430570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4.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333160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C4F9C7-6FAB-4FF3-AD6B-53AAED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разработке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4A96B-809C-43E1-A2C5-BA1C568EB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0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BCFCED9-B8F3-4F63-8989-DBAB3BB311C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219D8DE-18AE-4951-B6E1-B770A1E1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5. Формы</a:t>
            </a:r>
          </a:p>
        </p:txBody>
      </p:sp>
    </p:spTree>
    <p:extLst>
      <p:ext uri="{BB962C8B-B14F-4D97-AF65-F5344CB8AC3E}">
        <p14:creationId xmlns:p14="http://schemas.microsoft.com/office/powerpoint/2010/main" val="575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C4F9C7-6FAB-4FF3-AD6B-53AAED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формы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4A96B-809C-43E1-A2C5-BA1C568E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0" dirty="0"/>
              <a:t>Форма описывается в </a:t>
            </a:r>
            <a:r>
              <a:rPr lang="en-US" b="0" dirty="0"/>
              <a:t>render() </a:t>
            </a:r>
            <a:r>
              <a:rPr lang="ru-RU" b="0" dirty="0"/>
              <a:t>в </a:t>
            </a:r>
            <a:r>
              <a:rPr lang="en-US" b="0" dirty="0"/>
              <a:t>JSX</a:t>
            </a:r>
            <a:r>
              <a:rPr lang="ru-RU" b="0" dirty="0"/>
              <a:t>, например так:</a:t>
            </a:r>
          </a:p>
          <a:p>
            <a:pPr marL="0" indent="0">
              <a:buNone/>
            </a:pPr>
            <a:r>
              <a:rPr lang="en-US" dirty="0"/>
              <a:t>render() {</a:t>
            </a:r>
          </a:p>
          <a:p>
            <a:pPr marL="0" indent="0">
              <a:buNone/>
            </a:pPr>
            <a:r>
              <a:rPr lang="en-US" dirty="0"/>
              <a:t>	return (</a:t>
            </a:r>
          </a:p>
          <a:p>
            <a:pPr marL="0" indent="0">
              <a:buNone/>
            </a:pPr>
            <a:r>
              <a:rPr lang="en-US" dirty="0"/>
              <a:t>		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  <a:r>
              <a:rPr lang="en-US" dirty="0" err="1"/>
              <a:t>this.onSubmit</a:t>
            </a:r>
            <a:r>
              <a:rPr lang="en-US" dirty="0"/>
              <a:t>}&gt;</a:t>
            </a:r>
          </a:p>
          <a:p>
            <a:pPr marL="0" indent="0">
              <a:buNone/>
            </a:pPr>
            <a:r>
              <a:rPr lang="en-US" dirty="0"/>
              <a:t>			&lt;input</a:t>
            </a:r>
            <a:r>
              <a:rPr lang="ru-RU" dirty="0"/>
              <a:t> </a:t>
            </a:r>
            <a:r>
              <a:rPr lang="en-US" dirty="0"/>
              <a:t>type=“text” name=“login”/&gt;</a:t>
            </a:r>
          </a:p>
          <a:p>
            <a:pPr marL="0" indent="0">
              <a:buNone/>
            </a:pPr>
            <a:r>
              <a:rPr lang="en-US" dirty="0"/>
              <a:t>			&lt;input type=“submit” value=“</a:t>
            </a:r>
            <a:r>
              <a:rPr lang="ru-RU" dirty="0"/>
              <a:t>Войти</a:t>
            </a:r>
            <a:r>
              <a:rPr lang="en-US" dirty="0"/>
              <a:t>”/&gt;</a:t>
            </a:r>
          </a:p>
          <a:p>
            <a:pPr marL="0" indent="0">
              <a:buNone/>
            </a:pPr>
            <a:r>
              <a:rPr lang="en-US" dirty="0"/>
              <a:t>		&lt;/form&gt;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9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AC805-B5CF-494A-9B2B-FC93723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формы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CCC0FE-F442-4ABF-B9F3-F59C0DC0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/>
          <a:lstStyle/>
          <a:p>
            <a:pPr marL="0" indent="0">
              <a:buNone/>
            </a:pPr>
            <a:r>
              <a:rPr lang="ru-RU" b="0" dirty="0"/>
              <a:t>Данные формы лучше всего хранить в </a:t>
            </a:r>
            <a:r>
              <a:rPr lang="en-US" b="0" dirty="0"/>
              <a:t>state</a:t>
            </a:r>
          </a:p>
          <a:p>
            <a:pPr marL="0" indent="0">
              <a:buNone/>
            </a:pPr>
            <a:r>
              <a:rPr lang="en-US" dirty="0"/>
              <a:t>constructor(props){</a:t>
            </a:r>
          </a:p>
          <a:p>
            <a:pPr marL="0" indent="0">
              <a:buNone/>
            </a:pPr>
            <a:r>
              <a:rPr lang="en-US" dirty="0"/>
              <a:t>    super(props);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this.state</a:t>
            </a:r>
            <a:r>
              <a:rPr lang="en-US" dirty="0"/>
              <a:t> = {login: ''};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99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04853-D478-469A-87B2-6FA440A0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68576-6991-4283-B29D-F152B35D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r>
              <a:rPr lang="en-US" b="0" dirty="0"/>
              <a:t> –</a:t>
            </a:r>
            <a:r>
              <a:rPr lang="ru-RU" b="0" dirty="0"/>
              <a:t> это библиотека </a:t>
            </a:r>
            <a:r>
              <a:rPr lang="en-US" b="0" dirty="0"/>
              <a:t>JavaScript</a:t>
            </a:r>
            <a:r>
              <a:rPr lang="ru-RU" b="0" dirty="0"/>
              <a:t>, которая используется для создания </a:t>
            </a:r>
            <a:r>
              <a:rPr lang="en-US" b="0" dirty="0"/>
              <a:t>frontend</a:t>
            </a:r>
            <a:r>
              <a:rPr lang="ru-RU" b="0" dirty="0"/>
              <a:t>-приложений.</a:t>
            </a:r>
          </a:p>
          <a:p>
            <a:endParaRPr lang="ru-RU" b="0" dirty="0"/>
          </a:p>
          <a:p>
            <a:r>
              <a:rPr lang="ru-RU" b="0" dirty="0"/>
              <a:t>Для краткого знакомства </a:t>
            </a:r>
          </a:p>
          <a:p>
            <a:pPr marL="0" indent="0">
              <a:buNone/>
            </a:pPr>
            <a:r>
              <a:rPr lang="ru-RU" b="0" dirty="0"/>
              <a:t>с возможностями </a:t>
            </a:r>
            <a:r>
              <a:rPr lang="en-US" b="0" dirty="0"/>
              <a:t>React </a:t>
            </a:r>
            <a:r>
              <a:rPr lang="ru-RU" b="0" dirty="0"/>
              <a:t>можете </a:t>
            </a:r>
          </a:p>
          <a:p>
            <a:pPr marL="0" indent="0">
              <a:buNone/>
            </a:pPr>
            <a:r>
              <a:rPr lang="ru-RU" b="0" dirty="0"/>
              <a:t>сделать таймер по статье:</a:t>
            </a:r>
            <a:r>
              <a:rPr lang="en-US" b="0" dirty="0"/>
              <a:t> </a:t>
            </a:r>
            <a:endParaRPr lang="ru-RU" b="0" dirty="0"/>
          </a:p>
          <a:p>
            <a:pPr marL="0" indent="0">
              <a:buNone/>
            </a:pPr>
            <a:r>
              <a:rPr lang="ru-RU" sz="2400" b="0" dirty="0"/>
              <a:t>«Начать с React и Bootstrap за 2 дня»</a:t>
            </a:r>
            <a:endParaRPr lang="en-US" sz="2400" b="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https://habr.com/ru/post/431826/</a:t>
            </a:r>
            <a:endParaRPr lang="ru-RU" b="0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204254E-3200-4EFF-831A-6D22209D7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64" y="3343275"/>
            <a:ext cx="4422725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2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9606BF2-31FC-4CDF-B794-BD056BB6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Node.JS </a:t>
            </a:r>
            <a:r>
              <a:rPr lang="ru-RU" dirty="0"/>
              <a:t>и </a:t>
            </a:r>
            <a:r>
              <a:rPr lang="en-US" dirty="0"/>
              <a:t>npm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C6F756-14F6-4604-87D4-A4DDBACB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 fontScale="92500" lnSpcReduction="10000"/>
          </a:bodyPr>
          <a:lstStyle/>
          <a:p>
            <a:r>
              <a:rPr lang="ru-RU" sz="3500" b="0" dirty="0"/>
              <a:t>Установить Node.JS</a:t>
            </a:r>
          </a:p>
          <a:p>
            <a:pPr marL="0" indent="0">
              <a:buNone/>
            </a:pPr>
            <a:r>
              <a:rPr lang="ru-RU" sz="2600" b="0" dirty="0">
                <a:hlinkClick r:id="rId2"/>
              </a:rPr>
              <a:t>https://nodejs.org/en/download/</a:t>
            </a:r>
            <a:endParaRPr lang="ru-RU" sz="2600" b="0" dirty="0"/>
          </a:p>
          <a:p>
            <a:pPr marL="0" indent="0">
              <a:buNone/>
            </a:pPr>
            <a:r>
              <a:rPr lang="ru-RU" sz="2200" b="0" dirty="0"/>
              <a:t>В него уже встроен npm</a:t>
            </a:r>
          </a:p>
          <a:p>
            <a:pPr marL="0" indent="0">
              <a:buNone/>
            </a:pPr>
            <a:endParaRPr lang="ru-RU" sz="2600" b="0" dirty="0"/>
          </a:p>
          <a:p>
            <a:r>
              <a:rPr lang="ru-RU" sz="3500" b="0" dirty="0"/>
              <a:t>Проверить версию Node.JS</a:t>
            </a:r>
          </a:p>
          <a:p>
            <a:pPr marL="0" indent="0">
              <a:buNone/>
            </a:pPr>
            <a:r>
              <a:rPr lang="en-US" sz="2600" dirty="0"/>
              <a:t>node –v</a:t>
            </a:r>
          </a:p>
          <a:p>
            <a:pPr marL="0" indent="0">
              <a:buNone/>
            </a:pPr>
            <a:r>
              <a:rPr lang="en-US" sz="2600" dirty="0"/>
              <a:t>npm –v</a:t>
            </a:r>
          </a:p>
          <a:p>
            <a:pPr marL="0" indent="0">
              <a:buNone/>
            </a:pPr>
            <a:r>
              <a:rPr lang="ru-RU" sz="2200" b="0" dirty="0"/>
              <a:t>Если вывелись цифры, обозначающие номер версии, то всё </a:t>
            </a:r>
            <a:r>
              <a:rPr lang="en-US" sz="2200" b="0" dirty="0"/>
              <a:t>ok</a:t>
            </a:r>
            <a:r>
              <a:rPr lang="ru-RU" sz="2200" b="0" dirty="0"/>
              <a:t>.</a:t>
            </a:r>
          </a:p>
          <a:p>
            <a:endParaRPr lang="ru-RU" sz="2400" b="0" dirty="0"/>
          </a:p>
          <a:p>
            <a:r>
              <a:rPr lang="ru-RU" sz="2600" b="0" dirty="0"/>
              <a:t>Если на macOS возникла ошибка, есть решение:</a:t>
            </a:r>
          </a:p>
          <a:p>
            <a:pPr marL="0" indent="0">
              <a:buNone/>
            </a:pPr>
            <a:r>
              <a:rPr lang="en-US" sz="2200" b="0" dirty="0">
                <a:hlinkClick r:id="rId3"/>
              </a:rPr>
              <a:t>https://support.apple.com/ru-ru/HT202491</a:t>
            </a:r>
            <a:endParaRPr lang="ru-RU" sz="2200" b="0" dirty="0"/>
          </a:p>
          <a:p>
            <a:pPr marL="0" indent="0">
              <a:buNone/>
            </a:pP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20490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F5006-F9F2-42CC-9C54-2AA16119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3000B5-BD2E-47AC-AB37-079359B6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/>
          <a:lstStyle/>
          <a:p>
            <a:r>
              <a:rPr lang="ru-RU" b="0" dirty="0"/>
              <a:t>Перейти в папку, в которой будут проекты:</a:t>
            </a:r>
          </a:p>
          <a:p>
            <a:pPr marL="0" indent="0">
              <a:buNone/>
            </a:pPr>
            <a:r>
              <a:rPr lang="en-US" sz="2400" dirty="0"/>
              <a:t>cd «</a:t>
            </a:r>
            <a:r>
              <a:rPr lang="ru-RU" sz="2400" dirty="0"/>
              <a:t>путь к папке»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b="0" dirty="0"/>
              <a:t>Запустить создание проекта</a:t>
            </a:r>
          </a:p>
          <a:p>
            <a:pPr marL="0" indent="0">
              <a:buNone/>
            </a:pPr>
            <a:r>
              <a:rPr lang="en-US" sz="2400" dirty="0"/>
              <a:t>create-react-app app-name</a:t>
            </a:r>
          </a:p>
          <a:p>
            <a:pPr marL="0" indent="0">
              <a:buNone/>
            </a:pPr>
            <a:r>
              <a:rPr lang="ru-RU" sz="2000" b="0" dirty="0"/>
              <a:t>Где</a:t>
            </a:r>
            <a:r>
              <a:rPr lang="ru-RU" sz="2000" dirty="0"/>
              <a:t> </a:t>
            </a:r>
            <a:r>
              <a:rPr lang="en-US" sz="2000" dirty="0"/>
              <a:t>app-name </a:t>
            </a:r>
            <a:r>
              <a:rPr lang="en-US" sz="2000" b="0" dirty="0"/>
              <a:t>– </a:t>
            </a:r>
            <a:r>
              <a:rPr lang="ru-RU" sz="2000" b="0" dirty="0"/>
              <a:t>название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15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0A8A284-6E40-431E-93E5-3C1B587E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731" y="2199213"/>
            <a:ext cx="4448880" cy="32776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ECCB7-C85E-4050-8738-7FEE859C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Запуск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CE56AB-B67B-470E-B05E-36C92156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ru-RU" b="0" dirty="0"/>
              <a:t>Перейти в папку созданного проекта</a:t>
            </a:r>
          </a:p>
          <a:p>
            <a:pPr marL="0" indent="0">
              <a:buNone/>
            </a:pPr>
            <a:r>
              <a:rPr lang="ru-RU" sz="2400" dirty="0"/>
              <a:t>cd app-name</a:t>
            </a:r>
          </a:p>
          <a:p>
            <a:pPr marL="0" indent="0">
              <a:buNone/>
            </a:pPr>
            <a:r>
              <a:rPr lang="ru-RU" sz="2000" b="0" dirty="0"/>
              <a:t>Где app-name – название проекта</a:t>
            </a:r>
          </a:p>
          <a:p>
            <a:pPr marL="0" indent="0">
              <a:buNone/>
            </a:pPr>
            <a:endParaRPr lang="ru-RU" sz="2000" b="0" dirty="0"/>
          </a:p>
          <a:p>
            <a:r>
              <a:rPr lang="ru-RU" b="0" dirty="0"/>
              <a:t>Запустить проект</a:t>
            </a:r>
          </a:p>
          <a:p>
            <a:pPr marL="0" indent="0">
              <a:buNone/>
            </a:pPr>
            <a:r>
              <a:rPr lang="ru-RU" sz="2400" dirty="0"/>
              <a:t>npm start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b="0" dirty="0"/>
              <a:t>В итоге откроется браузер со страницей:</a:t>
            </a:r>
          </a:p>
          <a:p>
            <a:pPr marL="0" indent="0">
              <a:buNone/>
            </a:pPr>
            <a:r>
              <a:rPr lang="ru-RU" sz="2400" dirty="0">
                <a:hlinkClick r:id="rId4"/>
              </a:rPr>
              <a:t>http://localhost:3000/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7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4331D21-3162-4D68-BA60-B23AC5F5645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71136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7FF5CC4-E931-4F06-9B19-612E1C55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2. </a:t>
            </a:r>
            <a:r>
              <a:rPr lang="en-US" dirty="0"/>
              <a:t>JSX </a:t>
            </a:r>
            <a:r>
              <a:rPr lang="ru-RU" dirty="0"/>
              <a:t>и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50735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C4F9C7-6FAB-4FF3-AD6B-53AAED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4A96B-809C-43E1-A2C5-BA1C568E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8" y="1690689"/>
            <a:ext cx="11333711" cy="4802186"/>
          </a:xfrm>
        </p:spPr>
        <p:txBody>
          <a:bodyPr>
            <a:normAutofit fontScale="85000" lnSpcReduction="20000"/>
          </a:bodyPr>
          <a:lstStyle/>
          <a:p>
            <a:r>
              <a:rPr lang="ru-RU" sz="3800" b="0" dirty="0"/>
              <a:t>В проекте открыть файл</a:t>
            </a:r>
            <a:r>
              <a:rPr lang="en-US" sz="3800" b="0" dirty="0"/>
              <a:t> </a:t>
            </a:r>
            <a:r>
              <a:rPr lang="en-US" sz="3800" dirty="0"/>
              <a:t>index.js</a:t>
            </a:r>
            <a:endParaRPr lang="ru-RU" sz="3800" dirty="0"/>
          </a:p>
          <a:p>
            <a:pPr marL="0" indent="0">
              <a:buNone/>
            </a:pPr>
            <a:r>
              <a:rPr lang="ru-RU" sz="2800" b="0" dirty="0"/>
              <a:t>Этот файл находится в папке </a:t>
            </a:r>
            <a:r>
              <a:rPr lang="en-US" sz="2800" dirty="0"/>
              <a:t>src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ru-RU" sz="3800" b="0" dirty="0"/>
              <a:t>Заменить текст </a:t>
            </a:r>
          </a:p>
          <a:p>
            <a:pPr marL="0" indent="0">
              <a:buNone/>
            </a:pPr>
            <a:r>
              <a:rPr lang="en-US" sz="2800" b="0" dirty="0"/>
              <a:t>ReactDOM.render(&lt;App /&gt;,  document.getElementById('root’));</a:t>
            </a:r>
            <a:endParaRPr lang="ru-RU" sz="2800" b="0" dirty="0"/>
          </a:p>
          <a:p>
            <a:endParaRPr lang="ru-RU" sz="2400" b="0" dirty="0"/>
          </a:p>
          <a:p>
            <a:r>
              <a:rPr lang="ru-RU" sz="3800" b="0" dirty="0"/>
              <a:t>На следующий текст</a:t>
            </a:r>
          </a:p>
          <a:p>
            <a:pPr marL="0" indent="0">
              <a:buNone/>
            </a:pPr>
            <a:r>
              <a:rPr lang="en-US" sz="2800" b="0" dirty="0"/>
              <a:t>ReactDOM.render(&lt;h1&gt;Hello, world!&lt;/h1&gt;, document.getElementById('root'));</a:t>
            </a:r>
          </a:p>
          <a:p>
            <a:pPr marL="0" indent="0">
              <a:buNone/>
            </a:pPr>
            <a:endParaRPr lang="ru-RU" sz="2400" b="0" dirty="0"/>
          </a:p>
          <a:p>
            <a:r>
              <a:rPr lang="ru-RU" sz="3800" b="0" dirty="0"/>
              <a:t>В браузере будет выведено</a:t>
            </a:r>
            <a:r>
              <a:rPr lang="en-US" sz="3800" b="0" dirty="0"/>
              <a:t>: </a:t>
            </a:r>
          </a:p>
          <a:p>
            <a:pPr marL="0" indent="0">
              <a:buNone/>
            </a:pPr>
            <a:r>
              <a:rPr lang="en-US" sz="2800" b="0" dirty="0"/>
              <a:t>Hello, world!</a:t>
            </a:r>
          </a:p>
          <a:p>
            <a:pPr marL="0" indent="0">
              <a:buNone/>
            </a:pPr>
            <a:r>
              <a:rPr lang="ru-RU" sz="2400" b="0" dirty="0"/>
              <a:t>По адресу </a:t>
            </a:r>
            <a:r>
              <a:rPr lang="ru-RU" sz="2400" dirty="0">
                <a:hlinkClick r:id="rId2"/>
              </a:rPr>
              <a:t>http://localhost:3000/</a:t>
            </a:r>
            <a:endParaRPr lang="ru-RU" sz="2400" dirty="0"/>
          </a:p>
          <a:p>
            <a:pPr marL="0" indent="0">
              <a:buNone/>
            </a:pPr>
            <a:endParaRPr lang="ru-RU" sz="3500" b="0" dirty="0"/>
          </a:p>
        </p:txBody>
      </p:sp>
    </p:spTree>
    <p:extLst>
      <p:ext uri="{BB962C8B-B14F-4D97-AF65-F5344CB8AC3E}">
        <p14:creationId xmlns:p14="http://schemas.microsoft.com/office/powerpoint/2010/main" val="267568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3AFBA-D22C-4235-9EC1-79BAB375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1DEAC7-0D45-41FB-9B9F-010794F1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en-US" dirty="0"/>
              <a:t>JSX</a:t>
            </a:r>
            <a:r>
              <a:rPr lang="en-US" b="0" dirty="0"/>
              <a:t> – </a:t>
            </a:r>
            <a:r>
              <a:rPr lang="ru-RU" b="0" dirty="0"/>
              <a:t>это язык описания интерфейсов в </a:t>
            </a:r>
            <a:r>
              <a:rPr lang="en-US" b="0" dirty="0"/>
              <a:t>React, </a:t>
            </a:r>
            <a:r>
              <a:rPr lang="ru-RU" b="0" dirty="0"/>
              <a:t>который совмещает в себе </a:t>
            </a:r>
            <a:r>
              <a:rPr lang="en-US" b="0" dirty="0"/>
              <a:t>HTML </a:t>
            </a:r>
            <a:r>
              <a:rPr lang="ru-RU" b="0" dirty="0"/>
              <a:t>и </a:t>
            </a:r>
            <a:r>
              <a:rPr lang="en-US" b="0" dirty="0"/>
              <a:t>JavaScript</a:t>
            </a:r>
            <a:endParaRPr lang="ru-RU" b="0" dirty="0"/>
          </a:p>
          <a:p>
            <a:endParaRPr lang="en-US" sz="2400" b="0" dirty="0"/>
          </a:p>
          <a:p>
            <a:r>
              <a:rPr lang="ru-RU" sz="2400" b="0" dirty="0"/>
              <a:t>Помимо стандартных тегов </a:t>
            </a:r>
            <a:r>
              <a:rPr lang="en-US" sz="2400" b="0" dirty="0"/>
              <a:t>HTML</a:t>
            </a:r>
            <a:r>
              <a:rPr lang="ru-RU" sz="2400" b="0" dirty="0"/>
              <a:t>, написанных строчными (маленькими) буквами – можно использовать теги своих компонентов, написанные с заглавной(большой) буквы.</a:t>
            </a:r>
          </a:p>
          <a:p>
            <a:pPr marL="0" indent="0">
              <a:buNone/>
            </a:pPr>
            <a:r>
              <a:rPr lang="ru-RU" sz="2000" b="0" dirty="0"/>
              <a:t>Например: </a:t>
            </a:r>
            <a:r>
              <a:rPr lang="en-US" sz="2000" dirty="0"/>
              <a:t>&lt;ul&gt;&lt;UserList/&gt;&lt;/ul&gt;</a:t>
            </a:r>
            <a:endParaRPr lang="ru-RU" sz="2000" dirty="0"/>
          </a:p>
          <a:p>
            <a:endParaRPr lang="en-US" sz="2400" b="0" dirty="0"/>
          </a:p>
          <a:p>
            <a:r>
              <a:rPr lang="ru-RU" sz="2400" b="0" dirty="0"/>
              <a:t>Можно подставлять выражения из </a:t>
            </a:r>
            <a:r>
              <a:rPr lang="en-US" sz="2400" b="0" dirty="0"/>
              <a:t>JavaScript</a:t>
            </a:r>
            <a:r>
              <a:rPr lang="ru-RU" sz="2400" b="0" dirty="0"/>
              <a:t> в фигурных скобках</a:t>
            </a:r>
            <a:endParaRPr lang="en-US" sz="2400" b="0" dirty="0"/>
          </a:p>
          <a:p>
            <a:pPr marL="0" indent="0">
              <a:buNone/>
            </a:pPr>
            <a:r>
              <a:rPr lang="ru-RU" sz="2000" b="0" dirty="0"/>
              <a:t>Например: </a:t>
            </a:r>
            <a:r>
              <a:rPr lang="en-US" sz="2000" dirty="0"/>
              <a:t>&lt;img src={user.avatarUrl}&gt;&lt;/img&gt;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879770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1583</Words>
  <Application>Microsoft Office PowerPoint</Application>
  <PresentationFormat>Широкоэкранный</PresentationFormat>
  <Paragraphs>234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Тема Office</vt:lpstr>
      <vt:lpstr>React</vt:lpstr>
      <vt:lpstr>Занятие 1. Установка и запуск</vt:lpstr>
      <vt:lpstr>React</vt:lpstr>
      <vt:lpstr>Установка Node.JS и npm</vt:lpstr>
      <vt:lpstr>Создание проекта</vt:lpstr>
      <vt:lpstr>Запуск проекта</vt:lpstr>
      <vt:lpstr>Занятие 2. JSX и компоненты</vt:lpstr>
      <vt:lpstr>Hello, World!</vt:lpstr>
      <vt:lpstr>JSX</vt:lpstr>
      <vt:lpstr>Ограничения JSX</vt:lpstr>
      <vt:lpstr>Возможности JSX</vt:lpstr>
      <vt:lpstr>DOM vs React DOM</vt:lpstr>
      <vt:lpstr>Отрисовка React-элементов</vt:lpstr>
      <vt:lpstr>Компонент</vt:lpstr>
      <vt:lpstr>Примеры объявления компонента</vt:lpstr>
      <vt:lpstr>Передача параметров компоненту</vt:lpstr>
      <vt:lpstr>Чистые функции и read-only props</vt:lpstr>
      <vt:lpstr>Композиция компонентов</vt:lpstr>
      <vt:lpstr>Занятие 3. События и жизненный цикл</vt:lpstr>
      <vt:lpstr>Вызов обработчика события</vt:lpstr>
      <vt:lpstr>Обработка события функции</vt:lpstr>
      <vt:lpstr>Обработка события класса</vt:lpstr>
      <vt:lpstr>Отключение в обработчике поведения по умолчанию</vt:lpstr>
      <vt:lpstr>Методы жизненного цикла</vt:lpstr>
      <vt:lpstr>Занятие 4. Состояния</vt:lpstr>
      <vt:lpstr>В разработке</vt:lpstr>
      <vt:lpstr>Занятие 5. Формы</vt:lpstr>
      <vt:lpstr>Описание формы</vt:lpstr>
      <vt:lpstr>Хранение данных формы</vt:lpstr>
    </vt:vector>
  </TitlesOfParts>
  <Company>Synergy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 IT ACADEMY</dc:title>
  <dc:creator>Мурзинцева Наталия Игоревна</dc:creator>
  <cp:lastModifiedBy>Сергей Лавров</cp:lastModifiedBy>
  <cp:revision>199</cp:revision>
  <dcterms:created xsi:type="dcterms:W3CDTF">2019-05-13T13:53:45Z</dcterms:created>
  <dcterms:modified xsi:type="dcterms:W3CDTF">2020-04-14T02:52:30Z</dcterms:modified>
</cp:coreProperties>
</file>