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47C-28CB-4155-BB36-ED030588B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Subnetting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F3E0-3580-4718-9BF8-5EF68F736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Made easy</a:t>
            </a:r>
          </a:p>
        </p:txBody>
      </p:sp>
    </p:spTree>
    <p:extLst>
      <p:ext uri="{BB962C8B-B14F-4D97-AF65-F5344CB8AC3E}">
        <p14:creationId xmlns:p14="http://schemas.microsoft.com/office/powerpoint/2010/main" val="27101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8F77-4D2A-4AE5-A463-AEA6D09D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26C6-B71E-4734-9477-02047868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7754"/>
            <a:ext cx="10820398" cy="4095046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Subnets = 2</a:t>
            </a:r>
            <a:r>
              <a:rPr lang="en-US" sz="3200" b="1" u="sng" baseline="30000" dirty="0"/>
              <a:t>x</a:t>
            </a:r>
            <a:r>
              <a:rPr lang="en-US" sz="3200" dirty="0"/>
              <a:t>; where x = masked bits (how many 1s you have)</a:t>
            </a:r>
          </a:p>
          <a:p>
            <a:r>
              <a:rPr lang="en-US" sz="3200" b="1" u="sng" dirty="0"/>
              <a:t>Hosts =  2</a:t>
            </a:r>
            <a:r>
              <a:rPr lang="en-US" sz="3200" b="1" u="sng" baseline="30000" dirty="0"/>
              <a:t>y </a:t>
            </a:r>
            <a:r>
              <a:rPr lang="en-US" sz="3200" b="1" u="sng" dirty="0"/>
              <a:t>– 2</a:t>
            </a:r>
            <a:r>
              <a:rPr lang="en-US" sz="3200" dirty="0"/>
              <a:t>; where y = number of hosts bits (how many 0s you have)</a:t>
            </a:r>
          </a:p>
          <a:p>
            <a:r>
              <a:rPr lang="en-US" sz="3200" b="1" u="sng" dirty="0"/>
              <a:t>Valid Subnets = 256 – subnet mask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9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EE9-96CA-4938-895D-D2D2951A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62089"/>
            <a:ext cx="10131425" cy="14562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AE00-A04D-4955-948B-7B04301A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3310468"/>
            <a:ext cx="10131425" cy="28758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255.255.255.</a:t>
            </a:r>
            <a:r>
              <a:rPr lang="en-US" sz="2000" b="1" u="sng" dirty="0"/>
              <a:t>224</a:t>
            </a:r>
            <a:r>
              <a:rPr lang="en-US" sz="2000" dirty="0"/>
              <a:t>  </a:t>
            </a:r>
            <a:r>
              <a:rPr lang="en-US" sz="2000" b="1" dirty="0"/>
              <a:t>/27</a:t>
            </a:r>
            <a:r>
              <a:rPr lang="en-US" sz="2000" dirty="0"/>
              <a:t> for  IP 192.168.1.x</a:t>
            </a:r>
          </a:p>
          <a:p>
            <a:r>
              <a:rPr lang="en-US" sz="2000" dirty="0"/>
              <a:t>Subnets = 2</a:t>
            </a:r>
            <a:r>
              <a:rPr lang="en-US" sz="2000" baseline="30000" dirty="0"/>
              <a:t>x </a:t>
            </a:r>
            <a:r>
              <a:rPr lang="en-US" sz="2000" dirty="0">
                <a:sym typeface="Wingdings" panose="05000000000000000000" pitchFamily="2" charset="2"/>
              </a:rPr>
              <a:t> 2</a:t>
            </a:r>
            <a:r>
              <a:rPr lang="en-US" sz="2000" baseline="30000" dirty="0">
                <a:sym typeface="Wingdings" panose="05000000000000000000" pitchFamily="2" charset="2"/>
              </a:rPr>
              <a:t>3 </a:t>
            </a:r>
            <a:r>
              <a:rPr lang="en-US" sz="2000" dirty="0">
                <a:sym typeface="Wingdings" panose="05000000000000000000" pitchFamily="2" charset="2"/>
              </a:rPr>
              <a:t>= </a:t>
            </a:r>
            <a:r>
              <a:rPr lang="en-US" sz="2000" b="1" u="sng" dirty="0">
                <a:sym typeface="Wingdings" panose="05000000000000000000" pitchFamily="2" charset="2"/>
              </a:rPr>
              <a:t>8 subnets</a:t>
            </a:r>
          </a:p>
          <a:p>
            <a:r>
              <a:rPr lang="en-US" sz="2000" dirty="0">
                <a:sym typeface="Wingdings" panose="05000000000000000000" pitchFamily="2" charset="2"/>
              </a:rPr>
              <a:t>Hosts = 2</a:t>
            </a:r>
            <a:r>
              <a:rPr lang="en-US" sz="2000" baseline="30000" dirty="0">
                <a:sym typeface="Wingdings" panose="05000000000000000000" pitchFamily="2" charset="2"/>
              </a:rPr>
              <a:t>y </a:t>
            </a:r>
            <a:r>
              <a:rPr lang="en-US" sz="2000" dirty="0">
                <a:sym typeface="Wingdings" panose="05000000000000000000" pitchFamily="2" charset="2"/>
              </a:rPr>
              <a:t>– 2  2</a:t>
            </a:r>
            <a:r>
              <a:rPr lang="en-US" sz="2000" baseline="30000" dirty="0">
                <a:sym typeface="Wingdings" panose="05000000000000000000" pitchFamily="2" charset="2"/>
              </a:rPr>
              <a:t>5 </a:t>
            </a:r>
            <a:r>
              <a:rPr lang="en-US" sz="2000" dirty="0">
                <a:sym typeface="Wingdings" panose="05000000000000000000" pitchFamily="2" charset="2"/>
              </a:rPr>
              <a:t>– 2 = </a:t>
            </a:r>
            <a:r>
              <a:rPr lang="en-US" sz="2000" b="1" u="sng" dirty="0">
                <a:sym typeface="Wingdings" panose="05000000000000000000" pitchFamily="2" charset="2"/>
              </a:rPr>
              <a:t>30 hosts</a:t>
            </a:r>
          </a:p>
          <a:p>
            <a:r>
              <a:rPr lang="en-US" sz="2000" dirty="0">
                <a:sym typeface="Wingdings" panose="05000000000000000000" pitchFamily="2" charset="2"/>
              </a:rPr>
              <a:t>Valid subnets = 256 – 224 = 32;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0, 32, 64, 96, 128, 160, 192, 224 … </a:t>
            </a:r>
            <a:r>
              <a:rPr lang="en-US" sz="2000" i="1" dirty="0">
                <a:sym typeface="Wingdings" panose="05000000000000000000" pitchFamily="2" charset="2"/>
              </a:rPr>
              <a:t>Until you reach 32 valid subs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30CB4E-7B60-48D3-81CD-A077E085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61691"/>
              </p:ext>
            </p:extLst>
          </p:nvPr>
        </p:nvGraphicFramePr>
        <p:xfrm>
          <a:off x="307623" y="1320801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45835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216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3071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65319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0671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80644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3667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48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6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5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0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5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CD79-D0C9-4A13-8DAB-CB03F3A5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321734"/>
            <a:ext cx="10131425" cy="807156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5D01-5825-484E-8EF5-3BF8234B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4" y="1515534"/>
            <a:ext cx="10399888" cy="741681"/>
          </a:xfrm>
        </p:spPr>
        <p:txBody>
          <a:bodyPr>
            <a:normAutofit/>
          </a:bodyPr>
          <a:lstStyle/>
          <a:p>
            <a:r>
              <a:rPr lang="en-US" sz="2400" b="1" dirty="0"/>
              <a:t>8 subnets, 30 hosts, and 32 valid subnets (</a:t>
            </a:r>
            <a:r>
              <a:rPr lang="en-US" sz="2400" b="1" dirty="0">
                <a:sym typeface="Wingdings" panose="05000000000000000000" pitchFamily="2" charset="2"/>
              </a:rPr>
              <a:t>0, 32, 64, 96, 128, 160, 192, 224 … )</a:t>
            </a:r>
            <a:endParaRPr lang="en-US" sz="2400" b="1" dirty="0"/>
          </a:p>
          <a:p>
            <a:endParaRPr lang="en-US" sz="24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BDBF2E-CAB2-452C-BBC9-9056F9133F17}"/>
              </a:ext>
            </a:extLst>
          </p:cNvPr>
          <p:cNvSpPr txBox="1">
            <a:spLocks/>
          </p:cNvSpPr>
          <p:nvPr/>
        </p:nvSpPr>
        <p:spPr>
          <a:xfrm>
            <a:off x="177801" y="2362199"/>
            <a:ext cx="10399888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8DAD5E-4A65-4808-BDA1-016B52479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3217"/>
              </p:ext>
            </p:extLst>
          </p:nvPr>
        </p:nvGraphicFramePr>
        <p:xfrm>
          <a:off x="567267" y="2348653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2423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2268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1051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7540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9699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346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533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5342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30533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127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Sub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8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Broad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840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85753E-CF39-42C8-A2E9-8C115B11FA7C}"/>
              </a:ext>
            </a:extLst>
          </p:cNvPr>
          <p:cNvSpPr txBox="1">
            <a:spLocks/>
          </p:cNvSpPr>
          <p:nvPr/>
        </p:nvSpPr>
        <p:spPr>
          <a:xfrm>
            <a:off x="245534" y="3400776"/>
            <a:ext cx="10332155" cy="330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Subnet(0): 1 – 30 ; </a:t>
            </a:r>
            <a:r>
              <a:rPr lang="en-US" sz="2000" b="1" dirty="0"/>
              <a:t>192.168.1.1 – 192.168.1.30</a:t>
            </a:r>
          </a:p>
          <a:p>
            <a:r>
              <a:rPr lang="en-US" sz="2000" dirty="0"/>
              <a:t>Subnet(32): 33 – 62</a:t>
            </a:r>
          </a:p>
          <a:p>
            <a:r>
              <a:rPr lang="en-US" sz="2000" dirty="0"/>
              <a:t>Subnet(64): 65 – 94</a:t>
            </a:r>
          </a:p>
          <a:p>
            <a:r>
              <a:rPr lang="en-US" sz="2000" dirty="0"/>
              <a:t>Subnet(96): 97 – 126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9484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5D15-4970-481B-86B6-2FEEFC1C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79" y="95956"/>
            <a:ext cx="10131425" cy="1456267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5EC0-F52A-4EE0-8946-C5FE3640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78" y="1411111"/>
            <a:ext cx="10131425" cy="4899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Formulas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b="1" dirty="0"/>
              <a:t>S = 2</a:t>
            </a:r>
            <a:r>
              <a:rPr lang="en-US" sz="2400" b="1" baseline="30000" dirty="0"/>
              <a:t>x </a:t>
            </a:r>
          </a:p>
          <a:p>
            <a:pPr marL="0" indent="0">
              <a:buNone/>
            </a:pPr>
            <a:r>
              <a:rPr lang="en-US" sz="2400" b="1" dirty="0"/>
              <a:t>H = 2</a:t>
            </a:r>
            <a:r>
              <a:rPr lang="en-US" sz="2400" b="1" baseline="30000" dirty="0"/>
              <a:t>y </a:t>
            </a:r>
            <a:r>
              <a:rPr lang="en-US" sz="2400" b="1" dirty="0"/>
              <a:t>– 2 </a:t>
            </a:r>
          </a:p>
          <a:p>
            <a:pPr marL="0" indent="0">
              <a:buNone/>
            </a:pPr>
            <a:r>
              <a:rPr lang="en-US" sz="2400" b="1" dirty="0"/>
              <a:t>VS = 256 – subnet mask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 1:</a:t>
            </a:r>
          </a:p>
          <a:p>
            <a:pPr marL="0" indent="0">
              <a:buNone/>
            </a:pPr>
            <a:r>
              <a:rPr lang="en-US" sz="2400"/>
              <a:t>255.255.240.0 </a:t>
            </a:r>
            <a:r>
              <a:rPr lang="en-US" sz="2400" dirty="0"/>
              <a:t>/20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 2:</a:t>
            </a:r>
          </a:p>
          <a:p>
            <a:pPr marL="0" indent="0">
              <a:buNone/>
            </a:pPr>
            <a:r>
              <a:rPr lang="en-US" sz="24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22644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{E4EFB997-0586-4C09-997A-A9FE1FBAE8C8}tf03457452</Template>
  <TotalTime>134</TotalTime>
  <Words>263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Subnetting</vt:lpstr>
      <vt:lpstr>Formulas to remember</vt:lpstr>
      <vt:lpstr>Example</vt:lpstr>
      <vt:lpstr>Example Cont.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clearthur lawshea</dc:creator>
  <cp:lastModifiedBy>clearthur lawshea</cp:lastModifiedBy>
  <cp:revision>11</cp:revision>
  <dcterms:created xsi:type="dcterms:W3CDTF">2020-11-22T13:33:15Z</dcterms:created>
  <dcterms:modified xsi:type="dcterms:W3CDTF">2020-11-23T01:46:59Z</dcterms:modified>
</cp:coreProperties>
</file>