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C7BA8-9F56-4B27-806A-48901D3C2A2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71A0D6-5B01-4EAA-8632-DB443BC26A69}">
      <dgm:prSet/>
      <dgm:spPr/>
      <dgm:t>
        <a:bodyPr/>
        <a:lstStyle/>
        <a:p>
          <a:pPr>
            <a:defRPr cap="all"/>
          </a:pPr>
          <a:r>
            <a:rPr lang="en-GB" dirty="0"/>
            <a:t>Detect fraudulent transactions in transaction data</a:t>
          </a:r>
          <a:endParaRPr lang="en-US" dirty="0"/>
        </a:p>
      </dgm:t>
    </dgm:pt>
    <dgm:pt modelId="{C1CD4581-4A09-4E12-986C-B7C0FD4A8451}" type="parTrans" cxnId="{E4658A38-3CC8-40AB-9933-AF0441E1782B}">
      <dgm:prSet/>
      <dgm:spPr/>
      <dgm:t>
        <a:bodyPr/>
        <a:lstStyle/>
        <a:p>
          <a:endParaRPr lang="en-US"/>
        </a:p>
      </dgm:t>
    </dgm:pt>
    <dgm:pt modelId="{9A0A1A71-3FFA-4DDA-B52E-B74858A2A205}" type="sibTrans" cxnId="{E4658A38-3CC8-40AB-9933-AF0441E1782B}">
      <dgm:prSet/>
      <dgm:spPr/>
      <dgm:t>
        <a:bodyPr/>
        <a:lstStyle/>
        <a:p>
          <a:endParaRPr lang="en-US"/>
        </a:p>
      </dgm:t>
    </dgm:pt>
    <dgm:pt modelId="{9346D23F-824A-45D6-82A6-72AF84C29519}">
      <dgm:prSet/>
      <dgm:spPr/>
      <dgm:t>
        <a:bodyPr/>
        <a:lstStyle/>
        <a:p>
          <a:pPr>
            <a:defRPr cap="all"/>
          </a:pPr>
          <a:r>
            <a:rPr lang="en-GB"/>
            <a:t>Compare the performance of different machine learning models </a:t>
          </a:r>
          <a:endParaRPr lang="en-US"/>
        </a:p>
      </dgm:t>
    </dgm:pt>
    <dgm:pt modelId="{0235CFBB-7FBB-4DBC-AD01-8EDBDCDED5D8}" type="parTrans" cxnId="{3D66D15B-6E53-4017-8666-DBDCA8739702}">
      <dgm:prSet/>
      <dgm:spPr/>
      <dgm:t>
        <a:bodyPr/>
        <a:lstStyle/>
        <a:p>
          <a:endParaRPr lang="en-US"/>
        </a:p>
      </dgm:t>
    </dgm:pt>
    <dgm:pt modelId="{179EF151-B495-460F-83DC-E59C88892265}" type="sibTrans" cxnId="{3D66D15B-6E53-4017-8666-DBDCA8739702}">
      <dgm:prSet/>
      <dgm:spPr/>
      <dgm:t>
        <a:bodyPr/>
        <a:lstStyle/>
        <a:p>
          <a:endParaRPr lang="en-US"/>
        </a:p>
      </dgm:t>
    </dgm:pt>
    <dgm:pt modelId="{46DD5849-B3EC-460F-A6EE-14B41BF41FBC}">
      <dgm:prSet/>
      <dgm:spPr/>
      <dgm:t>
        <a:bodyPr/>
        <a:lstStyle/>
        <a:p>
          <a:pPr>
            <a:defRPr cap="all"/>
          </a:pPr>
          <a:r>
            <a:rPr lang="en-GB"/>
            <a:t>Identify the best model for real-world deployment </a:t>
          </a:r>
          <a:endParaRPr lang="en-US"/>
        </a:p>
      </dgm:t>
    </dgm:pt>
    <dgm:pt modelId="{1EE0D04D-722B-443D-97D0-F6F82BF3AFF6}" type="parTrans" cxnId="{90427384-56B8-411E-9114-F5BE870969DA}">
      <dgm:prSet/>
      <dgm:spPr/>
      <dgm:t>
        <a:bodyPr/>
        <a:lstStyle/>
        <a:p>
          <a:endParaRPr lang="en-US"/>
        </a:p>
      </dgm:t>
    </dgm:pt>
    <dgm:pt modelId="{11E0BFE2-E952-4E49-9664-86997C5E6835}" type="sibTrans" cxnId="{90427384-56B8-411E-9114-F5BE870969DA}">
      <dgm:prSet/>
      <dgm:spPr/>
      <dgm:t>
        <a:bodyPr/>
        <a:lstStyle/>
        <a:p>
          <a:endParaRPr lang="en-US"/>
        </a:p>
      </dgm:t>
    </dgm:pt>
    <dgm:pt modelId="{36CF4F66-4DBA-4E38-9BD1-94A7FF08F48A}" type="pres">
      <dgm:prSet presAssocID="{4E1C7BA8-9F56-4B27-806A-48901D3C2A2C}" presName="root" presStyleCnt="0">
        <dgm:presLayoutVars>
          <dgm:dir/>
          <dgm:resizeHandles val="exact"/>
        </dgm:presLayoutVars>
      </dgm:prSet>
      <dgm:spPr/>
    </dgm:pt>
    <dgm:pt modelId="{ABA5B8FD-07D9-4E21-A55D-D5929E6F898D}" type="pres">
      <dgm:prSet presAssocID="{4A71A0D6-5B01-4EAA-8632-DB443BC26A69}" presName="compNode" presStyleCnt="0"/>
      <dgm:spPr/>
    </dgm:pt>
    <dgm:pt modelId="{35924B6B-F360-4EEA-AE79-78C4588BF421}" type="pres">
      <dgm:prSet presAssocID="{4A71A0D6-5B01-4EAA-8632-DB443BC26A6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5F8DE26-24D5-4967-A985-E25F85A94B71}" type="pres">
      <dgm:prSet presAssocID="{4A71A0D6-5B01-4EAA-8632-DB443BC26A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A99D1E1-1B2E-4A74-AE30-3B2625BF014E}" type="pres">
      <dgm:prSet presAssocID="{4A71A0D6-5B01-4EAA-8632-DB443BC26A69}" presName="spaceRect" presStyleCnt="0"/>
      <dgm:spPr/>
    </dgm:pt>
    <dgm:pt modelId="{E1E7DB8B-20A1-45DD-B548-43AB99BA2E43}" type="pres">
      <dgm:prSet presAssocID="{4A71A0D6-5B01-4EAA-8632-DB443BC26A69}" presName="textRect" presStyleLbl="revTx" presStyleIdx="0" presStyleCnt="3">
        <dgm:presLayoutVars>
          <dgm:chMax val="1"/>
          <dgm:chPref val="1"/>
        </dgm:presLayoutVars>
      </dgm:prSet>
      <dgm:spPr/>
    </dgm:pt>
    <dgm:pt modelId="{04529170-F423-4E6E-8298-564C68E9C97E}" type="pres">
      <dgm:prSet presAssocID="{9A0A1A71-3FFA-4DDA-B52E-B74858A2A205}" presName="sibTrans" presStyleCnt="0"/>
      <dgm:spPr/>
    </dgm:pt>
    <dgm:pt modelId="{ACFD3BB7-3E25-4975-BFE7-C0AF32C8EDF4}" type="pres">
      <dgm:prSet presAssocID="{9346D23F-824A-45D6-82A6-72AF84C29519}" presName="compNode" presStyleCnt="0"/>
      <dgm:spPr/>
    </dgm:pt>
    <dgm:pt modelId="{D546EFC1-525B-4CFE-A724-CE08C4800DFF}" type="pres">
      <dgm:prSet presAssocID="{9346D23F-824A-45D6-82A6-72AF84C2951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F977590-2CB0-449E-8CC7-FAAB8062A306}" type="pres">
      <dgm:prSet presAssocID="{9346D23F-824A-45D6-82A6-72AF84C295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470333-D547-4DE5-89A2-2874CE883325}" type="pres">
      <dgm:prSet presAssocID="{9346D23F-824A-45D6-82A6-72AF84C29519}" presName="spaceRect" presStyleCnt="0"/>
      <dgm:spPr/>
    </dgm:pt>
    <dgm:pt modelId="{C736E903-5B98-4C75-9A2D-399720F1BACB}" type="pres">
      <dgm:prSet presAssocID="{9346D23F-824A-45D6-82A6-72AF84C29519}" presName="textRect" presStyleLbl="revTx" presStyleIdx="1" presStyleCnt="3">
        <dgm:presLayoutVars>
          <dgm:chMax val="1"/>
          <dgm:chPref val="1"/>
        </dgm:presLayoutVars>
      </dgm:prSet>
      <dgm:spPr/>
    </dgm:pt>
    <dgm:pt modelId="{39E16E04-CE9F-4799-A41B-7B1B93832BE8}" type="pres">
      <dgm:prSet presAssocID="{179EF151-B495-460F-83DC-E59C88892265}" presName="sibTrans" presStyleCnt="0"/>
      <dgm:spPr/>
    </dgm:pt>
    <dgm:pt modelId="{F8BCABB4-84D2-4E51-B7C5-D2A46A16F95D}" type="pres">
      <dgm:prSet presAssocID="{46DD5849-B3EC-460F-A6EE-14B41BF41FBC}" presName="compNode" presStyleCnt="0"/>
      <dgm:spPr/>
    </dgm:pt>
    <dgm:pt modelId="{7E07572D-AD23-4736-A41A-0896C39495E1}" type="pres">
      <dgm:prSet presAssocID="{46DD5849-B3EC-460F-A6EE-14B41BF41FB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1AE10CC-7A45-4FF6-BF09-8BEF9707A906}" type="pres">
      <dgm:prSet presAssocID="{46DD5849-B3EC-460F-A6EE-14B41BF41F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A205E4-3464-4E40-9B53-572E37D3932C}" type="pres">
      <dgm:prSet presAssocID="{46DD5849-B3EC-460F-A6EE-14B41BF41FBC}" presName="spaceRect" presStyleCnt="0"/>
      <dgm:spPr/>
    </dgm:pt>
    <dgm:pt modelId="{F00393B5-A775-4DD2-B172-29C69748E856}" type="pres">
      <dgm:prSet presAssocID="{46DD5849-B3EC-460F-A6EE-14B41BF41F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4E102A-8BAD-44A7-9F4B-7B8FFC0E7A48}" type="presOf" srcId="{4A71A0D6-5B01-4EAA-8632-DB443BC26A69}" destId="{E1E7DB8B-20A1-45DD-B548-43AB99BA2E43}" srcOrd="0" destOrd="0" presId="urn:microsoft.com/office/officeart/2018/5/layout/IconLeafLabelList"/>
    <dgm:cxn modelId="{E4658A38-3CC8-40AB-9933-AF0441E1782B}" srcId="{4E1C7BA8-9F56-4B27-806A-48901D3C2A2C}" destId="{4A71A0D6-5B01-4EAA-8632-DB443BC26A69}" srcOrd="0" destOrd="0" parTransId="{C1CD4581-4A09-4E12-986C-B7C0FD4A8451}" sibTransId="{9A0A1A71-3FFA-4DDA-B52E-B74858A2A205}"/>
    <dgm:cxn modelId="{3D66D15B-6E53-4017-8666-DBDCA8739702}" srcId="{4E1C7BA8-9F56-4B27-806A-48901D3C2A2C}" destId="{9346D23F-824A-45D6-82A6-72AF84C29519}" srcOrd="1" destOrd="0" parTransId="{0235CFBB-7FBB-4DBC-AD01-8EDBDCDED5D8}" sibTransId="{179EF151-B495-460F-83DC-E59C88892265}"/>
    <dgm:cxn modelId="{993EC064-DEEA-4F0C-8AA4-9ED542CC6CD2}" type="presOf" srcId="{46DD5849-B3EC-460F-A6EE-14B41BF41FBC}" destId="{F00393B5-A775-4DD2-B172-29C69748E856}" srcOrd="0" destOrd="0" presId="urn:microsoft.com/office/officeart/2018/5/layout/IconLeafLabelList"/>
    <dgm:cxn modelId="{90427384-56B8-411E-9114-F5BE870969DA}" srcId="{4E1C7BA8-9F56-4B27-806A-48901D3C2A2C}" destId="{46DD5849-B3EC-460F-A6EE-14B41BF41FBC}" srcOrd="2" destOrd="0" parTransId="{1EE0D04D-722B-443D-97D0-F6F82BF3AFF6}" sibTransId="{11E0BFE2-E952-4E49-9664-86997C5E6835}"/>
    <dgm:cxn modelId="{61B2A384-8118-44BE-93EE-128241F987A7}" type="presOf" srcId="{4E1C7BA8-9F56-4B27-806A-48901D3C2A2C}" destId="{36CF4F66-4DBA-4E38-9BD1-94A7FF08F48A}" srcOrd="0" destOrd="0" presId="urn:microsoft.com/office/officeart/2018/5/layout/IconLeafLabelList"/>
    <dgm:cxn modelId="{796F0ED4-8FC2-4307-AEBD-C5C9DA6E7759}" type="presOf" srcId="{9346D23F-824A-45D6-82A6-72AF84C29519}" destId="{C736E903-5B98-4C75-9A2D-399720F1BACB}" srcOrd="0" destOrd="0" presId="urn:microsoft.com/office/officeart/2018/5/layout/IconLeafLabelList"/>
    <dgm:cxn modelId="{F1699622-35E6-4CB1-8BE1-3E75E9DC2801}" type="presParOf" srcId="{36CF4F66-4DBA-4E38-9BD1-94A7FF08F48A}" destId="{ABA5B8FD-07D9-4E21-A55D-D5929E6F898D}" srcOrd="0" destOrd="0" presId="urn:microsoft.com/office/officeart/2018/5/layout/IconLeafLabelList"/>
    <dgm:cxn modelId="{28722FA8-C39D-4563-ABFB-0D8939FBF353}" type="presParOf" srcId="{ABA5B8FD-07D9-4E21-A55D-D5929E6F898D}" destId="{35924B6B-F360-4EEA-AE79-78C4588BF421}" srcOrd="0" destOrd="0" presId="urn:microsoft.com/office/officeart/2018/5/layout/IconLeafLabelList"/>
    <dgm:cxn modelId="{EF53A8A8-0AF9-4DF9-BA87-2E82B86FFC33}" type="presParOf" srcId="{ABA5B8FD-07D9-4E21-A55D-D5929E6F898D}" destId="{65F8DE26-24D5-4967-A985-E25F85A94B71}" srcOrd="1" destOrd="0" presId="urn:microsoft.com/office/officeart/2018/5/layout/IconLeafLabelList"/>
    <dgm:cxn modelId="{F0436598-DF40-484D-866F-75F3BE79EB3F}" type="presParOf" srcId="{ABA5B8FD-07D9-4E21-A55D-D5929E6F898D}" destId="{FA99D1E1-1B2E-4A74-AE30-3B2625BF014E}" srcOrd="2" destOrd="0" presId="urn:microsoft.com/office/officeart/2018/5/layout/IconLeafLabelList"/>
    <dgm:cxn modelId="{B5AC0DDA-8CFC-476F-B2E6-72FB1EEB9DA0}" type="presParOf" srcId="{ABA5B8FD-07D9-4E21-A55D-D5929E6F898D}" destId="{E1E7DB8B-20A1-45DD-B548-43AB99BA2E43}" srcOrd="3" destOrd="0" presId="urn:microsoft.com/office/officeart/2018/5/layout/IconLeafLabelList"/>
    <dgm:cxn modelId="{D8362373-8EC4-406F-AC22-8154E27F5130}" type="presParOf" srcId="{36CF4F66-4DBA-4E38-9BD1-94A7FF08F48A}" destId="{04529170-F423-4E6E-8298-564C68E9C97E}" srcOrd="1" destOrd="0" presId="urn:microsoft.com/office/officeart/2018/5/layout/IconLeafLabelList"/>
    <dgm:cxn modelId="{53F044D3-42A0-490C-9622-4F42349183CA}" type="presParOf" srcId="{36CF4F66-4DBA-4E38-9BD1-94A7FF08F48A}" destId="{ACFD3BB7-3E25-4975-BFE7-C0AF32C8EDF4}" srcOrd="2" destOrd="0" presId="urn:microsoft.com/office/officeart/2018/5/layout/IconLeafLabelList"/>
    <dgm:cxn modelId="{F50BBA3F-2CED-478B-956B-229F503CCF89}" type="presParOf" srcId="{ACFD3BB7-3E25-4975-BFE7-C0AF32C8EDF4}" destId="{D546EFC1-525B-4CFE-A724-CE08C4800DFF}" srcOrd="0" destOrd="0" presId="urn:microsoft.com/office/officeart/2018/5/layout/IconLeafLabelList"/>
    <dgm:cxn modelId="{0C1919C9-ACBE-4AE0-AE08-834967DBD344}" type="presParOf" srcId="{ACFD3BB7-3E25-4975-BFE7-C0AF32C8EDF4}" destId="{3F977590-2CB0-449E-8CC7-FAAB8062A306}" srcOrd="1" destOrd="0" presId="urn:microsoft.com/office/officeart/2018/5/layout/IconLeafLabelList"/>
    <dgm:cxn modelId="{5F08EBF4-1717-48F2-A235-9A37E3556009}" type="presParOf" srcId="{ACFD3BB7-3E25-4975-BFE7-C0AF32C8EDF4}" destId="{A0470333-D547-4DE5-89A2-2874CE883325}" srcOrd="2" destOrd="0" presId="urn:microsoft.com/office/officeart/2018/5/layout/IconLeafLabelList"/>
    <dgm:cxn modelId="{C0EECABA-FC07-40F2-AB5F-D789A65DF75E}" type="presParOf" srcId="{ACFD3BB7-3E25-4975-BFE7-C0AF32C8EDF4}" destId="{C736E903-5B98-4C75-9A2D-399720F1BACB}" srcOrd="3" destOrd="0" presId="urn:microsoft.com/office/officeart/2018/5/layout/IconLeafLabelList"/>
    <dgm:cxn modelId="{A5A3D9E8-F486-4498-A402-667477FF5581}" type="presParOf" srcId="{36CF4F66-4DBA-4E38-9BD1-94A7FF08F48A}" destId="{39E16E04-CE9F-4799-A41B-7B1B93832BE8}" srcOrd="3" destOrd="0" presId="urn:microsoft.com/office/officeart/2018/5/layout/IconLeafLabelList"/>
    <dgm:cxn modelId="{E0CF6E35-77FC-43CF-9697-515648964E99}" type="presParOf" srcId="{36CF4F66-4DBA-4E38-9BD1-94A7FF08F48A}" destId="{F8BCABB4-84D2-4E51-B7C5-D2A46A16F95D}" srcOrd="4" destOrd="0" presId="urn:microsoft.com/office/officeart/2018/5/layout/IconLeafLabelList"/>
    <dgm:cxn modelId="{4214BFC4-10A8-451B-B354-BC8542EF9714}" type="presParOf" srcId="{F8BCABB4-84D2-4E51-B7C5-D2A46A16F95D}" destId="{7E07572D-AD23-4736-A41A-0896C39495E1}" srcOrd="0" destOrd="0" presId="urn:microsoft.com/office/officeart/2018/5/layout/IconLeafLabelList"/>
    <dgm:cxn modelId="{7310517C-60CA-4E0E-8831-AB33FD923199}" type="presParOf" srcId="{F8BCABB4-84D2-4E51-B7C5-D2A46A16F95D}" destId="{91AE10CC-7A45-4FF6-BF09-8BEF9707A906}" srcOrd="1" destOrd="0" presId="urn:microsoft.com/office/officeart/2018/5/layout/IconLeafLabelList"/>
    <dgm:cxn modelId="{7C517337-D0E5-4284-BFFF-AD7B99A0F3E1}" type="presParOf" srcId="{F8BCABB4-84D2-4E51-B7C5-D2A46A16F95D}" destId="{A2A205E4-3464-4E40-9B53-572E37D3932C}" srcOrd="2" destOrd="0" presId="urn:microsoft.com/office/officeart/2018/5/layout/IconLeafLabelList"/>
    <dgm:cxn modelId="{23670B7E-F5BB-4920-AEC2-7F79C066A186}" type="presParOf" srcId="{F8BCABB4-84D2-4E51-B7C5-D2A46A16F95D}" destId="{F00393B5-A775-4DD2-B172-29C69748E8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8E3F32-2823-4616-BE18-112EBD4AAC6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2313E-2F37-489F-BCD0-E679CD9DF8E6}">
      <dgm:prSet/>
      <dgm:spPr/>
      <dgm:t>
        <a:bodyPr/>
        <a:lstStyle/>
        <a:p>
          <a:r>
            <a:rPr lang="en-GB" dirty="0"/>
            <a:t>Checked the dataset for missing values; the dataset is clean and has no missing values.</a:t>
          </a:r>
          <a:endParaRPr lang="en-US" dirty="0"/>
        </a:p>
      </dgm:t>
    </dgm:pt>
    <dgm:pt modelId="{D00222DA-D132-42C3-A07D-333E5FEABA61}" type="parTrans" cxnId="{89D178B4-E97F-456A-A832-58E459AF5728}">
      <dgm:prSet/>
      <dgm:spPr/>
      <dgm:t>
        <a:bodyPr/>
        <a:lstStyle/>
        <a:p>
          <a:endParaRPr lang="en-US"/>
        </a:p>
      </dgm:t>
    </dgm:pt>
    <dgm:pt modelId="{29D40493-770E-46D0-BD17-723CB8842717}" type="sibTrans" cxnId="{89D178B4-E97F-456A-A832-58E459AF5728}">
      <dgm:prSet/>
      <dgm:spPr/>
      <dgm:t>
        <a:bodyPr/>
        <a:lstStyle/>
        <a:p>
          <a:endParaRPr lang="en-US"/>
        </a:p>
      </dgm:t>
    </dgm:pt>
    <dgm:pt modelId="{C483C06B-B4F8-4996-8B00-D7EA6BB8E1C5}">
      <dgm:prSet/>
      <dgm:spPr/>
      <dgm:t>
        <a:bodyPr/>
        <a:lstStyle/>
        <a:p>
          <a:r>
            <a:rPr lang="en-GB" dirty="0">
              <a:solidFill>
                <a:schemeClr val="accent4">
                  <a:lumMod val="60000"/>
                  <a:lumOff val="40000"/>
                </a:schemeClr>
              </a:solidFill>
            </a:rPr>
            <a:t>Label encoding </a:t>
          </a:r>
          <a:r>
            <a:rPr lang="en-GB" dirty="0"/>
            <a:t>for categorical features, i.e. Transaction Types.</a:t>
          </a:r>
          <a:endParaRPr lang="en-US" dirty="0"/>
        </a:p>
      </dgm:t>
    </dgm:pt>
    <dgm:pt modelId="{DC54EA22-16A3-44D9-BDB8-D6201363D51C}" type="parTrans" cxnId="{9E02E8E2-9FDC-4F81-B2CE-0C221D592607}">
      <dgm:prSet/>
      <dgm:spPr/>
      <dgm:t>
        <a:bodyPr/>
        <a:lstStyle/>
        <a:p>
          <a:endParaRPr lang="en-US"/>
        </a:p>
      </dgm:t>
    </dgm:pt>
    <dgm:pt modelId="{436AB17F-ED3F-4D65-804C-9697F934450E}" type="sibTrans" cxnId="{9E02E8E2-9FDC-4F81-B2CE-0C221D592607}">
      <dgm:prSet/>
      <dgm:spPr/>
      <dgm:t>
        <a:bodyPr/>
        <a:lstStyle/>
        <a:p>
          <a:endParaRPr lang="en-US"/>
        </a:p>
      </dgm:t>
    </dgm:pt>
    <dgm:pt modelId="{54DEE8A5-F956-4200-95F6-2AFF63F0B57E}">
      <dgm:prSet/>
      <dgm:spPr/>
      <dgm:t>
        <a:bodyPr/>
        <a:lstStyle/>
        <a:p>
          <a:r>
            <a:rPr lang="en-GB" dirty="0">
              <a:solidFill>
                <a:schemeClr val="accent4">
                  <a:lumMod val="60000"/>
                  <a:lumOff val="40000"/>
                </a:schemeClr>
              </a:solidFill>
            </a:rPr>
            <a:t>Dropped </a:t>
          </a:r>
          <a:r>
            <a:rPr lang="en-GB" dirty="0"/>
            <a:t>categories like ‘nameOrig’ and ‘nameDest’ as these are IDs.</a:t>
          </a:r>
        </a:p>
      </dgm:t>
    </dgm:pt>
    <dgm:pt modelId="{BE701E7D-52F2-4720-8DF9-303B66486CF4}" type="parTrans" cxnId="{BAA1D111-12BA-450F-8619-9E33C3B627DB}">
      <dgm:prSet/>
      <dgm:spPr/>
      <dgm:t>
        <a:bodyPr/>
        <a:lstStyle/>
        <a:p>
          <a:endParaRPr lang="en-US"/>
        </a:p>
      </dgm:t>
    </dgm:pt>
    <dgm:pt modelId="{5E59B69C-783D-49B8-A5F5-BC21AD70FE9C}" type="sibTrans" cxnId="{BAA1D111-12BA-450F-8619-9E33C3B627DB}">
      <dgm:prSet/>
      <dgm:spPr/>
      <dgm:t>
        <a:bodyPr/>
        <a:lstStyle/>
        <a:p>
          <a:endParaRPr lang="en-US"/>
        </a:p>
      </dgm:t>
    </dgm:pt>
    <dgm:pt modelId="{334C3C6B-7575-48C4-BE0C-03EC781B3B9F}">
      <dgm:prSet/>
      <dgm:spPr/>
      <dgm:t>
        <a:bodyPr/>
        <a:lstStyle/>
        <a:p>
          <a:r>
            <a:rPr lang="en-GB" dirty="0"/>
            <a:t>Handled zero value and replaced it with the median. ‘</a:t>
          </a:r>
          <a:r>
            <a:rPr lang="en-GB" dirty="0">
              <a:solidFill>
                <a:schemeClr val="accent4">
                  <a:lumMod val="60000"/>
                  <a:lumOff val="40000"/>
                </a:schemeClr>
              </a:solidFill>
            </a:rPr>
            <a:t>SimpleImputer</a:t>
          </a:r>
          <a:r>
            <a:rPr lang="en-GB" dirty="0"/>
            <a:t>’ is used to store this value. </a:t>
          </a:r>
          <a:endParaRPr lang="en-US" dirty="0"/>
        </a:p>
      </dgm:t>
    </dgm:pt>
    <dgm:pt modelId="{C4411E5A-8B9F-4540-AE63-3087EACF4F03}" type="parTrans" cxnId="{9F8B99BF-7E34-4D66-B371-F666612E0F0A}">
      <dgm:prSet/>
      <dgm:spPr/>
      <dgm:t>
        <a:bodyPr/>
        <a:lstStyle/>
        <a:p>
          <a:endParaRPr lang="en-US"/>
        </a:p>
      </dgm:t>
    </dgm:pt>
    <dgm:pt modelId="{C456F7C5-3904-4398-B4E3-E788FB85D637}" type="sibTrans" cxnId="{9F8B99BF-7E34-4D66-B371-F666612E0F0A}">
      <dgm:prSet/>
      <dgm:spPr/>
      <dgm:t>
        <a:bodyPr/>
        <a:lstStyle/>
        <a:p>
          <a:endParaRPr lang="en-US"/>
        </a:p>
      </dgm:t>
    </dgm:pt>
    <dgm:pt modelId="{A835983A-FC1D-45AB-BE66-A81B2B98D263}">
      <dgm:prSet/>
      <dgm:spPr/>
      <dgm:t>
        <a:bodyPr/>
        <a:lstStyle/>
        <a:p>
          <a:r>
            <a:rPr lang="en-GB" dirty="0"/>
            <a:t>Perform </a:t>
          </a:r>
          <a:r>
            <a:rPr lang="en-GB" dirty="0">
              <a:solidFill>
                <a:schemeClr val="accent4">
                  <a:lumMod val="60000"/>
                  <a:lumOff val="40000"/>
                </a:schemeClr>
              </a:solidFill>
            </a:rPr>
            <a:t>EDA </a:t>
          </a:r>
          <a:r>
            <a:rPr lang="en-GB" dirty="0"/>
            <a:t> to determine class imbalance, trends</a:t>
          </a:r>
          <a:r>
            <a:rPr lang="en-US" dirty="0"/>
            <a:t> etc. </a:t>
          </a:r>
          <a:endParaRPr lang="en-GB" b="0" dirty="0"/>
        </a:p>
        <a:p>
          <a:endParaRPr lang="en-US" dirty="0"/>
        </a:p>
      </dgm:t>
    </dgm:pt>
    <dgm:pt modelId="{A5E15FAD-763F-4E4C-8473-B34ECAE0BBB7}" type="parTrans" cxnId="{BC2A0D0F-2E96-448E-BAC4-FB5D322C00CD}">
      <dgm:prSet/>
      <dgm:spPr/>
      <dgm:t>
        <a:bodyPr/>
        <a:lstStyle/>
        <a:p>
          <a:endParaRPr lang="en-US"/>
        </a:p>
      </dgm:t>
    </dgm:pt>
    <dgm:pt modelId="{BF8C9DA2-CBA7-4551-838E-C19592F82007}" type="sibTrans" cxnId="{BC2A0D0F-2E96-448E-BAC4-FB5D322C00CD}">
      <dgm:prSet/>
      <dgm:spPr/>
      <dgm:t>
        <a:bodyPr/>
        <a:lstStyle/>
        <a:p>
          <a:endParaRPr lang="en-US"/>
        </a:p>
      </dgm:t>
    </dgm:pt>
    <dgm:pt modelId="{8911A70D-5D36-4B09-9DF6-BC15DDE4FD27}">
      <dgm:prSet/>
      <dgm:spPr/>
      <dgm:t>
        <a:bodyPr/>
        <a:lstStyle/>
        <a:p>
          <a:r>
            <a:rPr lang="en-GB" dirty="0"/>
            <a:t>Scaled the features using ‘</a:t>
          </a:r>
          <a:r>
            <a:rPr lang="en-GB" dirty="0" err="1">
              <a:solidFill>
                <a:schemeClr val="accent4">
                  <a:lumMod val="60000"/>
                  <a:lumOff val="40000"/>
                </a:schemeClr>
              </a:solidFill>
            </a:rPr>
            <a:t>RobustScaler</a:t>
          </a:r>
          <a:r>
            <a:rPr lang="en-GB" b="0" dirty="0"/>
            <a:t>’ to handle outliers. </a:t>
          </a:r>
          <a:endParaRPr lang="en-US" dirty="0"/>
        </a:p>
      </dgm:t>
    </dgm:pt>
    <dgm:pt modelId="{0BF56E74-3C8A-475A-A157-B63C21DE2129}" type="parTrans" cxnId="{BCF6CCF4-002D-4101-B80C-5AB611810E48}">
      <dgm:prSet/>
      <dgm:spPr/>
      <dgm:t>
        <a:bodyPr/>
        <a:lstStyle/>
        <a:p>
          <a:endParaRPr lang="en-US"/>
        </a:p>
      </dgm:t>
    </dgm:pt>
    <dgm:pt modelId="{E7154362-FF33-481C-9DAF-2AE274B287F4}" type="sibTrans" cxnId="{BCF6CCF4-002D-4101-B80C-5AB611810E48}">
      <dgm:prSet/>
      <dgm:spPr/>
      <dgm:t>
        <a:bodyPr/>
        <a:lstStyle/>
        <a:p>
          <a:endParaRPr lang="en-US"/>
        </a:p>
      </dgm:t>
    </dgm:pt>
    <dgm:pt modelId="{F53D3BFE-E624-4484-94B5-3E4373F9D2D2}">
      <dgm:prSet/>
      <dgm:spPr/>
      <dgm:t>
        <a:bodyPr/>
        <a:lstStyle/>
        <a:p>
          <a:r>
            <a:rPr lang="en-GB" dirty="0"/>
            <a:t>Tested the data using both </a:t>
          </a:r>
          <a:r>
            <a:rPr lang="en-GB" dirty="0">
              <a:solidFill>
                <a:schemeClr val="accent4">
                  <a:lumMod val="60000"/>
                  <a:lumOff val="40000"/>
                </a:schemeClr>
              </a:solidFill>
            </a:rPr>
            <a:t>‘</a:t>
          </a:r>
          <a:r>
            <a:rPr lang="en-GB" dirty="0" err="1">
              <a:solidFill>
                <a:schemeClr val="accent4">
                  <a:lumMod val="60000"/>
                  <a:lumOff val="40000"/>
                </a:schemeClr>
              </a:solidFill>
            </a:rPr>
            <a:t>class_weight</a:t>
          </a:r>
          <a:r>
            <a:rPr lang="en-GB" dirty="0">
              <a:solidFill>
                <a:schemeClr val="accent4">
                  <a:lumMod val="60000"/>
                  <a:lumOff val="40000"/>
                </a:schemeClr>
              </a:solidFill>
            </a:rPr>
            <a:t> = balanced’ </a:t>
          </a:r>
          <a:r>
            <a:rPr lang="en-GB" dirty="0"/>
            <a:t>and </a:t>
          </a:r>
          <a:r>
            <a:rPr lang="en-GB" dirty="0" err="1">
              <a:solidFill>
                <a:schemeClr val="accent4">
                  <a:lumMod val="60000"/>
                  <a:lumOff val="40000"/>
                </a:schemeClr>
              </a:solidFill>
            </a:rPr>
            <a:t>downsampling</a:t>
          </a:r>
          <a:r>
            <a:rPr lang="en-GB" dirty="0"/>
            <a:t> to 10x fraud</a:t>
          </a:r>
        </a:p>
      </dgm:t>
    </dgm:pt>
    <dgm:pt modelId="{6CD7820E-1581-4CE6-8DC1-6864AA004F00}" type="parTrans" cxnId="{3879A18D-BB11-4BCE-88CC-51689042D8EC}">
      <dgm:prSet/>
      <dgm:spPr/>
      <dgm:t>
        <a:bodyPr/>
        <a:lstStyle/>
        <a:p>
          <a:endParaRPr lang="en-US"/>
        </a:p>
      </dgm:t>
    </dgm:pt>
    <dgm:pt modelId="{9F96A980-6A98-48BA-8939-AF0BF8CE50BF}" type="sibTrans" cxnId="{3879A18D-BB11-4BCE-88CC-51689042D8EC}">
      <dgm:prSet/>
      <dgm:spPr/>
      <dgm:t>
        <a:bodyPr/>
        <a:lstStyle/>
        <a:p>
          <a:endParaRPr lang="en-US"/>
        </a:p>
      </dgm:t>
    </dgm:pt>
    <dgm:pt modelId="{6479C399-7819-455B-878F-35FEB4FFB311}">
      <dgm:prSet/>
      <dgm:spPr/>
      <dgm:t>
        <a:bodyPr/>
        <a:lstStyle/>
        <a:p>
          <a:r>
            <a:rPr lang="en-GB" dirty="0">
              <a:solidFill>
                <a:schemeClr val="accent4">
                  <a:lumMod val="60000"/>
                  <a:lumOff val="40000"/>
                </a:schemeClr>
              </a:solidFill>
            </a:rPr>
            <a:t>Feature Engineering </a:t>
          </a:r>
          <a:r>
            <a:rPr lang="en-GB" dirty="0"/>
            <a:t>done like Balance Differences, Transactions with Zero Transfer.</a:t>
          </a:r>
        </a:p>
      </dgm:t>
    </dgm:pt>
    <dgm:pt modelId="{FEF82E47-CE13-4C0A-8740-AA3FA37AA2C9}" type="parTrans" cxnId="{2E7EB17A-EBFF-41A3-8AFE-7A4254DDEF16}">
      <dgm:prSet/>
      <dgm:spPr/>
      <dgm:t>
        <a:bodyPr/>
        <a:lstStyle/>
        <a:p>
          <a:endParaRPr lang="en-GB"/>
        </a:p>
      </dgm:t>
    </dgm:pt>
    <dgm:pt modelId="{869833B2-7825-46A6-B7A8-D23D98663D0A}" type="sibTrans" cxnId="{2E7EB17A-EBFF-41A3-8AFE-7A4254DDEF16}">
      <dgm:prSet/>
      <dgm:spPr/>
      <dgm:t>
        <a:bodyPr/>
        <a:lstStyle/>
        <a:p>
          <a:endParaRPr lang="en-US"/>
        </a:p>
        <a:p>
          <a:endParaRPr lang="en-GB"/>
        </a:p>
      </dgm:t>
    </dgm:pt>
    <dgm:pt modelId="{4AAB4F6F-BF7E-49B5-AE22-61022056C40F}" type="pres">
      <dgm:prSet presAssocID="{308E3F32-2823-4616-BE18-112EBD4AAC61}" presName="Name0" presStyleCnt="0">
        <dgm:presLayoutVars>
          <dgm:dir/>
          <dgm:resizeHandles val="exact"/>
        </dgm:presLayoutVars>
      </dgm:prSet>
      <dgm:spPr/>
    </dgm:pt>
    <dgm:pt modelId="{C36CBD5A-1ED7-4790-977F-EE2867255588}" type="pres">
      <dgm:prSet presAssocID="{9652313E-2F37-489F-BCD0-E679CD9DF8E6}" presName="node" presStyleLbl="node1" presStyleIdx="0" presStyleCnt="8">
        <dgm:presLayoutVars>
          <dgm:bulletEnabled val="1"/>
        </dgm:presLayoutVars>
      </dgm:prSet>
      <dgm:spPr/>
    </dgm:pt>
    <dgm:pt modelId="{CF7F3BD7-0386-4569-87B0-0479291A62DC}" type="pres">
      <dgm:prSet presAssocID="{29D40493-770E-46D0-BD17-723CB8842717}" presName="sibTrans" presStyleLbl="sibTrans1D1" presStyleIdx="0" presStyleCnt="7"/>
      <dgm:spPr/>
    </dgm:pt>
    <dgm:pt modelId="{B82EEE25-AA92-4029-8C55-A2FDBAD317D1}" type="pres">
      <dgm:prSet presAssocID="{29D40493-770E-46D0-BD17-723CB8842717}" presName="connectorText" presStyleLbl="sibTrans1D1" presStyleIdx="0" presStyleCnt="7"/>
      <dgm:spPr/>
    </dgm:pt>
    <dgm:pt modelId="{1866C627-BDA2-43BF-AB18-3FD762EA5694}" type="pres">
      <dgm:prSet presAssocID="{C483C06B-B4F8-4996-8B00-D7EA6BB8E1C5}" presName="node" presStyleLbl="node1" presStyleIdx="1" presStyleCnt="8">
        <dgm:presLayoutVars>
          <dgm:bulletEnabled val="1"/>
        </dgm:presLayoutVars>
      </dgm:prSet>
      <dgm:spPr/>
    </dgm:pt>
    <dgm:pt modelId="{2FAB5CF6-BD4C-4397-A53B-ABD540EA61D6}" type="pres">
      <dgm:prSet presAssocID="{436AB17F-ED3F-4D65-804C-9697F934450E}" presName="sibTrans" presStyleLbl="sibTrans1D1" presStyleIdx="1" presStyleCnt="7"/>
      <dgm:spPr/>
    </dgm:pt>
    <dgm:pt modelId="{9D10CD5A-60F1-4F16-A44A-9ACB24EEAD0E}" type="pres">
      <dgm:prSet presAssocID="{436AB17F-ED3F-4D65-804C-9697F934450E}" presName="connectorText" presStyleLbl="sibTrans1D1" presStyleIdx="1" presStyleCnt="7"/>
      <dgm:spPr/>
    </dgm:pt>
    <dgm:pt modelId="{5319CD1D-F82C-4B92-9878-F8BBF70B4EE9}" type="pres">
      <dgm:prSet presAssocID="{54DEE8A5-F956-4200-95F6-2AFF63F0B57E}" presName="node" presStyleLbl="node1" presStyleIdx="2" presStyleCnt="8">
        <dgm:presLayoutVars>
          <dgm:bulletEnabled val="1"/>
        </dgm:presLayoutVars>
      </dgm:prSet>
      <dgm:spPr/>
    </dgm:pt>
    <dgm:pt modelId="{6E441949-13B7-47A6-A074-8A6C32402280}" type="pres">
      <dgm:prSet presAssocID="{5E59B69C-783D-49B8-A5F5-BC21AD70FE9C}" presName="sibTrans" presStyleLbl="sibTrans1D1" presStyleIdx="2" presStyleCnt="7"/>
      <dgm:spPr/>
    </dgm:pt>
    <dgm:pt modelId="{822D824F-3C45-4746-933B-B2B0D6FFE395}" type="pres">
      <dgm:prSet presAssocID="{5E59B69C-783D-49B8-A5F5-BC21AD70FE9C}" presName="connectorText" presStyleLbl="sibTrans1D1" presStyleIdx="2" presStyleCnt="7"/>
      <dgm:spPr/>
    </dgm:pt>
    <dgm:pt modelId="{8EEF6737-E85C-4A87-AAB5-EB1AF84FF4DB}" type="pres">
      <dgm:prSet presAssocID="{334C3C6B-7575-48C4-BE0C-03EC781B3B9F}" presName="node" presStyleLbl="node1" presStyleIdx="3" presStyleCnt="8">
        <dgm:presLayoutVars>
          <dgm:bulletEnabled val="1"/>
        </dgm:presLayoutVars>
      </dgm:prSet>
      <dgm:spPr/>
    </dgm:pt>
    <dgm:pt modelId="{9E2201C2-D64C-4690-A845-F9C0DDE419B0}" type="pres">
      <dgm:prSet presAssocID="{C456F7C5-3904-4398-B4E3-E788FB85D637}" presName="sibTrans" presStyleLbl="sibTrans1D1" presStyleIdx="3" presStyleCnt="7"/>
      <dgm:spPr/>
    </dgm:pt>
    <dgm:pt modelId="{7B9EA0E0-BE37-46BE-94F8-3BA97B4BDFB3}" type="pres">
      <dgm:prSet presAssocID="{C456F7C5-3904-4398-B4E3-E788FB85D637}" presName="connectorText" presStyleLbl="sibTrans1D1" presStyleIdx="3" presStyleCnt="7"/>
      <dgm:spPr/>
    </dgm:pt>
    <dgm:pt modelId="{92D74A02-F524-4E24-BF79-64CCD461D632}" type="pres">
      <dgm:prSet presAssocID="{A835983A-FC1D-45AB-BE66-A81B2B98D263}" presName="node" presStyleLbl="node1" presStyleIdx="4" presStyleCnt="8">
        <dgm:presLayoutVars>
          <dgm:bulletEnabled val="1"/>
        </dgm:presLayoutVars>
      </dgm:prSet>
      <dgm:spPr/>
    </dgm:pt>
    <dgm:pt modelId="{E223461A-740D-44AB-A495-B1BF39185AD7}" type="pres">
      <dgm:prSet presAssocID="{BF8C9DA2-CBA7-4551-838E-C19592F82007}" presName="sibTrans" presStyleLbl="sibTrans1D1" presStyleIdx="4" presStyleCnt="7"/>
      <dgm:spPr/>
    </dgm:pt>
    <dgm:pt modelId="{563CAC6B-A04A-4340-A340-72EF78C42933}" type="pres">
      <dgm:prSet presAssocID="{BF8C9DA2-CBA7-4551-838E-C19592F82007}" presName="connectorText" presStyleLbl="sibTrans1D1" presStyleIdx="4" presStyleCnt="7"/>
      <dgm:spPr/>
    </dgm:pt>
    <dgm:pt modelId="{143F3540-8062-44B7-80DC-119A35AFC279}" type="pres">
      <dgm:prSet presAssocID="{6479C399-7819-455B-878F-35FEB4FFB311}" presName="node" presStyleLbl="node1" presStyleIdx="5" presStyleCnt="8">
        <dgm:presLayoutVars>
          <dgm:bulletEnabled val="1"/>
        </dgm:presLayoutVars>
      </dgm:prSet>
      <dgm:spPr/>
    </dgm:pt>
    <dgm:pt modelId="{B7505871-DE0F-4167-9E08-5541F8350041}" type="pres">
      <dgm:prSet presAssocID="{869833B2-7825-46A6-B7A8-D23D98663D0A}" presName="sibTrans" presStyleLbl="sibTrans1D1" presStyleIdx="5" presStyleCnt="7"/>
      <dgm:spPr/>
    </dgm:pt>
    <dgm:pt modelId="{0CCDC297-9AB0-4B0E-BF9A-BFA5A9BFE5DE}" type="pres">
      <dgm:prSet presAssocID="{869833B2-7825-46A6-B7A8-D23D98663D0A}" presName="connectorText" presStyleLbl="sibTrans1D1" presStyleIdx="5" presStyleCnt="7"/>
      <dgm:spPr/>
    </dgm:pt>
    <dgm:pt modelId="{93542956-AFE5-4CFB-A15B-BDD11C348FF4}" type="pres">
      <dgm:prSet presAssocID="{8911A70D-5D36-4B09-9DF6-BC15DDE4FD27}" presName="node" presStyleLbl="node1" presStyleIdx="6" presStyleCnt="8">
        <dgm:presLayoutVars>
          <dgm:bulletEnabled val="1"/>
        </dgm:presLayoutVars>
      </dgm:prSet>
      <dgm:spPr/>
    </dgm:pt>
    <dgm:pt modelId="{D82E898F-6EED-4AB6-8B04-39D8995680F4}" type="pres">
      <dgm:prSet presAssocID="{E7154362-FF33-481C-9DAF-2AE274B287F4}" presName="sibTrans" presStyleLbl="sibTrans1D1" presStyleIdx="6" presStyleCnt="7"/>
      <dgm:spPr/>
    </dgm:pt>
    <dgm:pt modelId="{1E2713B1-C9E9-4B1A-8877-89D58EF3AA51}" type="pres">
      <dgm:prSet presAssocID="{E7154362-FF33-481C-9DAF-2AE274B287F4}" presName="connectorText" presStyleLbl="sibTrans1D1" presStyleIdx="6" presStyleCnt="7"/>
      <dgm:spPr/>
    </dgm:pt>
    <dgm:pt modelId="{EE1FE8E9-D2A1-45E5-BAD1-214A374B9399}" type="pres">
      <dgm:prSet presAssocID="{F53D3BFE-E624-4484-94B5-3E4373F9D2D2}" presName="node" presStyleLbl="node1" presStyleIdx="7" presStyleCnt="8">
        <dgm:presLayoutVars>
          <dgm:bulletEnabled val="1"/>
        </dgm:presLayoutVars>
      </dgm:prSet>
      <dgm:spPr/>
    </dgm:pt>
  </dgm:ptLst>
  <dgm:cxnLst>
    <dgm:cxn modelId="{BC2A0D0F-2E96-448E-BAC4-FB5D322C00CD}" srcId="{308E3F32-2823-4616-BE18-112EBD4AAC61}" destId="{A835983A-FC1D-45AB-BE66-A81B2B98D263}" srcOrd="4" destOrd="0" parTransId="{A5E15FAD-763F-4E4C-8473-B34ECAE0BBB7}" sibTransId="{BF8C9DA2-CBA7-4551-838E-C19592F82007}"/>
    <dgm:cxn modelId="{BAA1D111-12BA-450F-8619-9E33C3B627DB}" srcId="{308E3F32-2823-4616-BE18-112EBD4AAC61}" destId="{54DEE8A5-F956-4200-95F6-2AFF63F0B57E}" srcOrd="2" destOrd="0" parTransId="{BE701E7D-52F2-4720-8DF9-303B66486CF4}" sibTransId="{5E59B69C-783D-49B8-A5F5-BC21AD70FE9C}"/>
    <dgm:cxn modelId="{0B59091B-1D41-476C-B86D-44DEA144F95A}" type="presOf" srcId="{E7154362-FF33-481C-9DAF-2AE274B287F4}" destId="{1E2713B1-C9E9-4B1A-8877-89D58EF3AA51}" srcOrd="1" destOrd="0" presId="urn:microsoft.com/office/officeart/2016/7/layout/RepeatingBendingProcessNew"/>
    <dgm:cxn modelId="{08229220-8261-4DB9-B166-D6D93126A686}" type="presOf" srcId="{9652313E-2F37-489F-BCD0-E679CD9DF8E6}" destId="{C36CBD5A-1ED7-4790-977F-EE2867255588}" srcOrd="0" destOrd="0" presId="urn:microsoft.com/office/officeart/2016/7/layout/RepeatingBendingProcessNew"/>
    <dgm:cxn modelId="{7774142C-D5A1-492F-B220-9C16F2EFBA07}" type="presOf" srcId="{5E59B69C-783D-49B8-A5F5-BC21AD70FE9C}" destId="{822D824F-3C45-4746-933B-B2B0D6FFE395}" srcOrd="1" destOrd="0" presId="urn:microsoft.com/office/officeart/2016/7/layout/RepeatingBendingProcessNew"/>
    <dgm:cxn modelId="{82A67931-B865-43A0-A872-A6B093AA94C0}" type="presOf" srcId="{334C3C6B-7575-48C4-BE0C-03EC781B3B9F}" destId="{8EEF6737-E85C-4A87-AAB5-EB1AF84FF4DB}" srcOrd="0" destOrd="0" presId="urn:microsoft.com/office/officeart/2016/7/layout/RepeatingBendingProcessNew"/>
    <dgm:cxn modelId="{3537AB44-997E-47FD-AF0A-F302256ABED2}" type="presOf" srcId="{BF8C9DA2-CBA7-4551-838E-C19592F82007}" destId="{563CAC6B-A04A-4340-A340-72EF78C42933}" srcOrd="1" destOrd="0" presId="urn:microsoft.com/office/officeart/2016/7/layout/RepeatingBendingProcessNew"/>
    <dgm:cxn modelId="{41DF8548-8BD3-48A8-9B32-48E48F1CCB86}" type="presOf" srcId="{8911A70D-5D36-4B09-9DF6-BC15DDE4FD27}" destId="{93542956-AFE5-4CFB-A15B-BDD11C348FF4}" srcOrd="0" destOrd="0" presId="urn:microsoft.com/office/officeart/2016/7/layout/RepeatingBendingProcessNew"/>
    <dgm:cxn modelId="{6D25B449-D726-4CB4-AC87-6877DF4DF847}" type="presOf" srcId="{29D40493-770E-46D0-BD17-723CB8842717}" destId="{CF7F3BD7-0386-4569-87B0-0479291A62DC}" srcOrd="0" destOrd="0" presId="urn:microsoft.com/office/officeart/2016/7/layout/RepeatingBendingProcessNew"/>
    <dgm:cxn modelId="{5780034E-45D7-42B3-8208-3B82B1E5CE2C}" type="presOf" srcId="{F53D3BFE-E624-4484-94B5-3E4373F9D2D2}" destId="{EE1FE8E9-D2A1-45E5-BAD1-214A374B9399}" srcOrd="0" destOrd="0" presId="urn:microsoft.com/office/officeart/2016/7/layout/RepeatingBendingProcessNew"/>
    <dgm:cxn modelId="{CA18F175-7F1B-4454-840C-DBF6D7C452F5}" type="presOf" srcId="{C456F7C5-3904-4398-B4E3-E788FB85D637}" destId="{7B9EA0E0-BE37-46BE-94F8-3BA97B4BDFB3}" srcOrd="1" destOrd="0" presId="urn:microsoft.com/office/officeart/2016/7/layout/RepeatingBendingProcessNew"/>
    <dgm:cxn modelId="{2E7EB17A-EBFF-41A3-8AFE-7A4254DDEF16}" srcId="{308E3F32-2823-4616-BE18-112EBD4AAC61}" destId="{6479C399-7819-455B-878F-35FEB4FFB311}" srcOrd="5" destOrd="0" parTransId="{FEF82E47-CE13-4C0A-8740-AA3FA37AA2C9}" sibTransId="{869833B2-7825-46A6-B7A8-D23D98663D0A}"/>
    <dgm:cxn modelId="{3879A18D-BB11-4BCE-88CC-51689042D8EC}" srcId="{308E3F32-2823-4616-BE18-112EBD4AAC61}" destId="{F53D3BFE-E624-4484-94B5-3E4373F9D2D2}" srcOrd="7" destOrd="0" parTransId="{6CD7820E-1581-4CE6-8DC1-6864AA004F00}" sibTransId="{9F96A980-6A98-48BA-8939-AF0BF8CE50BF}"/>
    <dgm:cxn modelId="{9C6E6799-4BAE-4D9F-916B-F64EFEA29061}" type="presOf" srcId="{6479C399-7819-455B-878F-35FEB4FFB311}" destId="{143F3540-8062-44B7-80DC-119A35AFC279}" srcOrd="0" destOrd="0" presId="urn:microsoft.com/office/officeart/2016/7/layout/RepeatingBendingProcessNew"/>
    <dgm:cxn modelId="{8B5CE9A3-232E-42FD-9436-F6312F6CACA7}" type="presOf" srcId="{29D40493-770E-46D0-BD17-723CB8842717}" destId="{B82EEE25-AA92-4029-8C55-A2FDBAD317D1}" srcOrd="1" destOrd="0" presId="urn:microsoft.com/office/officeart/2016/7/layout/RepeatingBendingProcessNew"/>
    <dgm:cxn modelId="{AA4936B3-D5B3-45B0-A7FF-429C05A49318}" type="presOf" srcId="{E7154362-FF33-481C-9DAF-2AE274B287F4}" destId="{D82E898F-6EED-4AB6-8B04-39D8995680F4}" srcOrd="0" destOrd="0" presId="urn:microsoft.com/office/officeart/2016/7/layout/RepeatingBendingProcessNew"/>
    <dgm:cxn modelId="{89D178B4-E97F-456A-A832-58E459AF5728}" srcId="{308E3F32-2823-4616-BE18-112EBD4AAC61}" destId="{9652313E-2F37-489F-BCD0-E679CD9DF8E6}" srcOrd="0" destOrd="0" parTransId="{D00222DA-D132-42C3-A07D-333E5FEABA61}" sibTransId="{29D40493-770E-46D0-BD17-723CB8842717}"/>
    <dgm:cxn modelId="{20C0B8B4-E4BD-46E6-814F-1947F62EB15F}" type="presOf" srcId="{869833B2-7825-46A6-B7A8-D23D98663D0A}" destId="{0CCDC297-9AB0-4B0E-BF9A-BFA5A9BFE5DE}" srcOrd="1" destOrd="0" presId="urn:microsoft.com/office/officeart/2016/7/layout/RepeatingBendingProcessNew"/>
    <dgm:cxn modelId="{36A8CFBD-9D04-4662-BD51-5B294321221D}" type="presOf" srcId="{308E3F32-2823-4616-BE18-112EBD4AAC61}" destId="{4AAB4F6F-BF7E-49B5-AE22-61022056C40F}" srcOrd="0" destOrd="0" presId="urn:microsoft.com/office/officeart/2016/7/layout/RepeatingBendingProcessNew"/>
    <dgm:cxn modelId="{9F8B99BF-7E34-4D66-B371-F666612E0F0A}" srcId="{308E3F32-2823-4616-BE18-112EBD4AAC61}" destId="{334C3C6B-7575-48C4-BE0C-03EC781B3B9F}" srcOrd="3" destOrd="0" parTransId="{C4411E5A-8B9F-4540-AE63-3087EACF4F03}" sibTransId="{C456F7C5-3904-4398-B4E3-E788FB85D637}"/>
    <dgm:cxn modelId="{28FB4FC3-AED6-44BA-B377-1FFDE6BADD5A}" type="presOf" srcId="{869833B2-7825-46A6-B7A8-D23D98663D0A}" destId="{B7505871-DE0F-4167-9E08-5541F8350041}" srcOrd="0" destOrd="0" presId="urn:microsoft.com/office/officeart/2016/7/layout/RepeatingBendingProcessNew"/>
    <dgm:cxn modelId="{B15937C4-C95D-4325-B5FE-D869AB96D2C7}" type="presOf" srcId="{436AB17F-ED3F-4D65-804C-9697F934450E}" destId="{9D10CD5A-60F1-4F16-A44A-9ACB24EEAD0E}" srcOrd="1" destOrd="0" presId="urn:microsoft.com/office/officeart/2016/7/layout/RepeatingBendingProcessNew"/>
    <dgm:cxn modelId="{24D3CBC4-6400-46B3-B89F-E1744F24E551}" type="presOf" srcId="{436AB17F-ED3F-4D65-804C-9697F934450E}" destId="{2FAB5CF6-BD4C-4397-A53B-ABD540EA61D6}" srcOrd="0" destOrd="0" presId="urn:microsoft.com/office/officeart/2016/7/layout/RepeatingBendingProcessNew"/>
    <dgm:cxn modelId="{FA0CE7CA-7DC9-4E16-B511-2EA8F3F0009C}" type="presOf" srcId="{54DEE8A5-F956-4200-95F6-2AFF63F0B57E}" destId="{5319CD1D-F82C-4B92-9878-F8BBF70B4EE9}" srcOrd="0" destOrd="0" presId="urn:microsoft.com/office/officeart/2016/7/layout/RepeatingBendingProcessNew"/>
    <dgm:cxn modelId="{B46E37CF-A578-47D2-A77B-4FB7D8891F0F}" type="presOf" srcId="{C456F7C5-3904-4398-B4E3-E788FB85D637}" destId="{9E2201C2-D64C-4690-A845-F9C0DDE419B0}" srcOrd="0" destOrd="0" presId="urn:microsoft.com/office/officeart/2016/7/layout/RepeatingBendingProcessNew"/>
    <dgm:cxn modelId="{70D55ADB-7F6E-495F-86E1-F8089462AB0F}" type="presOf" srcId="{BF8C9DA2-CBA7-4551-838E-C19592F82007}" destId="{E223461A-740D-44AB-A495-B1BF39185AD7}" srcOrd="0" destOrd="0" presId="urn:microsoft.com/office/officeart/2016/7/layout/RepeatingBendingProcessNew"/>
    <dgm:cxn modelId="{9E02E8E2-9FDC-4F81-B2CE-0C221D592607}" srcId="{308E3F32-2823-4616-BE18-112EBD4AAC61}" destId="{C483C06B-B4F8-4996-8B00-D7EA6BB8E1C5}" srcOrd="1" destOrd="0" parTransId="{DC54EA22-16A3-44D9-BDB8-D6201363D51C}" sibTransId="{436AB17F-ED3F-4D65-804C-9697F934450E}"/>
    <dgm:cxn modelId="{684A02E5-1210-47EE-85D8-3D908BCB5BF1}" type="presOf" srcId="{C483C06B-B4F8-4996-8B00-D7EA6BB8E1C5}" destId="{1866C627-BDA2-43BF-AB18-3FD762EA5694}" srcOrd="0" destOrd="0" presId="urn:microsoft.com/office/officeart/2016/7/layout/RepeatingBendingProcessNew"/>
    <dgm:cxn modelId="{BCF6CCF4-002D-4101-B80C-5AB611810E48}" srcId="{308E3F32-2823-4616-BE18-112EBD4AAC61}" destId="{8911A70D-5D36-4B09-9DF6-BC15DDE4FD27}" srcOrd="6" destOrd="0" parTransId="{0BF56E74-3C8A-475A-A157-B63C21DE2129}" sibTransId="{E7154362-FF33-481C-9DAF-2AE274B287F4}"/>
    <dgm:cxn modelId="{C0DF26F8-AD7F-4A27-81C0-BE2593670CD5}" type="presOf" srcId="{5E59B69C-783D-49B8-A5F5-BC21AD70FE9C}" destId="{6E441949-13B7-47A6-A074-8A6C32402280}" srcOrd="0" destOrd="0" presId="urn:microsoft.com/office/officeart/2016/7/layout/RepeatingBendingProcessNew"/>
    <dgm:cxn modelId="{1A537CF9-6F44-48D5-8762-FA6F7804E2BC}" type="presOf" srcId="{A835983A-FC1D-45AB-BE66-A81B2B98D263}" destId="{92D74A02-F524-4E24-BF79-64CCD461D632}" srcOrd="0" destOrd="0" presId="urn:microsoft.com/office/officeart/2016/7/layout/RepeatingBendingProcessNew"/>
    <dgm:cxn modelId="{D9F9CACD-5D62-4651-BD2E-BF7F326CA272}" type="presParOf" srcId="{4AAB4F6F-BF7E-49B5-AE22-61022056C40F}" destId="{C36CBD5A-1ED7-4790-977F-EE2867255588}" srcOrd="0" destOrd="0" presId="urn:microsoft.com/office/officeart/2016/7/layout/RepeatingBendingProcessNew"/>
    <dgm:cxn modelId="{B8DA273B-E843-460C-9DB1-96AFDB0977C7}" type="presParOf" srcId="{4AAB4F6F-BF7E-49B5-AE22-61022056C40F}" destId="{CF7F3BD7-0386-4569-87B0-0479291A62DC}" srcOrd="1" destOrd="0" presId="urn:microsoft.com/office/officeart/2016/7/layout/RepeatingBendingProcessNew"/>
    <dgm:cxn modelId="{B03BAE30-98FD-413C-93BF-93C166A80946}" type="presParOf" srcId="{CF7F3BD7-0386-4569-87B0-0479291A62DC}" destId="{B82EEE25-AA92-4029-8C55-A2FDBAD317D1}" srcOrd="0" destOrd="0" presId="urn:microsoft.com/office/officeart/2016/7/layout/RepeatingBendingProcessNew"/>
    <dgm:cxn modelId="{8EB583FC-D9D3-4DBB-98A5-17787599F730}" type="presParOf" srcId="{4AAB4F6F-BF7E-49B5-AE22-61022056C40F}" destId="{1866C627-BDA2-43BF-AB18-3FD762EA5694}" srcOrd="2" destOrd="0" presId="urn:microsoft.com/office/officeart/2016/7/layout/RepeatingBendingProcessNew"/>
    <dgm:cxn modelId="{0D8D0C1C-BB8A-47EE-87F6-60397C863C4D}" type="presParOf" srcId="{4AAB4F6F-BF7E-49B5-AE22-61022056C40F}" destId="{2FAB5CF6-BD4C-4397-A53B-ABD540EA61D6}" srcOrd="3" destOrd="0" presId="urn:microsoft.com/office/officeart/2016/7/layout/RepeatingBendingProcessNew"/>
    <dgm:cxn modelId="{2FFB549D-19EB-472C-9320-51519833E69C}" type="presParOf" srcId="{2FAB5CF6-BD4C-4397-A53B-ABD540EA61D6}" destId="{9D10CD5A-60F1-4F16-A44A-9ACB24EEAD0E}" srcOrd="0" destOrd="0" presId="urn:microsoft.com/office/officeart/2016/7/layout/RepeatingBendingProcessNew"/>
    <dgm:cxn modelId="{A280FE30-B4CB-42E1-802E-F413489DC6B0}" type="presParOf" srcId="{4AAB4F6F-BF7E-49B5-AE22-61022056C40F}" destId="{5319CD1D-F82C-4B92-9878-F8BBF70B4EE9}" srcOrd="4" destOrd="0" presId="urn:microsoft.com/office/officeart/2016/7/layout/RepeatingBendingProcessNew"/>
    <dgm:cxn modelId="{16CA9687-3C65-495D-AD5B-6733915E14F3}" type="presParOf" srcId="{4AAB4F6F-BF7E-49B5-AE22-61022056C40F}" destId="{6E441949-13B7-47A6-A074-8A6C32402280}" srcOrd="5" destOrd="0" presId="urn:microsoft.com/office/officeart/2016/7/layout/RepeatingBendingProcessNew"/>
    <dgm:cxn modelId="{AD374B67-45E4-4B5F-BE36-039A99163DFB}" type="presParOf" srcId="{6E441949-13B7-47A6-A074-8A6C32402280}" destId="{822D824F-3C45-4746-933B-B2B0D6FFE395}" srcOrd="0" destOrd="0" presId="urn:microsoft.com/office/officeart/2016/7/layout/RepeatingBendingProcessNew"/>
    <dgm:cxn modelId="{1381F562-73C4-4E20-A385-8F9229D9A79E}" type="presParOf" srcId="{4AAB4F6F-BF7E-49B5-AE22-61022056C40F}" destId="{8EEF6737-E85C-4A87-AAB5-EB1AF84FF4DB}" srcOrd="6" destOrd="0" presId="urn:microsoft.com/office/officeart/2016/7/layout/RepeatingBendingProcessNew"/>
    <dgm:cxn modelId="{95F4F9E0-7F7A-4504-8D3A-02F6ED253B7B}" type="presParOf" srcId="{4AAB4F6F-BF7E-49B5-AE22-61022056C40F}" destId="{9E2201C2-D64C-4690-A845-F9C0DDE419B0}" srcOrd="7" destOrd="0" presId="urn:microsoft.com/office/officeart/2016/7/layout/RepeatingBendingProcessNew"/>
    <dgm:cxn modelId="{6C84D31C-83B0-48EF-BC22-7455BA9584FD}" type="presParOf" srcId="{9E2201C2-D64C-4690-A845-F9C0DDE419B0}" destId="{7B9EA0E0-BE37-46BE-94F8-3BA97B4BDFB3}" srcOrd="0" destOrd="0" presId="urn:microsoft.com/office/officeart/2016/7/layout/RepeatingBendingProcessNew"/>
    <dgm:cxn modelId="{AEBD0914-D389-454D-9E87-03B97FDCA034}" type="presParOf" srcId="{4AAB4F6F-BF7E-49B5-AE22-61022056C40F}" destId="{92D74A02-F524-4E24-BF79-64CCD461D632}" srcOrd="8" destOrd="0" presId="urn:microsoft.com/office/officeart/2016/7/layout/RepeatingBendingProcessNew"/>
    <dgm:cxn modelId="{2F57D0F6-EDD2-4A9E-94C3-2C869CCBC3A6}" type="presParOf" srcId="{4AAB4F6F-BF7E-49B5-AE22-61022056C40F}" destId="{E223461A-740D-44AB-A495-B1BF39185AD7}" srcOrd="9" destOrd="0" presId="urn:microsoft.com/office/officeart/2016/7/layout/RepeatingBendingProcessNew"/>
    <dgm:cxn modelId="{2E766AFD-D582-4601-AFF3-395F7870EFD8}" type="presParOf" srcId="{E223461A-740D-44AB-A495-B1BF39185AD7}" destId="{563CAC6B-A04A-4340-A340-72EF78C42933}" srcOrd="0" destOrd="0" presId="urn:microsoft.com/office/officeart/2016/7/layout/RepeatingBendingProcessNew"/>
    <dgm:cxn modelId="{DC2BA1D5-69ED-4624-8485-711EA70EB883}" type="presParOf" srcId="{4AAB4F6F-BF7E-49B5-AE22-61022056C40F}" destId="{143F3540-8062-44B7-80DC-119A35AFC279}" srcOrd="10" destOrd="0" presId="urn:microsoft.com/office/officeart/2016/7/layout/RepeatingBendingProcessNew"/>
    <dgm:cxn modelId="{AB89BDC6-8827-436F-8AEF-AAA09F66D663}" type="presParOf" srcId="{4AAB4F6F-BF7E-49B5-AE22-61022056C40F}" destId="{B7505871-DE0F-4167-9E08-5541F8350041}" srcOrd="11" destOrd="0" presId="urn:microsoft.com/office/officeart/2016/7/layout/RepeatingBendingProcessNew"/>
    <dgm:cxn modelId="{01948803-3C22-485E-9FC0-1265BB80C30A}" type="presParOf" srcId="{B7505871-DE0F-4167-9E08-5541F8350041}" destId="{0CCDC297-9AB0-4B0E-BF9A-BFA5A9BFE5DE}" srcOrd="0" destOrd="0" presId="urn:microsoft.com/office/officeart/2016/7/layout/RepeatingBendingProcessNew"/>
    <dgm:cxn modelId="{622B4F89-2918-4D84-8AA2-C13DB9B3789B}" type="presParOf" srcId="{4AAB4F6F-BF7E-49B5-AE22-61022056C40F}" destId="{93542956-AFE5-4CFB-A15B-BDD11C348FF4}" srcOrd="12" destOrd="0" presId="urn:microsoft.com/office/officeart/2016/7/layout/RepeatingBendingProcessNew"/>
    <dgm:cxn modelId="{47410D44-C1FD-452E-B177-DA1773B72470}" type="presParOf" srcId="{4AAB4F6F-BF7E-49B5-AE22-61022056C40F}" destId="{D82E898F-6EED-4AB6-8B04-39D8995680F4}" srcOrd="13" destOrd="0" presId="urn:microsoft.com/office/officeart/2016/7/layout/RepeatingBendingProcessNew"/>
    <dgm:cxn modelId="{CADB91FE-D38D-49C4-BCEB-758A334D2136}" type="presParOf" srcId="{D82E898F-6EED-4AB6-8B04-39D8995680F4}" destId="{1E2713B1-C9E9-4B1A-8877-89D58EF3AA51}" srcOrd="0" destOrd="0" presId="urn:microsoft.com/office/officeart/2016/7/layout/RepeatingBendingProcessNew"/>
    <dgm:cxn modelId="{34E206AF-4F3F-4489-9511-819ABA9C6A0E}" type="presParOf" srcId="{4AAB4F6F-BF7E-49B5-AE22-61022056C40F}" destId="{EE1FE8E9-D2A1-45E5-BAD1-214A374B9399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24B6B-F360-4EEA-AE79-78C4588BF421}">
      <dsp:nvSpPr>
        <dsp:cNvPr id="0" name=""/>
        <dsp:cNvSpPr/>
      </dsp:nvSpPr>
      <dsp:spPr>
        <a:xfrm>
          <a:off x="624000" y="250566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8DE26-24D5-4967-A985-E25F85A94B71}">
      <dsp:nvSpPr>
        <dsp:cNvPr id="0" name=""/>
        <dsp:cNvSpPr/>
      </dsp:nvSpPr>
      <dsp:spPr>
        <a:xfrm>
          <a:off x="1004250" y="630816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7DB8B-20A1-45DD-B548-43AB99BA2E43}">
      <dsp:nvSpPr>
        <dsp:cNvPr id="0" name=""/>
        <dsp:cNvSpPr/>
      </dsp:nvSpPr>
      <dsp:spPr>
        <a:xfrm>
          <a:off x="53625" y="259056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Detect fraudulent transactions in transaction data</a:t>
          </a:r>
          <a:endParaRPr lang="en-US" sz="1500" kern="1200" dirty="0"/>
        </a:p>
      </dsp:txBody>
      <dsp:txXfrm>
        <a:off x="53625" y="2590566"/>
        <a:ext cx="2925000" cy="720000"/>
      </dsp:txXfrm>
    </dsp:sp>
    <dsp:sp modelId="{D546EFC1-525B-4CFE-A724-CE08C4800DFF}">
      <dsp:nvSpPr>
        <dsp:cNvPr id="0" name=""/>
        <dsp:cNvSpPr/>
      </dsp:nvSpPr>
      <dsp:spPr>
        <a:xfrm>
          <a:off x="4060875" y="250566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77590-2CB0-449E-8CC7-FAAB8062A306}">
      <dsp:nvSpPr>
        <dsp:cNvPr id="0" name=""/>
        <dsp:cNvSpPr/>
      </dsp:nvSpPr>
      <dsp:spPr>
        <a:xfrm>
          <a:off x="4441125" y="630816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6E903-5B98-4C75-9A2D-399720F1BACB}">
      <dsp:nvSpPr>
        <dsp:cNvPr id="0" name=""/>
        <dsp:cNvSpPr/>
      </dsp:nvSpPr>
      <dsp:spPr>
        <a:xfrm>
          <a:off x="3490500" y="259056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Compare the performance of different machine learning models </a:t>
          </a:r>
          <a:endParaRPr lang="en-US" sz="1500" kern="1200"/>
        </a:p>
      </dsp:txBody>
      <dsp:txXfrm>
        <a:off x="3490500" y="2590566"/>
        <a:ext cx="2925000" cy="720000"/>
      </dsp:txXfrm>
    </dsp:sp>
    <dsp:sp modelId="{7E07572D-AD23-4736-A41A-0896C39495E1}">
      <dsp:nvSpPr>
        <dsp:cNvPr id="0" name=""/>
        <dsp:cNvSpPr/>
      </dsp:nvSpPr>
      <dsp:spPr>
        <a:xfrm>
          <a:off x="7497750" y="250566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E10CC-7A45-4FF6-BF09-8BEF9707A906}">
      <dsp:nvSpPr>
        <dsp:cNvPr id="0" name=""/>
        <dsp:cNvSpPr/>
      </dsp:nvSpPr>
      <dsp:spPr>
        <a:xfrm>
          <a:off x="7878000" y="630816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93B5-A775-4DD2-B172-29C69748E856}">
      <dsp:nvSpPr>
        <dsp:cNvPr id="0" name=""/>
        <dsp:cNvSpPr/>
      </dsp:nvSpPr>
      <dsp:spPr>
        <a:xfrm>
          <a:off x="6927375" y="259056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Identify the best model for real-world deployment </a:t>
          </a:r>
          <a:endParaRPr lang="en-US" sz="1500" kern="1200"/>
        </a:p>
      </dsp:txBody>
      <dsp:txXfrm>
        <a:off x="6927375" y="2590566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3BD7-0386-4569-87B0-0479291A62DC}">
      <dsp:nvSpPr>
        <dsp:cNvPr id="0" name=""/>
        <dsp:cNvSpPr/>
      </dsp:nvSpPr>
      <dsp:spPr>
        <a:xfrm>
          <a:off x="2306556" y="1086405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543209" y="1129472"/>
        <a:ext cx="26521" cy="5304"/>
      </dsp:txXfrm>
    </dsp:sp>
    <dsp:sp modelId="{C36CBD5A-1ED7-4790-977F-EE2867255588}">
      <dsp:nvSpPr>
        <dsp:cNvPr id="0" name=""/>
        <dsp:cNvSpPr/>
      </dsp:nvSpPr>
      <dsp:spPr>
        <a:xfrm>
          <a:off x="2152" y="440264"/>
          <a:ext cx="2306203" cy="1383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Checked the dataset for missing values; the dataset is clean and has no missing values.</a:t>
          </a:r>
          <a:endParaRPr lang="en-US" sz="1500" kern="1200" dirty="0"/>
        </a:p>
      </dsp:txBody>
      <dsp:txXfrm>
        <a:off x="2152" y="440264"/>
        <a:ext cx="2306203" cy="1383722"/>
      </dsp:txXfrm>
    </dsp:sp>
    <dsp:sp modelId="{2FAB5CF6-BD4C-4397-A53B-ABD540EA61D6}">
      <dsp:nvSpPr>
        <dsp:cNvPr id="0" name=""/>
        <dsp:cNvSpPr/>
      </dsp:nvSpPr>
      <dsp:spPr>
        <a:xfrm>
          <a:off x="5143186" y="1086405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379839" y="1129472"/>
        <a:ext cx="26521" cy="5304"/>
      </dsp:txXfrm>
    </dsp:sp>
    <dsp:sp modelId="{1866C627-BDA2-43BF-AB18-3FD762EA5694}">
      <dsp:nvSpPr>
        <dsp:cNvPr id="0" name=""/>
        <dsp:cNvSpPr/>
      </dsp:nvSpPr>
      <dsp:spPr>
        <a:xfrm>
          <a:off x="2838783" y="440264"/>
          <a:ext cx="2306203" cy="1383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Label encoding </a:t>
          </a:r>
          <a:r>
            <a:rPr lang="en-GB" sz="1500" kern="1200" dirty="0"/>
            <a:t>for categorical features, i.e. Transaction Types.</a:t>
          </a:r>
          <a:endParaRPr lang="en-US" sz="1500" kern="1200" dirty="0"/>
        </a:p>
      </dsp:txBody>
      <dsp:txXfrm>
        <a:off x="2838783" y="440264"/>
        <a:ext cx="2306203" cy="1383722"/>
      </dsp:txXfrm>
    </dsp:sp>
    <dsp:sp modelId="{6E441949-13B7-47A6-A074-8A6C32402280}">
      <dsp:nvSpPr>
        <dsp:cNvPr id="0" name=""/>
        <dsp:cNvSpPr/>
      </dsp:nvSpPr>
      <dsp:spPr>
        <a:xfrm>
          <a:off x="7979816" y="1086405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216469" y="1129472"/>
        <a:ext cx="26521" cy="5304"/>
      </dsp:txXfrm>
    </dsp:sp>
    <dsp:sp modelId="{5319CD1D-F82C-4B92-9878-F8BBF70B4EE9}">
      <dsp:nvSpPr>
        <dsp:cNvPr id="0" name=""/>
        <dsp:cNvSpPr/>
      </dsp:nvSpPr>
      <dsp:spPr>
        <a:xfrm>
          <a:off x="5675413" y="440264"/>
          <a:ext cx="2306203" cy="1383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Dropped </a:t>
          </a:r>
          <a:r>
            <a:rPr lang="en-GB" sz="1500" kern="1200" dirty="0"/>
            <a:t>categories like ‘nameOrig’ and ‘nameDest’ as these are IDs.</a:t>
          </a:r>
        </a:p>
      </dsp:txBody>
      <dsp:txXfrm>
        <a:off x="5675413" y="440264"/>
        <a:ext cx="2306203" cy="1383722"/>
      </dsp:txXfrm>
    </dsp:sp>
    <dsp:sp modelId="{9E2201C2-D64C-4690-A845-F9C0DDE419B0}">
      <dsp:nvSpPr>
        <dsp:cNvPr id="0" name=""/>
        <dsp:cNvSpPr/>
      </dsp:nvSpPr>
      <dsp:spPr>
        <a:xfrm>
          <a:off x="1155254" y="1822186"/>
          <a:ext cx="8509890" cy="499826"/>
        </a:xfrm>
        <a:custGeom>
          <a:avLst/>
          <a:gdLst/>
          <a:ahLst/>
          <a:cxnLst/>
          <a:rect l="0" t="0" r="0" b="0"/>
          <a:pathLst>
            <a:path>
              <a:moveTo>
                <a:pt x="8509890" y="0"/>
              </a:moveTo>
              <a:lnTo>
                <a:pt x="8509890" y="267013"/>
              </a:lnTo>
              <a:lnTo>
                <a:pt x="0" y="267013"/>
              </a:lnTo>
              <a:lnTo>
                <a:pt x="0" y="49982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197039" y="2069447"/>
        <a:ext cx="426320" cy="5304"/>
      </dsp:txXfrm>
    </dsp:sp>
    <dsp:sp modelId="{8EEF6737-E85C-4A87-AAB5-EB1AF84FF4DB}">
      <dsp:nvSpPr>
        <dsp:cNvPr id="0" name=""/>
        <dsp:cNvSpPr/>
      </dsp:nvSpPr>
      <dsp:spPr>
        <a:xfrm>
          <a:off x="8512043" y="440264"/>
          <a:ext cx="2306203" cy="1383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Handled zero value and replaced it with the median. ‘</a:t>
          </a:r>
          <a:r>
            <a:rPr lang="en-GB" sz="15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SimpleImputer</a:t>
          </a:r>
          <a:r>
            <a:rPr lang="en-GB" sz="1500" kern="1200" dirty="0"/>
            <a:t>’ is used to store this value. </a:t>
          </a:r>
          <a:endParaRPr lang="en-US" sz="1500" kern="1200" dirty="0"/>
        </a:p>
      </dsp:txBody>
      <dsp:txXfrm>
        <a:off x="8512043" y="440264"/>
        <a:ext cx="2306203" cy="1383722"/>
      </dsp:txXfrm>
    </dsp:sp>
    <dsp:sp modelId="{E223461A-740D-44AB-A495-B1BF39185AD7}">
      <dsp:nvSpPr>
        <dsp:cNvPr id="0" name=""/>
        <dsp:cNvSpPr/>
      </dsp:nvSpPr>
      <dsp:spPr>
        <a:xfrm>
          <a:off x="2306556" y="300055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543209" y="3043621"/>
        <a:ext cx="26521" cy="5304"/>
      </dsp:txXfrm>
    </dsp:sp>
    <dsp:sp modelId="{92D74A02-F524-4E24-BF79-64CCD461D632}">
      <dsp:nvSpPr>
        <dsp:cNvPr id="0" name=""/>
        <dsp:cNvSpPr/>
      </dsp:nvSpPr>
      <dsp:spPr>
        <a:xfrm>
          <a:off x="2152" y="2354412"/>
          <a:ext cx="2306203" cy="1383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 </a:t>
          </a:r>
          <a:r>
            <a:rPr lang="en-GB" sz="15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EDA </a:t>
          </a:r>
          <a:r>
            <a:rPr lang="en-GB" sz="1500" kern="1200" dirty="0"/>
            <a:t> to determine class imbalance, trends</a:t>
          </a:r>
          <a:r>
            <a:rPr lang="en-US" sz="1500" kern="1200" dirty="0"/>
            <a:t> etc. </a:t>
          </a:r>
          <a:endParaRPr lang="en-GB" sz="1500" b="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152" y="2354412"/>
        <a:ext cx="2306203" cy="1383722"/>
      </dsp:txXfrm>
    </dsp:sp>
    <dsp:sp modelId="{B7505871-DE0F-4167-9E08-5541F8350041}">
      <dsp:nvSpPr>
        <dsp:cNvPr id="0" name=""/>
        <dsp:cNvSpPr/>
      </dsp:nvSpPr>
      <dsp:spPr>
        <a:xfrm>
          <a:off x="5143186" y="300055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6652" y="45719"/>
              </a:lnTo>
            </a:path>
            <a:path>
              <a:moveTo>
                <a:pt x="263174" y="45719"/>
              </a:moveTo>
              <a:lnTo>
                <a:pt x="4998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379839" y="2887145"/>
        <a:ext cx="26521" cy="318256"/>
      </dsp:txXfrm>
    </dsp:sp>
    <dsp:sp modelId="{143F3540-8062-44B7-80DC-119A35AFC279}">
      <dsp:nvSpPr>
        <dsp:cNvPr id="0" name=""/>
        <dsp:cNvSpPr/>
      </dsp:nvSpPr>
      <dsp:spPr>
        <a:xfrm>
          <a:off x="2838783" y="2354412"/>
          <a:ext cx="2306203" cy="1383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Feature Engineering </a:t>
          </a:r>
          <a:r>
            <a:rPr lang="en-GB" sz="1500" kern="1200" dirty="0"/>
            <a:t>done like Balance Differences, Transactions with Zero Transfer.</a:t>
          </a:r>
        </a:p>
      </dsp:txBody>
      <dsp:txXfrm>
        <a:off x="2838783" y="2354412"/>
        <a:ext cx="2306203" cy="1383722"/>
      </dsp:txXfrm>
    </dsp:sp>
    <dsp:sp modelId="{D82E898F-6EED-4AB6-8B04-39D8995680F4}">
      <dsp:nvSpPr>
        <dsp:cNvPr id="0" name=""/>
        <dsp:cNvSpPr/>
      </dsp:nvSpPr>
      <dsp:spPr>
        <a:xfrm>
          <a:off x="7979816" y="300055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6469" y="3043621"/>
        <a:ext cx="26521" cy="5304"/>
      </dsp:txXfrm>
    </dsp:sp>
    <dsp:sp modelId="{93542956-AFE5-4CFB-A15B-BDD11C348FF4}">
      <dsp:nvSpPr>
        <dsp:cNvPr id="0" name=""/>
        <dsp:cNvSpPr/>
      </dsp:nvSpPr>
      <dsp:spPr>
        <a:xfrm>
          <a:off x="5675413" y="2354412"/>
          <a:ext cx="2306203" cy="1383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Scaled the features using ‘</a:t>
          </a:r>
          <a:r>
            <a:rPr lang="en-GB" sz="1500" kern="1200" dirty="0" err="1">
              <a:solidFill>
                <a:schemeClr val="accent4">
                  <a:lumMod val="60000"/>
                  <a:lumOff val="40000"/>
                </a:schemeClr>
              </a:solidFill>
            </a:rPr>
            <a:t>RobustScaler</a:t>
          </a:r>
          <a:r>
            <a:rPr lang="en-GB" sz="1500" b="0" kern="1200" dirty="0"/>
            <a:t>’ to handle outliers. </a:t>
          </a:r>
          <a:endParaRPr lang="en-US" sz="1500" kern="1200" dirty="0"/>
        </a:p>
      </dsp:txBody>
      <dsp:txXfrm>
        <a:off x="5675413" y="2354412"/>
        <a:ext cx="2306203" cy="1383722"/>
      </dsp:txXfrm>
    </dsp:sp>
    <dsp:sp modelId="{EE1FE8E9-D2A1-45E5-BAD1-214A374B9399}">
      <dsp:nvSpPr>
        <dsp:cNvPr id="0" name=""/>
        <dsp:cNvSpPr/>
      </dsp:nvSpPr>
      <dsp:spPr>
        <a:xfrm>
          <a:off x="8512043" y="2354412"/>
          <a:ext cx="2306203" cy="1383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Tested the data using both </a:t>
          </a:r>
          <a:r>
            <a:rPr lang="en-GB" sz="15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‘</a:t>
          </a:r>
          <a:r>
            <a:rPr lang="en-GB" sz="1500" kern="1200" dirty="0" err="1">
              <a:solidFill>
                <a:schemeClr val="accent4">
                  <a:lumMod val="60000"/>
                  <a:lumOff val="40000"/>
                </a:schemeClr>
              </a:solidFill>
            </a:rPr>
            <a:t>class_weight</a:t>
          </a:r>
          <a:r>
            <a:rPr lang="en-GB" sz="15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 = balanced’ </a:t>
          </a:r>
          <a:r>
            <a:rPr lang="en-GB" sz="1500" kern="1200" dirty="0"/>
            <a:t>and </a:t>
          </a:r>
          <a:r>
            <a:rPr lang="en-GB" sz="1500" kern="1200" dirty="0" err="1">
              <a:solidFill>
                <a:schemeClr val="accent4">
                  <a:lumMod val="60000"/>
                  <a:lumOff val="40000"/>
                </a:schemeClr>
              </a:solidFill>
            </a:rPr>
            <a:t>downsampling</a:t>
          </a:r>
          <a:r>
            <a:rPr lang="en-GB" sz="1500" kern="1200" dirty="0"/>
            <a:t> to 10x fraud</a:t>
          </a:r>
        </a:p>
      </dsp:txBody>
      <dsp:txXfrm>
        <a:off x="8512043" y="2354412"/>
        <a:ext cx="2306203" cy="1383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E32F-B5D9-4745-8A5B-2B2E901BF8FB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CBC41-3B3D-4824-A2FC-76C3C911B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5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isFraud</a:t>
            </a:r>
            <a:r>
              <a:rPr lang="en-GB" dirty="0"/>
              <a:t>  ----   0  =  6354407  </a:t>
            </a:r>
            <a:r>
              <a:rPr lang="en-GB" dirty="0">
                <a:sym typeface="Wingdings" panose="05000000000000000000" pitchFamily="2" charset="2"/>
              </a:rPr>
              <a:t> Non-Fraudulent</a:t>
            </a:r>
            <a:endParaRPr lang="en-GB" dirty="0"/>
          </a:p>
          <a:p>
            <a:r>
              <a:rPr lang="en-GB" dirty="0"/>
              <a:t>                      1  =  8213  </a:t>
            </a:r>
            <a:r>
              <a:rPr lang="en-GB" dirty="0">
                <a:sym typeface="Wingdings" panose="05000000000000000000" pitchFamily="2" charset="2"/>
              </a:rPr>
              <a:t> Fraudulent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CBC41-3B3D-4824-A2FC-76C3C911BF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1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Interpretations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CASH_IN </a:t>
            </a:r>
            <a:r>
              <a:rPr lang="en-GB" sz="1200" b="0" dirty="0">
                <a:ln>
                  <a:noFill/>
                </a:ln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Most common — money being deposited into an account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CASH_OUT </a:t>
            </a:r>
            <a:r>
              <a:rPr lang="en-GB" sz="1200" b="0" dirty="0">
                <a:ln>
                  <a:noFill/>
                </a:ln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Almost as common — money being withdrawn or sent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DEBIT </a:t>
            </a:r>
            <a:r>
              <a:rPr lang="en-GB" sz="1200" b="0" dirty="0">
                <a:ln>
                  <a:noFill/>
                </a:ln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Direct account-to-account debit#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PAYMENT </a:t>
            </a:r>
            <a:r>
              <a:rPr lang="en-GB" sz="1200" b="0" dirty="0">
                <a:ln>
                  <a:noFill/>
                </a:ln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Likely bill payments or transfers to merchants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dirty="0">
                <a:ln>
                  <a:noFill/>
                </a:ln>
                <a:solidFill>
                  <a:schemeClr val="tx1"/>
                </a:solidFill>
              </a:rPr>
              <a:t>TRANSFER </a:t>
            </a:r>
            <a:r>
              <a:rPr lang="en-GB" sz="1200" b="0" dirty="0">
                <a:ln>
                  <a:noFill/>
                </a:ln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1200" dirty="0">
                <a:ln>
                  <a:noFill/>
                </a:ln>
                <a:solidFill>
                  <a:schemeClr val="tx1"/>
                </a:solidFill>
              </a:rPr>
              <a:t>Least common — regular transfers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dirty="0">
              <a:ln>
                <a:noFill/>
              </a:ln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dirty="0">
              <a:ln>
                <a:noFill/>
              </a:ln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dirty="0">
              <a:ln>
                <a:noFill/>
              </a:ln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dirty="0">
              <a:ln>
                <a:noFill/>
              </a:ln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dirty="0">
              <a:ln>
                <a:noFill/>
              </a:ln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dirty="0">
              <a:ln>
                <a:noFill/>
              </a:ln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dirty="0">
              <a:ln>
                <a:noFill/>
              </a:ln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CBC41-3B3D-4824-A2FC-76C3C911BF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6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CBC41-3B3D-4824-A2FC-76C3C911BF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76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5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9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097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0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58" r:id="rId6"/>
    <p:sldLayoutId id="2147483754" r:id="rId7"/>
    <p:sldLayoutId id="2147483755" r:id="rId8"/>
    <p:sldLayoutId id="2147483756" r:id="rId9"/>
    <p:sldLayoutId id="2147483757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fingerprint in black and white">
            <a:extLst>
              <a:ext uri="{FF2B5EF4-FFF2-40B4-BE49-F238E27FC236}">
                <a16:creationId xmlns:a16="http://schemas.microsoft.com/office/drawing/2014/main" id="{AE8429FC-EBF1-DCDF-C167-2C1D2499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28" r="20268" b="-1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17631-9E94-0E0A-4D27-DB16AF340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06E2-9598-0CDA-257B-A3B4586D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83144"/>
            <a:ext cx="5391149" cy="941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Unsupervised Machine Learning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6F3C7-1DCC-E9F9-E0F7-FEA6B3AE76B5}"/>
              </a:ext>
            </a:extLst>
          </p:cNvPr>
          <p:cNvSpPr txBox="1"/>
          <p:nvPr/>
        </p:nvSpPr>
        <p:spPr>
          <a:xfrm>
            <a:off x="8013816" y="5426982"/>
            <a:ext cx="320663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Submitted by: John Manuel</a:t>
            </a:r>
            <a:endParaRPr lang="en-GB"/>
          </a:p>
          <a:p>
            <a:pPr>
              <a:spcAft>
                <a:spcPts val="600"/>
              </a:spcAft>
            </a:pPr>
            <a:r>
              <a:rPr lang="en-GB" dirty="0"/>
              <a:t>Submitted to: Abayomi Bello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4891-344A-259C-F47F-2A50DF98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93995"/>
            <a:ext cx="9905999" cy="581025"/>
          </a:xfrm>
        </p:spPr>
        <p:txBody>
          <a:bodyPr>
            <a:noAutofit/>
          </a:bodyPr>
          <a:lstStyle/>
          <a:p>
            <a:r>
              <a:rPr lang="en-GB" sz="3200" u="sng" dirty="0"/>
              <a:t>Results : Comparison of all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080A4-0321-82F9-410A-FD2F0EDF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" y="884568"/>
            <a:ext cx="2893980" cy="2286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02B46-C7D7-2616-683F-6912D78D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262" y="869655"/>
            <a:ext cx="289398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664F01-88E7-4892-6962-A87EDC2D6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882" y="854741"/>
            <a:ext cx="3024247" cy="2303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C1DC3A-966E-9552-B022-D147C6CF9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455" y="854741"/>
            <a:ext cx="3020562" cy="23009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BD98AD-3359-DE48-CE43-E014B936E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10" y="3365203"/>
            <a:ext cx="3231388" cy="24615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ECE2F9-3195-F820-69D6-E92E2C2AF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4266" y="3396364"/>
            <a:ext cx="3231387" cy="24615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7CF77D-D0DA-5FC2-4872-09F453724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7421" y="3396364"/>
            <a:ext cx="3067418" cy="24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1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22853-E5DA-23CD-CC79-54C59B0E9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12" y="195141"/>
            <a:ext cx="6529762" cy="30387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39FF9-71DB-206D-8ED3-9FA933C6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73" y="-2"/>
            <a:ext cx="4292763" cy="342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82FFB-EB06-27E8-8D76-B23483C9C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673" y="3429000"/>
            <a:ext cx="4292761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AC7CB-5E09-061F-2DF2-4BE77F989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18" y="3624143"/>
            <a:ext cx="3157783" cy="2534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ADE5DA-8B9E-F7B3-7D4E-24EBEAE96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683" y="3624143"/>
            <a:ext cx="3207908" cy="25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7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86CA-CAA2-3217-38E0-8F16FA0B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9" cy="565340"/>
          </a:xfrm>
        </p:spPr>
        <p:txBody>
          <a:bodyPr>
            <a:normAutofit fontScale="90000"/>
          </a:bodyPr>
          <a:lstStyle/>
          <a:p>
            <a:r>
              <a:rPr lang="en-GB" sz="3600" u="sng" dirty="0"/>
              <a:t>Results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EBB3-3884-4C2E-DE3B-BE87D52D0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90575"/>
            <a:ext cx="9905999" cy="5108569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/>
              <a:t>Logistic Regression (38.7s training time) catches 90% of frauds (high recall) but has only 3% precision, meaning it flags almost all transactions as fraud! (false positives). This model has the worst performance thus not suitable for production. </a:t>
            </a:r>
          </a:p>
          <a:p>
            <a:r>
              <a:rPr lang="en-GB" sz="1800" dirty="0"/>
              <a:t>Random Forest (6m 45s) achieves 98% recall w/ 13% precision, and with an accuracy of 99% this makes it a good model for prediction. The model only missed 28 frauds but still flags many transactions as fraud when they’re not and the dataset is severely imbalanced that the training takes a long time, undersampling was done to further improve the model. </a:t>
            </a:r>
          </a:p>
          <a:p>
            <a:r>
              <a:rPr lang="en-GB" sz="1800" dirty="0"/>
              <a:t>Random forest (undersampled) (8.7s) after undersampling, achieved 99 precision and 97% recall, with 100% accuracy! An excellent balance. This model only missed 43 fraud and incorrectly predicted 22 frauds.  Although lower than a full random forest, the trade-off with precision is acceptable. </a:t>
            </a:r>
          </a:p>
          <a:p>
            <a:r>
              <a:rPr lang="en-GB" sz="1800" dirty="0"/>
              <a:t>The SVM models overall showed strong performance, especially the Linear and RBF kernels, which achieved a solid balance between precision (71–73%) and recall (90%), making them reliable for fraud detection; however, the Sigmoid kernel underperformed, highlighting the importance of choosing the right kernel for this task.</a:t>
            </a:r>
          </a:p>
          <a:p>
            <a:r>
              <a:rPr lang="en-GB" sz="1900" dirty="0"/>
              <a:t>NN – 2 layered model delivers 94% precision, 88% recall and 98% accuracy, making it balanced and effective in real-world use. It also has the highest F1 score among all models. </a:t>
            </a:r>
          </a:p>
        </p:txBody>
      </p:sp>
    </p:spTree>
    <p:extLst>
      <p:ext uri="{BB962C8B-B14F-4D97-AF65-F5344CB8AC3E}">
        <p14:creationId xmlns:p14="http://schemas.microsoft.com/office/powerpoint/2010/main" val="231666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3D22-50F4-CC6D-1E62-35720460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55391"/>
            <a:ext cx="9905999" cy="803465"/>
          </a:xfrm>
        </p:spPr>
        <p:txBody>
          <a:bodyPr>
            <a:normAutofit/>
          </a:bodyPr>
          <a:lstStyle/>
          <a:p>
            <a:r>
              <a:rPr lang="en-GB" sz="2800" u="sng" dirty="0"/>
              <a:t>So which model will we use for fraud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5AAD-1E1F-E972-A897-FB5538A5B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0976"/>
            <a:ext cx="9905999" cy="356711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Final note! </a:t>
            </a:r>
            <a:r>
              <a:rPr lang="en-GB" sz="1600" dirty="0"/>
              <a:t>While accuracy provides a general sense of how many predictions are correct, it can be </a:t>
            </a:r>
            <a:r>
              <a:rPr lang="en-GB" sz="1600" dirty="0">
                <a:solidFill>
                  <a:srgbClr val="FF0000"/>
                </a:solidFill>
              </a:rPr>
              <a:t>misleading</a:t>
            </a:r>
            <a:r>
              <a:rPr lang="en-GB" sz="1600" dirty="0"/>
              <a:t> in imbalanced datasets like fraud detection, where the majority class (non-fraud) vastly outnumbers the minority (fraud). A model could achieve 99% accuracy simply by predicting all transactions as non-fraud, but this would completely fail to identify fraudulent cases. Therefore, precision, recall, and f1-score are more informative metrics for assessing performance in real-world fraud detection applications.</a:t>
            </a:r>
          </a:p>
          <a:p>
            <a:pPr marL="0" indent="0">
              <a:buNone/>
            </a:pPr>
            <a:r>
              <a:rPr lang="en-GB" dirty="0"/>
              <a:t>Final Recommendation:</a:t>
            </a:r>
          </a:p>
          <a:p>
            <a:pPr marL="0" indent="0">
              <a:buNone/>
            </a:pPr>
            <a:r>
              <a:rPr lang="en-GB" dirty="0"/>
              <a:t>Use a </a:t>
            </a:r>
            <a:r>
              <a:rPr lang="en-GB" u="sng" dirty="0">
                <a:solidFill>
                  <a:schemeClr val="accent4">
                    <a:lumMod val="75000"/>
                  </a:schemeClr>
                </a:solidFill>
              </a:rPr>
              <a:t>Random Forest with undersampling </a:t>
            </a:r>
            <a:r>
              <a:rPr lang="en-GB" dirty="0"/>
              <a:t>with 2-layer Neural Network model as back-up, as they offer the best balance of high precision, recall, and F1-score for effective and reliable fraud detection.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91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FA30-D8FF-51DB-25FA-20A1B914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01410"/>
            <a:ext cx="9905999" cy="622490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Next Steps: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737AC-E95C-8C43-0A51-C4B1EB3E85EE}"/>
              </a:ext>
            </a:extLst>
          </p:cNvPr>
          <p:cNvSpPr txBox="1"/>
          <p:nvPr/>
        </p:nvSpPr>
        <p:spPr>
          <a:xfrm>
            <a:off x="971550" y="895350"/>
            <a:ext cx="82772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Fine-tune the best models by using </a:t>
            </a:r>
            <a:r>
              <a:rPr lang="en-GB" dirty="0" err="1"/>
              <a:t>GridSearchCV</a:t>
            </a:r>
            <a:r>
              <a:rPr lang="en-GB" dirty="0"/>
              <a:t> or </a:t>
            </a:r>
            <a:r>
              <a:rPr lang="en-GB" dirty="0" err="1"/>
              <a:t>RandomizedSearchCV</a:t>
            </a:r>
            <a:r>
              <a:rPr lang="en-GB" dirty="0"/>
              <a:t> to optimize hyperparameters.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Visualise feature importance and play around with it.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Test model on a separate validation set or newer transaction data to ensure robustness.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 ‘</a:t>
            </a:r>
            <a:r>
              <a:rPr lang="en-GB" dirty="0" err="1"/>
              <a:t>is_off_hours</a:t>
            </a:r>
            <a:r>
              <a:rPr lang="en-GB" dirty="0"/>
              <a:t>’ feature (e.g., 0–6 AM) to allow model to flag time-based risk.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time-aware evaluation to emphasize times where fraud is prevalent.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Investigate what type of transaction happened at what time and incorporate this at the model. _e.g. ‘TRANSFER’ or ‘CASH_OUT’.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Monitor and Retrain ins scheduled intervals as fraud patterns evolve over time.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7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769EB-D14A-BB6A-8840-2AE17B9F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GB"/>
              <a:t>Project Objectives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62E03F-631F-74EF-1343-BAA4D3833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49132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54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194D-B52B-E164-E4F2-890C5466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060"/>
            <a:ext cx="9905999" cy="1360898"/>
          </a:xfrm>
        </p:spPr>
        <p:txBody>
          <a:bodyPr/>
          <a:lstStyle/>
          <a:p>
            <a:r>
              <a:rPr lang="en-GB" dirty="0"/>
              <a:t>Dataset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D0BB12-B379-7A0E-F490-823F416C7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394904"/>
              </p:ext>
            </p:extLst>
          </p:nvPr>
        </p:nvGraphicFramePr>
        <p:xfrm>
          <a:off x="1143000" y="2146935"/>
          <a:ext cx="9906000" cy="3291840"/>
        </p:xfrm>
        <a:graphic>
          <a:graphicData uri="http://schemas.openxmlformats.org/drawingml/2006/table">
            <a:tbl>
              <a:tblPr/>
              <a:tblGrid>
                <a:gridCol w="4953000">
                  <a:extLst>
                    <a:ext uri="{9D8B030D-6E8A-4147-A177-3AD203B41FA5}">
                      <a16:colId xmlns:a16="http://schemas.microsoft.com/office/drawing/2014/main" val="42899109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78914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u="sng" dirty="0"/>
                        <a:t>Features that are relevant to 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What it Measure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915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Transaction amount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23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oldbalanceOrg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Sender’s balance before transaction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052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newbalanceOrig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Sender’s balance after transaction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246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oldbalanceDest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Receiver’s balance before transaction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97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newbalanceDest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Receiver’s balance after transaction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92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isFraud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Target: 1 for fraud, 0 otherwise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063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balanceDiffOrig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How much was deducted from sender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62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balanceDiffDest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How much was added to receiver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2379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819055-87D6-5F86-F8F4-A385B80775D5}"/>
              </a:ext>
            </a:extLst>
          </p:cNvPr>
          <p:cNvSpPr txBox="1"/>
          <p:nvPr/>
        </p:nvSpPr>
        <p:spPr>
          <a:xfrm>
            <a:off x="1143000" y="1419225"/>
            <a:ext cx="536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https://www.kaggle.com/datasets/rupakroy/online-payments-fraud-detection-dataset/data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55B09-A13B-7DF4-0CAB-9D97F81A189C}"/>
              </a:ext>
            </a:extLst>
          </p:cNvPr>
          <p:cNvSpPr txBox="1"/>
          <p:nvPr/>
        </p:nvSpPr>
        <p:spPr>
          <a:xfrm>
            <a:off x="886968" y="5438775"/>
            <a:ext cx="7635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Target metric: 1 = Fraud, 0 = Not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Categories like ‘nameOrig’ and ‘nameDest’ are dropped as these are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8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21584-8CAC-B9A8-063E-2191CD60D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6775" y="268243"/>
            <a:ext cx="6829425" cy="57071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71808-881A-1F60-16E8-1FB33E18EEED}"/>
              </a:ext>
            </a:extLst>
          </p:cNvPr>
          <p:cNvSpPr txBox="1"/>
          <p:nvPr/>
        </p:nvSpPr>
        <p:spPr>
          <a:xfrm>
            <a:off x="304800" y="581819"/>
            <a:ext cx="421957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/>
              <a:t>Visual Data Check</a:t>
            </a:r>
          </a:p>
          <a:p>
            <a:endParaRPr lang="en-GB" sz="32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 The step is slightly uniformly distributed with regular spikes in activity.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Most transactions are for small amounts, with a few massive amounts (could be fraud).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Most customers have low balances both before and after transactions, with a few bigger amounts (could be fraud).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Most of the transactions are ‘0’, meaning they aren’t fraudulent, which means there is an extreme class imbalance.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Same with ‘isFlaggedFraud’, meaning the fraud detection system in place doesn’t detect many fraudulent transactions and needs improving.. 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34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F300E-B309-A039-EBF8-1CF016AE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915" y="4041832"/>
            <a:ext cx="6861046" cy="1510261"/>
          </a:xfrm>
        </p:spPr>
        <p:txBody>
          <a:bodyPr anchor="b">
            <a:normAutofit/>
          </a:bodyPr>
          <a:lstStyle/>
          <a:p>
            <a:r>
              <a:rPr lang="en-GB" u="sng" dirty="0"/>
              <a:t>Transaction Type Distribution</a:t>
            </a:r>
          </a:p>
        </p:txBody>
      </p:sp>
      <p:pic>
        <p:nvPicPr>
          <p:cNvPr id="5" name="Content Placeholder 4" descr="A pie chart with numbers and a number of different colored circles&#10;&#10;AI-generated content may be incorrect.">
            <a:extLst>
              <a:ext uri="{FF2B5EF4-FFF2-40B4-BE49-F238E27FC236}">
                <a16:creationId xmlns:a16="http://schemas.microsoft.com/office/drawing/2014/main" id="{C32BDEB7-366D-9560-7B1B-4DC327BA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9" y="254084"/>
            <a:ext cx="4778601" cy="42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1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C237-CCAB-1AA6-65CF-62DF0EA6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278407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en-GB" sz="3200" u="sng" dirty="0"/>
              <a:t>Fraud Rates (Spotting trends on fraud)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3D471-4E64-3DAA-8EE3-31E0C6C98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11" y="1516296"/>
            <a:ext cx="5854266" cy="32273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330F3A-4E8E-2BBD-008D-4F90D2DD5BB1}"/>
              </a:ext>
            </a:extLst>
          </p:cNvPr>
          <p:cNvSpPr txBox="1"/>
          <p:nvPr/>
        </p:nvSpPr>
        <p:spPr>
          <a:xfrm>
            <a:off x="1173019" y="4886492"/>
            <a:ext cx="99059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The graph ‘Fraud Rate by Hour of Day’ tells us that there is an increase of fraudulent activity from 1 am and peaks at around 5 am (26%) before coming down again, flatlining at 9 am or just before business hours.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The graph ‘Fraud Rate by Day of the Month’ shows us that there is an increase in fraudulent activity in the 2</a:t>
            </a:r>
            <a:r>
              <a:rPr lang="en-GB" sz="1500" baseline="30000" dirty="0"/>
              <a:t>nd</a:t>
            </a:r>
            <a:r>
              <a:rPr lang="en-GB" sz="1500" dirty="0"/>
              <a:t>, 8</a:t>
            </a:r>
            <a:r>
              <a:rPr lang="en-GB" sz="1500" baseline="30000" dirty="0"/>
              <a:t>th</a:t>
            </a:r>
            <a:r>
              <a:rPr lang="en-GB" sz="1500" dirty="0"/>
              <a:t> and peaks are around the 31</a:t>
            </a:r>
            <a:r>
              <a:rPr lang="en-GB" sz="1500" baseline="30000" dirty="0"/>
              <a:t>st</a:t>
            </a:r>
            <a:r>
              <a:rPr lang="en-GB" sz="1500" dirty="0"/>
              <a:t> of the month. This might mean that, with most companies processing salary payments at this time, fraudsters know this is a good opportunity to conceal their activity in the noise. </a:t>
            </a:r>
            <a:endParaRPr lang="en-GB" sz="1500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8B74A-1739-518D-7873-6177FAE0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8" y="1516296"/>
            <a:ext cx="5799681" cy="32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DE87-F860-EF84-A819-2128836B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01727"/>
            <a:ext cx="9691255" cy="675728"/>
          </a:xfrm>
        </p:spPr>
        <p:txBody>
          <a:bodyPr>
            <a:noAutofit/>
          </a:bodyPr>
          <a:lstStyle/>
          <a:p>
            <a:pPr algn="ctr"/>
            <a:r>
              <a:rPr lang="en-GB" sz="3200" u="sng" dirty="0"/>
              <a:t>Fraudulent Transactions by Amount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33F13-E5B0-9789-58ED-0DA406C15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6107" y="1001279"/>
            <a:ext cx="9282685" cy="50936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50A11-2DD7-2AA6-F1A1-4BB17AFE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009" y="1607127"/>
            <a:ext cx="3715778" cy="24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2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35C37-6F9F-A438-84D8-E1CDA7708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927" y="122479"/>
            <a:ext cx="10104581" cy="6613042"/>
          </a:xfrm>
        </p:spPr>
      </p:pic>
    </p:spTree>
    <p:extLst>
      <p:ext uri="{BB962C8B-B14F-4D97-AF65-F5344CB8AC3E}">
        <p14:creationId xmlns:p14="http://schemas.microsoft.com/office/powerpoint/2010/main" val="126287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0C7A-017F-DF56-1675-7F144BA9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Data Preprocessing Methods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1BE7B32-2FFC-FC4E-7C09-8583ACBA9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860763"/>
              </p:ext>
            </p:extLst>
          </p:nvPr>
        </p:nvGraphicFramePr>
        <p:xfrm>
          <a:off x="619125" y="1908075"/>
          <a:ext cx="10820400" cy="417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80676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1077</Words>
  <Application>Microsoft Office PowerPoint</Application>
  <PresentationFormat>Widescreen</PresentationFormat>
  <Paragraphs>88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Walbaum Display</vt:lpstr>
      <vt:lpstr>Wingdings</vt:lpstr>
      <vt:lpstr>RegattaVTI</vt:lpstr>
      <vt:lpstr>Fraud Detection</vt:lpstr>
      <vt:lpstr>Project Objectives</vt:lpstr>
      <vt:lpstr>Dataset Overview</vt:lpstr>
      <vt:lpstr>PowerPoint Presentation</vt:lpstr>
      <vt:lpstr>Transaction Type Distribution</vt:lpstr>
      <vt:lpstr>Fraud Rates (Spotting trends on fraud)</vt:lpstr>
      <vt:lpstr>Fraudulent Transactions by Amount</vt:lpstr>
      <vt:lpstr>PowerPoint Presentation</vt:lpstr>
      <vt:lpstr>Data Preprocessing Methods</vt:lpstr>
      <vt:lpstr>Results : Comparison of all models</vt:lpstr>
      <vt:lpstr>PowerPoint Presentation</vt:lpstr>
      <vt:lpstr>Results and Conclusions</vt:lpstr>
      <vt:lpstr>So which model will we use for fraud detection?</vt:lpstr>
      <vt:lpstr>Next Steps: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Manuel</dc:creator>
  <cp:lastModifiedBy>John Manuel</cp:lastModifiedBy>
  <cp:revision>4</cp:revision>
  <dcterms:created xsi:type="dcterms:W3CDTF">2025-07-29T06:13:22Z</dcterms:created>
  <dcterms:modified xsi:type="dcterms:W3CDTF">2025-07-31T05:39:13Z</dcterms:modified>
</cp:coreProperties>
</file>