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6"/>
  </p:notesMasterIdLst>
  <p:sldIdLst>
    <p:sldId id="256" r:id="rId2"/>
    <p:sldId id="257" r:id="rId3"/>
    <p:sldId id="258" r:id="rId4"/>
    <p:sldId id="262" r:id="rId5"/>
    <p:sldId id="260" r:id="rId6"/>
    <p:sldId id="263" r:id="rId7"/>
    <p:sldId id="259" r:id="rId8"/>
    <p:sldId id="265" r:id="rId9"/>
    <p:sldId id="261"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4660"/>
  </p:normalViewPr>
  <p:slideViewPr>
    <p:cSldViewPr snapToGrid="0">
      <p:cViewPr varScale="1">
        <p:scale>
          <a:sx n="101" d="100"/>
          <a:sy n="101"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3031F-AD21-4CB8-A626-DD6CBDBC68A9}" type="datetimeFigureOut">
              <a:rPr lang="en-GB" smtClean="0"/>
              <a:t>20/06/2025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62F3C-CA85-4B2E-972E-58979B9AE935}" type="slidenum">
              <a:rPr lang="en-GB" smtClean="0"/>
              <a:t>‹#›</a:t>
            </a:fld>
            <a:endParaRPr lang="en-GB"/>
          </a:p>
        </p:txBody>
      </p:sp>
    </p:spTree>
    <p:extLst>
      <p:ext uri="{BB962C8B-B14F-4D97-AF65-F5344CB8AC3E}">
        <p14:creationId xmlns:p14="http://schemas.microsoft.com/office/powerpoint/2010/main" val="69885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062F3C-CA85-4B2E-972E-58979B9AE935}" type="slidenum">
              <a:rPr lang="en-GB" smtClean="0"/>
              <a:t>1</a:t>
            </a:fld>
            <a:endParaRPr lang="en-GB"/>
          </a:p>
        </p:txBody>
      </p:sp>
    </p:spTree>
    <p:extLst>
      <p:ext uri="{BB962C8B-B14F-4D97-AF65-F5344CB8AC3E}">
        <p14:creationId xmlns:p14="http://schemas.microsoft.com/office/powerpoint/2010/main" val="256197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Ridge (L2 regularisation) model is also used. It also gave a slightly lower, 7.6% correlation, which is still unreliable. </a:t>
            </a:r>
          </a:p>
        </p:txBody>
      </p:sp>
      <p:sp>
        <p:nvSpPr>
          <p:cNvPr id="4" name="Slide Number Placeholder 3"/>
          <p:cNvSpPr>
            <a:spLocks noGrp="1"/>
          </p:cNvSpPr>
          <p:nvPr>
            <p:ph type="sldNum" sz="quarter" idx="5"/>
          </p:nvPr>
        </p:nvSpPr>
        <p:spPr/>
        <p:txBody>
          <a:bodyPr/>
          <a:lstStyle/>
          <a:p>
            <a:fld id="{E6062F3C-CA85-4B2E-972E-58979B9AE935}" type="slidenum">
              <a:rPr lang="en-GB" smtClean="0"/>
              <a:t>13</a:t>
            </a:fld>
            <a:endParaRPr lang="en-GB"/>
          </a:p>
        </p:txBody>
      </p:sp>
    </p:spTree>
    <p:extLst>
      <p:ext uri="{BB962C8B-B14F-4D97-AF65-F5344CB8AC3E}">
        <p14:creationId xmlns:p14="http://schemas.microsoft.com/office/powerpoint/2010/main" val="61532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 the figure on the left, B6 or </a:t>
            </a:r>
            <a:r>
              <a:rPr lang="en-GB" dirty="0" err="1"/>
              <a:t>Jetblue</a:t>
            </a:r>
            <a:r>
              <a:rPr lang="en-GB" dirty="0"/>
              <a:t> Airways offered the highest number of flights recorded in this time period, while LAX or Los Angeles Airport received the most number of flights.</a:t>
            </a:r>
          </a:p>
          <a:p>
            <a:pPr marL="171450" indent="-171450">
              <a:buFont typeface="Arial" panose="020B0604020202020204" pitchFamily="34" charset="0"/>
              <a:buChar char="•"/>
            </a:pPr>
            <a:r>
              <a:rPr lang="en-GB" dirty="0"/>
              <a:t>It would be interesting to explore the relationship between the flights and the percentage of these flights received by LAX or other destinations. </a:t>
            </a:r>
          </a:p>
        </p:txBody>
      </p:sp>
      <p:sp>
        <p:nvSpPr>
          <p:cNvPr id="4" name="Slide Number Placeholder 3"/>
          <p:cNvSpPr>
            <a:spLocks noGrp="1"/>
          </p:cNvSpPr>
          <p:nvPr>
            <p:ph type="sldNum" sz="quarter" idx="5"/>
          </p:nvPr>
        </p:nvSpPr>
        <p:spPr/>
        <p:txBody>
          <a:bodyPr/>
          <a:lstStyle/>
          <a:p>
            <a:fld id="{E6062F3C-CA85-4B2E-972E-58979B9AE935}" type="slidenum">
              <a:rPr lang="en-GB" smtClean="0"/>
              <a:t>4</a:t>
            </a:fld>
            <a:endParaRPr lang="en-GB"/>
          </a:p>
        </p:txBody>
      </p:sp>
    </p:spTree>
    <p:extLst>
      <p:ext uri="{BB962C8B-B14F-4D97-AF65-F5344CB8AC3E}">
        <p14:creationId xmlns:p14="http://schemas.microsoft.com/office/powerpoint/2010/main" val="2249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figures show that flights to LAX or Los Angeles Airport have the highest number of delays, although they have the shortest delay time (2 mins) from the examples.</a:t>
            </a:r>
          </a:p>
          <a:p>
            <a:pPr marL="171450" indent="-171450">
              <a:buFont typeface="Arial" panose="020B0604020202020204" pitchFamily="34" charset="0"/>
              <a:buChar char="•"/>
            </a:pPr>
            <a:r>
              <a:rPr lang="en-GB" dirty="0"/>
              <a:t>The data also shows that flights to Boston Airport have the highest average delay, amounting to over 10 mins of average delay time. </a:t>
            </a:r>
          </a:p>
          <a:p>
            <a:pPr marL="171450" indent="-1714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5"/>
          </p:nvPr>
        </p:nvSpPr>
        <p:spPr/>
        <p:txBody>
          <a:bodyPr/>
          <a:lstStyle/>
          <a:p>
            <a:fld id="{E6062F3C-CA85-4B2E-972E-58979B9AE935}" type="slidenum">
              <a:rPr lang="en-GB" smtClean="0"/>
              <a:t>5</a:t>
            </a:fld>
            <a:endParaRPr lang="en-GB"/>
          </a:p>
        </p:txBody>
      </p:sp>
    </p:spTree>
    <p:extLst>
      <p:ext uri="{BB962C8B-B14F-4D97-AF65-F5344CB8AC3E}">
        <p14:creationId xmlns:p14="http://schemas.microsoft.com/office/powerpoint/2010/main" val="46317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As we can see, most flights are of the 2500-mile flight distance. However, majority of flights are shorter distance sub 1000 miles. </a:t>
            </a:r>
          </a:p>
        </p:txBody>
      </p:sp>
      <p:sp>
        <p:nvSpPr>
          <p:cNvPr id="4" name="Slide Number Placeholder 3"/>
          <p:cNvSpPr>
            <a:spLocks noGrp="1"/>
          </p:cNvSpPr>
          <p:nvPr>
            <p:ph type="sldNum" sz="quarter" idx="5"/>
          </p:nvPr>
        </p:nvSpPr>
        <p:spPr/>
        <p:txBody>
          <a:bodyPr/>
          <a:lstStyle/>
          <a:p>
            <a:fld id="{E6062F3C-CA85-4B2E-972E-58979B9AE935}" type="slidenum">
              <a:rPr lang="en-GB" smtClean="0"/>
              <a:t>6</a:t>
            </a:fld>
            <a:endParaRPr lang="en-GB"/>
          </a:p>
        </p:txBody>
      </p:sp>
    </p:spTree>
    <p:extLst>
      <p:ext uri="{BB962C8B-B14F-4D97-AF65-F5344CB8AC3E}">
        <p14:creationId xmlns:p14="http://schemas.microsoft.com/office/powerpoint/2010/main" val="114693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figure on the left shows that most of the flights occurred on a ‘Mostly Cloudy’ day, which may mean that flights are not permitted in snowy conditions.  </a:t>
            </a:r>
          </a:p>
          <a:p>
            <a:pPr marL="171450" indent="-171450">
              <a:buFont typeface="Arial" panose="020B0604020202020204" pitchFamily="34" charset="0"/>
              <a:buChar char="•"/>
            </a:pPr>
            <a:r>
              <a:rPr lang="en-GB" dirty="0"/>
              <a:t> The figure on the right shows that delay and weather conditions have no strong direct correlation, as adverse weather conditions might mean no flights, thus less/no data are collected in that period. </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E6062F3C-CA85-4B2E-972E-58979B9AE935}" type="slidenum">
              <a:rPr lang="en-GB" smtClean="0"/>
              <a:t>7</a:t>
            </a:fld>
            <a:endParaRPr lang="en-GB"/>
          </a:p>
        </p:txBody>
      </p:sp>
    </p:spTree>
    <p:extLst>
      <p:ext uri="{BB962C8B-B14F-4D97-AF65-F5344CB8AC3E}">
        <p14:creationId xmlns:p14="http://schemas.microsoft.com/office/powerpoint/2010/main" val="287984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data shows temperatures on the day the delays occurred. As seen, there is no direct correlation between the two. </a:t>
            </a:r>
          </a:p>
        </p:txBody>
      </p:sp>
      <p:sp>
        <p:nvSpPr>
          <p:cNvPr id="4" name="Slide Number Placeholder 3"/>
          <p:cNvSpPr>
            <a:spLocks noGrp="1"/>
          </p:cNvSpPr>
          <p:nvPr>
            <p:ph type="sldNum" sz="quarter" idx="5"/>
          </p:nvPr>
        </p:nvSpPr>
        <p:spPr/>
        <p:txBody>
          <a:bodyPr/>
          <a:lstStyle/>
          <a:p>
            <a:fld id="{E6062F3C-CA85-4B2E-972E-58979B9AE935}" type="slidenum">
              <a:rPr lang="en-GB" smtClean="0"/>
              <a:t>8</a:t>
            </a:fld>
            <a:endParaRPr lang="en-GB"/>
          </a:p>
        </p:txBody>
      </p:sp>
    </p:spTree>
    <p:extLst>
      <p:ext uri="{BB962C8B-B14F-4D97-AF65-F5344CB8AC3E}">
        <p14:creationId xmlns:p14="http://schemas.microsoft.com/office/powerpoint/2010/main" val="373388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only DEP_DELAY and TAXI_OUT, a simple linear regression model is created, which clearly shows no correlation on the linearity line, and one whose predictions gave an R2 of 0.001, meaning close to zero correlation. </a:t>
            </a:r>
          </a:p>
          <a:p>
            <a:r>
              <a:rPr lang="en-GB" dirty="0"/>
              <a:t>This model showed the worst prediction out of the models utilised. </a:t>
            </a:r>
          </a:p>
        </p:txBody>
      </p:sp>
      <p:sp>
        <p:nvSpPr>
          <p:cNvPr id="4" name="Slide Number Placeholder 3"/>
          <p:cNvSpPr>
            <a:spLocks noGrp="1"/>
          </p:cNvSpPr>
          <p:nvPr>
            <p:ph type="sldNum" sz="quarter" idx="5"/>
          </p:nvPr>
        </p:nvSpPr>
        <p:spPr/>
        <p:txBody>
          <a:bodyPr/>
          <a:lstStyle/>
          <a:p>
            <a:fld id="{E6062F3C-CA85-4B2E-972E-58979B9AE935}" type="slidenum">
              <a:rPr lang="en-GB" smtClean="0"/>
              <a:t>10</a:t>
            </a:fld>
            <a:endParaRPr lang="en-GB"/>
          </a:p>
        </p:txBody>
      </p:sp>
    </p:spTree>
    <p:extLst>
      <p:ext uri="{BB962C8B-B14F-4D97-AF65-F5344CB8AC3E}">
        <p14:creationId xmlns:p14="http://schemas.microsoft.com/office/powerpoint/2010/main" val="423094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720CC-57E3-C372-6F15-747DB31F91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3EAE40-03E9-2A68-BFAA-6ECE8751C3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2DBC83-1306-FC12-770D-116DF400E353}"/>
              </a:ext>
            </a:extLst>
          </p:cNvPr>
          <p:cNvSpPr>
            <a:spLocks noGrp="1"/>
          </p:cNvSpPr>
          <p:nvPr>
            <p:ph type="body" idx="1"/>
          </p:nvPr>
        </p:nvSpPr>
        <p:spPr/>
        <p:txBody>
          <a:bodyPr/>
          <a:lstStyle/>
          <a:p>
            <a:pPr marL="171450" indent="-171450">
              <a:buFont typeface="Arial" panose="020B0604020202020204" pitchFamily="34" charset="0"/>
              <a:buChar char="•"/>
            </a:pPr>
            <a:r>
              <a:rPr lang="en-GB" dirty="0"/>
              <a:t>Utilising all other categories compared to TAXI_OUT, the model prediction still showed no direct correlation on the actual values. It did however, showed gave an r2 of 0.08 meaning an 8% correlation. Model still unreliable for predicting TAXI_OUT. </a:t>
            </a:r>
          </a:p>
        </p:txBody>
      </p:sp>
      <p:sp>
        <p:nvSpPr>
          <p:cNvPr id="4" name="Slide Number Placeholder 3">
            <a:extLst>
              <a:ext uri="{FF2B5EF4-FFF2-40B4-BE49-F238E27FC236}">
                <a16:creationId xmlns:a16="http://schemas.microsoft.com/office/drawing/2014/main" id="{C2092A85-6395-438E-0618-0EC719E435A3}"/>
              </a:ext>
            </a:extLst>
          </p:cNvPr>
          <p:cNvSpPr>
            <a:spLocks noGrp="1"/>
          </p:cNvSpPr>
          <p:nvPr>
            <p:ph type="sldNum" sz="quarter" idx="5"/>
          </p:nvPr>
        </p:nvSpPr>
        <p:spPr/>
        <p:txBody>
          <a:bodyPr/>
          <a:lstStyle/>
          <a:p>
            <a:fld id="{E6062F3C-CA85-4B2E-972E-58979B9AE935}" type="slidenum">
              <a:rPr lang="en-GB" smtClean="0"/>
              <a:t>11</a:t>
            </a:fld>
            <a:endParaRPr lang="en-GB"/>
          </a:p>
        </p:txBody>
      </p:sp>
    </p:spTree>
    <p:extLst>
      <p:ext uri="{BB962C8B-B14F-4D97-AF65-F5344CB8AC3E}">
        <p14:creationId xmlns:p14="http://schemas.microsoft.com/office/powerpoint/2010/main" val="187661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 The Ridge (L2 regularisation) model is also used. It also gave an 8% correlation, but this is still unreliable. </a:t>
            </a:r>
          </a:p>
        </p:txBody>
      </p:sp>
      <p:sp>
        <p:nvSpPr>
          <p:cNvPr id="4" name="Slide Number Placeholder 3"/>
          <p:cNvSpPr>
            <a:spLocks noGrp="1"/>
          </p:cNvSpPr>
          <p:nvPr>
            <p:ph type="sldNum" sz="quarter" idx="5"/>
          </p:nvPr>
        </p:nvSpPr>
        <p:spPr/>
        <p:txBody>
          <a:bodyPr/>
          <a:lstStyle/>
          <a:p>
            <a:fld id="{E6062F3C-CA85-4B2E-972E-58979B9AE935}" type="slidenum">
              <a:rPr lang="en-GB" smtClean="0"/>
              <a:t>12</a:t>
            </a:fld>
            <a:endParaRPr lang="en-GB"/>
          </a:p>
        </p:txBody>
      </p:sp>
    </p:spTree>
    <p:extLst>
      <p:ext uri="{BB962C8B-B14F-4D97-AF65-F5344CB8AC3E}">
        <p14:creationId xmlns:p14="http://schemas.microsoft.com/office/powerpoint/2010/main" val="47563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196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468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1330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6/20/2025</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2572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3595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0811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3619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5571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1085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72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6/20/2025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3922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6/20/2025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8699403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58" r:id="rId6"/>
    <p:sldLayoutId id="2147483754" r:id="rId7"/>
    <p:sldLayoutId id="2147483755" r:id="rId8"/>
    <p:sldLayoutId id="2147483756" r:id="rId9"/>
    <p:sldLayoutId id="2147483757" r:id="rId10"/>
    <p:sldLayoutId id="2147483759"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w Angle View Of Clouds In Sky">
            <a:extLst>
              <a:ext uri="{FF2B5EF4-FFF2-40B4-BE49-F238E27FC236}">
                <a16:creationId xmlns:a16="http://schemas.microsoft.com/office/drawing/2014/main" id="{114BB29B-88A4-6882-A5AC-DA893157E1C2}"/>
              </a:ext>
            </a:extLst>
          </p:cNvPr>
          <p:cNvPicPr>
            <a:picLocks noChangeAspect="1"/>
          </p:cNvPicPr>
          <p:nvPr/>
        </p:nvPicPr>
        <p:blipFill>
          <a:blip r:embed="rId3"/>
          <a:srcRect l="5352" r="5713" b="-1"/>
          <a:stretch>
            <a:fillRect/>
          </a:stretch>
        </p:blipFill>
        <p:spPr>
          <a:xfrm>
            <a:off x="20" y="10"/>
            <a:ext cx="9137156" cy="6857989"/>
          </a:xfrm>
          <a:prstGeom prst="rect">
            <a:avLst/>
          </a:prstGeom>
        </p:spPr>
      </p:pic>
      <p:sp>
        <p:nvSpPr>
          <p:cNvPr id="29"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DF1271-9C1E-0E62-F3B7-8BA7AB5A2FD0}"/>
              </a:ext>
            </a:extLst>
          </p:cNvPr>
          <p:cNvSpPr>
            <a:spLocks noGrp="1"/>
          </p:cNvSpPr>
          <p:nvPr>
            <p:ph type="ctrTitle"/>
          </p:nvPr>
        </p:nvSpPr>
        <p:spPr>
          <a:xfrm>
            <a:off x="8375613" y="2637542"/>
            <a:ext cx="3698240" cy="3637280"/>
          </a:xfrm>
        </p:spPr>
        <p:txBody>
          <a:bodyPr>
            <a:normAutofit/>
          </a:bodyPr>
          <a:lstStyle/>
          <a:p>
            <a:pPr algn="r"/>
            <a:r>
              <a:rPr lang="en-GB" sz="3600" dirty="0"/>
              <a:t>Exploratory data analysis via linear regression</a:t>
            </a:r>
            <a:br>
              <a:rPr lang="en-GB" sz="2800" dirty="0"/>
            </a:br>
            <a:endParaRPr lang="en-GB" sz="2800" dirty="0"/>
          </a:p>
        </p:txBody>
      </p:sp>
      <p:sp>
        <p:nvSpPr>
          <p:cNvPr id="3" name="Subtitle 2">
            <a:extLst>
              <a:ext uri="{FF2B5EF4-FFF2-40B4-BE49-F238E27FC236}">
                <a16:creationId xmlns:a16="http://schemas.microsoft.com/office/drawing/2014/main" id="{A307BE8D-3A13-3BCD-AA5D-9A6BF72790EA}"/>
              </a:ext>
            </a:extLst>
          </p:cNvPr>
          <p:cNvSpPr>
            <a:spLocks noGrp="1"/>
          </p:cNvSpPr>
          <p:nvPr>
            <p:ph type="subTitle" idx="1"/>
          </p:nvPr>
        </p:nvSpPr>
        <p:spPr>
          <a:xfrm>
            <a:off x="9137176" y="1116873"/>
            <a:ext cx="2521424" cy="1520669"/>
          </a:xfrm>
        </p:spPr>
        <p:txBody>
          <a:bodyPr>
            <a:normAutofit/>
          </a:bodyPr>
          <a:lstStyle/>
          <a:p>
            <a:pPr algn="r"/>
            <a:r>
              <a:rPr lang="en-GB" sz="1600"/>
              <a:t>Presented by: John Manuel</a:t>
            </a:r>
          </a:p>
          <a:p>
            <a:pPr algn="r"/>
            <a:endParaRPr lang="en-GB" sz="1600"/>
          </a:p>
        </p:txBody>
      </p:sp>
      <p:cxnSp>
        <p:nvCxnSpPr>
          <p:cNvPr id="31" name="Straight Connector 30">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24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E21C33-D4CA-F5C6-3CED-8F5CF4F26A01}"/>
              </a:ext>
            </a:extLst>
          </p:cNvPr>
          <p:cNvSpPr>
            <a:spLocks noGrp="1"/>
          </p:cNvSpPr>
          <p:nvPr>
            <p:ph type="title"/>
          </p:nvPr>
        </p:nvSpPr>
        <p:spPr>
          <a:xfrm>
            <a:off x="883920" y="800849"/>
            <a:ext cx="4065767" cy="4749051"/>
          </a:xfrm>
        </p:spPr>
        <p:txBody>
          <a:bodyPr anchor="t">
            <a:normAutofit fontScale="90000"/>
          </a:bodyPr>
          <a:lstStyle/>
          <a:p>
            <a:r>
              <a:rPr lang="en-GB" b="1" i="0" dirty="0"/>
              <a:t>Simple linear regression</a:t>
            </a:r>
            <a:br>
              <a:rPr lang="en-GB" b="1" i="0" dirty="0"/>
            </a:br>
            <a:br>
              <a:rPr lang="en-GB" b="1" i="0" dirty="0"/>
            </a:br>
            <a:br>
              <a:rPr lang="en-GB" b="1" i="0" dirty="0"/>
            </a:br>
            <a:br>
              <a:rPr lang="en-GB" b="1" i="0" dirty="0"/>
            </a:br>
            <a:br>
              <a:rPr lang="en-GB" b="1" i="0" dirty="0"/>
            </a:br>
            <a:endParaRPr lang="en-GB" b="1" i="0" dirty="0"/>
          </a:p>
        </p:txBody>
      </p:sp>
      <p:pic>
        <p:nvPicPr>
          <p:cNvPr id="5" name="Content Placeholder 4">
            <a:extLst>
              <a:ext uri="{FF2B5EF4-FFF2-40B4-BE49-F238E27FC236}">
                <a16:creationId xmlns:a16="http://schemas.microsoft.com/office/drawing/2014/main" id="{161E6B59-6B51-E3E7-C1C8-CE462D41FBB6}"/>
              </a:ext>
            </a:extLst>
          </p:cNvPr>
          <p:cNvPicPr>
            <a:picLocks noGrp="1" noChangeAspect="1"/>
          </p:cNvPicPr>
          <p:nvPr>
            <p:ph idx="1"/>
          </p:nvPr>
        </p:nvPicPr>
        <p:blipFill>
          <a:blip r:embed="rId3"/>
          <a:stretch>
            <a:fillRect/>
          </a:stretch>
        </p:blipFill>
        <p:spPr>
          <a:xfrm>
            <a:off x="7484012" y="800849"/>
            <a:ext cx="3075833" cy="3898151"/>
          </a:xfrm>
        </p:spPr>
      </p:pic>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8B7BE88-083D-C740-8641-96E52E6866C5}"/>
              </a:ext>
            </a:extLst>
          </p:cNvPr>
          <p:cNvPicPr>
            <a:picLocks noChangeAspect="1"/>
          </p:cNvPicPr>
          <p:nvPr/>
        </p:nvPicPr>
        <p:blipFill>
          <a:blip r:embed="rId4"/>
          <a:stretch>
            <a:fillRect/>
          </a:stretch>
        </p:blipFill>
        <p:spPr>
          <a:xfrm>
            <a:off x="691609" y="2152225"/>
            <a:ext cx="5774886" cy="4450705"/>
          </a:xfrm>
          <a:prstGeom prst="rect">
            <a:avLst/>
          </a:prstGeom>
        </p:spPr>
      </p:pic>
      <p:sp>
        <p:nvSpPr>
          <p:cNvPr id="9" name="TextBox 8">
            <a:extLst>
              <a:ext uri="{FF2B5EF4-FFF2-40B4-BE49-F238E27FC236}">
                <a16:creationId xmlns:a16="http://schemas.microsoft.com/office/drawing/2014/main" id="{5A0A1395-7153-E01D-F1EB-E793DF6CB91F}"/>
              </a:ext>
            </a:extLst>
          </p:cNvPr>
          <p:cNvSpPr txBox="1"/>
          <p:nvPr/>
        </p:nvSpPr>
        <p:spPr>
          <a:xfrm>
            <a:off x="7067963" y="5019203"/>
            <a:ext cx="3491882" cy="707886"/>
          </a:xfrm>
          <a:prstGeom prst="rect">
            <a:avLst/>
          </a:prstGeom>
          <a:noFill/>
        </p:spPr>
        <p:txBody>
          <a:bodyPr wrap="square" rtlCol="0">
            <a:spAutoFit/>
          </a:bodyPr>
          <a:lstStyle/>
          <a:p>
            <a:r>
              <a:rPr lang="en-GB" sz="2000" b="1" dirty="0"/>
              <a:t>MSE: 47.86709056697605</a:t>
            </a:r>
          </a:p>
          <a:p>
            <a:r>
              <a:rPr lang="en-GB" sz="2000" b="1" dirty="0"/>
              <a:t>R2: 0.0013034144832426708</a:t>
            </a:r>
          </a:p>
        </p:txBody>
      </p:sp>
    </p:spTree>
    <p:extLst>
      <p:ext uri="{BB962C8B-B14F-4D97-AF65-F5344CB8AC3E}">
        <p14:creationId xmlns:p14="http://schemas.microsoft.com/office/powerpoint/2010/main" val="61834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521D71-B45A-85DF-9C47-5A99ADDE5B3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3D984D-361B-7D72-1701-D656A4E6E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0B33A490-665E-46C5-9FC2-30187E61D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667457-3008-0220-F7E2-607397189AF0}"/>
              </a:ext>
            </a:extLst>
          </p:cNvPr>
          <p:cNvSpPr>
            <a:spLocks noGrp="1"/>
          </p:cNvSpPr>
          <p:nvPr>
            <p:ph type="title"/>
          </p:nvPr>
        </p:nvSpPr>
        <p:spPr>
          <a:xfrm>
            <a:off x="883920" y="800849"/>
            <a:ext cx="4551888" cy="4749051"/>
          </a:xfrm>
        </p:spPr>
        <p:txBody>
          <a:bodyPr anchor="t">
            <a:normAutofit/>
          </a:bodyPr>
          <a:lstStyle/>
          <a:p>
            <a:r>
              <a:rPr lang="en-GB" sz="3600" b="1" i="0" dirty="0"/>
              <a:t>Multiple linear regression</a:t>
            </a:r>
            <a:br>
              <a:rPr lang="en-GB" b="1" i="0" dirty="0"/>
            </a:br>
            <a:br>
              <a:rPr lang="en-GB" b="1" i="0" dirty="0"/>
            </a:br>
            <a:br>
              <a:rPr lang="en-GB" b="1" i="0" dirty="0"/>
            </a:br>
            <a:br>
              <a:rPr lang="en-GB" b="1" i="0" dirty="0"/>
            </a:br>
            <a:br>
              <a:rPr lang="en-GB" b="1" i="0" dirty="0"/>
            </a:br>
            <a:endParaRPr lang="en-GB" b="1" i="0" dirty="0"/>
          </a:p>
        </p:txBody>
      </p:sp>
      <p:cxnSp>
        <p:nvCxnSpPr>
          <p:cNvPr id="12" name="Straight Connector 11">
            <a:extLst>
              <a:ext uri="{FF2B5EF4-FFF2-40B4-BE49-F238E27FC236}">
                <a16:creationId xmlns:a16="http://schemas.microsoft.com/office/drawing/2014/main" id="{9A78346C-ECAE-784B-B474-180173445A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011D39-315B-A740-043C-4D0DC2A2C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07308C-A1AB-F86E-2CA8-4E1148A94E3D}"/>
              </a:ext>
            </a:extLst>
          </p:cNvPr>
          <p:cNvPicPr>
            <a:picLocks noChangeAspect="1"/>
          </p:cNvPicPr>
          <p:nvPr/>
        </p:nvPicPr>
        <p:blipFill>
          <a:blip r:embed="rId3"/>
          <a:stretch>
            <a:fillRect/>
          </a:stretch>
        </p:blipFill>
        <p:spPr>
          <a:xfrm>
            <a:off x="7250140" y="800849"/>
            <a:ext cx="2531092" cy="4042398"/>
          </a:xfrm>
          <a:prstGeom prst="rect">
            <a:avLst/>
          </a:prstGeom>
        </p:spPr>
      </p:pic>
      <p:sp>
        <p:nvSpPr>
          <p:cNvPr id="22" name="TextBox 21">
            <a:extLst>
              <a:ext uri="{FF2B5EF4-FFF2-40B4-BE49-F238E27FC236}">
                <a16:creationId xmlns:a16="http://schemas.microsoft.com/office/drawing/2014/main" id="{795C4377-6283-F0A3-5FA9-58AB36CC8585}"/>
              </a:ext>
            </a:extLst>
          </p:cNvPr>
          <p:cNvSpPr txBox="1"/>
          <p:nvPr/>
        </p:nvSpPr>
        <p:spPr>
          <a:xfrm>
            <a:off x="7158103" y="5195957"/>
            <a:ext cx="3491882" cy="707886"/>
          </a:xfrm>
          <a:prstGeom prst="rect">
            <a:avLst/>
          </a:prstGeom>
          <a:noFill/>
        </p:spPr>
        <p:txBody>
          <a:bodyPr wrap="square" rtlCol="0">
            <a:spAutoFit/>
          </a:bodyPr>
          <a:lstStyle/>
          <a:p>
            <a:r>
              <a:rPr lang="en-GB" sz="2000" b="1" dirty="0"/>
              <a:t>MSE: 43.87153709099075</a:t>
            </a:r>
          </a:p>
          <a:p>
            <a:r>
              <a:rPr lang="en-GB" sz="2000" b="1" dirty="0"/>
              <a:t>R2: 0.08466644253552846</a:t>
            </a:r>
          </a:p>
        </p:txBody>
      </p:sp>
      <p:pic>
        <p:nvPicPr>
          <p:cNvPr id="24" name="Picture 23">
            <a:extLst>
              <a:ext uri="{FF2B5EF4-FFF2-40B4-BE49-F238E27FC236}">
                <a16:creationId xmlns:a16="http://schemas.microsoft.com/office/drawing/2014/main" id="{A8D10BA2-9F15-DC9C-CD36-CB41D6B08D75}"/>
              </a:ext>
            </a:extLst>
          </p:cNvPr>
          <p:cNvPicPr>
            <a:picLocks noChangeAspect="1"/>
          </p:cNvPicPr>
          <p:nvPr/>
        </p:nvPicPr>
        <p:blipFill>
          <a:blip r:embed="rId4"/>
          <a:stretch>
            <a:fillRect/>
          </a:stretch>
        </p:blipFill>
        <p:spPr>
          <a:xfrm>
            <a:off x="1139522" y="1414097"/>
            <a:ext cx="9912955" cy="4029805"/>
          </a:xfrm>
          <a:prstGeom prst="rect">
            <a:avLst/>
          </a:prstGeom>
        </p:spPr>
      </p:pic>
      <p:pic>
        <p:nvPicPr>
          <p:cNvPr id="25" name="Picture 24">
            <a:extLst>
              <a:ext uri="{FF2B5EF4-FFF2-40B4-BE49-F238E27FC236}">
                <a16:creationId xmlns:a16="http://schemas.microsoft.com/office/drawing/2014/main" id="{2EA1C611-0578-DD5E-A18B-0FFEB67C8EE6}"/>
              </a:ext>
            </a:extLst>
          </p:cNvPr>
          <p:cNvPicPr>
            <a:picLocks noChangeAspect="1"/>
          </p:cNvPicPr>
          <p:nvPr/>
        </p:nvPicPr>
        <p:blipFill>
          <a:blip r:embed="rId4"/>
          <a:stretch>
            <a:fillRect/>
          </a:stretch>
        </p:blipFill>
        <p:spPr>
          <a:xfrm>
            <a:off x="1291922" y="1566497"/>
            <a:ext cx="9912955" cy="4029805"/>
          </a:xfrm>
          <a:prstGeom prst="rect">
            <a:avLst/>
          </a:prstGeom>
        </p:spPr>
      </p:pic>
      <p:pic>
        <p:nvPicPr>
          <p:cNvPr id="26" name="Picture 25">
            <a:extLst>
              <a:ext uri="{FF2B5EF4-FFF2-40B4-BE49-F238E27FC236}">
                <a16:creationId xmlns:a16="http://schemas.microsoft.com/office/drawing/2014/main" id="{B4CACDF1-674C-8316-E3BB-D0A0DBB6F505}"/>
              </a:ext>
            </a:extLst>
          </p:cNvPr>
          <p:cNvPicPr>
            <a:picLocks noChangeAspect="1"/>
          </p:cNvPicPr>
          <p:nvPr/>
        </p:nvPicPr>
        <p:blipFill>
          <a:blip r:embed="rId4"/>
          <a:stretch>
            <a:fillRect/>
          </a:stretch>
        </p:blipFill>
        <p:spPr>
          <a:xfrm>
            <a:off x="1444322" y="1718897"/>
            <a:ext cx="9912955" cy="4029805"/>
          </a:xfrm>
          <a:prstGeom prst="rect">
            <a:avLst/>
          </a:prstGeom>
        </p:spPr>
      </p:pic>
      <p:pic>
        <p:nvPicPr>
          <p:cNvPr id="27" name="Picture 26">
            <a:extLst>
              <a:ext uri="{FF2B5EF4-FFF2-40B4-BE49-F238E27FC236}">
                <a16:creationId xmlns:a16="http://schemas.microsoft.com/office/drawing/2014/main" id="{13DA9E33-A50E-3F81-B799-2A941DAD0AAB}"/>
              </a:ext>
            </a:extLst>
          </p:cNvPr>
          <p:cNvPicPr>
            <a:picLocks noChangeAspect="1"/>
          </p:cNvPicPr>
          <p:nvPr/>
        </p:nvPicPr>
        <p:blipFill>
          <a:blip r:embed="rId4"/>
          <a:stretch>
            <a:fillRect/>
          </a:stretch>
        </p:blipFill>
        <p:spPr>
          <a:xfrm>
            <a:off x="1596722" y="1871297"/>
            <a:ext cx="9912955" cy="4029805"/>
          </a:xfrm>
          <a:prstGeom prst="rect">
            <a:avLst/>
          </a:prstGeom>
        </p:spPr>
      </p:pic>
      <p:pic>
        <p:nvPicPr>
          <p:cNvPr id="28" name="Picture 27">
            <a:extLst>
              <a:ext uri="{FF2B5EF4-FFF2-40B4-BE49-F238E27FC236}">
                <a16:creationId xmlns:a16="http://schemas.microsoft.com/office/drawing/2014/main" id="{7F0B6577-8DF3-DF28-2397-B270E680B518}"/>
              </a:ext>
            </a:extLst>
          </p:cNvPr>
          <p:cNvPicPr>
            <a:picLocks noChangeAspect="1"/>
          </p:cNvPicPr>
          <p:nvPr/>
        </p:nvPicPr>
        <p:blipFill>
          <a:blip r:embed="rId4"/>
          <a:stretch>
            <a:fillRect/>
          </a:stretch>
        </p:blipFill>
        <p:spPr>
          <a:xfrm>
            <a:off x="1345038" y="2107240"/>
            <a:ext cx="9912955" cy="4029805"/>
          </a:xfrm>
          <a:prstGeom prst="rect">
            <a:avLst/>
          </a:prstGeom>
        </p:spPr>
      </p:pic>
      <p:pic>
        <p:nvPicPr>
          <p:cNvPr id="31" name="Picture 30">
            <a:extLst>
              <a:ext uri="{FF2B5EF4-FFF2-40B4-BE49-F238E27FC236}">
                <a16:creationId xmlns:a16="http://schemas.microsoft.com/office/drawing/2014/main" id="{3CA0F25E-33D8-024E-4674-6F7DB930303B}"/>
              </a:ext>
            </a:extLst>
          </p:cNvPr>
          <p:cNvPicPr>
            <a:picLocks noChangeAspect="1"/>
          </p:cNvPicPr>
          <p:nvPr/>
        </p:nvPicPr>
        <p:blipFill>
          <a:blip r:embed="rId5"/>
          <a:stretch>
            <a:fillRect/>
          </a:stretch>
        </p:blipFill>
        <p:spPr>
          <a:xfrm>
            <a:off x="731014" y="1988245"/>
            <a:ext cx="5287113" cy="4267796"/>
          </a:xfrm>
          <a:prstGeom prst="rect">
            <a:avLst/>
          </a:prstGeom>
        </p:spPr>
      </p:pic>
    </p:spTree>
    <p:extLst>
      <p:ext uri="{BB962C8B-B14F-4D97-AF65-F5344CB8AC3E}">
        <p14:creationId xmlns:p14="http://schemas.microsoft.com/office/powerpoint/2010/main" val="411675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BE9D3906-2326-41A8-81ED-03D3A38FB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A98FDB75-8534-4735-AF49-9D2EAF7D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C4EF532-641A-4CC5-A071-83BEEC207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850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407B6-382B-8D16-252C-C96482B885A8}"/>
              </a:ext>
            </a:extLst>
          </p:cNvPr>
          <p:cNvSpPr>
            <a:spLocks noGrp="1"/>
          </p:cNvSpPr>
          <p:nvPr>
            <p:ph type="title"/>
          </p:nvPr>
        </p:nvSpPr>
        <p:spPr>
          <a:xfrm>
            <a:off x="2146005" y="1004776"/>
            <a:ext cx="7899991" cy="3372865"/>
          </a:xfrm>
        </p:spPr>
        <p:txBody>
          <a:bodyPr vert="horz" lIns="91440" tIns="45720" rIns="91440" bIns="45720" rtlCol="0" anchor="ctr">
            <a:normAutofit/>
          </a:bodyPr>
          <a:lstStyle/>
          <a:p>
            <a:pPr algn="ctr"/>
            <a:r>
              <a:rPr lang="en-US" sz="5400" b="1" i="0" dirty="0"/>
              <a:t>RIDGE</a:t>
            </a:r>
            <a:br>
              <a:rPr lang="en-US" sz="5400" b="1" i="0" dirty="0"/>
            </a:br>
            <a:r>
              <a:rPr lang="en-US" sz="4000" b="1" i="0" dirty="0"/>
              <a:t>(l2 REGULARIZATION)</a:t>
            </a:r>
            <a:endParaRPr lang="en-US" sz="6600" b="1" i="0" dirty="0"/>
          </a:p>
        </p:txBody>
      </p:sp>
      <p:cxnSp>
        <p:nvCxnSpPr>
          <p:cNvPr id="39" name="Straight Connector 38">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8725"/>
            <a:ext cx="7548282" cy="179629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1050158"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1715" y="2788404"/>
            <a:ext cx="2788334" cy="203944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C10EA2-1BD8-4267-AA7D-AB8CCA53C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3429000"/>
            <a:ext cx="4854899" cy="1421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B04B14B-9533-46E5-A48D-58ECB1B40B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213112" y="0"/>
            <a:ext cx="2978888"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0F40281-545F-2ED7-E608-75AF79754B8D}"/>
              </a:ext>
            </a:extLst>
          </p:cNvPr>
          <p:cNvSpPr txBox="1"/>
          <p:nvPr/>
        </p:nvSpPr>
        <p:spPr>
          <a:xfrm>
            <a:off x="2893592" y="4886769"/>
            <a:ext cx="6319520" cy="830997"/>
          </a:xfrm>
          <a:prstGeom prst="rect">
            <a:avLst/>
          </a:prstGeom>
          <a:noFill/>
        </p:spPr>
        <p:txBody>
          <a:bodyPr wrap="square" rtlCol="0">
            <a:spAutoFit/>
          </a:bodyPr>
          <a:lstStyle/>
          <a:p>
            <a:pPr algn="ctr"/>
            <a:r>
              <a:rPr lang="en-GB" sz="2400" b="1" dirty="0"/>
              <a:t>MSE: 43.87153709099075</a:t>
            </a:r>
          </a:p>
          <a:p>
            <a:pPr algn="ctr"/>
            <a:r>
              <a:rPr lang="en-GB" sz="2400" b="1" dirty="0"/>
              <a:t>R2: 0.08466644253552846</a:t>
            </a:r>
          </a:p>
        </p:txBody>
      </p:sp>
    </p:spTree>
    <p:extLst>
      <p:ext uri="{BB962C8B-B14F-4D97-AF65-F5344CB8AC3E}">
        <p14:creationId xmlns:p14="http://schemas.microsoft.com/office/powerpoint/2010/main" val="199633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BE9D3906-2326-41A8-81ED-03D3A38FB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98FDB75-8534-4735-AF49-9D2EAF7D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C4EF532-641A-4CC5-A071-83BEEC207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850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FC04B-30CA-BED0-A01C-F96C8D6503C9}"/>
              </a:ext>
            </a:extLst>
          </p:cNvPr>
          <p:cNvSpPr>
            <a:spLocks noGrp="1"/>
          </p:cNvSpPr>
          <p:nvPr>
            <p:ph type="title"/>
          </p:nvPr>
        </p:nvSpPr>
        <p:spPr>
          <a:xfrm>
            <a:off x="2146005" y="1004776"/>
            <a:ext cx="7899991" cy="3372865"/>
          </a:xfrm>
        </p:spPr>
        <p:txBody>
          <a:bodyPr vert="horz" lIns="91440" tIns="45720" rIns="91440" bIns="45720" rtlCol="0" anchor="ctr">
            <a:normAutofit/>
          </a:bodyPr>
          <a:lstStyle/>
          <a:p>
            <a:pPr algn="ctr"/>
            <a:r>
              <a:rPr lang="en-US" sz="5400" b="1" i="0" dirty="0"/>
              <a:t>Lasso</a:t>
            </a:r>
            <a:br>
              <a:rPr lang="en-US" sz="6600" b="1" i="0" dirty="0"/>
            </a:br>
            <a:r>
              <a:rPr lang="en-US" sz="4000" b="1" i="0" dirty="0"/>
              <a:t>(l1 regularization)</a:t>
            </a:r>
            <a:endParaRPr lang="en-US" sz="6600" b="1" i="0" dirty="0"/>
          </a:p>
        </p:txBody>
      </p:sp>
      <p:cxnSp>
        <p:nvCxnSpPr>
          <p:cNvPr id="28" name="Straight Connector 27">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8725"/>
            <a:ext cx="7548282" cy="179629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1050158"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1715" y="2788404"/>
            <a:ext cx="2788334" cy="203944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C10EA2-1BD8-4267-AA7D-AB8CCA53C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3429000"/>
            <a:ext cx="4854899" cy="1421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04B14B-9533-46E5-A48D-58ECB1B40B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213112" y="0"/>
            <a:ext cx="2978888"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84208B1-D45C-6BAE-2E1F-5507CE24A767}"/>
              </a:ext>
            </a:extLst>
          </p:cNvPr>
          <p:cNvSpPr txBox="1"/>
          <p:nvPr/>
        </p:nvSpPr>
        <p:spPr>
          <a:xfrm>
            <a:off x="3241040" y="4850297"/>
            <a:ext cx="5638800" cy="830997"/>
          </a:xfrm>
          <a:prstGeom prst="rect">
            <a:avLst/>
          </a:prstGeom>
          <a:noFill/>
        </p:spPr>
        <p:txBody>
          <a:bodyPr wrap="square" rtlCol="0">
            <a:spAutoFit/>
          </a:bodyPr>
          <a:lstStyle/>
          <a:p>
            <a:pPr algn="ctr"/>
            <a:r>
              <a:rPr lang="en-GB" sz="2400" b="1" dirty="0"/>
              <a:t>MSE: 44.26863125300976</a:t>
            </a:r>
          </a:p>
          <a:p>
            <a:pPr algn="ctr"/>
            <a:r>
              <a:rPr lang="en-GB" sz="2400" b="1" dirty="0"/>
              <a:t>R2: 0.07638148978323767</a:t>
            </a:r>
          </a:p>
        </p:txBody>
      </p:sp>
    </p:spTree>
    <p:extLst>
      <p:ext uri="{BB962C8B-B14F-4D97-AF65-F5344CB8AC3E}">
        <p14:creationId xmlns:p14="http://schemas.microsoft.com/office/powerpoint/2010/main" val="189770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966"/>
            <a:ext cx="8831898" cy="6915241"/>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352617 w 4584879"/>
              <a:gd name="connsiteY2" fmla="*/ 6863976 h 6863976"/>
              <a:gd name="connsiteX3" fmla="*/ 0 w 4584879"/>
              <a:gd name="connsiteY3" fmla="*/ 6863976 h 6863976"/>
              <a:gd name="connsiteX4" fmla="*/ 0 w 4584879"/>
              <a:gd name="connsiteY4" fmla="*/ 0 h 6863976"/>
              <a:gd name="connsiteX0" fmla="*/ 0 w 4388125"/>
              <a:gd name="connsiteY0" fmla="*/ 0 h 6863976"/>
              <a:gd name="connsiteX1" fmla="*/ 4388125 w 4388125"/>
              <a:gd name="connsiteY1" fmla="*/ 0 h 6863976"/>
              <a:gd name="connsiteX2" fmla="*/ 3352617 w 4388125"/>
              <a:gd name="connsiteY2" fmla="*/ 6863976 h 6863976"/>
              <a:gd name="connsiteX3" fmla="*/ 0 w 4388125"/>
              <a:gd name="connsiteY3" fmla="*/ 6863976 h 6863976"/>
              <a:gd name="connsiteX4" fmla="*/ 0 w 4388125"/>
              <a:gd name="connsiteY4" fmla="*/ 0 h 6863976"/>
              <a:gd name="connsiteX0" fmla="*/ 0 w 4175838"/>
              <a:gd name="connsiteY0" fmla="*/ 0 h 6863976"/>
              <a:gd name="connsiteX1" fmla="*/ 4175838 w 4175838"/>
              <a:gd name="connsiteY1" fmla="*/ 0 h 6863976"/>
              <a:gd name="connsiteX2" fmla="*/ 3352617 w 4175838"/>
              <a:gd name="connsiteY2" fmla="*/ 6863976 h 6863976"/>
              <a:gd name="connsiteX3" fmla="*/ 0 w 4175838"/>
              <a:gd name="connsiteY3" fmla="*/ 6863976 h 6863976"/>
              <a:gd name="connsiteX4" fmla="*/ 0 w 4175838"/>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5838" h="6863976">
                <a:moveTo>
                  <a:pt x="0" y="0"/>
                </a:moveTo>
                <a:lnTo>
                  <a:pt x="4175838" y="0"/>
                </a:lnTo>
                <a:lnTo>
                  <a:pt x="3352617" y="6863976"/>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F2B161-EEFD-0B6B-9EAF-88552CC31EBF}"/>
              </a:ext>
            </a:extLst>
          </p:cNvPr>
          <p:cNvSpPr>
            <a:spLocks noGrp="1"/>
          </p:cNvSpPr>
          <p:nvPr>
            <p:ph type="title"/>
          </p:nvPr>
        </p:nvSpPr>
        <p:spPr>
          <a:xfrm>
            <a:off x="1104900" y="921433"/>
            <a:ext cx="6468558" cy="1222328"/>
          </a:xfrm>
        </p:spPr>
        <p:txBody>
          <a:bodyPr vert="horz" lIns="91440" tIns="45720" rIns="91440" bIns="45720" rtlCol="0" anchor="b">
            <a:normAutofit/>
          </a:bodyPr>
          <a:lstStyle/>
          <a:p>
            <a:r>
              <a:rPr lang="en-US" sz="6600" b="1" dirty="0"/>
              <a:t>Conclusions</a:t>
            </a:r>
          </a:p>
        </p:txBody>
      </p:sp>
      <p:cxnSp>
        <p:nvCxnSpPr>
          <p:cNvPr id="28" name="Straight Connector 27">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15263" y="0"/>
            <a:ext cx="214342" cy="685501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Checkmark">
            <a:extLst>
              <a:ext uri="{FF2B5EF4-FFF2-40B4-BE49-F238E27FC236}">
                <a16:creationId xmlns:a16="http://schemas.microsoft.com/office/drawing/2014/main" id="{E9915636-25F8-21C0-CECD-AEA81FF9D5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8358" y="1938879"/>
            <a:ext cx="2980242" cy="2980242"/>
          </a:xfrm>
          <a:prstGeom prst="rect">
            <a:avLst/>
          </a:prstGeom>
        </p:spPr>
      </p:pic>
      <p:sp>
        <p:nvSpPr>
          <p:cNvPr id="5" name="TextBox 4">
            <a:extLst>
              <a:ext uri="{FF2B5EF4-FFF2-40B4-BE49-F238E27FC236}">
                <a16:creationId xmlns:a16="http://schemas.microsoft.com/office/drawing/2014/main" id="{DC367B66-2144-30E4-230B-B8D209965373}"/>
              </a:ext>
            </a:extLst>
          </p:cNvPr>
          <p:cNvSpPr txBox="1"/>
          <p:nvPr/>
        </p:nvSpPr>
        <p:spPr>
          <a:xfrm>
            <a:off x="714375" y="2505075"/>
            <a:ext cx="6290867" cy="4524315"/>
          </a:xfrm>
          <a:prstGeom prst="rect">
            <a:avLst/>
          </a:prstGeom>
          <a:noFill/>
        </p:spPr>
        <p:txBody>
          <a:bodyPr wrap="square" rtlCol="0">
            <a:spAutoFit/>
          </a:bodyPr>
          <a:lstStyle/>
          <a:p>
            <a:pPr marL="285750" indent="-285750">
              <a:buFont typeface="Arial" panose="020B0604020202020204" pitchFamily="34" charset="0"/>
              <a:buChar char="•"/>
            </a:pPr>
            <a:r>
              <a:rPr lang="en-GB" b="1" dirty="0"/>
              <a:t>In conclusion, all three models used—linear, Ridge, and Lasso—showed limited predictive performance with R2 values below 0.1, meaning they showed less than 10% variability between predicted outcomes. </a:t>
            </a:r>
          </a:p>
          <a:p>
            <a:pPr marL="285750" indent="-285750">
              <a:buFont typeface="Arial" panose="020B0604020202020204" pitchFamily="34" charset="0"/>
              <a:buChar char="•"/>
            </a:pPr>
            <a:r>
              <a:rPr lang="en-GB" b="1" dirty="0"/>
              <a:t>Various reasons can be taken into account, such as the suitability of these models for the dataset presented; however, some steps could be taken to improve data performance: </a:t>
            </a:r>
          </a:p>
          <a:p>
            <a:pPr marL="285750" indent="-285750">
              <a:buFont typeface="Arial" panose="020B0604020202020204" pitchFamily="34" charset="0"/>
              <a:buChar char="•"/>
            </a:pPr>
            <a:r>
              <a:rPr lang="en-GB" b="1" dirty="0"/>
              <a:t>Categories like Month and Airline Carrier Codes could have been dropped, as they don’t affect the prediction; some categories like weather, airline, and destination were not handled correctly, as they are text values, and regression models need numerical data to function fully. These could have been converted from text into numbers. </a:t>
            </a:r>
          </a:p>
          <a:p>
            <a:pPr marL="285750" indent="-285750">
              <a:buFont typeface="Arial" panose="020B0604020202020204" pitchFamily="34" charset="0"/>
              <a:buChar char="•"/>
            </a:pPr>
            <a:r>
              <a:rPr lang="en-GB" b="1" dirty="0"/>
              <a:t>More reliable methods should </a:t>
            </a:r>
            <a:r>
              <a:rPr lang="en-GB" b="1"/>
              <a:t>be utilised for </a:t>
            </a:r>
            <a:r>
              <a:rPr lang="en-GB" b="1" dirty="0"/>
              <a:t>predicting TAXI_OUT.</a:t>
            </a:r>
          </a:p>
          <a:p>
            <a:endParaRPr lang="en-GB" b="1"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12901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19956-D0F0-9618-A9CE-7380D3194B87}"/>
              </a:ext>
            </a:extLst>
          </p:cNvPr>
          <p:cNvSpPr>
            <a:spLocks noGrp="1"/>
          </p:cNvSpPr>
          <p:nvPr>
            <p:ph type="title"/>
          </p:nvPr>
        </p:nvSpPr>
        <p:spPr>
          <a:xfrm>
            <a:off x="5146159" y="685800"/>
            <a:ext cx="6238688" cy="1382233"/>
          </a:xfrm>
        </p:spPr>
        <p:txBody>
          <a:bodyPr>
            <a:normAutofit/>
          </a:bodyPr>
          <a:lstStyle/>
          <a:p>
            <a:r>
              <a:rPr lang="en-GB" b="1" i="0"/>
              <a:t>INTRODUCTION</a:t>
            </a:r>
          </a:p>
        </p:txBody>
      </p:sp>
      <p:pic>
        <p:nvPicPr>
          <p:cNvPr id="24" name="Picture 23" descr="Planes on an airport">
            <a:extLst>
              <a:ext uri="{FF2B5EF4-FFF2-40B4-BE49-F238E27FC236}">
                <a16:creationId xmlns:a16="http://schemas.microsoft.com/office/drawing/2014/main" id="{50E0B428-16E1-7EF1-3284-0A145F80541D}"/>
              </a:ext>
            </a:extLst>
          </p:cNvPr>
          <p:cNvPicPr>
            <a:picLocks noChangeAspect="1"/>
          </p:cNvPicPr>
          <p:nvPr/>
        </p:nvPicPr>
        <p:blipFill>
          <a:blip r:embed="rId2"/>
          <a:srcRect l="35032" r="14576" b="-1"/>
          <a:stretch>
            <a:fillRect/>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220B8CF5-8198-3036-4612-75DC01B89239}"/>
              </a:ext>
            </a:extLst>
          </p:cNvPr>
          <p:cNvSpPr>
            <a:spLocks noGrp="1"/>
          </p:cNvSpPr>
          <p:nvPr>
            <p:ph idx="1"/>
          </p:nvPr>
        </p:nvSpPr>
        <p:spPr>
          <a:xfrm>
            <a:off x="5146158" y="2301949"/>
            <a:ext cx="6238687" cy="4022650"/>
          </a:xfrm>
        </p:spPr>
        <p:txBody>
          <a:bodyPr>
            <a:normAutofit/>
          </a:bodyPr>
          <a:lstStyle/>
          <a:p>
            <a:r>
              <a:rPr lang="en-GB" dirty="0"/>
              <a:t>The dataset provided is based on flight data from JFK Airport covering the period from November 2019 to December 2020. (COVID-19 restricted flights, so data is only up to January)</a:t>
            </a:r>
          </a:p>
          <a:p>
            <a:r>
              <a:rPr lang="en-GB" dirty="0"/>
              <a:t>Data contains 28,820 samples</a:t>
            </a:r>
          </a:p>
          <a:p>
            <a:r>
              <a:rPr lang="en-GB" dirty="0"/>
              <a:t>23 Categorical Features </a:t>
            </a:r>
          </a:p>
        </p:txBody>
      </p:sp>
      <p:cxnSp>
        <p:nvCxnSpPr>
          <p:cNvPr id="30" name="Straight Connector 29">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C0486E7-5378-7A11-C0F9-3592CED790BD}"/>
              </a:ext>
            </a:extLst>
          </p:cNvPr>
          <p:cNvPicPr>
            <a:picLocks noChangeAspect="1"/>
          </p:cNvPicPr>
          <p:nvPr/>
        </p:nvPicPr>
        <p:blipFill>
          <a:blip r:embed="rId3"/>
          <a:stretch>
            <a:fillRect/>
          </a:stretch>
        </p:blipFill>
        <p:spPr>
          <a:xfrm>
            <a:off x="5779093" y="5100921"/>
            <a:ext cx="4091578" cy="483802"/>
          </a:xfrm>
          <a:prstGeom prst="rect">
            <a:avLst/>
          </a:prstGeom>
        </p:spPr>
      </p:pic>
    </p:spTree>
    <p:extLst>
      <p:ext uri="{BB962C8B-B14F-4D97-AF65-F5344CB8AC3E}">
        <p14:creationId xmlns:p14="http://schemas.microsoft.com/office/powerpoint/2010/main" val="40716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3789" y="6628"/>
            <a:ext cx="4518211"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5882" h="6857998">
                <a:moveTo>
                  <a:pt x="2702091" y="0"/>
                </a:moveTo>
                <a:lnTo>
                  <a:pt x="6125882" y="0"/>
                </a:lnTo>
                <a:lnTo>
                  <a:pt x="6125882" y="6857998"/>
                </a:lnTo>
                <a:lnTo>
                  <a:pt x="0" y="6846045"/>
                </a:lnTo>
                <a:lnTo>
                  <a:pt x="270209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5898776" cy="13506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1613647"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173896"/>
            <a:ext cx="3094383" cy="36841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038522" y="0"/>
            <a:ext cx="2153476" cy="44461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277412" y="-1"/>
            <a:ext cx="3914588" cy="20977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6383" y="5811078"/>
            <a:ext cx="4678017" cy="1046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4C10EA2-1BD8-4267-AA7D-AB8CCA53C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98777" y="5307496"/>
            <a:ext cx="6293223" cy="155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F46DB3B-E600-01C9-8765-819C97B21D81}"/>
              </a:ext>
            </a:extLst>
          </p:cNvPr>
          <p:cNvSpPr>
            <a:spLocks noGrp="1"/>
          </p:cNvSpPr>
          <p:nvPr>
            <p:ph type="title"/>
          </p:nvPr>
        </p:nvSpPr>
        <p:spPr>
          <a:xfrm>
            <a:off x="854123" y="256012"/>
            <a:ext cx="9906000" cy="1382156"/>
          </a:xfrm>
        </p:spPr>
        <p:txBody>
          <a:bodyPr>
            <a:normAutofit/>
          </a:bodyPr>
          <a:lstStyle/>
          <a:p>
            <a:r>
              <a:rPr lang="en-GB" sz="4000" i="0" u="sng" dirty="0"/>
              <a:t>DATASET INDEX</a:t>
            </a:r>
          </a:p>
        </p:txBody>
      </p:sp>
      <p:sp>
        <p:nvSpPr>
          <p:cNvPr id="6" name="TextBox 5">
            <a:extLst>
              <a:ext uri="{FF2B5EF4-FFF2-40B4-BE49-F238E27FC236}">
                <a16:creationId xmlns:a16="http://schemas.microsoft.com/office/drawing/2014/main" id="{61C8C568-B964-EDED-B9B6-188B3C62A0DA}"/>
              </a:ext>
            </a:extLst>
          </p:cNvPr>
          <p:cNvSpPr txBox="1"/>
          <p:nvPr/>
        </p:nvSpPr>
        <p:spPr>
          <a:xfrm>
            <a:off x="329184" y="1350682"/>
            <a:ext cx="10817352"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dirty="0">
                <a:latin typeface="Adobe Heiti Std R" panose="020B0400000000000000" pitchFamily="34" charset="-128"/>
                <a:ea typeface="Adobe Heiti Std R" panose="020B0400000000000000" pitchFamily="34" charset="-128"/>
              </a:rPr>
              <a:t>MONTH – The month of the flight departure.</a:t>
            </a:r>
          </a:p>
          <a:p>
            <a:pPr marL="285750" indent="-285750">
              <a:lnSpc>
                <a:spcPct val="150000"/>
              </a:lnSpc>
              <a:buFont typeface="Wingdings" panose="05000000000000000000" pitchFamily="2" charset="2"/>
              <a:buChar char="Ø"/>
            </a:pPr>
            <a:r>
              <a:rPr lang="en-GB" dirty="0">
                <a:latin typeface="Adobe Heiti Std R" panose="020B0400000000000000" pitchFamily="34" charset="-128"/>
                <a:ea typeface="Adobe Heiti Std R" panose="020B0400000000000000" pitchFamily="34" charset="-128"/>
              </a:rPr>
              <a:t>DAY_OF_MONTH – The day of the flight departure.</a:t>
            </a:r>
          </a:p>
          <a:p>
            <a:pPr marL="285750" indent="-285750">
              <a:lnSpc>
                <a:spcPct val="150000"/>
              </a:lnSpc>
              <a:buFont typeface="Wingdings" panose="05000000000000000000" pitchFamily="2" charset="2"/>
              <a:buChar char="Ø"/>
            </a:pPr>
            <a:r>
              <a:rPr lang="en-GB" dirty="0">
                <a:latin typeface="Adobe Heiti Std R" panose="020B0400000000000000" pitchFamily="34" charset="-128"/>
                <a:ea typeface="Adobe Heiti Std R" panose="020B0400000000000000" pitchFamily="34" charset="-128"/>
              </a:rPr>
              <a:t>OP_UNIQUE_CARRIER – Airline carrier code identifying the operating airline.</a:t>
            </a:r>
          </a:p>
          <a:p>
            <a:pPr marL="285750" indent="-285750">
              <a:lnSpc>
                <a:spcPct val="150000"/>
              </a:lnSpc>
              <a:buFont typeface="Wingdings" panose="05000000000000000000" pitchFamily="2" charset="2"/>
              <a:buChar char="Ø"/>
            </a:pPr>
            <a:r>
              <a:rPr lang="en-GB" dirty="0">
                <a:latin typeface="Adobe Heiti Std R" panose="020B0400000000000000" pitchFamily="34" charset="-128"/>
                <a:ea typeface="Adobe Heiti Std R" panose="020B0400000000000000" pitchFamily="34" charset="-128"/>
              </a:rPr>
              <a:t>DEP_DELAY – Flight delay (minutes) compared to the scheduled departure time.</a:t>
            </a:r>
          </a:p>
          <a:p>
            <a:pPr marL="285750" indent="-285750">
              <a:lnSpc>
                <a:spcPct val="150000"/>
              </a:lnSpc>
              <a:buFont typeface="Wingdings" panose="05000000000000000000" pitchFamily="2" charset="2"/>
              <a:buChar char="Ø"/>
            </a:pPr>
            <a:r>
              <a:rPr lang="en-GB" dirty="0">
                <a:latin typeface="Adobe Heiti Std R" panose="020B0400000000000000" pitchFamily="34" charset="-128"/>
                <a:ea typeface="Adobe Heiti Std R" panose="020B0400000000000000" pitchFamily="34" charset="-128"/>
              </a:rPr>
              <a:t>Temperature – Temperature at departure time (degrees Fahrenheit).</a:t>
            </a:r>
          </a:p>
          <a:p>
            <a:pPr marL="285750" indent="-285750">
              <a:lnSpc>
                <a:spcPct val="150000"/>
              </a:lnSpc>
              <a:buFont typeface="Wingdings" panose="05000000000000000000" pitchFamily="2" charset="2"/>
              <a:buChar char="Ø"/>
            </a:pPr>
            <a:r>
              <a:rPr lang="en-GB" dirty="0">
                <a:latin typeface="Adobe Heiti Std R" panose="020B0400000000000000" pitchFamily="34" charset="-128"/>
                <a:ea typeface="Adobe Heiti Std R" panose="020B0400000000000000" pitchFamily="34" charset="-128"/>
              </a:rPr>
              <a:t>Humidity – Humidity percentage recorded at departure time. </a:t>
            </a:r>
          </a:p>
          <a:p>
            <a:pPr marL="285750" indent="-285750">
              <a:lnSpc>
                <a:spcPct val="150000"/>
              </a:lnSpc>
              <a:buFont typeface="Wingdings" panose="05000000000000000000" pitchFamily="2" charset="2"/>
              <a:buChar char="Ø"/>
            </a:pPr>
            <a:r>
              <a:rPr lang="en-GB" dirty="0">
                <a:latin typeface="Adobe Heiti Std R" panose="020B0400000000000000" pitchFamily="34" charset="-128"/>
                <a:ea typeface="Adobe Heiti Std R" panose="020B0400000000000000" pitchFamily="34" charset="-128"/>
              </a:rPr>
              <a:t>Wind Speed – Wind Speed at departure time (mph or knots).</a:t>
            </a:r>
          </a:p>
          <a:p>
            <a:pPr marL="285750" indent="-285750">
              <a:lnSpc>
                <a:spcPct val="150000"/>
              </a:lnSpc>
              <a:buFont typeface="Wingdings" panose="05000000000000000000" pitchFamily="2" charset="2"/>
              <a:buChar char="Ø"/>
            </a:pPr>
            <a:r>
              <a:rPr lang="en-GB" dirty="0">
                <a:latin typeface="Adobe Heiti Std R" panose="020B0400000000000000" pitchFamily="34" charset="-128"/>
                <a:ea typeface="Adobe Heiti Std R" panose="020B0400000000000000" pitchFamily="34" charset="-128"/>
              </a:rPr>
              <a:t>Pressure – Atmospheric pressure at departure time. </a:t>
            </a:r>
          </a:p>
          <a:p>
            <a:pPr marL="285750" indent="-285750">
              <a:lnSpc>
                <a:spcPct val="150000"/>
              </a:lnSpc>
              <a:buFont typeface="Wingdings" panose="05000000000000000000" pitchFamily="2" charset="2"/>
              <a:buChar char="Ø"/>
            </a:pPr>
            <a:r>
              <a:rPr lang="en-GB" dirty="0">
                <a:latin typeface="Adobe Heiti Std R" panose="020B0400000000000000" pitchFamily="34" charset="-128"/>
                <a:ea typeface="Adobe Heiti Std R" panose="020B0400000000000000" pitchFamily="34" charset="-128"/>
              </a:rPr>
              <a:t>TAXI_OUT – Taxi-out time (minutes) representing the time it takes for the aircraft to taxi from gate to the runway.</a:t>
            </a:r>
          </a:p>
          <a:p>
            <a:pPr marL="285750" indent="-285750">
              <a:buFont typeface="Wingdings" panose="05000000000000000000" pitchFamily="2" charset="2"/>
              <a:buChar char="Ø"/>
            </a:pPr>
            <a:endParaRPr lang="en-GB"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71815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BDE4-7C33-73D3-4B16-DE6CD7C5A16E}"/>
              </a:ext>
            </a:extLst>
          </p:cNvPr>
          <p:cNvSpPr>
            <a:spLocks noGrp="1"/>
          </p:cNvSpPr>
          <p:nvPr>
            <p:ph type="title"/>
          </p:nvPr>
        </p:nvSpPr>
        <p:spPr>
          <a:xfrm>
            <a:off x="368300" y="292101"/>
            <a:ext cx="11557000" cy="1066799"/>
          </a:xfrm>
        </p:spPr>
        <p:txBody>
          <a:bodyPr>
            <a:normAutofit/>
          </a:bodyPr>
          <a:lstStyle/>
          <a:p>
            <a:r>
              <a:rPr lang="en-GB" sz="2200" b="1" i="0" dirty="0"/>
              <a:t>What does the data show? </a:t>
            </a:r>
            <a:r>
              <a:rPr lang="en-GB" sz="2200" i="0" dirty="0"/>
              <a:t>Number of flights per airline and Destination</a:t>
            </a:r>
          </a:p>
        </p:txBody>
      </p:sp>
      <p:pic>
        <p:nvPicPr>
          <p:cNvPr id="5" name="Content Placeholder 4">
            <a:extLst>
              <a:ext uri="{FF2B5EF4-FFF2-40B4-BE49-F238E27FC236}">
                <a16:creationId xmlns:a16="http://schemas.microsoft.com/office/drawing/2014/main" id="{E46D68E2-4D9B-D271-18FE-B7BB8F387BF6}"/>
              </a:ext>
            </a:extLst>
          </p:cNvPr>
          <p:cNvPicPr>
            <a:picLocks noGrp="1" noChangeAspect="1"/>
          </p:cNvPicPr>
          <p:nvPr>
            <p:ph idx="1"/>
          </p:nvPr>
        </p:nvPicPr>
        <p:blipFill>
          <a:blip r:embed="rId3"/>
          <a:stretch>
            <a:fillRect/>
          </a:stretch>
        </p:blipFill>
        <p:spPr>
          <a:xfrm>
            <a:off x="139317" y="1358900"/>
            <a:ext cx="6030185" cy="4622800"/>
          </a:xfrm>
        </p:spPr>
      </p:pic>
      <p:pic>
        <p:nvPicPr>
          <p:cNvPr id="9" name="Picture 8">
            <a:extLst>
              <a:ext uri="{FF2B5EF4-FFF2-40B4-BE49-F238E27FC236}">
                <a16:creationId xmlns:a16="http://schemas.microsoft.com/office/drawing/2014/main" id="{BA2B9905-0AA9-7FDA-1E32-96336FF11A4E}"/>
              </a:ext>
            </a:extLst>
          </p:cNvPr>
          <p:cNvPicPr>
            <a:picLocks noChangeAspect="1"/>
          </p:cNvPicPr>
          <p:nvPr/>
        </p:nvPicPr>
        <p:blipFill>
          <a:blip r:embed="rId4"/>
          <a:stretch>
            <a:fillRect/>
          </a:stretch>
        </p:blipFill>
        <p:spPr>
          <a:xfrm>
            <a:off x="6169501" y="1358900"/>
            <a:ext cx="5914313" cy="4622800"/>
          </a:xfrm>
          <a:prstGeom prst="rect">
            <a:avLst/>
          </a:prstGeom>
        </p:spPr>
      </p:pic>
    </p:spTree>
    <p:extLst>
      <p:ext uri="{BB962C8B-B14F-4D97-AF65-F5344CB8AC3E}">
        <p14:creationId xmlns:p14="http://schemas.microsoft.com/office/powerpoint/2010/main" val="57689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F7F1-329E-7836-B499-003953823B49}"/>
              </a:ext>
            </a:extLst>
          </p:cNvPr>
          <p:cNvSpPr>
            <a:spLocks noGrp="1"/>
          </p:cNvSpPr>
          <p:nvPr>
            <p:ph type="title"/>
          </p:nvPr>
        </p:nvSpPr>
        <p:spPr/>
        <p:txBody>
          <a:bodyPr>
            <a:noAutofit/>
          </a:bodyPr>
          <a:lstStyle/>
          <a:p>
            <a:r>
              <a:rPr lang="en-GB" sz="2800" b="1" i="0" dirty="0"/>
              <a:t>What does the data show? </a:t>
            </a:r>
            <a:r>
              <a:rPr lang="en-GB" sz="2800" i="0" dirty="0"/>
              <a:t>(How many minutes is the delay on average on various destinations?)</a:t>
            </a:r>
          </a:p>
        </p:txBody>
      </p:sp>
      <p:pic>
        <p:nvPicPr>
          <p:cNvPr id="9" name="Content Placeholder 8">
            <a:extLst>
              <a:ext uri="{FF2B5EF4-FFF2-40B4-BE49-F238E27FC236}">
                <a16:creationId xmlns:a16="http://schemas.microsoft.com/office/drawing/2014/main" id="{6D7C7DFE-CC7C-38A7-DEC2-797DDD7047C2}"/>
              </a:ext>
            </a:extLst>
          </p:cNvPr>
          <p:cNvPicPr>
            <a:picLocks noGrp="1" noChangeAspect="1"/>
          </p:cNvPicPr>
          <p:nvPr>
            <p:ph idx="1"/>
          </p:nvPr>
        </p:nvPicPr>
        <p:blipFill>
          <a:blip r:embed="rId3"/>
          <a:stretch>
            <a:fillRect/>
          </a:stretch>
        </p:blipFill>
        <p:spPr>
          <a:xfrm>
            <a:off x="5791252" y="1726634"/>
            <a:ext cx="5653548" cy="4585882"/>
          </a:xfrm>
        </p:spPr>
      </p:pic>
      <p:pic>
        <p:nvPicPr>
          <p:cNvPr id="11" name="Picture 10">
            <a:extLst>
              <a:ext uri="{FF2B5EF4-FFF2-40B4-BE49-F238E27FC236}">
                <a16:creationId xmlns:a16="http://schemas.microsoft.com/office/drawing/2014/main" id="{FB33FC7B-6ECB-5E4A-4B41-147CED30FF98}"/>
              </a:ext>
            </a:extLst>
          </p:cNvPr>
          <p:cNvPicPr>
            <a:picLocks noChangeAspect="1"/>
          </p:cNvPicPr>
          <p:nvPr/>
        </p:nvPicPr>
        <p:blipFill>
          <a:blip r:embed="rId4"/>
          <a:stretch>
            <a:fillRect/>
          </a:stretch>
        </p:blipFill>
        <p:spPr>
          <a:xfrm>
            <a:off x="87102" y="1797569"/>
            <a:ext cx="5704150" cy="4514947"/>
          </a:xfrm>
          <a:prstGeom prst="rect">
            <a:avLst/>
          </a:prstGeom>
        </p:spPr>
      </p:pic>
    </p:spTree>
    <p:extLst>
      <p:ext uri="{BB962C8B-B14F-4D97-AF65-F5344CB8AC3E}">
        <p14:creationId xmlns:p14="http://schemas.microsoft.com/office/powerpoint/2010/main" val="228916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2D6A-C697-398F-A127-FBB31A826A2C}"/>
              </a:ext>
            </a:extLst>
          </p:cNvPr>
          <p:cNvSpPr>
            <a:spLocks noGrp="1"/>
          </p:cNvSpPr>
          <p:nvPr>
            <p:ph type="title"/>
          </p:nvPr>
        </p:nvSpPr>
        <p:spPr>
          <a:xfrm>
            <a:off x="452283" y="533401"/>
            <a:ext cx="11444749" cy="1382156"/>
          </a:xfrm>
        </p:spPr>
        <p:txBody>
          <a:bodyPr>
            <a:noAutofit/>
          </a:bodyPr>
          <a:lstStyle/>
          <a:p>
            <a:r>
              <a:rPr lang="en-GB" sz="2300" b="1" i="0" dirty="0"/>
              <a:t>What does the data show? </a:t>
            </a:r>
            <a:r>
              <a:rPr lang="en-GB" sz="2300" i="0" dirty="0"/>
              <a:t>(Short or long-distance flights?)</a:t>
            </a:r>
          </a:p>
        </p:txBody>
      </p:sp>
      <p:pic>
        <p:nvPicPr>
          <p:cNvPr id="5" name="Content Placeholder 4">
            <a:extLst>
              <a:ext uri="{FF2B5EF4-FFF2-40B4-BE49-F238E27FC236}">
                <a16:creationId xmlns:a16="http://schemas.microsoft.com/office/drawing/2014/main" id="{56548A4E-44D3-BE63-D79A-65A367F02E00}"/>
              </a:ext>
            </a:extLst>
          </p:cNvPr>
          <p:cNvPicPr>
            <a:picLocks noGrp="1" noChangeAspect="1"/>
          </p:cNvPicPr>
          <p:nvPr>
            <p:ph idx="1"/>
          </p:nvPr>
        </p:nvPicPr>
        <p:blipFill>
          <a:blip r:embed="rId3"/>
          <a:stretch>
            <a:fillRect/>
          </a:stretch>
        </p:blipFill>
        <p:spPr>
          <a:xfrm>
            <a:off x="2768682" y="1744303"/>
            <a:ext cx="5913201" cy="4683008"/>
          </a:xfrm>
        </p:spPr>
      </p:pic>
    </p:spTree>
    <p:extLst>
      <p:ext uri="{BB962C8B-B14F-4D97-AF65-F5344CB8AC3E}">
        <p14:creationId xmlns:p14="http://schemas.microsoft.com/office/powerpoint/2010/main" val="182505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F8A9-5AE9-0D9B-B900-5F6920418D2D}"/>
              </a:ext>
            </a:extLst>
          </p:cNvPr>
          <p:cNvSpPr>
            <a:spLocks noGrp="1"/>
          </p:cNvSpPr>
          <p:nvPr>
            <p:ph type="title"/>
          </p:nvPr>
        </p:nvSpPr>
        <p:spPr>
          <a:xfrm>
            <a:off x="127000" y="470209"/>
            <a:ext cx="11938000" cy="471449"/>
          </a:xfrm>
        </p:spPr>
        <p:txBody>
          <a:bodyPr>
            <a:noAutofit/>
          </a:bodyPr>
          <a:lstStyle/>
          <a:p>
            <a:r>
              <a:rPr lang="en-GB" sz="2400" b="1" i="0" dirty="0"/>
              <a:t>What does the data show? </a:t>
            </a:r>
            <a:r>
              <a:rPr lang="en-GB" sz="2400" i="0" dirty="0"/>
              <a:t>(How does the weather affect flights?) </a:t>
            </a:r>
          </a:p>
        </p:txBody>
      </p:sp>
      <p:pic>
        <p:nvPicPr>
          <p:cNvPr id="5" name="Content Placeholder 4">
            <a:extLst>
              <a:ext uri="{FF2B5EF4-FFF2-40B4-BE49-F238E27FC236}">
                <a16:creationId xmlns:a16="http://schemas.microsoft.com/office/drawing/2014/main" id="{0B26E010-7D30-1F45-4E9C-143F8219440C}"/>
              </a:ext>
            </a:extLst>
          </p:cNvPr>
          <p:cNvPicPr>
            <a:picLocks noGrp="1" noChangeAspect="1"/>
          </p:cNvPicPr>
          <p:nvPr>
            <p:ph idx="1"/>
          </p:nvPr>
        </p:nvPicPr>
        <p:blipFill>
          <a:blip r:embed="rId3"/>
          <a:stretch>
            <a:fillRect/>
          </a:stretch>
        </p:blipFill>
        <p:spPr>
          <a:xfrm>
            <a:off x="892380" y="1093830"/>
            <a:ext cx="5203620" cy="5293961"/>
          </a:xfrm>
        </p:spPr>
      </p:pic>
      <p:pic>
        <p:nvPicPr>
          <p:cNvPr id="9" name="Picture 8">
            <a:extLst>
              <a:ext uri="{FF2B5EF4-FFF2-40B4-BE49-F238E27FC236}">
                <a16:creationId xmlns:a16="http://schemas.microsoft.com/office/drawing/2014/main" id="{D66DF75C-31E0-E844-AE6C-D011DE7A1234}"/>
              </a:ext>
            </a:extLst>
          </p:cNvPr>
          <p:cNvPicPr>
            <a:picLocks noChangeAspect="1"/>
          </p:cNvPicPr>
          <p:nvPr/>
        </p:nvPicPr>
        <p:blipFill>
          <a:blip r:embed="rId4"/>
          <a:stretch>
            <a:fillRect/>
          </a:stretch>
        </p:blipFill>
        <p:spPr>
          <a:xfrm>
            <a:off x="6263312" y="1093830"/>
            <a:ext cx="5281738" cy="5420731"/>
          </a:xfrm>
          <a:prstGeom prst="rect">
            <a:avLst/>
          </a:prstGeom>
        </p:spPr>
      </p:pic>
    </p:spTree>
    <p:extLst>
      <p:ext uri="{BB962C8B-B14F-4D97-AF65-F5344CB8AC3E}">
        <p14:creationId xmlns:p14="http://schemas.microsoft.com/office/powerpoint/2010/main" val="213407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9D97-A5A6-01C8-5DF4-107100BD3357}"/>
              </a:ext>
            </a:extLst>
          </p:cNvPr>
          <p:cNvSpPr>
            <a:spLocks noGrp="1"/>
          </p:cNvSpPr>
          <p:nvPr>
            <p:ph type="title"/>
          </p:nvPr>
        </p:nvSpPr>
        <p:spPr>
          <a:xfrm>
            <a:off x="334295" y="0"/>
            <a:ext cx="11385755" cy="1382156"/>
          </a:xfrm>
        </p:spPr>
        <p:txBody>
          <a:bodyPr>
            <a:normAutofit/>
          </a:bodyPr>
          <a:lstStyle/>
          <a:p>
            <a:r>
              <a:rPr lang="en-GB" sz="2300" b="1" i="0" dirty="0"/>
              <a:t>What does the data show? </a:t>
            </a:r>
            <a:r>
              <a:rPr lang="en-GB" sz="2300" i="0" dirty="0"/>
              <a:t>(Relationship between temperature and delays) </a:t>
            </a:r>
          </a:p>
        </p:txBody>
      </p:sp>
      <p:pic>
        <p:nvPicPr>
          <p:cNvPr id="5" name="Content Placeholder 4">
            <a:extLst>
              <a:ext uri="{FF2B5EF4-FFF2-40B4-BE49-F238E27FC236}">
                <a16:creationId xmlns:a16="http://schemas.microsoft.com/office/drawing/2014/main" id="{334D2E67-5785-C362-3217-B70A2B1BBB64}"/>
              </a:ext>
            </a:extLst>
          </p:cNvPr>
          <p:cNvPicPr>
            <a:picLocks noGrp="1" noChangeAspect="1"/>
          </p:cNvPicPr>
          <p:nvPr>
            <p:ph idx="1"/>
          </p:nvPr>
        </p:nvPicPr>
        <p:blipFill>
          <a:blip r:embed="rId3"/>
          <a:stretch>
            <a:fillRect/>
          </a:stretch>
        </p:blipFill>
        <p:spPr>
          <a:xfrm>
            <a:off x="2596143" y="1416843"/>
            <a:ext cx="6151287" cy="4704557"/>
          </a:xfrm>
        </p:spPr>
      </p:pic>
    </p:spTree>
    <p:extLst>
      <p:ext uri="{BB962C8B-B14F-4D97-AF65-F5344CB8AC3E}">
        <p14:creationId xmlns:p14="http://schemas.microsoft.com/office/powerpoint/2010/main" val="252645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EAA282C-D6AD-4614-A9F7-E9D8CDB6B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Zigzag indicator line">
            <a:extLst>
              <a:ext uri="{FF2B5EF4-FFF2-40B4-BE49-F238E27FC236}">
                <a16:creationId xmlns:a16="http://schemas.microsoft.com/office/drawing/2014/main" id="{DE4117AB-B135-09C1-4B1B-43339488FD08}"/>
              </a:ext>
            </a:extLst>
          </p:cNvPr>
          <p:cNvPicPr>
            <a:picLocks noChangeAspect="1"/>
          </p:cNvPicPr>
          <p:nvPr/>
        </p:nvPicPr>
        <p:blipFill>
          <a:blip r:embed="rId2"/>
          <a:srcRect t="3852" b="11879"/>
          <a:stretch>
            <a:fillRect/>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85349CB8-0027-49D3-B09C-B3097EB0E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AF3FD-EEA4-98E4-9F20-A405262144B6}"/>
              </a:ext>
            </a:extLst>
          </p:cNvPr>
          <p:cNvSpPr>
            <a:spLocks noGrp="1"/>
          </p:cNvSpPr>
          <p:nvPr>
            <p:ph type="title"/>
          </p:nvPr>
        </p:nvSpPr>
        <p:spPr>
          <a:xfrm>
            <a:off x="848436" y="5284380"/>
            <a:ext cx="10495128" cy="775225"/>
          </a:xfrm>
        </p:spPr>
        <p:txBody>
          <a:bodyPr vert="horz" lIns="91440" tIns="45720" rIns="91440" bIns="45720" rtlCol="0" anchor="ctr">
            <a:normAutofit/>
          </a:bodyPr>
          <a:lstStyle/>
          <a:p>
            <a:pPr algn="ctr"/>
            <a:r>
              <a:rPr lang="en-US" sz="4800" b="1" i="0" kern="1200" cap="all" baseline="0" dirty="0">
                <a:solidFill>
                  <a:schemeClr val="tx2"/>
                </a:solidFill>
                <a:latin typeface="+mj-lt"/>
                <a:ea typeface="+mj-ea"/>
                <a:cs typeface="+mj-cs"/>
              </a:rPr>
              <a:t>Linear regression</a:t>
            </a:r>
          </a:p>
        </p:txBody>
      </p:sp>
      <p:cxnSp>
        <p:nvCxnSpPr>
          <p:cNvPr id="27" name="Straight Connector 26">
            <a:extLst>
              <a:ext uri="{FF2B5EF4-FFF2-40B4-BE49-F238E27FC236}">
                <a16:creationId xmlns:a16="http://schemas.microsoft.com/office/drawing/2014/main" id="{C4A330F7-C135-4887-BEB7-715897211F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4849100"/>
            <a:ext cx="3309581"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BC022-2321-4FF2-BB92-B4B3F486CF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64221" y="4849100"/>
            <a:ext cx="3327780"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E8991A-3FA3-406E-92A6-7021C64B8B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648592"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486EB5-0FC0-4694-8A6B-5084CCDFFA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95230" y="5834655"/>
            <a:ext cx="4296771" cy="10233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02A2150-2605-46B8-9C26-A96C0BB01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283588" y="4849100"/>
            <a:ext cx="1460311"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57200"/>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1561</TotalTime>
  <Words>843</Words>
  <Application>Microsoft Office PowerPoint</Application>
  <PresentationFormat>Widescreen</PresentationFormat>
  <Paragraphs>62</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Heiti Std R</vt:lpstr>
      <vt:lpstr>Aptos</vt:lpstr>
      <vt:lpstr>Arial</vt:lpstr>
      <vt:lpstr>Univers Condensed Light</vt:lpstr>
      <vt:lpstr>Walbaum Display Light</vt:lpstr>
      <vt:lpstr>Wingdings</vt:lpstr>
      <vt:lpstr>AngleLinesVTI</vt:lpstr>
      <vt:lpstr>Exploratory data analysis via linear regression </vt:lpstr>
      <vt:lpstr>INTRODUCTION</vt:lpstr>
      <vt:lpstr>DATASET INDEX</vt:lpstr>
      <vt:lpstr>What does the data show? Number of flights per airline and Destination</vt:lpstr>
      <vt:lpstr>What does the data show? (How many minutes is the delay on average on various destinations?)</vt:lpstr>
      <vt:lpstr>What does the data show? (Short or long-distance flights?)</vt:lpstr>
      <vt:lpstr>What does the data show? (How does the weather affect flights?) </vt:lpstr>
      <vt:lpstr>What does the data show? (Relationship between temperature and delays) </vt:lpstr>
      <vt:lpstr>Linear regression</vt:lpstr>
      <vt:lpstr>Simple linear regression     </vt:lpstr>
      <vt:lpstr>Multiple linear regression     </vt:lpstr>
      <vt:lpstr>RIDGE (l2 REGULARIZATION)</vt:lpstr>
      <vt:lpstr>Lasso (l1 regularization)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Manuel</dc:creator>
  <cp:lastModifiedBy>John Manuel</cp:lastModifiedBy>
  <cp:revision>5</cp:revision>
  <dcterms:created xsi:type="dcterms:W3CDTF">2025-06-20T03:37:42Z</dcterms:created>
  <dcterms:modified xsi:type="dcterms:W3CDTF">2025-06-21T06:17:02Z</dcterms:modified>
</cp:coreProperties>
</file>