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9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cmHcKLXWxbZMf86u2N6K2uTj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ECFA3-D3AC-42D7-B80B-AB1CFEA52FA9}">
  <a:tblStyle styleId="{21CECFA3-D3AC-42D7-B80B-AB1CFEA52FA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006"/>
  </p:normalViewPr>
  <p:slideViewPr>
    <p:cSldViewPr snapToGrid="0">
      <p:cViewPr varScale="1">
        <p:scale>
          <a:sx n="122" d="100"/>
          <a:sy n="122" d="100"/>
        </p:scale>
        <p:origin x="82" y="1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;n" descr="tud_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88913" y="8685213"/>
            <a:ext cx="1619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923925"/>
            <a:ext cx="5461000" cy="3071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n"/>
          <p:cNvCxnSpPr/>
          <p:nvPr/>
        </p:nvCxnSpPr>
        <p:spPr>
          <a:xfrm>
            <a:off x="190500" y="360363"/>
            <a:ext cx="6478588" cy="0"/>
          </a:xfrm>
          <a:prstGeom prst="straightConnector1">
            <a:avLst/>
          </a:prstGeom>
          <a:noFill/>
          <a:ln w="15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n"/>
          <p:cNvCxnSpPr/>
          <p:nvPr/>
        </p:nvCxnSpPr>
        <p:spPr>
          <a:xfrm>
            <a:off x="190500" y="781050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n"/>
          <p:cNvCxnSpPr/>
          <p:nvPr/>
        </p:nvCxnSpPr>
        <p:spPr>
          <a:xfrm>
            <a:off x="190500" y="8685213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n"/>
          <p:cNvCxnSpPr/>
          <p:nvPr/>
        </p:nvCxnSpPr>
        <p:spPr>
          <a:xfrm>
            <a:off x="188913" y="4103688"/>
            <a:ext cx="64785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56792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923925"/>
            <a:ext cx="5461000" cy="3071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62:notes"/>
          <p:cNvSpPr txBox="1">
            <a:spLocks noGrp="1"/>
          </p:cNvSpPr>
          <p:nvPr>
            <p:ph type="body" idx="1"/>
          </p:nvPr>
        </p:nvSpPr>
        <p:spPr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400" name="Google Shape;400;p62:notes"/>
          <p:cNvSpPr txBox="1">
            <a:spLocks noGrp="1"/>
          </p:cNvSpPr>
          <p:nvPr>
            <p:ph type="sldNum" idx="12"/>
          </p:nvPr>
        </p:nvSpPr>
        <p:spPr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9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6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D1A3-0C90-1046-9201-1D5A6413764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/>
          <p:nvPr/>
        </p:nvSpPr>
        <p:spPr>
          <a:xfrm>
            <a:off x="1106729" y="466922"/>
            <a:ext cx="1755000" cy="13889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problems are you trying to solve? What are the pain points you are addressing?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are those problems and pain points relevant to solve?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2"/>
          <p:cNvSpPr/>
          <p:nvPr/>
        </p:nvSpPr>
        <p:spPr>
          <a:xfrm>
            <a:off x="1106729" y="510470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2"/>
          <p:cNvSpPr/>
          <p:nvPr/>
        </p:nvSpPr>
        <p:spPr>
          <a:xfrm>
            <a:off x="2612678" y="519202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2"/>
          <p:cNvSpPr/>
          <p:nvPr/>
        </p:nvSpPr>
        <p:spPr>
          <a:xfrm>
            <a:off x="1106729" y="1855885"/>
            <a:ext cx="1755000" cy="140633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technical 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2"/>
          <p:cNvSpPr/>
          <p:nvPr/>
        </p:nvSpPr>
        <p:spPr>
          <a:xfrm>
            <a:off x="1106729" y="1899434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2"/>
          <p:cNvSpPr/>
          <p:nvPr/>
        </p:nvSpPr>
        <p:spPr>
          <a:xfrm>
            <a:off x="1106729" y="3262215"/>
            <a:ext cx="1755000" cy="162472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your users?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different segments of users?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your solution make a difference to them?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they use it?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2"/>
          <p:cNvSpPr/>
          <p:nvPr/>
        </p:nvSpPr>
        <p:spPr>
          <a:xfrm>
            <a:off x="1106729" y="3305763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&amp;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2"/>
          <p:cNvSpPr/>
          <p:nvPr/>
        </p:nvSpPr>
        <p:spPr>
          <a:xfrm>
            <a:off x="2861729" y="466922"/>
            <a:ext cx="1755000" cy="131083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data is available already?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data needs to be acquired?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which systems do you have to integrate?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2"/>
          <p:cNvSpPr/>
          <p:nvPr/>
        </p:nvSpPr>
        <p:spPr>
          <a:xfrm>
            <a:off x="2861729" y="513597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2"/>
          <p:cNvSpPr/>
          <p:nvPr/>
        </p:nvSpPr>
        <p:spPr>
          <a:xfrm>
            <a:off x="2861729" y="1777756"/>
            <a:ext cx="1755000" cy="109835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your target variable?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input features?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methodology will you use? (classification, regression, 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62"/>
          <p:cNvSpPr/>
          <p:nvPr/>
        </p:nvSpPr>
        <p:spPr>
          <a:xfrm>
            <a:off x="2861729" y="1821304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Analytics Formulation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2"/>
          <p:cNvSpPr/>
          <p:nvPr/>
        </p:nvSpPr>
        <p:spPr>
          <a:xfrm>
            <a:off x="2861729" y="2870979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types of models are suitable to solve the problem?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2"/>
          <p:cNvSpPr/>
          <p:nvPr/>
        </p:nvSpPr>
        <p:spPr>
          <a:xfrm>
            <a:off x="2861728" y="2914526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2"/>
          <p:cNvSpPr/>
          <p:nvPr/>
        </p:nvSpPr>
        <p:spPr>
          <a:xfrm>
            <a:off x="2861729" y="3878960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preprocessing steps are necessary before you can tackle the ML part?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2"/>
          <p:cNvSpPr/>
          <p:nvPr/>
        </p:nvSpPr>
        <p:spPr>
          <a:xfrm>
            <a:off x="2861728" y="3922508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2"/>
          <p:cNvSpPr/>
          <p:nvPr/>
        </p:nvSpPr>
        <p:spPr>
          <a:xfrm>
            <a:off x="4616729" y="467321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you evaluate your model?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cross-validation strategy, A/B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metrics are relevant?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2"/>
          <p:cNvSpPr/>
          <p:nvPr/>
        </p:nvSpPr>
        <p:spPr>
          <a:xfrm>
            <a:off x="4616729" y="510869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2"/>
          <p:cNvSpPr/>
          <p:nvPr/>
        </p:nvSpPr>
        <p:spPr>
          <a:xfrm>
            <a:off x="4616729" y="1474261"/>
            <a:ext cx="1755000" cy="139862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success look like?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related to your evaluation metrics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Subjective: related to customer experience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2"/>
          <p:cNvSpPr/>
          <p:nvPr/>
        </p:nvSpPr>
        <p:spPr>
          <a:xfrm>
            <a:off x="4616729" y="1505054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Criteria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2"/>
          <p:cNvSpPr/>
          <p:nvPr/>
        </p:nvSpPr>
        <p:spPr>
          <a:xfrm>
            <a:off x="4616729" y="2872889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constraints on the data set, the algorithms, the whole solution that people should know about early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2"/>
          <p:cNvSpPr/>
          <p:nvPr/>
        </p:nvSpPr>
        <p:spPr>
          <a:xfrm>
            <a:off x="4616728" y="2916437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2"/>
          <p:cNvSpPr/>
          <p:nvPr/>
        </p:nvSpPr>
        <p:spPr>
          <a:xfrm>
            <a:off x="6371729" y="466280"/>
            <a:ext cx="1755000" cy="149544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your technical solution translate to business value? (Increase in customers, decrease in customer churn, new product features that will generate revenue, automation gain, 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2"/>
          <p:cNvSpPr/>
          <p:nvPr/>
        </p:nvSpPr>
        <p:spPr>
          <a:xfrm>
            <a:off x="6371729" y="509828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2"/>
          <p:cNvSpPr/>
          <p:nvPr/>
        </p:nvSpPr>
        <p:spPr>
          <a:xfrm>
            <a:off x="6371728" y="1962041"/>
            <a:ext cx="1755000" cy="91084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in simple words a first version of your product that shows that the overall solution will be worth pursuing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2"/>
          <p:cNvSpPr/>
          <p:nvPr/>
        </p:nvSpPr>
        <p:spPr>
          <a:xfrm>
            <a:off x="6371728" y="2005589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2"/>
          <p:cNvSpPr/>
          <p:nvPr/>
        </p:nvSpPr>
        <p:spPr>
          <a:xfrm>
            <a:off x="6371728" y="2876106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Internal: Which tech resources are needed?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stakeholders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External: e.g. Subject matter experts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62"/>
          <p:cNvSpPr/>
          <p:nvPr/>
        </p:nvSpPr>
        <p:spPr>
          <a:xfrm>
            <a:off x="6371728" y="2919653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2"/>
          <p:cNvSpPr/>
          <p:nvPr/>
        </p:nvSpPr>
        <p:spPr>
          <a:xfrm>
            <a:off x="4619866" y="3878842"/>
            <a:ext cx="3506862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language, Infrastructure, Visualization, Databases, Ops, Frontend,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2"/>
          <p:cNvSpPr/>
          <p:nvPr/>
        </p:nvSpPr>
        <p:spPr>
          <a:xfrm>
            <a:off x="4613239" y="3915461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2"/>
          <p:cNvSpPr/>
          <p:nvPr/>
        </p:nvSpPr>
        <p:spPr>
          <a:xfrm>
            <a:off x="1036885" y="105450"/>
            <a:ext cx="302326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CANVAS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2"/>
          <p:cNvSpPr/>
          <p:nvPr/>
        </p:nvSpPr>
        <p:spPr>
          <a:xfrm>
            <a:off x="5341455" y="153224"/>
            <a:ext cx="1202611" cy="175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62"/>
          <p:cNvSpPr/>
          <p:nvPr/>
        </p:nvSpPr>
        <p:spPr>
          <a:xfrm>
            <a:off x="6938161" y="146587"/>
            <a:ext cx="287504" cy="1917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62"/>
          <p:cNvSpPr/>
          <p:nvPr/>
        </p:nvSpPr>
        <p:spPr>
          <a:xfrm>
            <a:off x="7619759" y="140284"/>
            <a:ext cx="518983" cy="20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62"/>
          <p:cNvSpPr txBox="1"/>
          <p:nvPr/>
        </p:nvSpPr>
        <p:spPr>
          <a:xfrm>
            <a:off x="7346169" y="153223"/>
            <a:ext cx="37420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2"/>
          <p:cNvSpPr txBox="1"/>
          <p:nvPr/>
        </p:nvSpPr>
        <p:spPr>
          <a:xfrm>
            <a:off x="6544066" y="156865"/>
            <a:ext cx="48933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2"/>
          <p:cNvSpPr txBox="1"/>
          <p:nvPr/>
        </p:nvSpPr>
        <p:spPr>
          <a:xfrm>
            <a:off x="4783952" y="161173"/>
            <a:ext cx="75118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2"/>
          <p:cNvSpPr txBox="1"/>
          <p:nvPr/>
        </p:nvSpPr>
        <p:spPr>
          <a:xfrm>
            <a:off x="3370301" y="167319"/>
            <a:ext cx="75118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2"/>
          <p:cNvSpPr/>
          <p:nvPr/>
        </p:nvSpPr>
        <p:spPr>
          <a:xfrm>
            <a:off x="3812536" y="156078"/>
            <a:ext cx="971417" cy="1934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0" name="Google Shape;440;p62" descr="Question 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0551" y="544200"/>
            <a:ext cx="139004" cy="13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2"/>
          <p:cNvSpPr/>
          <p:nvPr/>
        </p:nvSpPr>
        <p:spPr>
          <a:xfrm>
            <a:off x="2575723" y="1911089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62" descr="Lightbul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5547" y="1933044"/>
            <a:ext cx="151172" cy="15117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2"/>
          <p:cNvSpPr/>
          <p:nvPr/>
        </p:nvSpPr>
        <p:spPr>
          <a:xfrm>
            <a:off x="2575723" y="331737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62" descr="Us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3543" y="3332047"/>
            <a:ext cx="155180" cy="15518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2"/>
          <p:cNvSpPr/>
          <p:nvPr/>
        </p:nvSpPr>
        <p:spPr>
          <a:xfrm>
            <a:off x="4368839" y="515015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endParaRPr sz="375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6" name="Google Shape;446;p62"/>
          <p:cNvSpPr txBox="1"/>
          <p:nvPr/>
        </p:nvSpPr>
        <p:spPr>
          <a:xfrm>
            <a:off x="4121482" y="488328"/>
            <a:ext cx="6887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10011001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01011010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2"/>
          <p:cNvSpPr/>
          <p:nvPr/>
        </p:nvSpPr>
        <p:spPr>
          <a:xfrm>
            <a:off x="4368839" y="182632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62"/>
          <p:cNvSpPr/>
          <p:nvPr/>
        </p:nvSpPr>
        <p:spPr>
          <a:xfrm>
            <a:off x="4368839" y="292467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2"/>
          <p:cNvSpPr/>
          <p:nvPr/>
        </p:nvSpPr>
        <p:spPr>
          <a:xfrm>
            <a:off x="4365479" y="392606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62"/>
          <p:cNvSpPr/>
          <p:nvPr/>
        </p:nvSpPr>
        <p:spPr>
          <a:xfrm>
            <a:off x="7879250" y="392874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62" descr="Databas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8599" y="3958821"/>
            <a:ext cx="135000" cy="1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2"/>
          <p:cNvSpPr/>
          <p:nvPr/>
        </p:nvSpPr>
        <p:spPr>
          <a:xfrm>
            <a:off x="7849541" y="2933276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2"/>
          <p:cNvSpPr/>
          <p:nvPr/>
        </p:nvSpPr>
        <p:spPr>
          <a:xfrm>
            <a:off x="7852364" y="202433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62" descr="User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389" y="2952144"/>
            <a:ext cx="147257" cy="14725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2"/>
          <p:cNvSpPr/>
          <p:nvPr/>
        </p:nvSpPr>
        <p:spPr>
          <a:xfrm>
            <a:off x="7855859" y="515015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62" descr="Dolla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72481" y="527498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2" descr="Smart Phon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72290" y="2044588"/>
            <a:ext cx="148500" cy="1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2"/>
          <p:cNvSpPr/>
          <p:nvPr/>
        </p:nvSpPr>
        <p:spPr>
          <a:xfrm>
            <a:off x="6124373" y="511403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62"/>
          <p:cNvSpPr/>
          <p:nvPr/>
        </p:nvSpPr>
        <p:spPr>
          <a:xfrm>
            <a:off x="6127072" y="151442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62"/>
          <p:cNvSpPr/>
          <p:nvPr/>
        </p:nvSpPr>
        <p:spPr>
          <a:xfrm>
            <a:off x="6130774" y="292467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62" descr="Trophy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39862" y="1532928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2" descr="No sign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48853" y="2937401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2" descr="Research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37306" y="526208"/>
            <a:ext cx="1620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2"/>
          <p:cNvSpPr/>
          <p:nvPr/>
        </p:nvSpPr>
        <p:spPr>
          <a:xfrm>
            <a:off x="4283969" y="1851575"/>
            <a:ext cx="39626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45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f(x)=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62" descr="Gear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397160" y="2957437"/>
            <a:ext cx="136379" cy="13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2" descr="Mop and bucke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93996" y="3951146"/>
            <a:ext cx="136379" cy="13637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2"/>
          <p:cNvSpPr txBox="1"/>
          <p:nvPr/>
        </p:nvSpPr>
        <p:spPr>
          <a:xfrm>
            <a:off x="4516748" y="4899965"/>
            <a:ext cx="36772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4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 Spryfox GmbH, licensed under a creative commons attribution-sharealike 4.0 international license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4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inspired by the Business model canvas of Osterwalder et 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(16:9)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Lohse</dc:creator>
  <cp:lastModifiedBy>Tami Kunz</cp:lastModifiedBy>
  <cp:revision>26</cp:revision>
  <dcterms:created xsi:type="dcterms:W3CDTF">2009-12-23T09:42:49Z</dcterms:created>
  <dcterms:modified xsi:type="dcterms:W3CDTF">2023-10-20T09:08:13Z</dcterms:modified>
</cp:coreProperties>
</file>