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93"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ADBB10-9544-4967-A47F-776A332015E0}" type="datetimeFigureOut">
              <a:rPr lang="zh-CN" altLang="en-US" smtClean="0"/>
              <a:t>2024/02/07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45110-B7FF-4154-AEDE-D78ACA02A321}" type="slidenum">
              <a:rPr lang="zh-CN" altLang="en-US" smtClean="0"/>
              <a:t>‹#›</a:t>
            </a:fld>
            <a:endParaRPr lang="zh-CN" altLang="en-US"/>
          </a:p>
        </p:txBody>
      </p:sp>
    </p:spTree>
    <p:extLst>
      <p:ext uri="{BB962C8B-B14F-4D97-AF65-F5344CB8AC3E}">
        <p14:creationId xmlns:p14="http://schemas.microsoft.com/office/powerpoint/2010/main" val="1778331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62:notes"/>
          <p:cNvSpPr>
            <a:spLocks noGrp="1" noRot="1" noChangeAspect="1"/>
          </p:cNvSpPr>
          <p:nvPr>
            <p:ph type="sldImg" idx="2"/>
          </p:nvPr>
        </p:nvSpPr>
        <p:spPr>
          <a:xfrm>
            <a:off x="688975" y="923925"/>
            <a:ext cx="5461000" cy="30718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9" name="Google Shape;399;p62:notes"/>
          <p:cNvSpPr txBox="1">
            <a:spLocks noGrp="1"/>
          </p:cNvSpPr>
          <p:nvPr>
            <p:ph type="body" idx="1"/>
          </p:nvPr>
        </p:nvSpPr>
        <p:spPr>
          <a:xfrm>
            <a:off x="190500" y="4284663"/>
            <a:ext cx="6477000" cy="4283075"/>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120"/>
              </a:spcBef>
              <a:spcAft>
                <a:spcPts val="0"/>
              </a:spcAft>
              <a:buClr>
                <a:srgbClr val="000000"/>
              </a:buClr>
              <a:buSzPts val="1400"/>
              <a:buFont typeface="Arial"/>
              <a:buNone/>
            </a:pPr>
            <a:endParaRPr/>
          </a:p>
        </p:txBody>
      </p:sp>
      <p:sp>
        <p:nvSpPr>
          <p:cNvPr id="400" name="Google Shape;400;p62:notes"/>
          <p:cNvSpPr txBox="1">
            <a:spLocks noGrp="1"/>
          </p:cNvSpPr>
          <p:nvPr>
            <p:ph type="sldNum" idx="12"/>
          </p:nvPr>
        </p:nvSpPr>
        <p:spPr>
          <a:xfrm>
            <a:off x="5913438" y="8685213"/>
            <a:ext cx="942975" cy="4572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60E76D-F2EE-A55B-D60F-8EE0CF8650B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6AE660D-F996-68FF-509A-9E8B6B53D7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A139B4B-B7B4-F764-1DC1-825D58E0CAA7}"/>
              </a:ext>
            </a:extLst>
          </p:cNvPr>
          <p:cNvSpPr>
            <a:spLocks noGrp="1"/>
          </p:cNvSpPr>
          <p:nvPr>
            <p:ph type="dt" sz="half" idx="10"/>
          </p:nvPr>
        </p:nvSpPr>
        <p:spPr/>
        <p:txBody>
          <a:bodyPr/>
          <a:lstStyle/>
          <a:p>
            <a:fld id="{ABB9B2C7-146F-47A4-A0D4-C76EDEDBE163}" type="datetimeFigureOut">
              <a:rPr lang="zh-CN" altLang="en-US" smtClean="0"/>
              <a:t>2024/02/07</a:t>
            </a:fld>
            <a:endParaRPr lang="zh-CN" altLang="en-US"/>
          </a:p>
        </p:txBody>
      </p:sp>
      <p:sp>
        <p:nvSpPr>
          <p:cNvPr id="5" name="页脚占位符 4">
            <a:extLst>
              <a:ext uri="{FF2B5EF4-FFF2-40B4-BE49-F238E27FC236}">
                <a16:creationId xmlns:a16="http://schemas.microsoft.com/office/drawing/2014/main" id="{96063715-6554-468D-10C3-26664438CF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89E750-CD98-3926-2EDB-DE28D71C593C}"/>
              </a:ext>
            </a:extLst>
          </p:cNvPr>
          <p:cNvSpPr>
            <a:spLocks noGrp="1"/>
          </p:cNvSpPr>
          <p:nvPr>
            <p:ph type="sldNum" sz="quarter" idx="12"/>
          </p:nvPr>
        </p:nvSpPr>
        <p:spPr/>
        <p:txBody>
          <a:bodyPr/>
          <a:lstStyle/>
          <a:p>
            <a:fld id="{C4A05D59-00C4-44D8-BA00-F5EE906A3D5A}" type="slidenum">
              <a:rPr lang="zh-CN" altLang="en-US" smtClean="0"/>
              <a:t>‹#›</a:t>
            </a:fld>
            <a:endParaRPr lang="zh-CN" altLang="en-US"/>
          </a:p>
        </p:txBody>
      </p:sp>
    </p:spTree>
    <p:extLst>
      <p:ext uri="{BB962C8B-B14F-4D97-AF65-F5344CB8AC3E}">
        <p14:creationId xmlns:p14="http://schemas.microsoft.com/office/powerpoint/2010/main" val="697187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65EAF-380E-DCC4-56F2-5B321AB9517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1315AAC-5565-E13D-8364-B2E7F46243A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C3EDBC-F707-FBD7-D1D1-AC74B64188F5}"/>
              </a:ext>
            </a:extLst>
          </p:cNvPr>
          <p:cNvSpPr>
            <a:spLocks noGrp="1"/>
          </p:cNvSpPr>
          <p:nvPr>
            <p:ph type="dt" sz="half" idx="10"/>
          </p:nvPr>
        </p:nvSpPr>
        <p:spPr/>
        <p:txBody>
          <a:bodyPr/>
          <a:lstStyle/>
          <a:p>
            <a:fld id="{ABB9B2C7-146F-47A4-A0D4-C76EDEDBE163}" type="datetimeFigureOut">
              <a:rPr lang="zh-CN" altLang="en-US" smtClean="0"/>
              <a:t>2024/02/07</a:t>
            </a:fld>
            <a:endParaRPr lang="zh-CN" altLang="en-US"/>
          </a:p>
        </p:txBody>
      </p:sp>
      <p:sp>
        <p:nvSpPr>
          <p:cNvPr id="5" name="页脚占位符 4">
            <a:extLst>
              <a:ext uri="{FF2B5EF4-FFF2-40B4-BE49-F238E27FC236}">
                <a16:creationId xmlns:a16="http://schemas.microsoft.com/office/drawing/2014/main" id="{1D915A99-B8B7-863F-27EE-2D896350DA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89FB01-F7AC-7552-FC24-79A676452EDA}"/>
              </a:ext>
            </a:extLst>
          </p:cNvPr>
          <p:cNvSpPr>
            <a:spLocks noGrp="1"/>
          </p:cNvSpPr>
          <p:nvPr>
            <p:ph type="sldNum" sz="quarter" idx="12"/>
          </p:nvPr>
        </p:nvSpPr>
        <p:spPr/>
        <p:txBody>
          <a:bodyPr/>
          <a:lstStyle/>
          <a:p>
            <a:fld id="{C4A05D59-00C4-44D8-BA00-F5EE906A3D5A}" type="slidenum">
              <a:rPr lang="zh-CN" altLang="en-US" smtClean="0"/>
              <a:t>‹#›</a:t>
            </a:fld>
            <a:endParaRPr lang="zh-CN" altLang="en-US"/>
          </a:p>
        </p:txBody>
      </p:sp>
    </p:spTree>
    <p:extLst>
      <p:ext uri="{BB962C8B-B14F-4D97-AF65-F5344CB8AC3E}">
        <p14:creationId xmlns:p14="http://schemas.microsoft.com/office/powerpoint/2010/main" val="3974811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20E58F7-200D-27F4-E824-EF413FBD98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6C8D86B-39CF-39EC-4E49-BAE646A6BCB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AFE7D0-77B2-3E6F-29C3-3B1BD973824F}"/>
              </a:ext>
            </a:extLst>
          </p:cNvPr>
          <p:cNvSpPr>
            <a:spLocks noGrp="1"/>
          </p:cNvSpPr>
          <p:nvPr>
            <p:ph type="dt" sz="half" idx="10"/>
          </p:nvPr>
        </p:nvSpPr>
        <p:spPr/>
        <p:txBody>
          <a:bodyPr/>
          <a:lstStyle/>
          <a:p>
            <a:fld id="{ABB9B2C7-146F-47A4-A0D4-C76EDEDBE163}" type="datetimeFigureOut">
              <a:rPr lang="zh-CN" altLang="en-US" smtClean="0"/>
              <a:t>2024/02/07</a:t>
            </a:fld>
            <a:endParaRPr lang="zh-CN" altLang="en-US"/>
          </a:p>
        </p:txBody>
      </p:sp>
      <p:sp>
        <p:nvSpPr>
          <p:cNvPr id="5" name="页脚占位符 4">
            <a:extLst>
              <a:ext uri="{FF2B5EF4-FFF2-40B4-BE49-F238E27FC236}">
                <a16:creationId xmlns:a16="http://schemas.microsoft.com/office/drawing/2014/main" id="{9F0EB048-DF84-C28D-72FE-AB21714E8E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1E5EE4-1362-43E1-9503-C581AE0B82B0}"/>
              </a:ext>
            </a:extLst>
          </p:cNvPr>
          <p:cNvSpPr>
            <a:spLocks noGrp="1"/>
          </p:cNvSpPr>
          <p:nvPr>
            <p:ph type="sldNum" sz="quarter" idx="12"/>
          </p:nvPr>
        </p:nvSpPr>
        <p:spPr/>
        <p:txBody>
          <a:bodyPr/>
          <a:lstStyle/>
          <a:p>
            <a:fld id="{C4A05D59-00C4-44D8-BA00-F5EE906A3D5A}" type="slidenum">
              <a:rPr lang="zh-CN" altLang="en-US" smtClean="0"/>
              <a:t>‹#›</a:t>
            </a:fld>
            <a:endParaRPr lang="zh-CN" altLang="en-US"/>
          </a:p>
        </p:txBody>
      </p:sp>
    </p:spTree>
    <p:extLst>
      <p:ext uri="{BB962C8B-B14F-4D97-AF65-F5344CB8AC3E}">
        <p14:creationId xmlns:p14="http://schemas.microsoft.com/office/powerpoint/2010/main" val="2335451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E4FBF234-5426-5554-0876-C0CB41FEB798}"/>
              </a:ext>
            </a:extLst>
          </p:cNvPr>
          <p:cNvSpPr>
            <a:spLocks noGrp="1"/>
          </p:cNvSpPr>
          <p:nvPr>
            <p:ph type="subTitle" idx="1"/>
          </p:nvPr>
        </p:nvSpPr>
        <p:spPr>
          <a:xfrm>
            <a:off x="1416000" y="3789000"/>
            <a:ext cx="9360000" cy="1468800"/>
          </a:xfrm>
        </p:spPr>
        <p:txBody>
          <a:bodyPr>
            <a:normAutofit/>
          </a:bodyPr>
          <a:lstStyle>
            <a:lvl1pPr marL="0" indent="0" algn="ctr">
              <a:buNone/>
              <a:defRPr sz="1800" spc="4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p>
        </p:txBody>
      </p:sp>
      <p:sp>
        <p:nvSpPr>
          <p:cNvPr id="2" name="标题 1">
            <a:extLst>
              <a:ext uri="{FF2B5EF4-FFF2-40B4-BE49-F238E27FC236}">
                <a16:creationId xmlns:a16="http://schemas.microsoft.com/office/drawing/2014/main" id="{38576444-F1FA-C7C0-CE5B-3E38BC49F2DE}"/>
              </a:ext>
            </a:extLst>
          </p:cNvPr>
          <p:cNvSpPr>
            <a:spLocks noGrp="1"/>
          </p:cNvSpPr>
          <p:nvPr>
            <p:ph type="title"/>
          </p:nvPr>
        </p:nvSpPr>
        <p:spPr/>
        <p:txBody>
          <a:bodyPr/>
          <a:lstStyle/>
          <a:p>
            <a:r>
              <a:rPr lang="zh-CN" altLang="en-US"/>
              <a:t>单击此处编辑母版标题样式</a:t>
            </a:r>
          </a:p>
        </p:txBody>
      </p:sp>
      <p:sp>
        <p:nvSpPr>
          <p:cNvPr id="11" name="日期占位符 10">
            <a:extLst>
              <a:ext uri="{FF2B5EF4-FFF2-40B4-BE49-F238E27FC236}">
                <a16:creationId xmlns:a16="http://schemas.microsoft.com/office/drawing/2014/main" id="{1AC5976C-6508-C625-318E-F2DF57DD1C7D}"/>
              </a:ext>
            </a:extLst>
          </p:cNvPr>
          <p:cNvSpPr>
            <a:spLocks noGrp="1"/>
          </p:cNvSpPr>
          <p:nvPr>
            <p:ph type="dt" sz="half" idx="10"/>
          </p:nvPr>
        </p:nvSpPr>
        <p:spPr/>
        <p:txBody>
          <a:bodyPr/>
          <a:lstStyle/>
          <a:p>
            <a:fld id="{5DA67C8D-2069-4FF4-8465-F5CD9D384566}" type="datetime1">
              <a:rPr lang="de-DE" altLang="zh-CN" smtClean="0"/>
              <a:t>07.02.2024</a:t>
            </a:fld>
            <a:endParaRPr lang="de-DE" dirty="0"/>
          </a:p>
        </p:txBody>
      </p:sp>
      <p:sp>
        <p:nvSpPr>
          <p:cNvPr id="12" name="页脚占位符 11">
            <a:extLst>
              <a:ext uri="{FF2B5EF4-FFF2-40B4-BE49-F238E27FC236}">
                <a16:creationId xmlns:a16="http://schemas.microsoft.com/office/drawing/2014/main" id="{3C4291AF-FF44-EF87-05D9-098E2D102C11}"/>
              </a:ext>
            </a:extLst>
          </p:cNvPr>
          <p:cNvSpPr>
            <a:spLocks noGrp="1"/>
          </p:cNvSpPr>
          <p:nvPr>
            <p:ph type="ftr" sz="quarter" idx="11"/>
          </p:nvPr>
        </p:nvSpPr>
        <p:spPr/>
        <p:txBody>
          <a:bodyPr/>
          <a:lstStyle/>
          <a:p>
            <a:r>
              <a:rPr lang="de-DE"/>
              <a:t>Data Science II / Deadlock</a:t>
            </a:r>
            <a:endParaRPr lang="de-DE" dirty="0"/>
          </a:p>
        </p:txBody>
      </p:sp>
      <p:sp>
        <p:nvSpPr>
          <p:cNvPr id="13" name="灯片编号占位符 12">
            <a:extLst>
              <a:ext uri="{FF2B5EF4-FFF2-40B4-BE49-F238E27FC236}">
                <a16:creationId xmlns:a16="http://schemas.microsoft.com/office/drawing/2014/main" id="{8F682291-BA5A-2883-00A3-BDF513CC27C8}"/>
              </a:ext>
            </a:extLst>
          </p:cNvPr>
          <p:cNvSpPr>
            <a:spLocks noGrp="1"/>
          </p:cNvSpPr>
          <p:nvPr>
            <p:ph type="sldNum" sz="quarter" idx="12"/>
          </p:nvPr>
        </p:nvSpPr>
        <p:spPr/>
        <p:txBody>
          <a:bodyPr/>
          <a:lstStyle/>
          <a:p>
            <a:fld id="{DD2F4C09-65E4-4AD7-8D55-83CBD210ED85}" type="slidenum">
              <a:rPr lang="de-DE" smtClean="0"/>
              <a:pPr/>
              <a:t>‹#›</a:t>
            </a:fld>
            <a:endParaRPr lang="de-DE" dirty="0"/>
          </a:p>
        </p:txBody>
      </p:sp>
    </p:spTree>
    <p:extLst>
      <p:ext uri="{BB962C8B-B14F-4D97-AF65-F5344CB8AC3E}">
        <p14:creationId xmlns:p14="http://schemas.microsoft.com/office/powerpoint/2010/main" val="19402593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1CA20-8917-9A02-6B7E-8BACF5FCA72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BBAFC9-40D4-492E-9770-A552487E979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F78A32-F830-AD89-9205-1EA4CF2C8877}"/>
              </a:ext>
            </a:extLst>
          </p:cNvPr>
          <p:cNvSpPr>
            <a:spLocks noGrp="1"/>
          </p:cNvSpPr>
          <p:nvPr>
            <p:ph type="dt" sz="half" idx="10"/>
          </p:nvPr>
        </p:nvSpPr>
        <p:spPr/>
        <p:txBody>
          <a:bodyPr/>
          <a:lstStyle/>
          <a:p>
            <a:fld id="{ABB9B2C7-146F-47A4-A0D4-C76EDEDBE163}" type="datetimeFigureOut">
              <a:rPr lang="zh-CN" altLang="en-US" smtClean="0"/>
              <a:t>2024/02/07</a:t>
            </a:fld>
            <a:endParaRPr lang="zh-CN" altLang="en-US"/>
          </a:p>
        </p:txBody>
      </p:sp>
      <p:sp>
        <p:nvSpPr>
          <p:cNvPr id="5" name="页脚占位符 4">
            <a:extLst>
              <a:ext uri="{FF2B5EF4-FFF2-40B4-BE49-F238E27FC236}">
                <a16:creationId xmlns:a16="http://schemas.microsoft.com/office/drawing/2014/main" id="{59C2046A-83C4-68DC-966F-2AE28D14A5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21BAED-13EC-56C2-C758-4E7E93A2A8BF}"/>
              </a:ext>
            </a:extLst>
          </p:cNvPr>
          <p:cNvSpPr>
            <a:spLocks noGrp="1"/>
          </p:cNvSpPr>
          <p:nvPr>
            <p:ph type="sldNum" sz="quarter" idx="12"/>
          </p:nvPr>
        </p:nvSpPr>
        <p:spPr/>
        <p:txBody>
          <a:bodyPr/>
          <a:lstStyle/>
          <a:p>
            <a:fld id="{C4A05D59-00C4-44D8-BA00-F5EE906A3D5A}" type="slidenum">
              <a:rPr lang="zh-CN" altLang="en-US" smtClean="0"/>
              <a:t>‹#›</a:t>
            </a:fld>
            <a:endParaRPr lang="zh-CN" altLang="en-US"/>
          </a:p>
        </p:txBody>
      </p:sp>
    </p:spTree>
    <p:extLst>
      <p:ext uri="{BB962C8B-B14F-4D97-AF65-F5344CB8AC3E}">
        <p14:creationId xmlns:p14="http://schemas.microsoft.com/office/powerpoint/2010/main" val="151693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B98616-B77A-6555-51B9-7677E0D54E4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83F1218-270A-C8F8-068E-68756DF19C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31F1565-1E0F-E32D-FA39-3D174343994B}"/>
              </a:ext>
            </a:extLst>
          </p:cNvPr>
          <p:cNvSpPr>
            <a:spLocks noGrp="1"/>
          </p:cNvSpPr>
          <p:nvPr>
            <p:ph type="dt" sz="half" idx="10"/>
          </p:nvPr>
        </p:nvSpPr>
        <p:spPr/>
        <p:txBody>
          <a:bodyPr/>
          <a:lstStyle/>
          <a:p>
            <a:fld id="{ABB9B2C7-146F-47A4-A0D4-C76EDEDBE163}" type="datetimeFigureOut">
              <a:rPr lang="zh-CN" altLang="en-US" smtClean="0"/>
              <a:t>2024/02/07</a:t>
            </a:fld>
            <a:endParaRPr lang="zh-CN" altLang="en-US"/>
          </a:p>
        </p:txBody>
      </p:sp>
      <p:sp>
        <p:nvSpPr>
          <p:cNvPr id="5" name="页脚占位符 4">
            <a:extLst>
              <a:ext uri="{FF2B5EF4-FFF2-40B4-BE49-F238E27FC236}">
                <a16:creationId xmlns:a16="http://schemas.microsoft.com/office/drawing/2014/main" id="{355AAB8F-F009-7B59-9460-9260BD8C9B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E8F658-0855-9585-1317-E0316622A681}"/>
              </a:ext>
            </a:extLst>
          </p:cNvPr>
          <p:cNvSpPr>
            <a:spLocks noGrp="1"/>
          </p:cNvSpPr>
          <p:nvPr>
            <p:ph type="sldNum" sz="quarter" idx="12"/>
          </p:nvPr>
        </p:nvSpPr>
        <p:spPr/>
        <p:txBody>
          <a:bodyPr/>
          <a:lstStyle/>
          <a:p>
            <a:fld id="{C4A05D59-00C4-44D8-BA00-F5EE906A3D5A}" type="slidenum">
              <a:rPr lang="zh-CN" altLang="en-US" smtClean="0"/>
              <a:t>‹#›</a:t>
            </a:fld>
            <a:endParaRPr lang="zh-CN" altLang="en-US"/>
          </a:p>
        </p:txBody>
      </p:sp>
    </p:spTree>
    <p:extLst>
      <p:ext uri="{BB962C8B-B14F-4D97-AF65-F5344CB8AC3E}">
        <p14:creationId xmlns:p14="http://schemas.microsoft.com/office/powerpoint/2010/main" val="223438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D0BB42-D241-B58E-9A48-328C8ADFD5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3EADB5D-EE2D-7095-A798-D0E3C3F792C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5B5CE7F-E423-E14E-34E8-5EF02787C97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504EA19-78C9-D6F3-9F96-90C60CAEFBCC}"/>
              </a:ext>
            </a:extLst>
          </p:cNvPr>
          <p:cNvSpPr>
            <a:spLocks noGrp="1"/>
          </p:cNvSpPr>
          <p:nvPr>
            <p:ph type="dt" sz="half" idx="10"/>
          </p:nvPr>
        </p:nvSpPr>
        <p:spPr/>
        <p:txBody>
          <a:bodyPr/>
          <a:lstStyle/>
          <a:p>
            <a:fld id="{ABB9B2C7-146F-47A4-A0D4-C76EDEDBE163}" type="datetimeFigureOut">
              <a:rPr lang="zh-CN" altLang="en-US" smtClean="0"/>
              <a:t>2024/02/07</a:t>
            </a:fld>
            <a:endParaRPr lang="zh-CN" altLang="en-US"/>
          </a:p>
        </p:txBody>
      </p:sp>
      <p:sp>
        <p:nvSpPr>
          <p:cNvPr id="6" name="页脚占位符 5">
            <a:extLst>
              <a:ext uri="{FF2B5EF4-FFF2-40B4-BE49-F238E27FC236}">
                <a16:creationId xmlns:a16="http://schemas.microsoft.com/office/drawing/2014/main" id="{D97CDA66-58A2-C754-5A49-3E843C2FD2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AEF263-2B24-AF2E-E43F-6DF064A30908}"/>
              </a:ext>
            </a:extLst>
          </p:cNvPr>
          <p:cNvSpPr>
            <a:spLocks noGrp="1"/>
          </p:cNvSpPr>
          <p:nvPr>
            <p:ph type="sldNum" sz="quarter" idx="12"/>
          </p:nvPr>
        </p:nvSpPr>
        <p:spPr/>
        <p:txBody>
          <a:bodyPr/>
          <a:lstStyle/>
          <a:p>
            <a:fld id="{C4A05D59-00C4-44D8-BA00-F5EE906A3D5A}" type="slidenum">
              <a:rPr lang="zh-CN" altLang="en-US" smtClean="0"/>
              <a:t>‹#›</a:t>
            </a:fld>
            <a:endParaRPr lang="zh-CN" altLang="en-US"/>
          </a:p>
        </p:txBody>
      </p:sp>
    </p:spTree>
    <p:extLst>
      <p:ext uri="{BB962C8B-B14F-4D97-AF65-F5344CB8AC3E}">
        <p14:creationId xmlns:p14="http://schemas.microsoft.com/office/powerpoint/2010/main" val="2519015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4F4460-0600-FE62-4D5B-054B2AB1348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280A0F-D3E8-C1FD-6DF6-4A46537EA0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651C729-7100-E7F9-3375-DD0388D8438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BC45DE-8DBA-02A6-9A4F-2D67A9812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2074760-9B31-A976-A4D5-85FB8826E3E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7318FD9-A751-3823-37D4-8D2286A48D9F}"/>
              </a:ext>
            </a:extLst>
          </p:cNvPr>
          <p:cNvSpPr>
            <a:spLocks noGrp="1"/>
          </p:cNvSpPr>
          <p:nvPr>
            <p:ph type="dt" sz="half" idx="10"/>
          </p:nvPr>
        </p:nvSpPr>
        <p:spPr/>
        <p:txBody>
          <a:bodyPr/>
          <a:lstStyle/>
          <a:p>
            <a:fld id="{ABB9B2C7-146F-47A4-A0D4-C76EDEDBE163}" type="datetimeFigureOut">
              <a:rPr lang="zh-CN" altLang="en-US" smtClean="0"/>
              <a:t>2024/02/07</a:t>
            </a:fld>
            <a:endParaRPr lang="zh-CN" altLang="en-US"/>
          </a:p>
        </p:txBody>
      </p:sp>
      <p:sp>
        <p:nvSpPr>
          <p:cNvPr id="8" name="页脚占位符 7">
            <a:extLst>
              <a:ext uri="{FF2B5EF4-FFF2-40B4-BE49-F238E27FC236}">
                <a16:creationId xmlns:a16="http://schemas.microsoft.com/office/drawing/2014/main" id="{B16F53CF-0935-FBC3-98A3-F9BFDB8DBD7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36DF37D-E6C8-67E3-6A23-49C4859C4E90}"/>
              </a:ext>
            </a:extLst>
          </p:cNvPr>
          <p:cNvSpPr>
            <a:spLocks noGrp="1"/>
          </p:cNvSpPr>
          <p:nvPr>
            <p:ph type="sldNum" sz="quarter" idx="12"/>
          </p:nvPr>
        </p:nvSpPr>
        <p:spPr/>
        <p:txBody>
          <a:bodyPr/>
          <a:lstStyle/>
          <a:p>
            <a:fld id="{C4A05D59-00C4-44D8-BA00-F5EE906A3D5A}" type="slidenum">
              <a:rPr lang="zh-CN" altLang="en-US" smtClean="0"/>
              <a:t>‹#›</a:t>
            </a:fld>
            <a:endParaRPr lang="zh-CN" altLang="en-US"/>
          </a:p>
        </p:txBody>
      </p:sp>
    </p:spTree>
    <p:extLst>
      <p:ext uri="{BB962C8B-B14F-4D97-AF65-F5344CB8AC3E}">
        <p14:creationId xmlns:p14="http://schemas.microsoft.com/office/powerpoint/2010/main" val="168075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3E930-DE4C-2A8D-EF85-7BFA4D70626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2F849E9-92E1-C8BC-BE00-E07F080A0B42}"/>
              </a:ext>
            </a:extLst>
          </p:cNvPr>
          <p:cNvSpPr>
            <a:spLocks noGrp="1"/>
          </p:cNvSpPr>
          <p:nvPr>
            <p:ph type="dt" sz="half" idx="10"/>
          </p:nvPr>
        </p:nvSpPr>
        <p:spPr/>
        <p:txBody>
          <a:bodyPr/>
          <a:lstStyle/>
          <a:p>
            <a:fld id="{ABB9B2C7-146F-47A4-A0D4-C76EDEDBE163}" type="datetimeFigureOut">
              <a:rPr lang="zh-CN" altLang="en-US" smtClean="0"/>
              <a:t>2024/02/07</a:t>
            </a:fld>
            <a:endParaRPr lang="zh-CN" altLang="en-US"/>
          </a:p>
        </p:txBody>
      </p:sp>
      <p:sp>
        <p:nvSpPr>
          <p:cNvPr id="4" name="页脚占位符 3">
            <a:extLst>
              <a:ext uri="{FF2B5EF4-FFF2-40B4-BE49-F238E27FC236}">
                <a16:creationId xmlns:a16="http://schemas.microsoft.com/office/drawing/2014/main" id="{52233B21-184E-7F22-FA2A-E75B24C4121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B3EDE97-1946-1405-76F8-D8D54A2DBC27}"/>
              </a:ext>
            </a:extLst>
          </p:cNvPr>
          <p:cNvSpPr>
            <a:spLocks noGrp="1"/>
          </p:cNvSpPr>
          <p:nvPr>
            <p:ph type="sldNum" sz="quarter" idx="12"/>
          </p:nvPr>
        </p:nvSpPr>
        <p:spPr/>
        <p:txBody>
          <a:bodyPr/>
          <a:lstStyle/>
          <a:p>
            <a:fld id="{C4A05D59-00C4-44D8-BA00-F5EE906A3D5A}" type="slidenum">
              <a:rPr lang="zh-CN" altLang="en-US" smtClean="0"/>
              <a:t>‹#›</a:t>
            </a:fld>
            <a:endParaRPr lang="zh-CN" altLang="en-US"/>
          </a:p>
        </p:txBody>
      </p:sp>
    </p:spTree>
    <p:extLst>
      <p:ext uri="{BB962C8B-B14F-4D97-AF65-F5344CB8AC3E}">
        <p14:creationId xmlns:p14="http://schemas.microsoft.com/office/powerpoint/2010/main" val="80478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2A6563-C2A4-51FB-B467-6E68C93F91E8}"/>
              </a:ext>
            </a:extLst>
          </p:cNvPr>
          <p:cNvSpPr>
            <a:spLocks noGrp="1"/>
          </p:cNvSpPr>
          <p:nvPr>
            <p:ph type="dt" sz="half" idx="10"/>
          </p:nvPr>
        </p:nvSpPr>
        <p:spPr/>
        <p:txBody>
          <a:bodyPr/>
          <a:lstStyle/>
          <a:p>
            <a:fld id="{ABB9B2C7-146F-47A4-A0D4-C76EDEDBE163}" type="datetimeFigureOut">
              <a:rPr lang="zh-CN" altLang="en-US" smtClean="0"/>
              <a:t>2024/02/07</a:t>
            </a:fld>
            <a:endParaRPr lang="zh-CN" altLang="en-US"/>
          </a:p>
        </p:txBody>
      </p:sp>
      <p:sp>
        <p:nvSpPr>
          <p:cNvPr id="3" name="页脚占位符 2">
            <a:extLst>
              <a:ext uri="{FF2B5EF4-FFF2-40B4-BE49-F238E27FC236}">
                <a16:creationId xmlns:a16="http://schemas.microsoft.com/office/drawing/2014/main" id="{6F9C60E1-9ABD-9933-0E43-F7AA912B8C4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BD37EEF-B376-99E2-AF55-6211D54CD443}"/>
              </a:ext>
            </a:extLst>
          </p:cNvPr>
          <p:cNvSpPr>
            <a:spLocks noGrp="1"/>
          </p:cNvSpPr>
          <p:nvPr>
            <p:ph type="sldNum" sz="quarter" idx="12"/>
          </p:nvPr>
        </p:nvSpPr>
        <p:spPr/>
        <p:txBody>
          <a:bodyPr/>
          <a:lstStyle/>
          <a:p>
            <a:fld id="{C4A05D59-00C4-44D8-BA00-F5EE906A3D5A}" type="slidenum">
              <a:rPr lang="zh-CN" altLang="en-US" smtClean="0"/>
              <a:t>‹#›</a:t>
            </a:fld>
            <a:endParaRPr lang="zh-CN" altLang="en-US"/>
          </a:p>
        </p:txBody>
      </p:sp>
    </p:spTree>
    <p:extLst>
      <p:ext uri="{BB962C8B-B14F-4D97-AF65-F5344CB8AC3E}">
        <p14:creationId xmlns:p14="http://schemas.microsoft.com/office/powerpoint/2010/main" val="260129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C5075-26B0-1FDF-D69F-F48E89DFD3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69C1110-8181-4EF2-F50D-1F4732239B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5179F84-FABE-7C34-4C8E-C3B56972A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061348-57A5-D675-2A60-49648B7FBA7D}"/>
              </a:ext>
            </a:extLst>
          </p:cNvPr>
          <p:cNvSpPr>
            <a:spLocks noGrp="1"/>
          </p:cNvSpPr>
          <p:nvPr>
            <p:ph type="dt" sz="half" idx="10"/>
          </p:nvPr>
        </p:nvSpPr>
        <p:spPr/>
        <p:txBody>
          <a:bodyPr/>
          <a:lstStyle/>
          <a:p>
            <a:fld id="{ABB9B2C7-146F-47A4-A0D4-C76EDEDBE163}" type="datetimeFigureOut">
              <a:rPr lang="zh-CN" altLang="en-US" smtClean="0"/>
              <a:t>2024/02/07</a:t>
            </a:fld>
            <a:endParaRPr lang="zh-CN" altLang="en-US"/>
          </a:p>
        </p:txBody>
      </p:sp>
      <p:sp>
        <p:nvSpPr>
          <p:cNvPr id="6" name="页脚占位符 5">
            <a:extLst>
              <a:ext uri="{FF2B5EF4-FFF2-40B4-BE49-F238E27FC236}">
                <a16:creationId xmlns:a16="http://schemas.microsoft.com/office/drawing/2014/main" id="{35C13D6D-DB9E-0566-4011-F15C73D914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489DB8-F818-E8D2-6D51-8C7680D24753}"/>
              </a:ext>
            </a:extLst>
          </p:cNvPr>
          <p:cNvSpPr>
            <a:spLocks noGrp="1"/>
          </p:cNvSpPr>
          <p:nvPr>
            <p:ph type="sldNum" sz="quarter" idx="12"/>
          </p:nvPr>
        </p:nvSpPr>
        <p:spPr/>
        <p:txBody>
          <a:bodyPr/>
          <a:lstStyle/>
          <a:p>
            <a:fld id="{C4A05D59-00C4-44D8-BA00-F5EE906A3D5A}" type="slidenum">
              <a:rPr lang="zh-CN" altLang="en-US" smtClean="0"/>
              <a:t>‹#›</a:t>
            </a:fld>
            <a:endParaRPr lang="zh-CN" altLang="en-US"/>
          </a:p>
        </p:txBody>
      </p:sp>
    </p:spTree>
    <p:extLst>
      <p:ext uri="{BB962C8B-B14F-4D97-AF65-F5344CB8AC3E}">
        <p14:creationId xmlns:p14="http://schemas.microsoft.com/office/powerpoint/2010/main" val="3266538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1393A-36A3-792C-F0DE-1806B57EFD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B26FB21-DA9E-6288-16A3-2A21D346A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2B650C4-502F-3C42-66B2-C5B7C4F04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F9EDBB-6124-E550-D28A-535588FBC9EC}"/>
              </a:ext>
            </a:extLst>
          </p:cNvPr>
          <p:cNvSpPr>
            <a:spLocks noGrp="1"/>
          </p:cNvSpPr>
          <p:nvPr>
            <p:ph type="dt" sz="half" idx="10"/>
          </p:nvPr>
        </p:nvSpPr>
        <p:spPr/>
        <p:txBody>
          <a:bodyPr/>
          <a:lstStyle/>
          <a:p>
            <a:fld id="{ABB9B2C7-146F-47A4-A0D4-C76EDEDBE163}" type="datetimeFigureOut">
              <a:rPr lang="zh-CN" altLang="en-US" smtClean="0"/>
              <a:t>2024/02/07</a:t>
            </a:fld>
            <a:endParaRPr lang="zh-CN" altLang="en-US"/>
          </a:p>
        </p:txBody>
      </p:sp>
      <p:sp>
        <p:nvSpPr>
          <p:cNvPr id="6" name="页脚占位符 5">
            <a:extLst>
              <a:ext uri="{FF2B5EF4-FFF2-40B4-BE49-F238E27FC236}">
                <a16:creationId xmlns:a16="http://schemas.microsoft.com/office/drawing/2014/main" id="{7D54B9F4-CAE9-0837-876A-9B9DECB7A0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25A89F-8D1F-75CA-2856-4AE12AB65936}"/>
              </a:ext>
            </a:extLst>
          </p:cNvPr>
          <p:cNvSpPr>
            <a:spLocks noGrp="1"/>
          </p:cNvSpPr>
          <p:nvPr>
            <p:ph type="sldNum" sz="quarter" idx="12"/>
          </p:nvPr>
        </p:nvSpPr>
        <p:spPr/>
        <p:txBody>
          <a:bodyPr/>
          <a:lstStyle/>
          <a:p>
            <a:fld id="{C4A05D59-00C4-44D8-BA00-F5EE906A3D5A}" type="slidenum">
              <a:rPr lang="zh-CN" altLang="en-US" smtClean="0"/>
              <a:t>‹#›</a:t>
            </a:fld>
            <a:endParaRPr lang="zh-CN" altLang="en-US"/>
          </a:p>
        </p:txBody>
      </p:sp>
    </p:spTree>
    <p:extLst>
      <p:ext uri="{BB962C8B-B14F-4D97-AF65-F5344CB8AC3E}">
        <p14:creationId xmlns:p14="http://schemas.microsoft.com/office/powerpoint/2010/main" val="1527502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10B43B-B7A5-7218-2658-E2CC5A6629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BE671B1-2C80-095D-F965-FAB64A9AB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3337AF-FD71-1BDA-059A-9B4F9B032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9B2C7-146F-47A4-A0D4-C76EDEDBE163}" type="datetimeFigureOut">
              <a:rPr lang="zh-CN" altLang="en-US" smtClean="0"/>
              <a:t>2024/02/07</a:t>
            </a:fld>
            <a:endParaRPr lang="zh-CN" altLang="en-US"/>
          </a:p>
        </p:txBody>
      </p:sp>
      <p:sp>
        <p:nvSpPr>
          <p:cNvPr id="5" name="页脚占位符 4">
            <a:extLst>
              <a:ext uri="{FF2B5EF4-FFF2-40B4-BE49-F238E27FC236}">
                <a16:creationId xmlns:a16="http://schemas.microsoft.com/office/drawing/2014/main" id="{4AD46246-2F6B-2E4C-1FFB-4BC903211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21BE380-561C-A509-4D33-9907E47FB7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A05D59-00C4-44D8-BA00-F5EE906A3D5A}" type="slidenum">
              <a:rPr lang="zh-CN" altLang="en-US" smtClean="0"/>
              <a:t>‹#›</a:t>
            </a:fld>
            <a:endParaRPr lang="zh-CN" altLang="en-US"/>
          </a:p>
        </p:txBody>
      </p:sp>
    </p:spTree>
    <p:extLst>
      <p:ext uri="{BB962C8B-B14F-4D97-AF65-F5344CB8AC3E}">
        <p14:creationId xmlns:p14="http://schemas.microsoft.com/office/powerpoint/2010/main" val="1783820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2"/>
          <p:cNvSpPr/>
          <p:nvPr/>
        </p:nvSpPr>
        <p:spPr>
          <a:xfrm>
            <a:off x="1475639" y="622563"/>
            <a:ext cx="2340000" cy="1851948"/>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108000" tIns="468000" rIns="108000" bIns="72000" anchor="t" anchorCtr="0">
            <a:noAutofit/>
          </a:bodyPr>
          <a:lstStyle/>
          <a:p>
            <a:pPr algn="just">
              <a:buClr>
                <a:srgbClr val="000000"/>
              </a:buClr>
              <a:buSzPts val="600"/>
            </a:pPr>
            <a:r>
              <a:rPr lang="en-US" sz="800" dirty="0">
                <a:latin typeface="Times New Roman"/>
                <a:cs typeface="Times New Roman"/>
                <a:sym typeface="Times New Roman"/>
              </a:rPr>
              <a:t>Dogs have become the most popular pets among people all around the world recently. However, we found the lack of related laws about dogs training in some countries, and the public lacks basic knowledge about of dog breeds, which usually mistakenly recognize some dangerous dogs as safe ones and caused a lot of dog biting accidents among the children and adults.</a:t>
            </a:r>
          </a:p>
          <a:p>
            <a:pPr algn="just">
              <a:buClr>
                <a:srgbClr val="000000"/>
              </a:buClr>
              <a:buSzPts val="600"/>
            </a:pPr>
            <a:r>
              <a:rPr lang="en-US" altLang="zh-CN" sz="800" dirty="0">
                <a:latin typeface="Times New Roman"/>
                <a:cs typeface="Times New Roman"/>
                <a:sym typeface="Times New Roman"/>
              </a:rPr>
              <a:t>This is why we try to implement a  system which offer a quick and simple classification tools for breeds of the dogs in the daily life.</a:t>
            </a:r>
            <a:endParaRPr lang="en-US" sz="800" dirty="0">
              <a:latin typeface="Times New Roman"/>
              <a:cs typeface="Times New Roman"/>
              <a:sym typeface="Times New Roman"/>
            </a:endParaRPr>
          </a:p>
          <a:p>
            <a:pPr algn="just">
              <a:buClr>
                <a:srgbClr val="000000"/>
              </a:buClr>
              <a:buSzPts val="600"/>
            </a:pPr>
            <a:endParaRPr sz="1867" dirty="0">
              <a:solidFill>
                <a:srgbClr val="000000"/>
              </a:solidFill>
              <a:latin typeface="Arial"/>
              <a:ea typeface="Arial"/>
              <a:cs typeface="Arial"/>
              <a:sym typeface="Arial"/>
            </a:endParaRPr>
          </a:p>
        </p:txBody>
      </p:sp>
      <p:sp>
        <p:nvSpPr>
          <p:cNvPr id="403" name="Google Shape;403;p62"/>
          <p:cNvSpPr/>
          <p:nvPr/>
        </p:nvSpPr>
        <p:spPr>
          <a:xfrm>
            <a:off x="1475639" y="680627"/>
            <a:ext cx="1794076" cy="307722"/>
          </a:xfrm>
          <a:prstGeom prst="rect">
            <a:avLst/>
          </a:prstGeom>
          <a:noFill/>
          <a:ln>
            <a:noFill/>
          </a:ln>
        </p:spPr>
        <p:txBody>
          <a:bodyPr spcFirstLastPara="1" wrap="square" lIns="121900" tIns="60933" rIns="121900" bIns="60933" anchor="t" anchorCtr="0">
            <a:spAutoFit/>
          </a:bodyPr>
          <a:lstStyle/>
          <a:p>
            <a:pPr>
              <a:buClr>
                <a:srgbClr val="000000"/>
              </a:buClr>
              <a:buSzPts val="900"/>
            </a:pPr>
            <a:r>
              <a:rPr lang="en-US" sz="1200" b="1" dirty="0">
                <a:solidFill>
                  <a:srgbClr val="000000"/>
                </a:solidFill>
                <a:latin typeface="Times New Roman"/>
                <a:ea typeface="Times New Roman"/>
                <a:cs typeface="Times New Roman"/>
                <a:sym typeface="Times New Roman"/>
              </a:rPr>
              <a:t>Problem Statement</a:t>
            </a:r>
            <a:endParaRPr sz="1867" dirty="0">
              <a:solidFill>
                <a:srgbClr val="000000"/>
              </a:solidFill>
              <a:latin typeface="Arial"/>
              <a:ea typeface="Arial"/>
              <a:cs typeface="Arial"/>
              <a:sym typeface="Arial"/>
            </a:endParaRPr>
          </a:p>
        </p:txBody>
      </p:sp>
      <p:sp>
        <p:nvSpPr>
          <p:cNvPr id="404" name="Google Shape;404;p62"/>
          <p:cNvSpPr/>
          <p:nvPr/>
        </p:nvSpPr>
        <p:spPr>
          <a:xfrm>
            <a:off x="3483571" y="692269"/>
            <a:ext cx="258664" cy="252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algn="ctr">
              <a:buClr>
                <a:srgbClr val="000000"/>
              </a:buClr>
              <a:buSzPts val="1350"/>
            </a:pPr>
            <a:endParaRPr>
              <a:solidFill>
                <a:srgbClr val="FFFFFF"/>
              </a:solidFill>
              <a:latin typeface="Calibri"/>
              <a:ea typeface="Calibri"/>
              <a:cs typeface="Calibri"/>
              <a:sym typeface="Calibri"/>
            </a:endParaRPr>
          </a:p>
        </p:txBody>
      </p:sp>
      <p:sp>
        <p:nvSpPr>
          <p:cNvPr id="405" name="Google Shape;405;p62"/>
          <p:cNvSpPr/>
          <p:nvPr/>
        </p:nvSpPr>
        <p:spPr>
          <a:xfrm>
            <a:off x="1475639" y="2474513"/>
            <a:ext cx="2340000" cy="1875107"/>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108000" tIns="468000" rIns="108000" bIns="72000" anchor="t" anchorCtr="0">
            <a:noAutofit/>
          </a:bodyPr>
          <a:lstStyle/>
          <a:p>
            <a:pPr algn="just">
              <a:buClr>
                <a:srgbClr val="000000"/>
              </a:buClr>
              <a:buSzPts val="600"/>
            </a:pPr>
            <a:r>
              <a:rPr lang="en-US" sz="800" dirty="0">
                <a:solidFill>
                  <a:srgbClr val="000000"/>
                </a:solidFill>
                <a:latin typeface="Times New Roman"/>
                <a:ea typeface="Times New Roman"/>
                <a:cs typeface="Times New Roman"/>
                <a:sym typeface="Times New Roman"/>
              </a:rPr>
              <a:t>We use ResNet</a:t>
            </a:r>
            <a:r>
              <a:rPr lang="en-US" sz="800" dirty="0">
                <a:latin typeface="Times New Roman"/>
                <a:ea typeface="Times New Roman"/>
                <a:cs typeface="Times New Roman"/>
                <a:sym typeface="Times New Roman"/>
              </a:rPr>
              <a:t>-50, a widely used neural network in image classification tasks to build a model and train it on the Stanford Dog Dataset processed on MATLAB. Then we implement a website and deploy the model on it, which makes it simple to use for both mobile devices and PC.</a:t>
            </a:r>
            <a:endParaRPr sz="1867" dirty="0">
              <a:solidFill>
                <a:srgbClr val="000000"/>
              </a:solidFill>
              <a:latin typeface="Arial"/>
              <a:ea typeface="Arial"/>
              <a:cs typeface="Arial"/>
              <a:sym typeface="Arial"/>
            </a:endParaRPr>
          </a:p>
        </p:txBody>
      </p:sp>
      <p:sp>
        <p:nvSpPr>
          <p:cNvPr id="406" name="Google Shape;406;p62"/>
          <p:cNvSpPr/>
          <p:nvPr/>
        </p:nvSpPr>
        <p:spPr>
          <a:xfrm>
            <a:off x="1475639" y="2532579"/>
            <a:ext cx="1794076" cy="307722"/>
          </a:xfrm>
          <a:prstGeom prst="rect">
            <a:avLst/>
          </a:prstGeom>
          <a:noFill/>
          <a:ln>
            <a:noFill/>
          </a:ln>
        </p:spPr>
        <p:txBody>
          <a:bodyPr spcFirstLastPara="1" wrap="square" lIns="121900" tIns="60933" rIns="121900" bIns="60933" anchor="t" anchorCtr="0">
            <a:spAutoFit/>
          </a:bodyPr>
          <a:lstStyle/>
          <a:p>
            <a:pPr>
              <a:buClr>
                <a:srgbClr val="000000"/>
              </a:buClr>
              <a:buSzPts val="900"/>
            </a:pPr>
            <a:r>
              <a:rPr lang="en-US" sz="1200" b="1">
                <a:solidFill>
                  <a:srgbClr val="000000"/>
                </a:solidFill>
                <a:latin typeface="Times New Roman"/>
                <a:ea typeface="Times New Roman"/>
                <a:cs typeface="Times New Roman"/>
                <a:sym typeface="Times New Roman"/>
              </a:rPr>
              <a:t>Solution</a:t>
            </a:r>
            <a:endParaRPr sz="1867">
              <a:solidFill>
                <a:srgbClr val="000000"/>
              </a:solidFill>
              <a:latin typeface="Arial"/>
              <a:ea typeface="Arial"/>
              <a:cs typeface="Arial"/>
              <a:sym typeface="Arial"/>
            </a:endParaRPr>
          </a:p>
        </p:txBody>
      </p:sp>
      <p:sp>
        <p:nvSpPr>
          <p:cNvPr id="407" name="Google Shape;407;p62"/>
          <p:cNvSpPr/>
          <p:nvPr/>
        </p:nvSpPr>
        <p:spPr>
          <a:xfrm>
            <a:off x="1475639" y="4349620"/>
            <a:ext cx="2340000" cy="2166301"/>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108000" tIns="468000" rIns="108000" bIns="72000" anchor="t" anchorCtr="0">
            <a:noAutofit/>
          </a:bodyPr>
          <a:lstStyle/>
          <a:p>
            <a:pPr algn="just">
              <a:buClr>
                <a:srgbClr val="000000"/>
              </a:buClr>
              <a:buSzPts val="600"/>
            </a:pPr>
            <a:endParaRPr lang="en-US" sz="800" dirty="0">
              <a:latin typeface="Times New Roman"/>
              <a:cs typeface="Times New Roman"/>
              <a:sym typeface="Times New Roman"/>
            </a:endParaRPr>
          </a:p>
          <a:p>
            <a:pPr algn="just">
              <a:buClr>
                <a:srgbClr val="000000"/>
              </a:buClr>
              <a:buSzPts val="600"/>
            </a:pPr>
            <a:r>
              <a:rPr lang="en-US" sz="800" dirty="0">
                <a:solidFill>
                  <a:srgbClr val="000000"/>
                </a:solidFill>
                <a:latin typeface="Times New Roman"/>
                <a:ea typeface="Arial"/>
                <a:cs typeface="Times New Roman"/>
                <a:sym typeface="Times New Roman"/>
              </a:rPr>
              <a:t>There are mainly three </a:t>
            </a:r>
            <a:r>
              <a:rPr lang="en-US" sz="800" dirty="0">
                <a:latin typeface="Times New Roman"/>
                <a:cs typeface="Times New Roman"/>
                <a:sym typeface="Times New Roman"/>
              </a:rPr>
              <a:t>kinds of users</a:t>
            </a:r>
            <a:r>
              <a:rPr lang="en-US" sz="800" dirty="0">
                <a:solidFill>
                  <a:srgbClr val="000000"/>
                </a:solidFill>
                <a:latin typeface="Times New Roman"/>
                <a:ea typeface="Arial"/>
                <a:cs typeface="Times New Roman"/>
                <a:sym typeface="Times New Roman"/>
              </a:rPr>
              <a:t>:</a:t>
            </a:r>
          </a:p>
          <a:p>
            <a:pPr marL="304792" indent="-304792" algn="just">
              <a:buClr>
                <a:srgbClr val="000000"/>
              </a:buClr>
              <a:buSzPts val="600"/>
              <a:buFont typeface="Arial"/>
              <a:buAutoNum type="arabicPeriod"/>
            </a:pPr>
            <a:r>
              <a:rPr lang="en-US" sz="800" dirty="0">
                <a:latin typeface="Times New Roman"/>
                <a:cs typeface="Times New Roman"/>
                <a:sym typeface="Times New Roman"/>
              </a:rPr>
              <a:t>Dog owners that want more information about their pets.</a:t>
            </a:r>
          </a:p>
          <a:p>
            <a:pPr marL="304792" indent="-304792" algn="just">
              <a:buClr>
                <a:srgbClr val="000000"/>
              </a:buClr>
              <a:buSzPts val="600"/>
              <a:buFont typeface="Arial"/>
              <a:buAutoNum type="arabicPeriod"/>
            </a:pPr>
            <a:r>
              <a:rPr lang="en-US" sz="800" dirty="0">
                <a:latin typeface="Times New Roman"/>
                <a:cs typeface="Times New Roman"/>
                <a:sym typeface="Times New Roman"/>
              </a:rPr>
              <a:t>Anyone who finds a dog nearby and worries about the potential risk of biting.</a:t>
            </a:r>
          </a:p>
          <a:p>
            <a:pPr marL="304792" indent="-304792" algn="just">
              <a:buClr>
                <a:srgbClr val="000000"/>
              </a:buClr>
              <a:buSzPts val="600"/>
              <a:buFont typeface="Arial"/>
              <a:buAutoNum type="arabicPeriod"/>
            </a:pPr>
            <a:r>
              <a:rPr lang="en-US" sz="800" dirty="0">
                <a:latin typeface="Times New Roman"/>
                <a:cs typeface="Times New Roman"/>
                <a:sym typeface="Times New Roman"/>
              </a:rPr>
              <a:t>Government staff who manages the dog in the city.</a:t>
            </a:r>
          </a:p>
          <a:p>
            <a:pPr algn="just">
              <a:buClr>
                <a:srgbClr val="000000"/>
              </a:buClr>
              <a:buSzPts val="600"/>
            </a:pPr>
            <a:endParaRPr lang="en-US" sz="800" dirty="0">
              <a:solidFill>
                <a:srgbClr val="000000"/>
              </a:solidFill>
              <a:latin typeface="Times New Roman"/>
              <a:ea typeface="Arial"/>
              <a:cs typeface="Times New Roman"/>
              <a:sym typeface="Times New Roman"/>
            </a:endParaRPr>
          </a:p>
          <a:p>
            <a:pPr algn="just">
              <a:buClr>
                <a:srgbClr val="000000"/>
              </a:buClr>
              <a:buSzPts val="600"/>
            </a:pPr>
            <a:r>
              <a:rPr lang="en-US" sz="800" dirty="0">
                <a:latin typeface="Times New Roman"/>
                <a:cs typeface="Times New Roman"/>
                <a:sym typeface="Times New Roman"/>
              </a:rPr>
              <a:t>The system offers a quick and simple solutions for both of them to get the needed information. They take a picture of the dog, upload it to the website and get results after 10-15 seconds.</a:t>
            </a:r>
            <a:endParaRPr sz="1867" dirty="0">
              <a:solidFill>
                <a:srgbClr val="000000"/>
              </a:solidFill>
              <a:latin typeface="Arial"/>
              <a:ea typeface="Arial"/>
              <a:cs typeface="Arial"/>
              <a:sym typeface="Arial"/>
            </a:endParaRPr>
          </a:p>
        </p:txBody>
      </p:sp>
      <p:sp>
        <p:nvSpPr>
          <p:cNvPr id="408" name="Google Shape;408;p62"/>
          <p:cNvSpPr/>
          <p:nvPr/>
        </p:nvSpPr>
        <p:spPr>
          <a:xfrm>
            <a:off x="1475639" y="4407685"/>
            <a:ext cx="1794076" cy="307722"/>
          </a:xfrm>
          <a:prstGeom prst="rect">
            <a:avLst/>
          </a:prstGeom>
          <a:noFill/>
          <a:ln>
            <a:noFill/>
          </a:ln>
        </p:spPr>
        <p:txBody>
          <a:bodyPr spcFirstLastPara="1" wrap="square" lIns="121900" tIns="60933" rIns="121900" bIns="60933" anchor="t" anchorCtr="0">
            <a:spAutoFit/>
          </a:bodyPr>
          <a:lstStyle/>
          <a:p>
            <a:pPr>
              <a:buClr>
                <a:srgbClr val="000000"/>
              </a:buClr>
              <a:buSzPts val="900"/>
            </a:pPr>
            <a:r>
              <a:rPr lang="en-US" sz="1200" b="1">
                <a:solidFill>
                  <a:srgbClr val="000000"/>
                </a:solidFill>
                <a:latin typeface="Times New Roman"/>
                <a:ea typeface="Times New Roman"/>
                <a:cs typeface="Times New Roman"/>
                <a:sym typeface="Times New Roman"/>
              </a:rPr>
              <a:t>Users &amp; Use</a:t>
            </a:r>
            <a:endParaRPr sz="1867">
              <a:solidFill>
                <a:srgbClr val="000000"/>
              </a:solidFill>
              <a:latin typeface="Arial"/>
              <a:ea typeface="Arial"/>
              <a:cs typeface="Arial"/>
              <a:sym typeface="Arial"/>
            </a:endParaRPr>
          </a:p>
        </p:txBody>
      </p:sp>
      <p:sp>
        <p:nvSpPr>
          <p:cNvPr id="409" name="Google Shape;409;p62"/>
          <p:cNvSpPr/>
          <p:nvPr/>
        </p:nvSpPr>
        <p:spPr>
          <a:xfrm>
            <a:off x="3815639" y="622563"/>
            <a:ext cx="2340000" cy="1747779"/>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108000" tIns="468000" rIns="108000" bIns="72000" anchor="t" anchorCtr="0">
            <a:noAutofit/>
          </a:bodyPr>
          <a:lstStyle/>
          <a:p>
            <a:pPr algn="just" defTabSz="1219170">
              <a:buSzPts val="600"/>
              <a:defRPr/>
            </a:pPr>
            <a:r>
              <a:rPr lang="en-US" altLang="zh-CN" sz="800" dirty="0">
                <a:latin typeface="Times New Roman"/>
                <a:cs typeface="Times New Roman"/>
                <a:sym typeface="Times New Roman"/>
              </a:rPr>
              <a:t>Existed: Stanford Dogs Dataset</a:t>
            </a:r>
          </a:p>
          <a:p>
            <a:pPr marL="228594" indent="-228594" algn="just" defTabSz="1219170">
              <a:buSzPts val="600"/>
              <a:buFont typeface="Arial" panose="020B0604020202020204" pitchFamily="34" charset="0"/>
              <a:buChar char="•"/>
              <a:defRPr/>
            </a:pPr>
            <a:r>
              <a:rPr lang="en-US" altLang="zh-CN" sz="800" dirty="0">
                <a:latin typeface="Times New Roman"/>
                <a:cs typeface="Times New Roman"/>
                <a:sym typeface="Times New Roman"/>
              </a:rPr>
              <a:t>Number of categories: 120</a:t>
            </a:r>
          </a:p>
          <a:p>
            <a:pPr marL="228594" indent="-228594" algn="just" defTabSz="1219170">
              <a:buSzPts val="600"/>
              <a:buFont typeface="Arial" panose="020B0604020202020204" pitchFamily="34" charset="0"/>
              <a:buChar char="•"/>
              <a:defRPr/>
            </a:pPr>
            <a:r>
              <a:rPr lang="en-US" altLang="zh-CN" sz="800" dirty="0">
                <a:latin typeface="Times New Roman"/>
                <a:cs typeface="Times New Roman"/>
                <a:sym typeface="Times New Roman"/>
              </a:rPr>
              <a:t>Number of images: 20,580</a:t>
            </a:r>
          </a:p>
          <a:p>
            <a:pPr marL="228594" indent="-228594" algn="just" defTabSz="1219170">
              <a:buSzPts val="600"/>
              <a:buFont typeface="Arial" panose="020B0604020202020204" pitchFamily="34" charset="0"/>
              <a:buChar char="•"/>
              <a:defRPr/>
            </a:pPr>
            <a:r>
              <a:rPr lang="en-US" altLang="zh-CN" sz="800" dirty="0">
                <a:latin typeface="Times New Roman"/>
                <a:cs typeface="Times New Roman"/>
                <a:sym typeface="Times New Roman"/>
              </a:rPr>
              <a:t>Annotations: Class labels, Bounding boxes</a:t>
            </a:r>
          </a:p>
          <a:p>
            <a:pPr marL="228594" indent="-228594" algn="just" defTabSz="1219170">
              <a:buSzPts val="600"/>
              <a:buFont typeface="Arial" panose="020B0604020202020204" pitchFamily="34" charset="0"/>
              <a:buChar char="•"/>
              <a:defRPr/>
            </a:pPr>
            <a:endParaRPr lang="en-US" altLang="zh-CN" sz="800" dirty="0">
              <a:latin typeface="Times New Roman"/>
              <a:cs typeface="Times New Roman"/>
              <a:sym typeface="Times New Roman"/>
            </a:endParaRPr>
          </a:p>
          <a:p>
            <a:pPr algn="just">
              <a:buSzPts val="600"/>
            </a:pPr>
            <a:r>
              <a:rPr lang="en-US" altLang="zh-CN" sz="800" dirty="0">
                <a:latin typeface="Times New Roman"/>
                <a:cs typeface="Times New Roman"/>
                <a:sym typeface="Times New Roman"/>
              </a:rPr>
              <a:t>Needed: Data Augmentation (Mirror, clip, gaussian, etc.)</a:t>
            </a:r>
            <a:endParaRPr lang="en-US" altLang="zh-CN" sz="800" kern="0" dirty="0">
              <a:solidFill>
                <a:srgbClr val="4472C4"/>
              </a:solidFill>
              <a:latin typeface="Times New Roman"/>
              <a:ea typeface="Times New Roman"/>
              <a:cs typeface="Times New Roman"/>
              <a:sym typeface="Times New Roman"/>
            </a:endParaRPr>
          </a:p>
          <a:p>
            <a:pPr>
              <a:buClr>
                <a:srgbClr val="000000"/>
              </a:buClr>
              <a:buSzPts val="600"/>
            </a:pPr>
            <a:endParaRPr lang="zh-CN" altLang="en-US" sz="1867" dirty="0">
              <a:solidFill>
                <a:srgbClr val="000000"/>
              </a:solidFill>
              <a:latin typeface="Arial"/>
              <a:ea typeface="Arial"/>
              <a:cs typeface="Arial"/>
              <a:sym typeface="Arial"/>
            </a:endParaRPr>
          </a:p>
        </p:txBody>
      </p:sp>
      <p:sp>
        <p:nvSpPr>
          <p:cNvPr id="410" name="Google Shape;410;p62"/>
          <p:cNvSpPr/>
          <p:nvPr/>
        </p:nvSpPr>
        <p:spPr>
          <a:xfrm>
            <a:off x="3815639" y="684797"/>
            <a:ext cx="1794076" cy="307722"/>
          </a:xfrm>
          <a:prstGeom prst="rect">
            <a:avLst/>
          </a:prstGeom>
          <a:noFill/>
          <a:ln>
            <a:noFill/>
          </a:ln>
        </p:spPr>
        <p:txBody>
          <a:bodyPr spcFirstLastPara="1" wrap="square" lIns="121900" tIns="60933" rIns="121900" bIns="60933" anchor="t" anchorCtr="0">
            <a:spAutoFit/>
          </a:bodyPr>
          <a:lstStyle/>
          <a:p>
            <a:pPr>
              <a:buClr>
                <a:srgbClr val="000000"/>
              </a:buClr>
              <a:buSzPts val="900"/>
            </a:pPr>
            <a:r>
              <a:rPr lang="en-US" sz="1200" b="1" dirty="0">
                <a:solidFill>
                  <a:srgbClr val="000000"/>
                </a:solidFill>
                <a:latin typeface="Times New Roman"/>
                <a:ea typeface="Times New Roman"/>
                <a:cs typeface="Times New Roman"/>
                <a:sym typeface="Times New Roman"/>
              </a:rPr>
              <a:t>Data Acquisition</a:t>
            </a:r>
            <a:endParaRPr sz="1867" dirty="0">
              <a:solidFill>
                <a:srgbClr val="000000"/>
              </a:solidFill>
              <a:latin typeface="Arial"/>
              <a:ea typeface="Arial"/>
              <a:cs typeface="Arial"/>
              <a:sym typeface="Arial"/>
            </a:endParaRPr>
          </a:p>
        </p:txBody>
      </p:sp>
      <p:sp>
        <p:nvSpPr>
          <p:cNvPr id="411" name="Google Shape;411;p62"/>
          <p:cNvSpPr/>
          <p:nvPr/>
        </p:nvSpPr>
        <p:spPr>
          <a:xfrm>
            <a:off x="3815639" y="2370341"/>
            <a:ext cx="2340000" cy="1464467"/>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108000" tIns="468000" rIns="108000" bIns="72000" anchor="t" anchorCtr="0">
            <a:noAutofit/>
          </a:bodyPr>
          <a:lstStyle/>
          <a:p>
            <a:pPr algn="just">
              <a:buClr>
                <a:srgbClr val="000000"/>
              </a:buClr>
              <a:buSzPts val="600"/>
            </a:pPr>
            <a:r>
              <a:rPr lang="en-US" sz="800" dirty="0">
                <a:solidFill>
                  <a:srgbClr val="000000"/>
                </a:solidFill>
                <a:latin typeface="Times New Roman"/>
                <a:ea typeface="Times New Roman"/>
                <a:cs typeface="Times New Roman"/>
                <a:sym typeface="Times New Roman"/>
              </a:rPr>
              <a:t>ResNet-50 is a classical convolutional CNN architecture for deep learning</a:t>
            </a:r>
            <a:r>
              <a:rPr lang="en-US" sz="800" dirty="0">
                <a:latin typeface="Times New Roman"/>
                <a:ea typeface="Times New Roman"/>
                <a:cs typeface="Times New Roman"/>
                <a:sym typeface="Times New Roman"/>
              </a:rPr>
              <a:t>. </a:t>
            </a:r>
            <a:r>
              <a:rPr lang="en-US" sz="800" dirty="0">
                <a:solidFill>
                  <a:srgbClr val="000000"/>
                </a:solidFill>
                <a:latin typeface="Times New Roman"/>
                <a:ea typeface="Times New Roman"/>
                <a:cs typeface="Times New Roman"/>
                <a:sym typeface="Times New Roman"/>
              </a:rPr>
              <a:t>The base layer inputs pixels, brightness values, color values edges, textures and shapes. Deeper neural network layers will then extract more abstract and complex feature representations from them.</a:t>
            </a:r>
            <a:endParaRPr sz="800" dirty="0">
              <a:solidFill>
                <a:srgbClr val="000000"/>
              </a:solidFill>
              <a:latin typeface="Times New Roman"/>
              <a:ea typeface="Times New Roman"/>
              <a:cs typeface="Times New Roman"/>
              <a:sym typeface="Times New Roman"/>
            </a:endParaRPr>
          </a:p>
        </p:txBody>
      </p:sp>
      <p:sp>
        <p:nvSpPr>
          <p:cNvPr id="412" name="Google Shape;412;p62"/>
          <p:cNvSpPr/>
          <p:nvPr/>
        </p:nvSpPr>
        <p:spPr>
          <a:xfrm>
            <a:off x="3815639" y="2428405"/>
            <a:ext cx="1916755" cy="307722"/>
          </a:xfrm>
          <a:prstGeom prst="rect">
            <a:avLst/>
          </a:prstGeom>
          <a:noFill/>
          <a:ln>
            <a:noFill/>
          </a:ln>
        </p:spPr>
        <p:txBody>
          <a:bodyPr spcFirstLastPara="1" wrap="square" lIns="121900" tIns="60933" rIns="121900" bIns="60933" anchor="t" anchorCtr="0">
            <a:spAutoFit/>
          </a:bodyPr>
          <a:lstStyle/>
          <a:p>
            <a:pPr>
              <a:buClr>
                <a:srgbClr val="000000"/>
              </a:buClr>
              <a:buSzPts val="900"/>
            </a:pPr>
            <a:r>
              <a:rPr lang="en-US" sz="1200" b="1">
                <a:solidFill>
                  <a:srgbClr val="000000"/>
                </a:solidFill>
                <a:latin typeface="Times New Roman"/>
                <a:ea typeface="Times New Roman"/>
                <a:cs typeface="Times New Roman"/>
                <a:sym typeface="Times New Roman"/>
              </a:rPr>
              <a:t>Analytics Formulation</a:t>
            </a:r>
            <a:endParaRPr sz="1867">
              <a:solidFill>
                <a:srgbClr val="000000"/>
              </a:solidFill>
              <a:latin typeface="Arial"/>
              <a:ea typeface="Arial"/>
              <a:cs typeface="Arial"/>
              <a:sym typeface="Arial"/>
            </a:endParaRPr>
          </a:p>
        </p:txBody>
      </p:sp>
      <p:sp>
        <p:nvSpPr>
          <p:cNvPr id="413" name="Google Shape;413;p62"/>
          <p:cNvSpPr/>
          <p:nvPr/>
        </p:nvSpPr>
        <p:spPr>
          <a:xfrm>
            <a:off x="3815639" y="3827973"/>
            <a:ext cx="2340000" cy="1343975"/>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108000" tIns="468000" rIns="108000" bIns="72000" anchor="t" anchorCtr="0">
            <a:noAutofit/>
          </a:bodyPr>
          <a:lstStyle/>
          <a:p>
            <a:pPr algn="just">
              <a:buClr>
                <a:srgbClr val="000000"/>
              </a:buClr>
              <a:buSzPts val="600"/>
            </a:pPr>
            <a:r>
              <a:rPr lang="en-US" sz="800" dirty="0">
                <a:solidFill>
                  <a:srgbClr val="000000"/>
                </a:solidFill>
                <a:latin typeface="Times New Roman"/>
                <a:ea typeface="Times New Roman"/>
                <a:cs typeface="Times New Roman"/>
                <a:sym typeface="Times New Roman"/>
              </a:rPr>
              <a:t>ResNet-50 is a relatively deep network capable of learning more complex feature representations. Residual learning is introduced to speed up the training process. The structure also allows the network to share parameters and has been pre-trained on large-scale image datasets, such as ImageNet, so it has good transferability.</a:t>
            </a:r>
            <a:endParaRPr lang="en-US" sz="1867" dirty="0">
              <a:solidFill>
                <a:srgbClr val="000000"/>
              </a:solidFill>
              <a:latin typeface="Arial"/>
              <a:ea typeface="Arial"/>
              <a:cs typeface="Arial"/>
              <a:sym typeface="Arial"/>
            </a:endParaRPr>
          </a:p>
        </p:txBody>
      </p:sp>
      <p:sp>
        <p:nvSpPr>
          <p:cNvPr id="414" name="Google Shape;414;p62"/>
          <p:cNvSpPr/>
          <p:nvPr/>
        </p:nvSpPr>
        <p:spPr>
          <a:xfrm>
            <a:off x="3802047" y="3899566"/>
            <a:ext cx="1916755" cy="307722"/>
          </a:xfrm>
          <a:prstGeom prst="rect">
            <a:avLst/>
          </a:prstGeom>
          <a:noFill/>
          <a:ln>
            <a:noFill/>
          </a:ln>
        </p:spPr>
        <p:txBody>
          <a:bodyPr spcFirstLastPara="1" wrap="square" lIns="121900" tIns="60933" rIns="121900" bIns="60933" anchor="t" anchorCtr="0">
            <a:spAutoFit/>
          </a:bodyPr>
          <a:lstStyle/>
          <a:p>
            <a:pPr>
              <a:buClr>
                <a:srgbClr val="000000"/>
              </a:buClr>
              <a:buSzPts val="900"/>
            </a:pPr>
            <a:r>
              <a:rPr lang="en-US" sz="1200" b="1" dirty="0">
                <a:solidFill>
                  <a:srgbClr val="000000"/>
                </a:solidFill>
                <a:latin typeface="Times New Roman"/>
                <a:ea typeface="Times New Roman"/>
                <a:cs typeface="Times New Roman"/>
                <a:sym typeface="Times New Roman"/>
              </a:rPr>
              <a:t>Modeling</a:t>
            </a:r>
            <a:endParaRPr sz="1867" dirty="0">
              <a:solidFill>
                <a:srgbClr val="000000"/>
              </a:solidFill>
              <a:latin typeface="Arial"/>
              <a:ea typeface="Arial"/>
              <a:cs typeface="Arial"/>
              <a:sym typeface="Arial"/>
            </a:endParaRPr>
          </a:p>
        </p:txBody>
      </p:sp>
      <p:sp>
        <p:nvSpPr>
          <p:cNvPr id="415" name="Google Shape;415;p62"/>
          <p:cNvSpPr/>
          <p:nvPr/>
        </p:nvSpPr>
        <p:spPr>
          <a:xfrm>
            <a:off x="3815639" y="5171947"/>
            <a:ext cx="2340000" cy="1343975"/>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108000" tIns="468000" rIns="108000" bIns="72000" anchor="t" anchorCtr="0">
            <a:noAutofit/>
          </a:bodyPr>
          <a:lstStyle/>
          <a:p>
            <a:pPr algn="just">
              <a:buClr>
                <a:srgbClr val="000000"/>
              </a:buClr>
              <a:buSzPts val="600"/>
            </a:pPr>
            <a:r>
              <a:rPr lang="en-US" altLang="zh-CN" sz="800" dirty="0">
                <a:latin typeface="Times New Roman"/>
                <a:cs typeface="Times New Roman"/>
                <a:sym typeface="Times New Roman"/>
              </a:rPr>
              <a:t>Data augmentation are used: </a:t>
            </a:r>
          </a:p>
          <a:p>
            <a:pPr algn="just">
              <a:buClr>
                <a:srgbClr val="000000"/>
              </a:buClr>
              <a:buSzPts val="600"/>
            </a:pPr>
            <a:r>
              <a:rPr lang="en-US" altLang="zh-CN" sz="800" dirty="0">
                <a:latin typeface="Times New Roman"/>
                <a:cs typeface="Times New Roman"/>
                <a:sym typeface="Times New Roman"/>
              </a:rPr>
              <a:t>Flip, Rotation, Contrast Adjustment, Gaussian Noise, Gray, Sharpen.</a:t>
            </a:r>
          </a:p>
          <a:p>
            <a:pPr algn="just">
              <a:buClr>
                <a:srgbClr val="000000"/>
              </a:buClr>
              <a:buSzPts val="600"/>
            </a:pPr>
            <a:r>
              <a:rPr lang="en-US" altLang="zh-CN" sz="800" dirty="0">
                <a:latin typeface="Times New Roman"/>
                <a:cs typeface="Times New Roman"/>
                <a:sym typeface="Times New Roman"/>
              </a:rPr>
              <a:t>An OOD dataset is generated from over-augmented dataset such as adjusting contrast a lot.</a:t>
            </a:r>
          </a:p>
        </p:txBody>
      </p:sp>
      <p:sp>
        <p:nvSpPr>
          <p:cNvPr id="416" name="Google Shape;416;p62"/>
          <p:cNvSpPr/>
          <p:nvPr/>
        </p:nvSpPr>
        <p:spPr>
          <a:xfrm>
            <a:off x="3815637" y="5230011"/>
            <a:ext cx="1916755" cy="307722"/>
          </a:xfrm>
          <a:prstGeom prst="rect">
            <a:avLst/>
          </a:prstGeom>
          <a:noFill/>
          <a:ln>
            <a:noFill/>
          </a:ln>
        </p:spPr>
        <p:txBody>
          <a:bodyPr spcFirstLastPara="1" wrap="square" lIns="121900" tIns="60933" rIns="121900" bIns="60933" anchor="t" anchorCtr="0">
            <a:spAutoFit/>
          </a:bodyPr>
          <a:lstStyle/>
          <a:p>
            <a:pPr>
              <a:buClr>
                <a:srgbClr val="000000"/>
              </a:buClr>
              <a:buSzPts val="900"/>
            </a:pPr>
            <a:r>
              <a:rPr lang="en-US" sz="1200" b="1">
                <a:solidFill>
                  <a:srgbClr val="000000"/>
                </a:solidFill>
                <a:latin typeface="Times New Roman"/>
                <a:ea typeface="Times New Roman"/>
                <a:cs typeface="Times New Roman"/>
                <a:sym typeface="Times New Roman"/>
              </a:rPr>
              <a:t>Data Preparation</a:t>
            </a:r>
            <a:endParaRPr sz="1867">
              <a:solidFill>
                <a:srgbClr val="000000"/>
              </a:solidFill>
              <a:latin typeface="Arial"/>
              <a:ea typeface="Arial"/>
              <a:cs typeface="Arial"/>
              <a:sym typeface="Arial"/>
            </a:endParaRPr>
          </a:p>
        </p:txBody>
      </p:sp>
      <p:sp>
        <p:nvSpPr>
          <p:cNvPr id="417" name="Google Shape;417;p62"/>
          <p:cNvSpPr/>
          <p:nvPr/>
        </p:nvSpPr>
        <p:spPr>
          <a:xfrm>
            <a:off x="6155639" y="623095"/>
            <a:ext cx="2340000" cy="1343975"/>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108000" tIns="468000" rIns="108000" bIns="72000" anchor="t" anchorCtr="0">
            <a:noAutofit/>
          </a:bodyPr>
          <a:lstStyle/>
          <a:p>
            <a:pPr algn="just">
              <a:buClr>
                <a:srgbClr val="000000"/>
              </a:buClr>
              <a:buSzPts val="600"/>
            </a:pPr>
            <a:r>
              <a:rPr lang="en-US" altLang="zh-CN" sz="800" dirty="0">
                <a:solidFill>
                  <a:srgbClr val="000000"/>
                </a:solidFill>
                <a:latin typeface="Times New Roman"/>
                <a:ea typeface="Times New Roman"/>
                <a:cs typeface="Times New Roman"/>
                <a:sym typeface="Times New Roman"/>
              </a:rPr>
              <a:t>ResNet-50</a:t>
            </a:r>
            <a:r>
              <a:rPr lang="en-US" sz="800" dirty="0">
                <a:solidFill>
                  <a:srgbClr val="000000"/>
                </a:solidFill>
                <a:latin typeface="Times New Roman"/>
                <a:ea typeface="Times New Roman"/>
                <a:cs typeface="Times New Roman"/>
                <a:sym typeface="Times New Roman"/>
              </a:rPr>
              <a:t> Models can be evaluated by using</a:t>
            </a:r>
          </a:p>
          <a:p>
            <a:pPr algn="just">
              <a:buClr>
                <a:srgbClr val="000000"/>
              </a:buClr>
              <a:buSzPts val="600"/>
            </a:pPr>
            <a:r>
              <a:rPr lang="en-US" sz="800" dirty="0">
                <a:solidFill>
                  <a:srgbClr val="000000"/>
                </a:solidFill>
                <a:latin typeface="Times New Roman"/>
                <a:ea typeface="Times New Roman"/>
                <a:cs typeface="Times New Roman"/>
                <a:sym typeface="Times New Roman"/>
              </a:rPr>
              <a:t>different metrics like: loss, accuracy, precision, recall, F1-score.</a:t>
            </a:r>
          </a:p>
          <a:p>
            <a:pPr algn="just">
              <a:buClr>
                <a:srgbClr val="000000"/>
              </a:buClr>
              <a:buSzPts val="600"/>
            </a:pPr>
            <a:r>
              <a:rPr lang="en-US" sz="800" dirty="0">
                <a:solidFill>
                  <a:srgbClr val="000000"/>
                </a:solidFill>
                <a:latin typeface="Times New Roman"/>
                <a:ea typeface="Arial"/>
                <a:cs typeface="Times New Roman"/>
                <a:sym typeface="Times New Roman"/>
              </a:rPr>
              <a:t>We also use maximum </a:t>
            </a:r>
            <a:r>
              <a:rPr lang="en-US" sz="800" dirty="0" err="1">
                <a:solidFill>
                  <a:srgbClr val="000000"/>
                </a:solidFill>
                <a:latin typeface="Times New Roman"/>
                <a:ea typeface="Arial"/>
                <a:cs typeface="Times New Roman"/>
                <a:sym typeface="Times New Roman"/>
              </a:rPr>
              <a:t>softmax</a:t>
            </a:r>
            <a:r>
              <a:rPr lang="en-US" sz="800" dirty="0">
                <a:solidFill>
                  <a:srgbClr val="000000"/>
                </a:solidFill>
                <a:latin typeface="Times New Roman"/>
                <a:ea typeface="Arial"/>
                <a:cs typeface="Times New Roman"/>
                <a:sym typeface="Times New Roman"/>
              </a:rPr>
              <a:t> probabilities and error of energy function to determine the threshold of OOD.</a:t>
            </a:r>
            <a:endParaRPr lang="en-US" sz="1867" dirty="0">
              <a:solidFill>
                <a:srgbClr val="000000"/>
              </a:solidFill>
              <a:latin typeface="Arial"/>
              <a:ea typeface="Arial"/>
              <a:cs typeface="Arial"/>
              <a:sym typeface="Arial"/>
            </a:endParaRPr>
          </a:p>
        </p:txBody>
      </p:sp>
      <p:sp>
        <p:nvSpPr>
          <p:cNvPr id="418" name="Google Shape;418;p62"/>
          <p:cNvSpPr/>
          <p:nvPr/>
        </p:nvSpPr>
        <p:spPr>
          <a:xfrm>
            <a:off x="6155639" y="681159"/>
            <a:ext cx="1916755" cy="307722"/>
          </a:xfrm>
          <a:prstGeom prst="rect">
            <a:avLst/>
          </a:prstGeom>
          <a:noFill/>
          <a:ln>
            <a:noFill/>
          </a:ln>
        </p:spPr>
        <p:txBody>
          <a:bodyPr spcFirstLastPara="1" wrap="square" lIns="121900" tIns="60933" rIns="121900" bIns="60933" anchor="t" anchorCtr="0">
            <a:spAutoFit/>
          </a:bodyPr>
          <a:lstStyle/>
          <a:p>
            <a:pPr>
              <a:buClr>
                <a:srgbClr val="000000"/>
              </a:buClr>
              <a:buSzPts val="900"/>
            </a:pPr>
            <a:r>
              <a:rPr lang="en-US" sz="1200" b="1">
                <a:solidFill>
                  <a:srgbClr val="000000"/>
                </a:solidFill>
                <a:latin typeface="Times New Roman"/>
                <a:ea typeface="Times New Roman"/>
                <a:cs typeface="Times New Roman"/>
                <a:sym typeface="Times New Roman"/>
              </a:rPr>
              <a:t>Evaluation</a:t>
            </a:r>
            <a:endParaRPr sz="1867">
              <a:solidFill>
                <a:srgbClr val="000000"/>
              </a:solidFill>
              <a:latin typeface="Arial"/>
              <a:ea typeface="Arial"/>
              <a:cs typeface="Arial"/>
              <a:sym typeface="Arial"/>
            </a:endParaRPr>
          </a:p>
        </p:txBody>
      </p:sp>
      <p:sp>
        <p:nvSpPr>
          <p:cNvPr id="419" name="Google Shape;419;p62"/>
          <p:cNvSpPr/>
          <p:nvPr/>
        </p:nvSpPr>
        <p:spPr>
          <a:xfrm>
            <a:off x="6155639" y="1965682"/>
            <a:ext cx="2340000" cy="1864837"/>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108000" tIns="468000" rIns="108000" bIns="72000" anchor="t" anchorCtr="0">
            <a:noAutofit/>
          </a:bodyPr>
          <a:lstStyle/>
          <a:p>
            <a:pPr algn="just">
              <a:buClr>
                <a:srgbClr val="000000"/>
              </a:buClr>
              <a:buSzPts val="600"/>
            </a:pPr>
            <a:r>
              <a:rPr lang="en-US" sz="800" dirty="0">
                <a:solidFill>
                  <a:srgbClr val="000000"/>
                </a:solidFill>
                <a:latin typeface="Times New Roman"/>
                <a:ea typeface="Times New Roman"/>
                <a:cs typeface="Times New Roman"/>
                <a:sym typeface="Times New Roman"/>
              </a:rPr>
              <a:t>Success is based on objective and subjective criteria</a:t>
            </a:r>
          </a:p>
          <a:p>
            <a:pPr algn="just">
              <a:buClr>
                <a:srgbClr val="000000"/>
              </a:buClr>
              <a:buSzPts val="600"/>
            </a:pPr>
            <a:r>
              <a:rPr lang="en-US" sz="800" dirty="0">
                <a:solidFill>
                  <a:srgbClr val="000000"/>
                </a:solidFill>
                <a:latin typeface="Times New Roman"/>
                <a:ea typeface="Times New Roman"/>
                <a:cs typeface="Times New Roman"/>
                <a:sym typeface="Times New Roman"/>
              </a:rPr>
              <a:t>Objective:</a:t>
            </a:r>
          </a:p>
          <a:p>
            <a:pPr algn="just">
              <a:buClr>
                <a:srgbClr val="000000"/>
              </a:buClr>
              <a:buSzPts val="600"/>
            </a:pPr>
            <a:r>
              <a:rPr lang="en-US" sz="800" dirty="0">
                <a:solidFill>
                  <a:srgbClr val="000000"/>
                </a:solidFill>
                <a:latin typeface="Times New Roman"/>
                <a:ea typeface="Times New Roman"/>
                <a:cs typeface="Times New Roman"/>
                <a:sym typeface="Times New Roman"/>
              </a:rPr>
              <a:t>• Extensive database of dog breeds</a:t>
            </a:r>
          </a:p>
          <a:p>
            <a:pPr algn="just">
              <a:buClr>
                <a:srgbClr val="000000"/>
              </a:buClr>
              <a:buSzPts val="600"/>
            </a:pPr>
            <a:r>
              <a:rPr lang="en-US" sz="800" dirty="0">
                <a:solidFill>
                  <a:srgbClr val="000000"/>
                </a:solidFill>
                <a:latin typeface="Times New Roman"/>
                <a:ea typeface="Times New Roman"/>
                <a:cs typeface="Times New Roman"/>
                <a:sym typeface="Times New Roman"/>
              </a:rPr>
              <a:t>•Visual representations for model parts with periodic changes in the data(loss, </a:t>
            </a:r>
            <a:r>
              <a:rPr lang="en-US" altLang="zh-CN" sz="800" dirty="0">
                <a:solidFill>
                  <a:srgbClr val="000000"/>
                </a:solidFill>
                <a:latin typeface="Times New Roman"/>
                <a:ea typeface="Times New Roman"/>
                <a:cs typeface="Times New Roman"/>
                <a:sym typeface="Times New Roman"/>
              </a:rPr>
              <a:t>accuracy</a:t>
            </a:r>
            <a:r>
              <a:rPr lang="en-US" altLang="zh-CN" sz="800" dirty="0">
                <a:latin typeface="Times New Roman"/>
                <a:ea typeface="Times New Roman"/>
                <a:cs typeface="Times New Roman"/>
                <a:sym typeface="Times New Roman"/>
              </a:rPr>
              <a:t>,</a:t>
            </a:r>
            <a:r>
              <a:rPr lang="zh-CN" altLang="en-US" sz="800" dirty="0">
                <a:latin typeface="Times New Roman"/>
                <a:ea typeface="Times New Roman"/>
                <a:cs typeface="Times New Roman"/>
                <a:sym typeface="Times New Roman"/>
              </a:rPr>
              <a:t> </a:t>
            </a:r>
            <a:r>
              <a:rPr lang="en-US" altLang="zh-CN" sz="800" dirty="0">
                <a:latin typeface="Times New Roman"/>
                <a:ea typeface="Times New Roman"/>
                <a:cs typeface="Times New Roman"/>
                <a:sym typeface="Times New Roman"/>
              </a:rPr>
              <a:t>precision,</a:t>
            </a:r>
            <a:r>
              <a:rPr lang="zh-CN" altLang="en-US" sz="800" dirty="0">
                <a:latin typeface="Times New Roman"/>
                <a:ea typeface="Times New Roman"/>
                <a:cs typeface="Times New Roman"/>
                <a:sym typeface="Times New Roman"/>
              </a:rPr>
              <a:t> </a:t>
            </a:r>
            <a:r>
              <a:rPr lang="en-US" altLang="zh-CN" sz="800" dirty="0">
                <a:latin typeface="Times New Roman"/>
                <a:ea typeface="Times New Roman"/>
                <a:cs typeface="Times New Roman"/>
                <a:sym typeface="Times New Roman"/>
              </a:rPr>
              <a:t>recall,</a:t>
            </a:r>
            <a:r>
              <a:rPr lang="zh-CN" altLang="en-US" sz="800" dirty="0">
                <a:latin typeface="Times New Roman"/>
                <a:ea typeface="Times New Roman"/>
                <a:cs typeface="Times New Roman"/>
                <a:sym typeface="Times New Roman"/>
              </a:rPr>
              <a:t> </a:t>
            </a:r>
            <a:r>
              <a:rPr lang="en-US" altLang="zh-CN" sz="800" dirty="0">
                <a:latin typeface="Times New Roman"/>
                <a:ea typeface="Times New Roman"/>
                <a:cs typeface="Times New Roman"/>
                <a:sym typeface="Times New Roman"/>
              </a:rPr>
              <a:t>F1)</a:t>
            </a:r>
            <a:endParaRPr lang="en-US" sz="800" dirty="0">
              <a:solidFill>
                <a:srgbClr val="000000"/>
              </a:solidFill>
              <a:latin typeface="Times New Roman"/>
              <a:ea typeface="Times New Roman"/>
              <a:cs typeface="Times New Roman"/>
              <a:sym typeface="Times New Roman"/>
            </a:endParaRPr>
          </a:p>
          <a:p>
            <a:pPr algn="just">
              <a:buClr>
                <a:srgbClr val="000000"/>
              </a:buClr>
              <a:buSzPts val="600"/>
            </a:pPr>
            <a:r>
              <a:rPr lang="en-US" sz="800" dirty="0">
                <a:solidFill>
                  <a:srgbClr val="000000"/>
                </a:solidFill>
                <a:latin typeface="Times New Roman"/>
                <a:ea typeface="Times New Roman"/>
                <a:cs typeface="Times New Roman"/>
                <a:sym typeface="Times New Roman"/>
              </a:rPr>
              <a:t>• Good UI/UX</a:t>
            </a:r>
          </a:p>
          <a:p>
            <a:pPr algn="just">
              <a:buClr>
                <a:srgbClr val="000000"/>
              </a:buClr>
              <a:buSzPts val="600"/>
            </a:pPr>
            <a:r>
              <a:rPr lang="en-US" sz="800" dirty="0">
                <a:solidFill>
                  <a:srgbClr val="000000"/>
                </a:solidFill>
                <a:latin typeface="Times New Roman"/>
                <a:ea typeface="Times New Roman"/>
                <a:cs typeface="Times New Roman"/>
                <a:sym typeface="Times New Roman"/>
              </a:rPr>
              <a:t>• </a:t>
            </a:r>
            <a:r>
              <a:rPr lang="en-US" altLang="zh-CN" sz="800" dirty="0">
                <a:solidFill>
                  <a:srgbClr val="000000"/>
                </a:solidFill>
                <a:latin typeface="Times New Roman"/>
                <a:ea typeface="Times New Roman"/>
                <a:cs typeface="Times New Roman"/>
                <a:sym typeface="Times New Roman"/>
              </a:rPr>
              <a:t>Accuracy</a:t>
            </a:r>
            <a:r>
              <a:rPr lang="en-US" altLang="zh-CN" sz="800" dirty="0">
                <a:latin typeface="Times New Roman"/>
                <a:ea typeface="Times New Roman"/>
                <a:cs typeface="Times New Roman"/>
                <a:sym typeface="Times New Roman"/>
              </a:rPr>
              <a:t>,</a:t>
            </a:r>
            <a:r>
              <a:rPr lang="zh-CN" altLang="en-US" sz="800" dirty="0">
                <a:latin typeface="Times New Roman"/>
                <a:ea typeface="Times New Roman"/>
                <a:cs typeface="Times New Roman"/>
                <a:sym typeface="Times New Roman"/>
              </a:rPr>
              <a:t> </a:t>
            </a:r>
            <a:r>
              <a:rPr lang="en-US" altLang="zh-CN" sz="800" dirty="0">
                <a:latin typeface="Times New Roman"/>
                <a:ea typeface="Times New Roman"/>
                <a:cs typeface="Times New Roman"/>
                <a:sym typeface="Times New Roman"/>
              </a:rPr>
              <a:t>precision,</a:t>
            </a:r>
            <a:r>
              <a:rPr lang="zh-CN" altLang="en-US" sz="800" dirty="0">
                <a:latin typeface="Times New Roman"/>
                <a:ea typeface="Times New Roman"/>
                <a:cs typeface="Times New Roman"/>
                <a:sym typeface="Times New Roman"/>
              </a:rPr>
              <a:t> </a:t>
            </a:r>
            <a:r>
              <a:rPr lang="en-US" altLang="zh-CN" sz="800" dirty="0">
                <a:latin typeface="Times New Roman"/>
                <a:ea typeface="Times New Roman"/>
                <a:cs typeface="Times New Roman"/>
                <a:sym typeface="Times New Roman"/>
              </a:rPr>
              <a:t>recall,</a:t>
            </a:r>
            <a:r>
              <a:rPr lang="zh-CN" altLang="en-US" sz="800" dirty="0">
                <a:latin typeface="Times New Roman"/>
                <a:ea typeface="Times New Roman"/>
                <a:cs typeface="Times New Roman"/>
                <a:sym typeface="Times New Roman"/>
              </a:rPr>
              <a:t> </a:t>
            </a:r>
            <a:r>
              <a:rPr lang="en-US" altLang="zh-CN" sz="800" dirty="0">
                <a:latin typeface="Times New Roman"/>
                <a:ea typeface="Times New Roman"/>
                <a:cs typeface="Times New Roman"/>
                <a:sym typeface="Times New Roman"/>
              </a:rPr>
              <a:t>F1</a:t>
            </a:r>
            <a:r>
              <a:rPr lang="en-US" altLang="zh-CN" sz="800" dirty="0">
                <a:solidFill>
                  <a:srgbClr val="000000"/>
                </a:solidFill>
                <a:latin typeface="Times New Roman"/>
                <a:ea typeface="Times New Roman"/>
                <a:cs typeface="Times New Roman"/>
                <a:sym typeface="Times New Roman"/>
              </a:rPr>
              <a:t> </a:t>
            </a:r>
            <a:r>
              <a:rPr lang="en-US" sz="800" dirty="0">
                <a:solidFill>
                  <a:srgbClr val="000000"/>
                </a:solidFill>
                <a:latin typeface="Times New Roman"/>
                <a:ea typeface="Times New Roman"/>
                <a:cs typeface="Times New Roman"/>
                <a:sym typeface="Times New Roman"/>
              </a:rPr>
              <a:t> &gt; 0.7</a:t>
            </a:r>
          </a:p>
        </p:txBody>
      </p:sp>
      <p:sp>
        <p:nvSpPr>
          <p:cNvPr id="420" name="Google Shape;420;p62"/>
          <p:cNvSpPr/>
          <p:nvPr/>
        </p:nvSpPr>
        <p:spPr>
          <a:xfrm>
            <a:off x="6155639" y="2006739"/>
            <a:ext cx="1916755" cy="307722"/>
          </a:xfrm>
          <a:prstGeom prst="rect">
            <a:avLst/>
          </a:prstGeom>
          <a:noFill/>
          <a:ln>
            <a:noFill/>
          </a:ln>
        </p:spPr>
        <p:txBody>
          <a:bodyPr spcFirstLastPara="1" wrap="square" lIns="121900" tIns="60933" rIns="121900" bIns="60933" anchor="t" anchorCtr="0">
            <a:spAutoFit/>
          </a:bodyPr>
          <a:lstStyle/>
          <a:p>
            <a:pPr>
              <a:buClr>
                <a:srgbClr val="000000"/>
              </a:buClr>
              <a:buSzPts val="900"/>
            </a:pPr>
            <a:r>
              <a:rPr lang="en-US" sz="1200" b="1">
                <a:solidFill>
                  <a:srgbClr val="000000"/>
                </a:solidFill>
                <a:latin typeface="Times New Roman"/>
                <a:ea typeface="Times New Roman"/>
                <a:cs typeface="Times New Roman"/>
                <a:sym typeface="Times New Roman"/>
              </a:rPr>
              <a:t>Success Criteria</a:t>
            </a:r>
            <a:endParaRPr sz="1867">
              <a:solidFill>
                <a:srgbClr val="000000"/>
              </a:solidFill>
              <a:latin typeface="Arial"/>
              <a:ea typeface="Arial"/>
              <a:cs typeface="Arial"/>
              <a:sym typeface="Arial"/>
            </a:endParaRPr>
          </a:p>
        </p:txBody>
      </p:sp>
      <p:sp>
        <p:nvSpPr>
          <p:cNvPr id="421" name="Google Shape;421;p62"/>
          <p:cNvSpPr/>
          <p:nvPr/>
        </p:nvSpPr>
        <p:spPr>
          <a:xfrm>
            <a:off x="6155639" y="3830519"/>
            <a:ext cx="2340000" cy="1343975"/>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108000" tIns="468000" rIns="108000" bIns="72000" anchor="t" anchorCtr="0">
            <a:noAutofit/>
          </a:bodyPr>
          <a:lstStyle/>
          <a:p>
            <a:pPr marL="228594" indent="-228594" algn="just">
              <a:buClr>
                <a:srgbClr val="000000"/>
              </a:buClr>
              <a:buSzPts val="600"/>
              <a:buFont typeface="Arial" panose="020B0604020202020204" pitchFamily="34" charset="0"/>
              <a:buChar char="•"/>
            </a:pPr>
            <a:r>
              <a:rPr lang="en-US" sz="800" dirty="0">
                <a:latin typeface="Times New Roman"/>
                <a:cs typeface="Times New Roman"/>
                <a:sym typeface="Times New Roman"/>
              </a:rPr>
              <a:t>The dataset only contains 120 breeds of dogs, whereas there’s much more mixed breeds of dogs in the daily life.</a:t>
            </a:r>
          </a:p>
          <a:p>
            <a:pPr marL="228594" indent="-228594" algn="just">
              <a:buClr>
                <a:srgbClr val="000000"/>
              </a:buClr>
              <a:buSzPts val="600"/>
              <a:buFont typeface="Arial" panose="020B0604020202020204" pitchFamily="34" charset="0"/>
              <a:buChar char="•"/>
            </a:pPr>
            <a:r>
              <a:rPr lang="en-US" sz="800" dirty="0">
                <a:latin typeface="Times New Roman"/>
                <a:cs typeface="Times New Roman"/>
                <a:sym typeface="Times New Roman"/>
              </a:rPr>
              <a:t>The accuracy of model strongly depends on the image and is not stable for all breeds.</a:t>
            </a:r>
          </a:p>
          <a:p>
            <a:pPr marL="380990" indent="-380990" algn="just">
              <a:buClr>
                <a:srgbClr val="000000"/>
              </a:buClr>
              <a:buSzPts val="600"/>
              <a:buFont typeface="Arial" panose="020B0604020202020204" pitchFamily="34" charset="0"/>
              <a:buChar char="•"/>
            </a:pPr>
            <a:endParaRPr sz="1867" dirty="0">
              <a:solidFill>
                <a:srgbClr val="000000"/>
              </a:solidFill>
              <a:latin typeface="Arial"/>
              <a:ea typeface="Arial"/>
              <a:cs typeface="Arial"/>
              <a:sym typeface="Arial"/>
            </a:endParaRPr>
          </a:p>
        </p:txBody>
      </p:sp>
      <p:sp>
        <p:nvSpPr>
          <p:cNvPr id="422" name="Google Shape;422;p62"/>
          <p:cNvSpPr/>
          <p:nvPr/>
        </p:nvSpPr>
        <p:spPr>
          <a:xfrm>
            <a:off x="6155637" y="3888583"/>
            <a:ext cx="1916755" cy="307722"/>
          </a:xfrm>
          <a:prstGeom prst="rect">
            <a:avLst/>
          </a:prstGeom>
          <a:noFill/>
          <a:ln>
            <a:noFill/>
          </a:ln>
        </p:spPr>
        <p:txBody>
          <a:bodyPr spcFirstLastPara="1" wrap="square" lIns="121900" tIns="60933" rIns="121900" bIns="60933" anchor="t" anchorCtr="0">
            <a:spAutoFit/>
          </a:bodyPr>
          <a:lstStyle/>
          <a:p>
            <a:pPr>
              <a:buClr>
                <a:srgbClr val="000000"/>
              </a:buClr>
              <a:buSzPts val="900"/>
            </a:pPr>
            <a:r>
              <a:rPr lang="en-US" sz="1200" b="1">
                <a:solidFill>
                  <a:srgbClr val="000000"/>
                </a:solidFill>
                <a:latin typeface="Times New Roman"/>
                <a:ea typeface="Times New Roman"/>
                <a:cs typeface="Times New Roman"/>
                <a:sym typeface="Times New Roman"/>
              </a:rPr>
              <a:t>Constraints</a:t>
            </a:r>
            <a:endParaRPr sz="1867">
              <a:solidFill>
                <a:srgbClr val="000000"/>
              </a:solidFill>
              <a:latin typeface="Arial"/>
              <a:ea typeface="Arial"/>
              <a:cs typeface="Arial"/>
              <a:sym typeface="Arial"/>
            </a:endParaRPr>
          </a:p>
        </p:txBody>
      </p:sp>
      <p:sp>
        <p:nvSpPr>
          <p:cNvPr id="423" name="Google Shape;423;p62"/>
          <p:cNvSpPr/>
          <p:nvPr/>
        </p:nvSpPr>
        <p:spPr>
          <a:xfrm>
            <a:off x="8495639" y="622563"/>
            <a:ext cx="2339998" cy="1993067"/>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108000" tIns="468000" rIns="108000" bIns="72000" anchor="t" anchorCtr="0">
            <a:noAutofit/>
          </a:bodyPr>
          <a:lstStyle/>
          <a:p>
            <a:pPr algn="just">
              <a:buClr>
                <a:srgbClr val="000000"/>
              </a:buClr>
              <a:buSzPts val="600"/>
            </a:pPr>
            <a:r>
              <a:rPr lang="en-US" sz="800" dirty="0">
                <a:latin typeface="Times New Roman"/>
                <a:cs typeface="Times New Roman"/>
                <a:sym typeface="Times New Roman"/>
              </a:rPr>
              <a:t>The system can improve more functionalities as a professional medical dog website and application, which provide information on the health condition and suggestions on dogs  and build a vertical society for dog owners to share experience with their dogs. With such amount of users related ads are easily to find to make profits. </a:t>
            </a:r>
            <a:endParaRPr sz="1867" dirty="0">
              <a:solidFill>
                <a:srgbClr val="000000"/>
              </a:solidFill>
              <a:latin typeface="Arial"/>
              <a:ea typeface="Arial"/>
              <a:cs typeface="Arial"/>
              <a:sym typeface="Arial"/>
            </a:endParaRPr>
          </a:p>
        </p:txBody>
      </p:sp>
      <p:sp>
        <p:nvSpPr>
          <p:cNvPr id="424" name="Google Shape;424;p62"/>
          <p:cNvSpPr/>
          <p:nvPr/>
        </p:nvSpPr>
        <p:spPr>
          <a:xfrm>
            <a:off x="8495639" y="679771"/>
            <a:ext cx="1916755" cy="307722"/>
          </a:xfrm>
          <a:prstGeom prst="rect">
            <a:avLst/>
          </a:prstGeom>
          <a:noFill/>
          <a:ln>
            <a:noFill/>
          </a:ln>
        </p:spPr>
        <p:txBody>
          <a:bodyPr spcFirstLastPara="1" wrap="square" lIns="121900" tIns="60933" rIns="121900" bIns="60933" anchor="t" anchorCtr="0">
            <a:spAutoFit/>
          </a:bodyPr>
          <a:lstStyle/>
          <a:p>
            <a:pPr>
              <a:buClr>
                <a:srgbClr val="000000"/>
              </a:buClr>
              <a:buSzPts val="900"/>
            </a:pPr>
            <a:r>
              <a:rPr lang="en-US" sz="1200" b="1">
                <a:solidFill>
                  <a:srgbClr val="000000"/>
                </a:solidFill>
                <a:latin typeface="Times New Roman"/>
                <a:ea typeface="Times New Roman"/>
                <a:cs typeface="Times New Roman"/>
                <a:sym typeface="Times New Roman"/>
              </a:rPr>
              <a:t>Business Value</a:t>
            </a:r>
            <a:endParaRPr sz="1867">
              <a:solidFill>
                <a:srgbClr val="000000"/>
              </a:solidFill>
              <a:latin typeface="Arial"/>
              <a:ea typeface="Arial"/>
              <a:cs typeface="Arial"/>
              <a:sym typeface="Arial"/>
            </a:endParaRPr>
          </a:p>
        </p:txBody>
      </p:sp>
      <p:sp>
        <p:nvSpPr>
          <p:cNvPr id="425" name="Google Shape;425;p62"/>
          <p:cNvSpPr/>
          <p:nvPr/>
        </p:nvSpPr>
        <p:spPr>
          <a:xfrm>
            <a:off x="8495637" y="2616055"/>
            <a:ext cx="2340000" cy="1214464"/>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108000" tIns="468000" rIns="108000" bIns="72000" anchor="t" anchorCtr="0">
            <a:noAutofit/>
          </a:bodyPr>
          <a:lstStyle/>
          <a:p>
            <a:pPr algn="just">
              <a:buClr>
                <a:srgbClr val="000000"/>
              </a:buClr>
              <a:buSzPts val="600"/>
            </a:pPr>
            <a:r>
              <a:rPr lang="en-US" sz="800" dirty="0">
                <a:solidFill>
                  <a:srgbClr val="000000"/>
                </a:solidFill>
                <a:latin typeface="Times New Roman"/>
                <a:ea typeface="Times New Roman"/>
                <a:cs typeface="Times New Roman"/>
                <a:sym typeface="Times New Roman"/>
              </a:rPr>
              <a:t>Fast and simple. </a:t>
            </a:r>
            <a:r>
              <a:rPr lang="en-US" sz="800" dirty="0">
                <a:latin typeface="Times New Roman"/>
                <a:ea typeface="Times New Roman"/>
                <a:cs typeface="Times New Roman"/>
                <a:sym typeface="Times New Roman"/>
              </a:rPr>
              <a:t>Prevent users from potential biting risks with 10 seconds.</a:t>
            </a:r>
            <a:endParaRPr sz="1867" dirty="0">
              <a:solidFill>
                <a:srgbClr val="000000"/>
              </a:solidFill>
              <a:latin typeface="Arial"/>
              <a:ea typeface="Arial"/>
              <a:cs typeface="Arial"/>
              <a:sym typeface="Arial"/>
            </a:endParaRPr>
          </a:p>
        </p:txBody>
      </p:sp>
      <p:sp>
        <p:nvSpPr>
          <p:cNvPr id="426" name="Google Shape;426;p62"/>
          <p:cNvSpPr/>
          <p:nvPr/>
        </p:nvSpPr>
        <p:spPr>
          <a:xfrm>
            <a:off x="8495637" y="2674119"/>
            <a:ext cx="1916755" cy="307722"/>
          </a:xfrm>
          <a:prstGeom prst="rect">
            <a:avLst/>
          </a:prstGeom>
          <a:noFill/>
          <a:ln>
            <a:noFill/>
          </a:ln>
        </p:spPr>
        <p:txBody>
          <a:bodyPr spcFirstLastPara="1" wrap="square" lIns="121900" tIns="60933" rIns="121900" bIns="60933" anchor="t" anchorCtr="0">
            <a:spAutoFit/>
          </a:bodyPr>
          <a:lstStyle/>
          <a:p>
            <a:pPr>
              <a:buClr>
                <a:srgbClr val="000000"/>
              </a:buClr>
              <a:buSzPts val="900"/>
            </a:pPr>
            <a:r>
              <a:rPr lang="en-US" sz="1200" b="1">
                <a:solidFill>
                  <a:srgbClr val="000000"/>
                </a:solidFill>
                <a:latin typeface="Times New Roman"/>
                <a:ea typeface="Times New Roman"/>
                <a:cs typeface="Times New Roman"/>
                <a:sym typeface="Times New Roman"/>
              </a:rPr>
              <a:t>MVP</a:t>
            </a:r>
            <a:endParaRPr sz="1867">
              <a:solidFill>
                <a:srgbClr val="000000"/>
              </a:solidFill>
              <a:latin typeface="Arial"/>
              <a:ea typeface="Arial"/>
              <a:cs typeface="Arial"/>
              <a:sym typeface="Arial"/>
            </a:endParaRPr>
          </a:p>
        </p:txBody>
      </p:sp>
      <p:sp>
        <p:nvSpPr>
          <p:cNvPr id="427" name="Google Shape;427;p62"/>
          <p:cNvSpPr/>
          <p:nvPr/>
        </p:nvSpPr>
        <p:spPr>
          <a:xfrm>
            <a:off x="8495637" y="3834809"/>
            <a:ext cx="2340000" cy="1343975"/>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108000" tIns="468000" rIns="108000" bIns="72000" anchor="t" anchorCtr="0">
            <a:noAutofit/>
          </a:bodyPr>
          <a:lstStyle/>
          <a:p>
            <a:pPr algn="just">
              <a:buClr>
                <a:srgbClr val="000000"/>
              </a:buClr>
              <a:buSzPts val="600"/>
            </a:pPr>
            <a:r>
              <a:rPr lang="en-US" sz="800" dirty="0">
                <a:solidFill>
                  <a:srgbClr val="000000"/>
                </a:solidFill>
                <a:latin typeface="Times New Roman"/>
                <a:ea typeface="Times New Roman"/>
                <a:cs typeface="Times New Roman"/>
                <a:sym typeface="Times New Roman"/>
              </a:rPr>
              <a:t>Internal: Resources to make advertisements and get users from the beginning.</a:t>
            </a:r>
            <a:endParaRPr sz="1867" dirty="0">
              <a:solidFill>
                <a:srgbClr val="000000"/>
              </a:solidFill>
              <a:latin typeface="Arial"/>
              <a:ea typeface="Arial"/>
              <a:cs typeface="Arial"/>
              <a:sym typeface="Arial"/>
            </a:endParaRPr>
          </a:p>
          <a:p>
            <a:pPr algn="just">
              <a:buClr>
                <a:srgbClr val="000000"/>
              </a:buClr>
              <a:buSzPts val="600"/>
            </a:pPr>
            <a:r>
              <a:rPr lang="en-US" sz="800" dirty="0">
                <a:solidFill>
                  <a:srgbClr val="000000"/>
                </a:solidFill>
                <a:latin typeface="Times New Roman"/>
                <a:ea typeface="Times New Roman"/>
                <a:cs typeface="Times New Roman"/>
                <a:sym typeface="Times New Roman"/>
              </a:rPr>
              <a:t>External</a:t>
            </a:r>
            <a:r>
              <a:rPr lang="en-US" sz="800" dirty="0">
                <a:latin typeface="Times New Roman"/>
                <a:ea typeface="Times New Roman"/>
                <a:cs typeface="Times New Roman"/>
                <a:sym typeface="Times New Roman"/>
              </a:rPr>
              <a:t>: More functionalities, more data that increased the model performance which make users trust our products. </a:t>
            </a:r>
            <a:endParaRPr sz="1867" dirty="0">
              <a:solidFill>
                <a:srgbClr val="000000"/>
              </a:solidFill>
              <a:latin typeface="Arial"/>
              <a:ea typeface="Arial"/>
              <a:cs typeface="Arial"/>
              <a:sym typeface="Arial"/>
            </a:endParaRPr>
          </a:p>
          <a:p>
            <a:pPr algn="just">
              <a:buClr>
                <a:schemeClr val="lt1"/>
              </a:buClr>
              <a:buSzPts val="600"/>
            </a:pPr>
            <a:endParaRPr sz="800" dirty="0">
              <a:solidFill>
                <a:srgbClr val="000000"/>
              </a:solidFill>
              <a:latin typeface="Times New Roman"/>
              <a:ea typeface="Times New Roman"/>
              <a:cs typeface="Times New Roman"/>
              <a:sym typeface="Times New Roman"/>
            </a:endParaRPr>
          </a:p>
        </p:txBody>
      </p:sp>
      <p:sp>
        <p:nvSpPr>
          <p:cNvPr id="428" name="Google Shape;428;p62"/>
          <p:cNvSpPr/>
          <p:nvPr/>
        </p:nvSpPr>
        <p:spPr>
          <a:xfrm>
            <a:off x="8495637" y="3892871"/>
            <a:ext cx="1916755" cy="307722"/>
          </a:xfrm>
          <a:prstGeom prst="rect">
            <a:avLst/>
          </a:prstGeom>
          <a:noFill/>
          <a:ln>
            <a:noFill/>
          </a:ln>
        </p:spPr>
        <p:txBody>
          <a:bodyPr spcFirstLastPara="1" wrap="square" lIns="121900" tIns="60933" rIns="121900" bIns="60933" anchor="t" anchorCtr="0">
            <a:spAutoFit/>
          </a:bodyPr>
          <a:lstStyle/>
          <a:p>
            <a:pPr>
              <a:buClr>
                <a:srgbClr val="000000"/>
              </a:buClr>
              <a:buSzPts val="900"/>
            </a:pPr>
            <a:r>
              <a:rPr lang="en-US" sz="1200" b="1">
                <a:solidFill>
                  <a:srgbClr val="000000"/>
                </a:solidFill>
                <a:latin typeface="Times New Roman"/>
                <a:ea typeface="Times New Roman"/>
                <a:cs typeface="Times New Roman"/>
                <a:sym typeface="Times New Roman"/>
              </a:rPr>
              <a:t>Key Actors</a:t>
            </a:r>
            <a:endParaRPr sz="1867">
              <a:solidFill>
                <a:srgbClr val="000000"/>
              </a:solidFill>
              <a:latin typeface="Arial"/>
              <a:ea typeface="Arial"/>
              <a:cs typeface="Arial"/>
              <a:sym typeface="Arial"/>
            </a:endParaRPr>
          </a:p>
        </p:txBody>
      </p:sp>
      <p:sp>
        <p:nvSpPr>
          <p:cNvPr id="429" name="Google Shape;429;p62"/>
          <p:cNvSpPr/>
          <p:nvPr/>
        </p:nvSpPr>
        <p:spPr>
          <a:xfrm>
            <a:off x="6159821" y="5171790"/>
            <a:ext cx="4675816" cy="1343975"/>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108000" tIns="468000" rIns="108000" bIns="72000" anchor="t" anchorCtr="0">
            <a:noAutofit/>
          </a:bodyPr>
          <a:lstStyle/>
          <a:p>
            <a:pPr algn="just">
              <a:buClr>
                <a:srgbClr val="000000"/>
              </a:buClr>
              <a:buSzPts val="600"/>
            </a:pPr>
            <a:r>
              <a:rPr lang="en-US" sz="800" dirty="0">
                <a:solidFill>
                  <a:srgbClr val="000000"/>
                </a:solidFill>
                <a:latin typeface="Times New Roman"/>
                <a:ea typeface="Arial"/>
                <a:cs typeface="Times New Roman"/>
                <a:sym typeface="Times New Roman"/>
              </a:rPr>
              <a:t>PL: Python, Java, HTML5,  CSS3, JAVASCRIPT</a:t>
            </a:r>
          </a:p>
          <a:p>
            <a:pPr algn="just">
              <a:buClr>
                <a:srgbClr val="000000"/>
              </a:buClr>
              <a:buSzPts val="600"/>
            </a:pPr>
            <a:r>
              <a:rPr lang="en-US" sz="800" dirty="0">
                <a:latin typeface="Times New Roman"/>
                <a:cs typeface="Times New Roman"/>
                <a:sym typeface="Times New Roman"/>
              </a:rPr>
              <a:t>Libraries: TensorFlow, </a:t>
            </a:r>
            <a:r>
              <a:rPr lang="en-US" sz="800" dirty="0" err="1">
                <a:latin typeface="Times New Roman"/>
                <a:cs typeface="Times New Roman"/>
                <a:sym typeface="Times New Roman"/>
              </a:rPr>
              <a:t>sklearn</a:t>
            </a:r>
            <a:r>
              <a:rPr lang="en-US" sz="800" dirty="0">
                <a:latin typeface="Times New Roman"/>
                <a:cs typeface="Times New Roman"/>
                <a:sym typeface="Times New Roman"/>
              </a:rPr>
              <a:t>, NumPy, matplotlib, </a:t>
            </a:r>
            <a:r>
              <a:rPr lang="en-US" sz="800" dirty="0" err="1">
                <a:latin typeface="Times New Roman"/>
                <a:cs typeface="Times New Roman"/>
                <a:sym typeface="Times New Roman"/>
              </a:rPr>
              <a:t>keras</a:t>
            </a:r>
            <a:endParaRPr lang="en-US" sz="800" dirty="0">
              <a:solidFill>
                <a:srgbClr val="000000"/>
              </a:solidFill>
              <a:latin typeface="Times New Roman"/>
              <a:ea typeface="Arial"/>
              <a:cs typeface="Times New Roman"/>
              <a:sym typeface="Times New Roman"/>
            </a:endParaRPr>
          </a:p>
          <a:p>
            <a:pPr algn="just">
              <a:buClr>
                <a:srgbClr val="000000"/>
              </a:buClr>
              <a:buSzPts val="600"/>
            </a:pPr>
            <a:r>
              <a:rPr lang="en-US" sz="800" dirty="0">
                <a:latin typeface="Times New Roman"/>
                <a:cs typeface="Times New Roman"/>
                <a:sym typeface="Times New Roman"/>
              </a:rPr>
              <a:t>Database: MySQL, Redis</a:t>
            </a:r>
          </a:p>
          <a:p>
            <a:pPr algn="just">
              <a:buSzPts val="600"/>
            </a:pPr>
            <a:r>
              <a:rPr lang="en-US" altLang="zh-CN" sz="800" dirty="0">
                <a:solidFill>
                  <a:srgbClr val="000000"/>
                </a:solidFill>
                <a:latin typeface="Times New Roman"/>
                <a:ea typeface="Arial"/>
                <a:cs typeface="Times New Roman"/>
                <a:sym typeface="Times New Roman"/>
              </a:rPr>
              <a:t>Data Process: </a:t>
            </a:r>
            <a:r>
              <a:rPr lang="en-US" altLang="zh-CN" sz="800" dirty="0" err="1">
                <a:solidFill>
                  <a:srgbClr val="000000"/>
                </a:solidFill>
                <a:latin typeface="Times New Roman"/>
                <a:ea typeface="Arial"/>
                <a:cs typeface="Times New Roman"/>
                <a:sym typeface="Times New Roman"/>
              </a:rPr>
              <a:t>Matlab</a:t>
            </a:r>
            <a:r>
              <a:rPr lang="en-US" altLang="zh-CN" sz="800" dirty="0">
                <a:solidFill>
                  <a:srgbClr val="000000"/>
                </a:solidFill>
                <a:latin typeface="Times New Roman"/>
                <a:ea typeface="Arial"/>
                <a:cs typeface="Times New Roman"/>
                <a:sym typeface="Times New Roman"/>
              </a:rPr>
              <a:t>, Image batch processor</a:t>
            </a:r>
            <a:endParaRPr lang="en-US" sz="800" dirty="0">
              <a:latin typeface="Times New Roman"/>
              <a:cs typeface="Times New Roman"/>
              <a:sym typeface="Times New Roman"/>
            </a:endParaRPr>
          </a:p>
          <a:p>
            <a:pPr algn="just">
              <a:buClr>
                <a:srgbClr val="000000"/>
              </a:buClr>
              <a:buSzPts val="600"/>
            </a:pPr>
            <a:r>
              <a:rPr lang="en-US" sz="800" dirty="0">
                <a:solidFill>
                  <a:srgbClr val="000000"/>
                </a:solidFill>
                <a:latin typeface="Times New Roman"/>
                <a:ea typeface="Arial"/>
                <a:cs typeface="Times New Roman"/>
                <a:sym typeface="Times New Roman"/>
              </a:rPr>
              <a:t>Backend: </a:t>
            </a:r>
            <a:r>
              <a:rPr lang="en-US" sz="800" dirty="0" err="1">
                <a:solidFill>
                  <a:srgbClr val="000000"/>
                </a:solidFill>
                <a:latin typeface="Times New Roman"/>
                <a:ea typeface="Arial"/>
                <a:cs typeface="Times New Roman"/>
                <a:sym typeface="Times New Roman"/>
              </a:rPr>
              <a:t>SpringBoot</a:t>
            </a:r>
            <a:r>
              <a:rPr lang="en-US" sz="800" dirty="0">
                <a:solidFill>
                  <a:srgbClr val="000000"/>
                </a:solidFill>
                <a:latin typeface="Times New Roman"/>
                <a:ea typeface="Arial"/>
                <a:cs typeface="Times New Roman"/>
                <a:sym typeface="Times New Roman"/>
              </a:rPr>
              <a:t>,</a:t>
            </a:r>
            <a:r>
              <a:rPr lang="en-US" sz="800" dirty="0">
                <a:latin typeface="Times New Roman"/>
                <a:cs typeface="Times New Roman"/>
                <a:sym typeface="Times New Roman"/>
              </a:rPr>
              <a:t> </a:t>
            </a:r>
            <a:r>
              <a:rPr lang="en-US" sz="800" dirty="0" err="1">
                <a:latin typeface="Times New Roman"/>
                <a:cs typeface="Times New Roman"/>
                <a:sym typeface="Times New Roman"/>
              </a:rPr>
              <a:t>MyBatis</a:t>
            </a:r>
            <a:r>
              <a:rPr lang="en-US" sz="800" dirty="0">
                <a:latin typeface="Times New Roman"/>
                <a:cs typeface="Times New Roman"/>
                <a:sym typeface="Times New Roman"/>
              </a:rPr>
              <a:t>, Swagger</a:t>
            </a:r>
          </a:p>
          <a:p>
            <a:pPr algn="just">
              <a:buClr>
                <a:srgbClr val="000000"/>
              </a:buClr>
              <a:buSzPts val="600"/>
            </a:pPr>
            <a:r>
              <a:rPr lang="en-US" sz="800" dirty="0">
                <a:solidFill>
                  <a:srgbClr val="000000"/>
                </a:solidFill>
                <a:latin typeface="Times New Roman"/>
                <a:ea typeface="Arial"/>
                <a:cs typeface="Times New Roman"/>
                <a:sym typeface="Times New Roman"/>
              </a:rPr>
              <a:t>Frontend:</a:t>
            </a:r>
            <a:r>
              <a:rPr lang="en-US" sz="800" dirty="0">
                <a:latin typeface="Times New Roman"/>
                <a:cs typeface="Times New Roman"/>
                <a:sym typeface="Times New Roman"/>
              </a:rPr>
              <a:t> React, Node, Umi, Ant Design</a:t>
            </a:r>
          </a:p>
          <a:p>
            <a:pPr algn="just">
              <a:buClr>
                <a:srgbClr val="000000"/>
              </a:buClr>
              <a:buSzPts val="600"/>
            </a:pPr>
            <a:endParaRPr sz="1867" dirty="0">
              <a:solidFill>
                <a:srgbClr val="000000"/>
              </a:solidFill>
              <a:latin typeface="Arial"/>
              <a:ea typeface="Arial"/>
              <a:cs typeface="Arial"/>
              <a:sym typeface="Arial"/>
            </a:endParaRPr>
          </a:p>
        </p:txBody>
      </p:sp>
      <p:sp>
        <p:nvSpPr>
          <p:cNvPr id="430" name="Google Shape;430;p62"/>
          <p:cNvSpPr/>
          <p:nvPr/>
        </p:nvSpPr>
        <p:spPr>
          <a:xfrm>
            <a:off x="6150985" y="5220615"/>
            <a:ext cx="1916755" cy="307722"/>
          </a:xfrm>
          <a:prstGeom prst="rect">
            <a:avLst/>
          </a:prstGeom>
          <a:noFill/>
          <a:ln>
            <a:noFill/>
          </a:ln>
        </p:spPr>
        <p:txBody>
          <a:bodyPr spcFirstLastPara="1" wrap="square" lIns="121900" tIns="60933" rIns="121900" bIns="60933" anchor="t" anchorCtr="0">
            <a:spAutoFit/>
          </a:bodyPr>
          <a:lstStyle/>
          <a:p>
            <a:pPr>
              <a:buClr>
                <a:srgbClr val="000000"/>
              </a:buClr>
              <a:buSzPts val="900"/>
            </a:pPr>
            <a:r>
              <a:rPr lang="en-US" sz="1200" b="1">
                <a:solidFill>
                  <a:srgbClr val="000000"/>
                </a:solidFill>
                <a:latin typeface="Times New Roman"/>
                <a:ea typeface="Times New Roman"/>
                <a:cs typeface="Times New Roman"/>
                <a:sym typeface="Times New Roman"/>
              </a:rPr>
              <a:t>Technology stack</a:t>
            </a:r>
            <a:endParaRPr sz="1867">
              <a:solidFill>
                <a:srgbClr val="000000"/>
              </a:solidFill>
              <a:latin typeface="Arial"/>
              <a:ea typeface="Arial"/>
              <a:cs typeface="Arial"/>
              <a:sym typeface="Arial"/>
            </a:endParaRPr>
          </a:p>
        </p:txBody>
      </p:sp>
      <p:sp>
        <p:nvSpPr>
          <p:cNvPr id="431" name="Google Shape;431;p62"/>
          <p:cNvSpPr/>
          <p:nvPr/>
        </p:nvSpPr>
        <p:spPr>
          <a:xfrm>
            <a:off x="1382513" y="140601"/>
            <a:ext cx="4031019" cy="400055"/>
          </a:xfrm>
          <a:prstGeom prst="rect">
            <a:avLst/>
          </a:prstGeom>
          <a:noFill/>
          <a:ln>
            <a:noFill/>
          </a:ln>
        </p:spPr>
        <p:txBody>
          <a:bodyPr spcFirstLastPara="1" wrap="square" lIns="121900" tIns="60933" rIns="121900" bIns="60933" anchor="t" anchorCtr="0">
            <a:spAutoFit/>
          </a:bodyPr>
          <a:lstStyle/>
          <a:p>
            <a:pPr>
              <a:buClr>
                <a:srgbClr val="000000"/>
              </a:buClr>
              <a:buSzPts val="1350"/>
            </a:pPr>
            <a:r>
              <a:rPr lang="en-US" b="1">
                <a:solidFill>
                  <a:srgbClr val="000000"/>
                </a:solidFill>
                <a:latin typeface="Times New Roman"/>
                <a:ea typeface="Times New Roman"/>
                <a:cs typeface="Times New Roman"/>
                <a:sym typeface="Times New Roman"/>
              </a:rPr>
              <a:t>DATA SCIENCE CANVAS</a:t>
            </a:r>
            <a:endParaRPr sz="1867">
              <a:solidFill>
                <a:srgbClr val="000000"/>
              </a:solidFill>
              <a:latin typeface="Arial"/>
              <a:ea typeface="Arial"/>
              <a:cs typeface="Arial"/>
              <a:sym typeface="Arial"/>
            </a:endParaRPr>
          </a:p>
        </p:txBody>
      </p:sp>
      <p:sp>
        <p:nvSpPr>
          <p:cNvPr id="432" name="Google Shape;432;p62"/>
          <p:cNvSpPr/>
          <p:nvPr/>
        </p:nvSpPr>
        <p:spPr>
          <a:xfrm>
            <a:off x="7121941" y="204299"/>
            <a:ext cx="1603481" cy="233767"/>
          </a:xfrm>
          <a:prstGeom prst="rect">
            <a:avLst/>
          </a:prstGeom>
          <a:solidFill>
            <a:schemeClr val="lt1"/>
          </a:solidFill>
          <a:ln>
            <a:noFill/>
          </a:ln>
        </p:spPr>
        <p:txBody>
          <a:bodyPr spcFirstLastPara="1" wrap="square" lIns="121900" tIns="60933" rIns="121900" bIns="60933" anchor="ctr" anchorCtr="0">
            <a:noAutofit/>
          </a:bodyPr>
          <a:lstStyle/>
          <a:p>
            <a:pPr>
              <a:buClr>
                <a:schemeClr val="lt1"/>
              </a:buClr>
              <a:buSzPts val="750"/>
            </a:pPr>
            <a:endParaRPr sz="1000">
              <a:solidFill>
                <a:srgbClr val="000000"/>
              </a:solidFill>
              <a:latin typeface="Times New Roman"/>
              <a:ea typeface="Times New Roman"/>
              <a:cs typeface="Times New Roman"/>
              <a:sym typeface="Times New Roman"/>
            </a:endParaRPr>
          </a:p>
        </p:txBody>
      </p:sp>
      <p:sp>
        <p:nvSpPr>
          <p:cNvPr id="433" name="Google Shape;433;p62"/>
          <p:cNvSpPr/>
          <p:nvPr/>
        </p:nvSpPr>
        <p:spPr>
          <a:xfrm>
            <a:off x="9250881" y="195450"/>
            <a:ext cx="383339" cy="255657"/>
          </a:xfrm>
          <a:prstGeom prst="rect">
            <a:avLst/>
          </a:prstGeom>
          <a:solidFill>
            <a:schemeClr val="lt1"/>
          </a:solidFill>
          <a:ln>
            <a:noFill/>
          </a:ln>
        </p:spPr>
        <p:txBody>
          <a:bodyPr spcFirstLastPara="1" wrap="square" lIns="121900" tIns="60933" rIns="121900" bIns="60933" anchor="ctr" anchorCtr="0">
            <a:noAutofit/>
          </a:bodyPr>
          <a:lstStyle/>
          <a:p>
            <a:pPr algn="ctr">
              <a:buClr>
                <a:schemeClr val="lt1"/>
              </a:buClr>
              <a:buSzPts val="750"/>
            </a:pPr>
            <a:endParaRPr sz="1000">
              <a:solidFill>
                <a:srgbClr val="000000"/>
              </a:solidFill>
              <a:latin typeface="Times New Roman"/>
              <a:ea typeface="Times New Roman"/>
              <a:cs typeface="Times New Roman"/>
              <a:sym typeface="Times New Roman"/>
            </a:endParaRPr>
          </a:p>
        </p:txBody>
      </p:sp>
      <p:sp>
        <p:nvSpPr>
          <p:cNvPr id="434" name="Google Shape;434;p62"/>
          <p:cNvSpPr/>
          <p:nvPr/>
        </p:nvSpPr>
        <p:spPr>
          <a:xfrm>
            <a:off x="10159680" y="187045"/>
            <a:ext cx="691977" cy="271147"/>
          </a:xfrm>
          <a:prstGeom prst="rect">
            <a:avLst/>
          </a:prstGeom>
          <a:solidFill>
            <a:schemeClr val="lt1"/>
          </a:solidFill>
          <a:ln>
            <a:noFill/>
          </a:ln>
        </p:spPr>
        <p:txBody>
          <a:bodyPr spcFirstLastPara="1" wrap="square" lIns="121900" tIns="60933" rIns="121900" bIns="60933" anchor="ctr" anchorCtr="0">
            <a:noAutofit/>
          </a:bodyPr>
          <a:lstStyle/>
          <a:p>
            <a:pPr algn="ctr">
              <a:buClr>
                <a:schemeClr val="lt1"/>
              </a:buClr>
              <a:buSzPts val="750"/>
            </a:pPr>
            <a:endParaRPr sz="1000">
              <a:solidFill>
                <a:srgbClr val="000000"/>
              </a:solidFill>
              <a:latin typeface="Times New Roman"/>
              <a:ea typeface="Times New Roman"/>
              <a:cs typeface="Times New Roman"/>
              <a:sym typeface="Times New Roman"/>
            </a:endParaRPr>
          </a:p>
        </p:txBody>
      </p:sp>
      <p:sp>
        <p:nvSpPr>
          <p:cNvPr id="435" name="Google Shape;435;p62"/>
          <p:cNvSpPr txBox="1"/>
          <p:nvPr/>
        </p:nvSpPr>
        <p:spPr>
          <a:xfrm>
            <a:off x="9794892" y="204298"/>
            <a:ext cx="1463992" cy="246167"/>
          </a:xfrm>
          <a:prstGeom prst="rect">
            <a:avLst/>
          </a:prstGeom>
          <a:noFill/>
          <a:ln>
            <a:noFill/>
          </a:ln>
        </p:spPr>
        <p:txBody>
          <a:bodyPr spcFirstLastPara="1" wrap="square" lIns="121900" tIns="60933" rIns="121900" bIns="60933" anchor="t" anchorCtr="0">
            <a:spAutoFit/>
          </a:bodyPr>
          <a:lstStyle/>
          <a:p>
            <a:pPr>
              <a:buClr>
                <a:srgbClr val="000000"/>
              </a:buClr>
              <a:buSzPts val="600"/>
            </a:pPr>
            <a:r>
              <a:rPr lang="en-US" sz="800" dirty="0">
                <a:solidFill>
                  <a:srgbClr val="000000"/>
                </a:solidFill>
                <a:latin typeface="Times New Roman"/>
                <a:ea typeface="Times New Roman"/>
                <a:cs typeface="Times New Roman"/>
                <a:sym typeface="Times New Roman"/>
              </a:rPr>
              <a:t>Date: 07.02.2024</a:t>
            </a:r>
            <a:endParaRPr sz="1867" dirty="0">
              <a:solidFill>
                <a:srgbClr val="000000"/>
              </a:solidFill>
              <a:latin typeface="Arial"/>
              <a:ea typeface="Arial"/>
              <a:cs typeface="Arial"/>
              <a:sym typeface="Arial"/>
            </a:endParaRPr>
          </a:p>
        </p:txBody>
      </p:sp>
      <p:sp>
        <p:nvSpPr>
          <p:cNvPr id="436" name="Google Shape;436;p62"/>
          <p:cNvSpPr txBox="1"/>
          <p:nvPr/>
        </p:nvSpPr>
        <p:spPr>
          <a:xfrm>
            <a:off x="8725422" y="187046"/>
            <a:ext cx="908799" cy="246167"/>
          </a:xfrm>
          <a:prstGeom prst="rect">
            <a:avLst/>
          </a:prstGeom>
          <a:noFill/>
          <a:ln>
            <a:noFill/>
          </a:ln>
        </p:spPr>
        <p:txBody>
          <a:bodyPr spcFirstLastPara="1" wrap="square" lIns="121900" tIns="60933" rIns="121900" bIns="60933" anchor="t" anchorCtr="0">
            <a:spAutoFit/>
          </a:bodyPr>
          <a:lstStyle/>
          <a:p>
            <a:pPr>
              <a:buClr>
                <a:srgbClr val="000000"/>
              </a:buClr>
              <a:buSzPts val="600"/>
            </a:pPr>
            <a:r>
              <a:rPr lang="en-US" sz="800" dirty="0">
                <a:solidFill>
                  <a:srgbClr val="000000"/>
                </a:solidFill>
                <a:latin typeface="Times New Roman"/>
                <a:ea typeface="Times New Roman"/>
                <a:cs typeface="Times New Roman"/>
                <a:sym typeface="Times New Roman"/>
              </a:rPr>
              <a:t>Iteration: 04</a:t>
            </a:r>
            <a:endParaRPr sz="1867" dirty="0">
              <a:solidFill>
                <a:srgbClr val="000000"/>
              </a:solidFill>
              <a:latin typeface="Arial"/>
              <a:ea typeface="Arial"/>
              <a:cs typeface="Arial"/>
              <a:sym typeface="Arial"/>
            </a:endParaRPr>
          </a:p>
        </p:txBody>
      </p:sp>
      <p:sp>
        <p:nvSpPr>
          <p:cNvPr id="437" name="Google Shape;437;p62"/>
          <p:cNvSpPr txBox="1"/>
          <p:nvPr/>
        </p:nvSpPr>
        <p:spPr>
          <a:xfrm>
            <a:off x="6378603" y="214898"/>
            <a:ext cx="1787228" cy="246167"/>
          </a:xfrm>
          <a:prstGeom prst="rect">
            <a:avLst/>
          </a:prstGeom>
          <a:noFill/>
          <a:ln>
            <a:noFill/>
          </a:ln>
        </p:spPr>
        <p:txBody>
          <a:bodyPr spcFirstLastPara="1" wrap="square" lIns="121900" tIns="60933" rIns="121900" bIns="60933" anchor="t" anchorCtr="0">
            <a:spAutoFit/>
          </a:bodyPr>
          <a:lstStyle/>
          <a:p>
            <a:pPr>
              <a:buClr>
                <a:srgbClr val="000000"/>
              </a:buClr>
              <a:buSzPts val="600"/>
            </a:pPr>
            <a:r>
              <a:rPr lang="en-US" sz="800" dirty="0">
                <a:solidFill>
                  <a:srgbClr val="000000"/>
                </a:solidFill>
                <a:latin typeface="Times New Roman"/>
                <a:ea typeface="Times New Roman"/>
                <a:cs typeface="Times New Roman"/>
                <a:sym typeface="Times New Roman"/>
              </a:rPr>
              <a:t>Project name: Puppy Master</a:t>
            </a:r>
            <a:endParaRPr sz="1867" dirty="0">
              <a:solidFill>
                <a:srgbClr val="000000"/>
              </a:solidFill>
              <a:latin typeface="Arial"/>
              <a:ea typeface="Arial"/>
              <a:cs typeface="Arial"/>
              <a:sym typeface="Arial"/>
            </a:endParaRPr>
          </a:p>
        </p:txBody>
      </p:sp>
      <p:sp>
        <p:nvSpPr>
          <p:cNvPr id="438" name="Google Shape;438;p62"/>
          <p:cNvSpPr txBox="1"/>
          <p:nvPr/>
        </p:nvSpPr>
        <p:spPr>
          <a:xfrm>
            <a:off x="4493736" y="223093"/>
            <a:ext cx="1602265" cy="246167"/>
          </a:xfrm>
          <a:prstGeom prst="rect">
            <a:avLst/>
          </a:prstGeom>
          <a:noFill/>
          <a:ln>
            <a:noFill/>
          </a:ln>
        </p:spPr>
        <p:txBody>
          <a:bodyPr spcFirstLastPara="1" wrap="square" lIns="121900" tIns="60933" rIns="121900" bIns="60933" anchor="t" anchorCtr="0">
            <a:spAutoFit/>
          </a:bodyPr>
          <a:lstStyle/>
          <a:p>
            <a:pPr>
              <a:buClr>
                <a:srgbClr val="000000"/>
              </a:buClr>
              <a:buSzPts val="600"/>
            </a:pPr>
            <a:r>
              <a:rPr lang="en-US" sz="800" dirty="0">
                <a:solidFill>
                  <a:srgbClr val="000000"/>
                </a:solidFill>
                <a:latin typeface="Times New Roman"/>
                <a:ea typeface="Times New Roman"/>
                <a:cs typeface="Times New Roman"/>
                <a:sym typeface="Times New Roman"/>
              </a:rPr>
              <a:t>Customer: Dog owners</a:t>
            </a:r>
            <a:endParaRPr sz="1867" dirty="0">
              <a:solidFill>
                <a:srgbClr val="000000"/>
              </a:solidFill>
              <a:latin typeface="Arial"/>
              <a:ea typeface="Arial"/>
              <a:cs typeface="Arial"/>
              <a:sym typeface="Arial"/>
            </a:endParaRPr>
          </a:p>
        </p:txBody>
      </p:sp>
      <p:pic>
        <p:nvPicPr>
          <p:cNvPr id="440" name="Google Shape;440;p62" descr="Question mark"/>
          <p:cNvPicPr preferRelativeResize="0"/>
          <p:nvPr/>
        </p:nvPicPr>
        <p:blipFill rotWithShape="1">
          <a:blip r:embed="rId3">
            <a:alphaModFix/>
          </a:blip>
          <a:srcRect/>
          <a:stretch/>
        </p:blipFill>
        <p:spPr>
          <a:xfrm>
            <a:off x="3520735" y="725600"/>
            <a:ext cx="185339" cy="185339"/>
          </a:xfrm>
          <a:prstGeom prst="rect">
            <a:avLst/>
          </a:prstGeom>
          <a:noFill/>
          <a:ln>
            <a:noFill/>
          </a:ln>
        </p:spPr>
      </p:pic>
      <p:sp>
        <p:nvSpPr>
          <p:cNvPr id="441" name="Google Shape;441;p62"/>
          <p:cNvSpPr/>
          <p:nvPr/>
        </p:nvSpPr>
        <p:spPr>
          <a:xfrm>
            <a:off x="3434297" y="2548119"/>
            <a:ext cx="258664" cy="252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algn="ctr">
              <a:buClr>
                <a:srgbClr val="000000"/>
              </a:buClr>
              <a:buSzPts val="1350"/>
            </a:pPr>
            <a:endParaRPr>
              <a:solidFill>
                <a:srgbClr val="FFFFFF"/>
              </a:solidFill>
              <a:latin typeface="Calibri"/>
              <a:ea typeface="Calibri"/>
              <a:cs typeface="Calibri"/>
              <a:sym typeface="Calibri"/>
            </a:endParaRPr>
          </a:p>
        </p:txBody>
      </p:sp>
      <p:pic>
        <p:nvPicPr>
          <p:cNvPr id="442" name="Google Shape;442;p62" descr="Lightbulb"/>
          <p:cNvPicPr preferRelativeResize="0"/>
          <p:nvPr/>
        </p:nvPicPr>
        <p:blipFill rotWithShape="1">
          <a:blip r:embed="rId4">
            <a:alphaModFix/>
          </a:blip>
          <a:srcRect/>
          <a:stretch/>
        </p:blipFill>
        <p:spPr>
          <a:xfrm>
            <a:off x="3460729" y="2577392"/>
            <a:ext cx="201563" cy="201563"/>
          </a:xfrm>
          <a:prstGeom prst="rect">
            <a:avLst/>
          </a:prstGeom>
          <a:noFill/>
          <a:ln>
            <a:noFill/>
          </a:ln>
        </p:spPr>
      </p:pic>
      <p:sp>
        <p:nvSpPr>
          <p:cNvPr id="443" name="Google Shape;443;p62"/>
          <p:cNvSpPr/>
          <p:nvPr/>
        </p:nvSpPr>
        <p:spPr>
          <a:xfrm>
            <a:off x="3434297" y="4423171"/>
            <a:ext cx="258664" cy="252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algn="ctr">
              <a:buClr>
                <a:srgbClr val="000000"/>
              </a:buClr>
              <a:buSzPts val="1350"/>
            </a:pPr>
            <a:endParaRPr>
              <a:solidFill>
                <a:srgbClr val="FFFFFF"/>
              </a:solidFill>
              <a:latin typeface="Calibri"/>
              <a:ea typeface="Calibri"/>
              <a:cs typeface="Calibri"/>
              <a:sym typeface="Calibri"/>
            </a:endParaRPr>
          </a:p>
        </p:txBody>
      </p:sp>
      <p:pic>
        <p:nvPicPr>
          <p:cNvPr id="444" name="Google Shape;444;p62" descr="User"/>
          <p:cNvPicPr preferRelativeResize="0"/>
          <p:nvPr/>
        </p:nvPicPr>
        <p:blipFill rotWithShape="1">
          <a:blip r:embed="rId5">
            <a:alphaModFix/>
          </a:blip>
          <a:srcRect/>
          <a:stretch/>
        </p:blipFill>
        <p:spPr>
          <a:xfrm>
            <a:off x="3458057" y="4442729"/>
            <a:ext cx="206907" cy="206907"/>
          </a:xfrm>
          <a:prstGeom prst="rect">
            <a:avLst/>
          </a:prstGeom>
          <a:noFill/>
          <a:ln>
            <a:noFill/>
          </a:ln>
        </p:spPr>
      </p:pic>
      <p:sp>
        <p:nvSpPr>
          <p:cNvPr id="445" name="Google Shape;445;p62"/>
          <p:cNvSpPr/>
          <p:nvPr/>
        </p:nvSpPr>
        <p:spPr>
          <a:xfrm>
            <a:off x="5825119" y="686687"/>
            <a:ext cx="258664" cy="252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algn="ctr">
              <a:buClr>
                <a:srgbClr val="000000"/>
              </a:buClr>
              <a:buSzPts val="375"/>
            </a:pPr>
            <a:endParaRPr sz="500">
              <a:solidFill>
                <a:srgbClr val="000000"/>
              </a:solidFill>
              <a:latin typeface="Courier"/>
              <a:ea typeface="Courier"/>
              <a:cs typeface="Courier"/>
              <a:sym typeface="Courier"/>
            </a:endParaRPr>
          </a:p>
        </p:txBody>
      </p:sp>
      <p:sp>
        <p:nvSpPr>
          <p:cNvPr id="446" name="Google Shape;446;p62"/>
          <p:cNvSpPr txBox="1"/>
          <p:nvPr/>
        </p:nvSpPr>
        <p:spPr>
          <a:xfrm>
            <a:off x="5495309" y="651104"/>
            <a:ext cx="918283" cy="369277"/>
          </a:xfrm>
          <a:prstGeom prst="rect">
            <a:avLst/>
          </a:prstGeom>
          <a:noFill/>
          <a:ln>
            <a:noFill/>
          </a:ln>
        </p:spPr>
        <p:txBody>
          <a:bodyPr spcFirstLastPara="1" wrap="square" lIns="121900" tIns="60933" rIns="121900" bIns="60933" anchor="t" anchorCtr="0">
            <a:spAutoFit/>
          </a:bodyPr>
          <a:lstStyle/>
          <a:p>
            <a:pPr algn="ctr">
              <a:buClr>
                <a:srgbClr val="000000"/>
              </a:buClr>
              <a:buSzPts val="300"/>
            </a:pPr>
            <a:r>
              <a:rPr lang="en-US" sz="400" b="1">
                <a:solidFill>
                  <a:srgbClr val="000000"/>
                </a:solidFill>
                <a:latin typeface="Courier"/>
                <a:ea typeface="Courier"/>
                <a:cs typeface="Courier"/>
                <a:sym typeface="Courier"/>
              </a:rPr>
              <a:t>1010</a:t>
            </a:r>
            <a:endParaRPr sz="1867">
              <a:solidFill>
                <a:srgbClr val="000000"/>
              </a:solidFill>
              <a:latin typeface="Arial"/>
              <a:ea typeface="Arial"/>
              <a:cs typeface="Arial"/>
              <a:sym typeface="Arial"/>
            </a:endParaRPr>
          </a:p>
          <a:p>
            <a:pPr algn="ctr">
              <a:buClr>
                <a:srgbClr val="000000"/>
              </a:buClr>
              <a:buSzPts val="300"/>
            </a:pPr>
            <a:r>
              <a:rPr lang="en-US" sz="400" b="1">
                <a:solidFill>
                  <a:srgbClr val="000000"/>
                </a:solidFill>
                <a:latin typeface="Courier"/>
                <a:ea typeface="Courier"/>
                <a:cs typeface="Courier"/>
                <a:sym typeface="Courier"/>
              </a:rPr>
              <a:t>10011001</a:t>
            </a:r>
            <a:endParaRPr sz="1867">
              <a:solidFill>
                <a:srgbClr val="000000"/>
              </a:solidFill>
              <a:latin typeface="Arial"/>
              <a:ea typeface="Arial"/>
              <a:cs typeface="Arial"/>
              <a:sym typeface="Arial"/>
            </a:endParaRPr>
          </a:p>
          <a:p>
            <a:pPr algn="ctr">
              <a:buClr>
                <a:srgbClr val="000000"/>
              </a:buClr>
              <a:buSzPts val="300"/>
            </a:pPr>
            <a:r>
              <a:rPr lang="en-US" sz="400" b="1">
                <a:solidFill>
                  <a:srgbClr val="000000"/>
                </a:solidFill>
                <a:latin typeface="Courier"/>
                <a:ea typeface="Courier"/>
                <a:cs typeface="Courier"/>
                <a:sym typeface="Courier"/>
              </a:rPr>
              <a:t>01011010</a:t>
            </a:r>
            <a:endParaRPr sz="1867">
              <a:solidFill>
                <a:srgbClr val="000000"/>
              </a:solidFill>
              <a:latin typeface="Arial"/>
              <a:ea typeface="Arial"/>
              <a:cs typeface="Arial"/>
              <a:sym typeface="Arial"/>
            </a:endParaRPr>
          </a:p>
          <a:p>
            <a:pPr algn="ctr">
              <a:buClr>
                <a:srgbClr val="000000"/>
              </a:buClr>
              <a:buSzPts val="300"/>
            </a:pPr>
            <a:r>
              <a:rPr lang="en-US" sz="400" b="1">
                <a:solidFill>
                  <a:srgbClr val="000000"/>
                </a:solidFill>
                <a:latin typeface="Courier"/>
                <a:ea typeface="Courier"/>
                <a:cs typeface="Courier"/>
                <a:sym typeface="Courier"/>
              </a:rPr>
              <a:t>0101</a:t>
            </a:r>
            <a:endParaRPr sz="1867">
              <a:solidFill>
                <a:srgbClr val="000000"/>
              </a:solidFill>
              <a:latin typeface="Arial"/>
              <a:ea typeface="Arial"/>
              <a:cs typeface="Arial"/>
              <a:sym typeface="Arial"/>
            </a:endParaRPr>
          </a:p>
        </p:txBody>
      </p:sp>
      <p:sp>
        <p:nvSpPr>
          <p:cNvPr id="447" name="Google Shape;447;p62"/>
          <p:cNvSpPr/>
          <p:nvPr/>
        </p:nvSpPr>
        <p:spPr>
          <a:xfrm>
            <a:off x="5825119" y="2435099"/>
            <a:ext cx="258664" cy="252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algn="ctr">
              <a:buClr>
                <a:srgbClr val="000000"/>
              </a:buClr>
              <a:buSzPts val="1350"/>
            </a:pPr>
            <a:endParaRPr>
              <a:solidFill>
                <a:srgbClr val="FFFFFF"/>
              </a:solidFill>
              <a:latin typeface="Calibri"/>
              <a:ea typeface="Calibri"/>
              <a:cs typeface="Calibri"/>
              <a:sym typeface="Calibri"/>
            </a:endParaRPr>
          </a:p>
        </p:txBody>
      </p:sp>
      <p:sp>
        <p:nvSpPr>
          <p:cNvPr id="448" name="Google Shape;448;p62"/>
          <p:cNvSpPr/>
          <p:nvPr/>
        </p:nvSpPr>
        <p:spPr>
          <a:xfrm>
            <a:off x="5825119" y="3899565"/>
            <a:ext cx="258664" cy="252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algn="ctr">
              <a:buClr>
                <a:srgbClr val="000000"/>
              </a:buClr>
              <a:buSzPts val="1350"/>
            </a:pPr>
            <a:endParaRPr>
              <a:solidFill>
                <a:srgbClr val="FFFFFF"/>
              </a:solidFill>
              <a:latin typeface="Calibri"/>
              <a:ea typeface="Calibri"/>
              <a:cs typeface="Calibri"/>
              <a:sym typeface="Calibri"/>
            </a:endParaRPr>
          </a:p>
        </p:txBody>
      </p:sp>
      <p:sp>
        <p:nvSpPr>
          <p:cNvPr id="449" name="Google Shape;449;p62"/>
          <p:cNvSpPr/>
          <p:nvPr/>
        </p:nvSpPr>
        <p:spPr>
          <a:xfrm>
            <a:off x="5820639" y="5234752"/>
            <a:ext cx="258664" cy="252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algn="ctr">
              <a:buClr>
                <a:srgbClr val="000000"/>
              </a:buClr>
              <a:buSzPts val="1350"/>
            </a:pPr>
            <a:endParaRPr>
              <a:solidFill>
                <a:srgbClr val="FFFFFF"/>
              </a:solidFill>
              <a:latin typeface="Calibri"/>
              <a:ea typeface="Calibri"/>
              <a:cs typeface="Calibri"/>
              <a:sym typeface="Calibri"/>
            </a:endParaRPr>
          </a:p>
        </p:txBody>
      </p:sp>
      <p:sp>
        <p:nvSpPr>
          <p:cNvPr id="450" name="Google Shape;450;p62"/>
          <p:cNvSpPr/>
          <p:nvPr/>
        </p:nvSpPr>
        <p:spPr>
          <a:xfrm>
            <a:off x="10505667" y="5238331"/>
            <a:ext cx="258664" cy="252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algn="ctr">
              <a:buClr>
                <a:srgbClr val="000000"/>
              </a:buClr>
              <a:buSzPts val="1350"/>
            </a:pPr>
            <a:endParaRPr>
              <a:solidFill>
                <a:srgbClr val="FFFFFF"/>
              </a:solidFill>
              <a:latin typeface="Calibri"/>
              <a:ea typeface="Calibri"/>
              <a:cs typeface="Calibri"/>
              <a:sym typeface="Calibri"/>
            </a:endParaRPr>
          </a:p>
        </p:txBody>
      </p:sp>
      <p:pic>
        <p:nvPicPr>
          <p:cNvPr id="451" name="Google Shape;451;p62" descr="Database"/>
          <p:cNvPicPr preferRelativeResize="0"/>
          <p:nvPr/>
        </p:nvPicPr>
        <p:blipFill rotWithShape="1">
          <a:blip r:embed="rId6">
            <a:alphaModFix/>
          </a:blip>
          <a:srcRect/>
          <a:stretch/>
        </p:blipFill>
        <p:spPr>
          <a:xfrm>
            <a:off x="10544799" y="5278428"/>
            <a:ext cx="180000" cy="180000"/>
          </a:xfrm>
          <a:prstGeom prst="rect">
            <a:avLst/>
          </a:prstGeom>
          <a:noFill/>
          <a:ln>
            <a:noFill/>
          </a:ln>
        </p:spPr>
      </p:pic>
      <p:sp>
        <p:nvSpPr>
          <p:cNvPr id="452" name="Google Shape;452;p62"/>
          <p:cNvSpPr/>
          <p:nvPr/>
        </p:nvSpPr>
        <p:spPr>
          <a:xfrm>
            <a:off x="10466055" y="3911035"/>
            <a:ext cx="258664" cy="252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algn="ctr">
              <a:buClr>
                <a:srgbClr val="000000"/>
              </a:buClr>
              <a:buSzPts val="1350"/>
            </a:pPr>
            <a:endParaRPr>
              <a:solidFill>
                <a:srgbClr val="FFFFFF"/>
              </a:solidFill>
              <a:latin typeface="Calibri"/>
              <a:ea typeface="Calibri"/>
              <a:cs typeface="Calibri"/>
              <a:sym typeface="Calibri"/>
            </a:endParaRPr>
          </a:p>
        </p:txBody>
      </p:sp>
      <p:sp>
        <p:nvSpPr>
          <p:cNvPr id="453" name="Google Shape;453;p62"/>
          <p:cNvSpPr/>
          <p:nvPr/>
        </p:nvSpPr>
        <p:spPr>
          <a:xfrm>
            <a:off x="10469819" y="2699117"/>
            <a:ext cx="258664" cy="252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algn="ctr">
              <a:buClr>
                <a:srgbClr val="000000"/>
              </a:buClr>
              <a:buSzPts val="1350"/>
            </a:pPr>
            <a:endParaRPr>
              <a:solidFill>
                <a:srgbClr val="FFFFFF"/>
              </a:solidFill>
              <a:latin typeface="Calibri"/>
              <a:ea typeface="Calibri"/>
              <a:cs typeface="Calibri"/>
              <a:sym typeface="Calibri"/>
            </a:endParaRPr>
          </a:p>
        </p:txBody>
      </p:sp>
      <p:pic>
        <p:nvPicPr>
          <p:cNvPr id="454" name="Google Shape;454;p62" descr="Users"/>
          <p:cNvPicPr preferRelativeResize="0"/>
          <p:nvPr/>
        </p:nvPicPr>
        <p:blipFill rotWithShape="1">
          <a:blip r:embed="rId7">
            <a:alphaModFix/>
          </a:blip>
          <a:srcRect/>
          <a:stretch/>
        </p:blipFill>
        <p:spPr>
          <a:xfrm>
            <a:off x="10487186" y="3936193"/>
            <a:ext cx="196343" cy="196343"/>
          </a:xfrm>
          <a:prstGeom prst="rect">
            <a:avLst/>
          </a:prstGeom>
          <a:noFill/>
          <a:ln>
            <a:noFill/>
          </a:ln>
        </p:spPr>
      </p:pic>
      <p:sp>
        <p:nvSpPr>
          <p:cNvPr id="455" name="Google Shape;455;p62"/>
          <p:cNvSpPr/>
          <p:nvPr/>
        </p:nvSpPr>
        <p:spPr>
          <a:xfrm>
            <a:off x="10474479" y="686687"/>
            <a:ext cx="258664" cy="252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algn="ctr">
              <a:buClr>
                <a:srgbClr val="000000"/>
              </a:buClr>
              <a:buSzPts val="1350"/>
            </a:pPr>
            <a:endParaRPr>
              <a:solidFill>
                <a:srgbClr val="FFFFFF"/>
              </a:solidFill>
              <a:latin typeface="Calibri"/>
              <a:ea typeface="Calibri"/>
              <a:cs typeface="Calibri"/>
              <a:sym typeface="Calibri"/>
            </a:endParaRPr>
          </a:p>
        </p:txBody>
      </p:sp>
      <p:pic>
        <p:nvPicPr>
          <p:cNvPr id="456" name="Google Shape;456;p62" descr="Dollar"/>
          <p:cNvPicPr preferRelativeResize="0"/>
          <p:nvPr/>
        </p:nvPicPr>
        <p:blipFill rotWithShape="1">
          <a:blip r:embed="rId8">
            <a:alphaModFix/>
          </a:blip>
          <a:srcRect/>
          <a:stretch/>
        </p:blipFill>
        <p:spPr>
          <a:xfrm>
            <a:off x="10496641" y="703331"/>
            <a:ext cx="216000" cy="216000"/>
          </a:xfrm>
          <a:prstGeom prst="rect">
            <a:avLst/>
          </a:prstGeom>
          <a:noFill/>
          <a:ln>
            <a:noFill/>
          </a:ln>
        </p:spPr>
      </p:pic>
      <p:pic>
        <p:nvPicPr>
          <p:cNvPr id="457" name="Google Shape;457;p62" descr="Smart Phone"/>
          <p:cNvPicPr preferRelativeResize="0"/>
          <p:nvPr/>
        </p:nvPicPr>
        <p:blipFill rotWithShape="1">
          <a:blip r:embed="rId9">
            <a:alphaModFix/>
          </a:blip>
          <a:srcRect/>
          <a:stretch/>
        </p:blipFill>
        <p:spPr>
          <a:xfrm>
            <a:off x="10496387" y="2726117"/>
            <a:ext cx="198000" cy="198000"/>
          </a:xfrm>
          <a:prstGeom prst="rect">
            <a:avLst/>
          </a:prstGeom>
          <a:noFill/>
          <a:ln>
            <a:noFill/>
          </a:ln>
        </p:spPr>
      </p:pic>
      <p:sp>
        <p:nvSpPr>
          <p:cNvPr id="458" name="Google Shape;458;p62"/>
          <p:cNvSpPr/>
          <p:nvPr/>
        </p:nvSpPr>
        <p:spPr>
          <a:xfrm>
            <a:off x="8165831" y="681871"/>
            <a:ext cx="258664" cy="252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algn="ctr">
              <a:buClr>
                <a:srgbClr val="000000"/>
              </a:buClr>
              <a:buSzPts val="1350"/>
            </a:pPr>
            <a:endParaRPr>
              <a:solidFill>
                <a:srgbClr val="FFFFFF"/>
              </a:solidFill>
              <a:latin typeface="Calibri"/>
              <a:ea typeface="Calibri"/>
              <a:cs typeface="Calibri"/>
              <a:sym typeface="Calibri"/>
            </a:endParaRPr>
          </a:p>
        </p:txBody>
      </p:sp>
      <p:sp>
        <p:nvSpPr>
          <p:cNvPr id="459" name="Google Shape;459;p62"/>
          <p:cNvSpPr/>
          <p:nvPr/>
        </p:nvSpPr>
        <p:spPr>
          <a:xfrm>
            <a:off x="8169429" y="2019237"/>
            <a:ext cx="258664" cy="252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algn="ctr">
              <a:buClr>
                <a:srgbClr val="000000"/>
              </a:buClr>
              <a:buSzPts val="1350"/>
            </a:pPr>
            <a:endParaRPr>
              <a:solidFill>
                <a:srgbClr val="FFFFFF"/>
              </a:solidFill>
              <a:latin typeface="Calibri"/>
              <a:ea typeface="Calibri"/>
              <a:cs typeface="Calibri"/>
              <a:sym typeface="Calibri"/>
            </a:endParaRPr>
          </a:p>
        </p:txBody>
      </p:sp>
      <p:sp>
        <p:nvSpPr>
          <p:cNvPr id="460" name="Google Shape;460;p62"/>
          <p:cNvSpPr/>
          <p:nvPr/>
        </p:nvSpPr>
        <p:spPr>
          <a:xfrm>
            <a:off x="8174365" y="3899565"/>
            <a:ext cx="258664" cy="252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algn="ctr">
              <a:buClr>
                <a:srgbClr val="000000"/>
              </a:buClr>
              <a:buSzPts val="1350"/>
            </a:pPr>
            <a:endParaRPr>
              <a:solidFill>
                <a:srgbClr val="FFFFFF"/>
              </a:solidFill>
              <a:latin typeface="Calibri"/>
              <a:ea typeface="Calibri"/>
              <a:cs typeface="Calibri"/>
              <a:sym typeface="Calibri"/>
            </a:endParaRPr>
          </a:p>
        </p:txBody>
      </p:sp>
      <p:pic>
        <p:nvPicPr>
          <p:cNvPr id="461" name="Google Shape;461;p62" descr="Trophy"/>
          <p:cNvPicPr preferRelativeResize="0"/>
          <p:nvPr/>
        </p:nvPicPr>
        <p:blipFill rotWithShape="1">
          <a:blip r:embed="rId10">
            <a:alphaModFix/>
          </a:blip>
          <a:srcRect/>
          <a:stretch/>
        </p:blipFill>
        <p:spPr>
          <a:xfrm>
            <a:off x="8186483" y="2043904"/>
            <a:ext cx="216000" cy="216000"/>
          </a:xfrm>
          <a:prstGeom prst="rect">
            <a:avLst/>
          </a:prstGeom>
          <a:noFill/>
          <a:ln>
            <a:noFill/>
          </a:ln>
        </p:spPr>
      </p:pic>
      <p:pic>
        <p:nvPicPr>
          <p:cNvPr id="462" name="Google Shape;462;p62" descr="No sign"/>
          <p:cNvPicPr preferRelativeResize="0"/>
          <p:nvPr/>
        </p:nvPicPr>
        <p:blipFill rotWithShape="1">
          <a:blip r:embed="rId11">
            <a:alphaModFix/>
          </a:blip>
          <a:srcRect/>
          <a:stretch/>
        </p:blipFill>
        <p:spPr>
          <a:xfrm>
            <a:off x="8198471" y="3916535"/>
            <a:ext cx="216000" cy="216000"/>
          </a:xfrm>
          <a:prstGeom prst="rect">
            <a:avLst/>
          </a:prstGeom>
          <a:noFill/>
          <a:ln>
            <a:noFill/>
          </a:ln>
        </p:spPr>
      </p:pic>
      <p:pic>
        <p:nvPicPr>
          <p:cNvPr id="463" name="Google Shape;463;p62" descr="Research"/>
          <p:cNvPicPr preferRelativeResize="0"/>
          <p:nvPr/>
        </p:nvPicPr>
        <p:blipFill rotWithShape="1">
          <a:blip r:embed="rId12">
            <a:alphaModFix/>
          </a:blip>
          <a:srcRect/>
          <a:stretch/>
        </p:blipFill>
        <p:spPr>
          <a:xfrm>
            <a:off x="8183075" y="701611"/>
            <a:ext cx="216000" cy="216000"/>
          </a:xfrm>
          <a:prstGeom prst="rect">
            <a:avLst/>
          </a:prstGeom>
          <a:noFill/>
          <a:ln>
            <a:noFill/>
          </a:ln>
        </p:spPr>
      </p:pic>
      <p:sp>
        <p:nvSpPr>
          <p:cNvPr id="464" name="Google Shape;464;p62"/>
          <p:cNvSpPr/>
          <p:nvPr/>
        </p:nvSpPr>
        <p:spPr>
          <a:xfrm>
            <a:off x="5711959" y="2468767"/>
            <a:ext cx="528349" cy="215389"/>
          </a:xfrm>
          <a:prstGeom prst="rect">
            <a:avLst/>
          </a:prstGeom>
          <a:noFill/>
          <a:ln>
            <a:noFill/>
          </a:ln>
        </p:spPr>
        <p:txBody>
          <a:bodyPr spcFirstLastPara="1" wrap="square" lIns="121900" tIns="60933" rIns="121900" bIns="60933" anchor="t" anchorCtr="0">
            <a:spAutoFit/>
          </a:bodyPr>
          <a:lstStyle/>
          <a:p>
            <a:pPr algn="ctr">
              <a:buClr>
                <a:srgbClr val="000000"/>
              </a:buClr>
              <a:buSzPts val="450"/>
            </a:pPr>
            <a:r>
              <a:rPr lang="en-US" sz="600" b="1">
                <a:solidFill>
                  <a:srgbClr val="000000"/>
                </a:solidFill>
                <a:latin typeface="Courier"/>
                <a:ea typeface="Courier"/>
                <a:cs typeface="Courier"/>
                <a:sym typeface="Courier"/>
              </a:rPr>
              <a:t>f(x)= </a:t>
            </a:r>
            <a:endParaRPr sz="1867">
              <a:solidFill>
                <a:srgbClr val="000000"/>
              </a:solidFill>
              <a:latin typeface="Arial"/>
              <a:ea typeface="Arial"/>
              <a:cs typeface="Arial"/>
              <a:sym typeface="Arial"/>
            </a:endParaRPr>
          </a:p>
        </p:txBody>
      </p:sp>
      <p:pic>
        <p:nvPicPr>
          <p:cNvPr id="465" name="Google Shape;465;p62" descr="Gears"/>
          <p:cNvPicPr preferRelativeResize="0"/>
          <p:nvPr/>
        </p:nvPicPr>
        <p:blipFill rotWithShape="1">
          <a:blip r:embed="rId13">
            <a:alphaModFix/>
          </a:blip>
          <a:srcRect/>
          <a:stretch/>
        </p:blipFill>
        <p:spPr>
          <a:xfrm>
            <a:off x="5862881" y="3943250"/>
            <a:ext cx="181839" cy="181839"/>
          </a:xfrm>
          <a:prstGeom prst="rect">
            <a:avLst/>
          </a:prstGeom>
          <a:noFill/>
          <a:ln>
            <a:noFill/>
          </a:ln>
        </p:spPr>
      </p:pic>
      <p:pic>
        <p:nvPicPr>
          <p:cNvPr id="466" name="Google Shape;466;p62" descr="Mop and bucket"/>
          <p:cNvPicPr preferRelativeResize="0"/>
          <p:nvPr/>
        </p:nvPicPr>
        <p:blipFill rotWithShape="1">
          <a:blip r:embed="rId14">
            <a:alphaModFix/>
          </a:blip>
          <a:srcRect/>
          <a:stretch/>
        </p:blipFill>
        <p:spPr>
          <a:xfrm>
            <a:off x="5858662" y="5268195"/>
            <a:ext cx="181839" cy="181839"/>
          </a:xfrm>
          <a:prstGeom prst="rect">
            <a:avLst/>
          </a:prstGeom>
          <a:noFill/>
          <a:ln>
            <a:noFill/>
          </a:ln>
        </p:spPr>
      </p:pic>
      <p:sp>
        <p:nvSpPr>
          <p:cNvPr id="467" name="Google Shape;467;p62"/>
          <p:cNvSpPr txBox="1"/>
          <p:nvPr/>
        </p:nvSpPr>
        <p:spPr>
          <a:xfrm>
            <a:off x="6022331" y="6533287"/>
            <a:ext cx="4902964" cy="307722"/>
          </a:xfrm>
          <a:prstGeom prst="rect">
            <a:avLst/>
          </a:prstGeom>
          <a:noFill/>
          <a:ln>
            <a:noFill/>
          </a:ln>
        </p:spPr>
        <p:txBody>
          <a:bodyPr spcFirstLastPara="1" wrap="square" lIns="121900" tIns="60933" rIns="121900" bIns="60933" anchor="t" anchorCtr="0">
            <a:spAutoFit/>
          </a:bodyPr>
          <a:lstStyle/>
          <a:p>
            <a:pPr algn="r">
              <a:buClr>
                <a:srgbClr val="000000"/>
              </a:buClr>
              <a:buSzPts val="450"/>
            </a:pPr>
            <a:r>
              <a:rPr lang="en-US" sz="600">
                <a:solidFill>
                  <a:srgbClr val="000000"/>
                </a:solidFill>
                <a:latin typeface="Times New Roman"/>
                <a:ea typeface="Times New Roman"/>
                <a:cs typeface="Times New Roman"/>
                <a:sym typeface="Times New Roman"/>
              </a:rPr>
              <a:t>Created by Spryfox GmbH, licensed under a creative commons attribution-sharealike 4.0 international license</a:t>
            </a:r>
            <a:endParaRPr sz="1867">
              <a:solidFill>
                <a:srgbClr val="000000"/>
              </a:solidFill>
              <a:latin typeface="Arial"/>
              <a:ea typeface="Arial"/>
              <a:cs typeface="Arial"/>
              <a:sym typeface="Arial"/>
            </a:endParaRPr>
          </a:p>
          <a:p>
            <a:pPr algn="r">
              <a:buClr>
                <a:srgbClr val="000000"/>
              </a:buClr>
              <a:buSzPts val="450"/>
            </a:pPr>
            <a:r>
              <a:rPr lang="en-US" sz="600">
                <a:solidFill>
                  <a:srgbClr val="000000"/>
                </a:solidFill>
                <a:latin typeface="Times New Roman"/>
                <a:ea typeface="Times New Roman"/>
                <a:cs typeface="Times New Roman"/>
                <a:sym typeface="Times New Roman"/>
              </a:rPr>
              <a:t>inspired by the Business model canvas of Osterwalder et al</a:t>
            </a:r>
            <a:endParaRPr sz="1867">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755</Words>
  <Application>Microsoft Office PowerPoint</Application>
  <PresentationFormat>宽屏</PresentationFormat>
  <Paragraphs>69</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Courier</vt:lpstr>
      <vt:lpstr>等线</vt:lpstr>
      <vt:lpstr>等线 Light</vt:lpstr>
      <vt:lpstr>Arial</vt:lpstr>
      <vt:lpstr>Calibri</vt:lpstr>
      <vt:lpstr>Times New Roman</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啸岩 薛</dc:creator>
  <cp:lastModifiedBy>啸岩 薛</cp:lastModifiedBy>
  <cp:revision>4</cp:revision>
  <dcterms:created xsi:type="dcterms:W3CDTF">2024-01-31T11:52:18Z</dcterms:created>
  <dcterms:modified xsi:type="dcterms:W3CDTF">2024-02-07T21:35:53Z</dcterms:modified>
</cp:coreProperties>
</file>