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93"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cmHcKLXWxbZMf86u2N6K2uTj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CECFA3-D3AC-42D7-B80B-AB1CFEA52FA9}">
  <a:tblStyle styleId="{21CECFA3-D3AC-42D7-B80B-AB1CFEA52FA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39" autoAdjust="0"/>
    <p:restoredTop sz="96006"/>
  </p:normalViewPr>
  <p:slideViewPr>
    <p:cSldViewPr snapToGrid="0">
      <p:cViewPr varScale="1">
        <p:scale>
          <a:sx n="151" d="100"/>
          <a:sy n="151" d="100"/>
        </p:scale>
        <p:origin x="852"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32" Type="http://schemas.openxmlformats.org/officeDocument/2006/relationships/viewProps" Target="viewProps.xml"/><Relationship Id="rId31" Type="http://schemas.openxmlformats.org/officeDocument/2006/relationships/presProps" Target="presProps.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pic>
        <p:nvPicPr>
          <p:cNvPr id="3" name="Google Shape;3;n" descr="tud_logo"/>
          <p:cNvPicPr preferRelativeResize="0"/>
          <p:nvPr/>
        </p:nvPicPr>
        <p:blipFill rotWithShape="1">
          <a:blip r:embed="rId2">
            <a:alphaModFix/>
          </a:blip>
          <a:srcRect/>
          <a:stretch/>
        </p:blipFill>
        <p:spPr>
          <a:xfrm>
            <a:off x="5732463" y="360363"/>
            <a:ext cx="935037" cy="420687"/>
          </a:xfrm>
          <a:prstGeom prst="rect">
            <a:avLst/>
          </a:prstGeom>
          <a:noFill/>
          <a:ln>
            <a:noFill/>
          </a:ln>
        </p:spPr>
      </p:pic>
      <p:sp>
        <p:nvSpPr>
          <p:cNvPr id="4" name="Google Shape;4;n"/>
          <p:cNvSpPr txBox="1">
            <a:spLocks noGrp="1"/>
          </p:cNvSpPr>
          <p:nvPr>
            <p:ph type="dt" idx="10"/>
          </p:nvPr>
        </p:nvSpPr>
        <p:spPr>
          <a:xfrm>
            <a:off x="188913" y="8685213"/>
            <a:ext cx="1619250" cy="457200"/>
          </a:xfrm>
          <a:prstGeom prst="rect">
            <a:avLst/>
          </a:prstGeom>
          <a:noFill/>
          <a:ln>
            <a:noFill/>
          </a:ln>
        </p:spPr>
        <p:txBody>
          <a:bodyPr spcFirstLastPara="1" wrap="square" lIns="91425" tIns="45700" rIns="91425" bIns="45700" anchor="ctr" anchorCtr="0">
            <a:noAutofit/>
          </a:bodyPr>
          <a:lstStyle>
            <a:lvl1pPr marR="0" lvl="0" algn="l" rtl="0">
              <a:lnSpc>
                <a:spcPct val="13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2"/>
          </p:nvPr>
        </p:nvSpPr>
        <p:spPr>
          <a:xfrm>
            <a:off x="688975" y="923925"/>
            <a:ext cx="5461000" cy="30718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90500" y="4284663"/>
            <a:ext cx="6477000" cy="42830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12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12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12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808163" y="8685213"/>
            <a:ext cx="4105275" cy="457200"/>
          </a:xfrm>
          <a:prstGeom prst="rect">
            <a:avLst/>
          </a:prstGeom>
          <a:noFill/>
          <a:ln>
            <a:noFill/>
          </a:ln>
        </p:spPr>
        <p:txBody>
          <a:bodyPr spcFirstLastPara="1" wrap="square" lIns="91425" tIns="45700" rIns="91425" bIns="45700" anchor="ctr" anchorCtr="0">
            <a:noAutofit/>
          </a:bodyPr>
          <a:lstStyle>
            <a:lvl1pPr marR="0" lvl="0" algn="l" rtl="0">
              <a:lnSpc>
                <a:spcPct val="13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913438" y="8685213"/>
            <a:ext cx="942975"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3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9" name="Google Shape;9;n"/>
          <p:cNvSpPr/>
          <p:nvPr/>
        </p:nvSpPr>
        <p:spPr>
          <a:xfrm>
            <a:off x="190500" y="387350"/>
            <a:ext cx="5403850" cy="393700"/>
          </a:xfrm>
          <a:prstGeom prst="rect">
            <a:avLst/>
          </a:prstGeom>
          <a:noFill/>
          <a:ln>
            <a:noFill/>
          </a:ln>
        </p:spPr>
        <p:txBody>
          <a:bodyPr spcFirstLastPara="1" wrap="square" lIns="108000" tIns="0" rIns="0" bIns="0" anchor="ctr" anchorCtr="0">
            <a:noAutofit/>
          </a:bodyPr>
          <a:lstStyle/>
          <a:p>
            <a:pPr marL="0" marR="0" lvl="0" indent="0" algn="l" rtl="0">
              <a:lnSpc>
                <a:spcPct val="13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
        <p:nvSpPr>
          <p:cNvPr id="10" name="Google Shape;10;n"/>
          <p:cNvSpPr/>
          <p:nvPr/>
        </p:nvSpPr>
        <p:spPr>
          <a:xfrm>
            <a:off x="190500" y="179388"/>
            <a:ext cx="6478588" cy="144462"/>
          </a:xfrm>
          <a:prstGeom prst="rect">
            <a:avLst/>
          </a:prstGeom>
          <a:solidFill>
            <a:srgbClr val="B5B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1" name="Google Shape;11;n"/>
          <p:cNvCxnSpPr/>
          <p:nvPr/>
        </p:nvCxnSpPr>
        <p:spPr>
          <a:xfrm>
            <a:off x="190500" y="360363"/>
            <a:ext cx="6478588" cy="0"/>
          </a:xfrm>
          <a:prstGeom prst="straightConnector1">
            <a:avLst/>
          </a:prstGeom>
          <a:noFill/>
          <a:ln w="15225" cap="flat" cmpd="sng">
            <a:solidFill>
              <a:schemeClr val="dk1"/>
            </a:solidFill>
            <a:prstDash val="solid"/>
            <a:round/>
            <a:headEnd type="none" w="sm" len="sm"/>
            <a:tailEnd type="none" w="sm" len="sm"/>
          </a:ln>
        </p:spPr>
      </p:cxnSp>
      <p:cxnSp>
        <p:nvCxnSpPr>
          <p:cNvPr id="12" name="Google Shape;12;n"/>
          <p:cNvCxnSpPr/>
          <p:nvPr/>
        </p:nvCxnSpPr>
        <p:spPr>
          <a:xfrm>
            <a:off x="190500" y="781050"/>
            <a:ext cx="6478588" cy="0"/>
          </a:xfrm>
          <a:prstGeom prst="straightConnector1">
            <a:avLst/>
          </a:prstGeom>
          <a:noFill/>
          <a:ln w="9525" cap="flat" cmpd="sng">
            <a:solidFill>
              <a:schemeClr val="dk1"/>
            </a:solidFill>
            <a:prstDash val="solid"/>
            <a:round/>
            <a:headEnd type="none" w="sm" len="sm"/>
            <a:tailEnd type="none" w="sm" len="sm"/>
          </a:ln>
        </p:spPr>
      </p:cxnSp>
      <p:cxnSp>
        <p:nvCxnSpPr>
          <p:cNvPr id="13" name="Google Shape;13;n"/>
          <p:cNvCxnSpPr/>
          <p:nvPr/>
        </p:nvCxnSpPr>
        <p:spPr>
          <a:xfrm>
            <a:off x="190500" y="8685213"/>
            <a:ext cx="6478588" cy="0"/>
          </a:xfrm>
          <a:prstGeom prst="straightConnector1">
            <a:avLst/>
          </a:prstGeom>
          <a:noFill/>
          <a:ln w="9525" cap="flat" cmpd="sng">
            <a:solidFill>
              <a:schemeClr val="dk1"/>
            </a:solidFill>
            <a:prstDash val="solid"/>
            <a:round/>
            <a:headEnd type="none" w="sm" len="sm"/>
            <a:tailEnd type="none" w="sm" len="sm"/>
          </a:ln>
        </p:spPr>
      </p:cxnSp>
      <p:cxnSp>
        <p:nvCxnSpPr>
          <p:cNvPr id="14" name="Google Shape;14;n"/>
          <p:cNvCxnSpPr/>
          <p:nvPr/>
        </p:nvCxnSpPr>
        <p:spPr>
          <a:xfrm>
            <a:off x="188913" y="4103688"/>
            <a:ext cx="6478587" cy="0"/>
          </a:xfrm>
          <a:prstGeom prst="straightConnector1">
            <a:avLst/>
          </a:prstGeom>
          <a:noFill/>
          <a:ln w="952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22567927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62:notes"/>
          <p:cNvSpPr>
            <a:spLocks noGrp="1" noRot="1" noChangeAspect="1"/>
          </p:cNvSpPr>
          <p:nvPr>
            <p:ph type="sldImg" idx="2"/>
          </p:nvPr>
        </p:nvSpPr>
        <p:spPr>
          <a:xfrm>
            <a:off x="688975" y="923925"/>
            <a:ext cx="5461000" cy="30718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9" name="Google Shape;399;p62:notes"/>
          <p:cNvSpPr txBox="1">
            <a:spLocks noGrp="1"/>
          </p:cNvSpPr>
          <p:nvPr>
            <p:ph type="body" idx="1"/>
          </p:nvPr>
        </p:nvSpPr>
        <p:spPr>
          <a:xfrm>
            <a:off x="190500" y="4284663"/>
            <a:ext cx="6477000" cy="428307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20"/>
              </a:spcBef>
              <a:spcAft>
                <a:spcPts val="0"/>
              </a:spcAft>
              <a:buClr>
                <a:srgbClr val="000000"/>
              </a:buClr>
              <a:buSzPts val="1400"/>
              <a:buFont typeface="Arial"/>
              <a:buNone/>
            </a:pPr>
            <a:endParaRPr/>
          </a:p>
        </p:txBody>
      </p:sp>
      <p:sp>
        <p:nvSpPr>
          <p:cNvPr id="400" name="Google Shape;400;p62:notes"/>
          <p:cNvSpPr txBox="1">
            <a:spLocks noGrp="1"/>
          </p:cNvSpPr>
          <p:nvPr>
            <p:ph type="sldNum" idx="12"/>
          </p:nvPr>
        </p:nvSpPr>
        <p:spPr>
          <a:xfrm>
            <a:off x="5913438" y="8685213"/>
            <a:ext cx="942975"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5DBD1A3-0C90-1046-9201-1D5A6413764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341073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DBD1A3-0C90-1046-9201-1D5A6413764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24287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DBD1A3-0C90-1046-9201-1D5A6413764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341649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DBD1A3-0C90-1046-9201-1D5A6413764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349379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DBD1A3-0C90-1046-9201-1D5A6413764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336268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5DBD1A3-0C90-1046-9201-1D5A6413764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273671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6"/>
            <a:ext cx="7886700" cy="994172"/>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5DBD1A3-0C90-1046-9201-1D5A6413764B}"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5079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5DBD1A3-0C90-1046-9201-1D5A6413764B}"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164064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BD1A3-0C90-1046-9201-1D5A6413764B}"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130944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2"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5DBD1A3-0C90-1046-9201-1D5A6413764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50394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2"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5DBD1A3-0C90-1046-9201-1D5A6413764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6F7E3-1BC7-7446-B4CC-C9C07A471A83}" type="slidenum">
              <a:rPr lang="en-US" smtClean="0"/>
              <a:t>‹#›</a:t>
            </a:fld>
            <a:endParaRPr lang="en-US"/>
          </a:p>
        </p:txBody>
      </p:sp>
    </p:spTree>
    <p:extLst>
      <p:ext uri="{BB962C8B-B14F-4D97-AF65-F5344CB8AC3E}">
        <p14:creationId xmlns:p14="http://schemas.microsoft.com/office/powerpoint/2010/main" val="28082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6"/>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DBD1A3-0C90-1046-9201-1D5A6413764B}" type="datetimeFigureOut">
              <a:rPr lang="en-US" smtClean="0"/>
              <a:t>1/18/2024</a:t>
            </a:fld>
            <a:endParaRPr lang="en-US"/>
          </a:p>
        </p:txBody>
      </p:sp>
      <p:sp>
        <p:nvSpPr>
          <p:cNvPr id="5" name="Footer Placeholder 4"/>
          <p:cNvSpPr>
            <a:spLocks noGrp="1"/>
          </p:cNvSpPr>
          <p:nvPr>
            <p:ph type="ftr" sz="quarter" idx="3"/>
          </p:nvPr>
        </p:nvSpPr>
        <p:spPr>
          <a:xfrm>
            <a:off x="3028951"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436F7E3-1BC7-7446-B4CC-C9C07A471A83}" type="slidenum">
              <a:rPr lang="en-US" smtClean="0"/>
              <a:t>‹#›</a:t>
            </a:fld>
            <a:endParaRPr lang="en-US"/>
          </a:p>
        </p:txBody>
      </p:sp>
    </p:spTree>
    <p:extLst>
      <p:ext uri="{BB962C8B-B14F-4D97-AF65-F5344CB8AC3E}">
        <p14:creationId xmlns:p14="http://schemas.microsoft.com/office/powerpoint/2010/main" val="310434645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2"/>
          <p:cNvSpPr/>
          <p:nvPr/>
        </p:nvSpPr>
        <p:spPr>
          <a:xfrm>
            <a:off x="1106729" y="466922"/>
            <a:ext cx="1755000" cy="138896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dirty="0">
                <a:latin typeface="Times New Roman"/>
                <a:cs typeface="Times New Roman"/>
                <a:sym typeface="Times New Roman"/>
              </a:rPr>
              <a:t>It is very common to own a dog for people in most of the countries recently. However, we found that the public lacks basic knowledge about of dog breeds and usually mistakenly recognize some dangerous dogs as safe, which causes a great number of biting accidents among children and adults.</a:t>
            </a:r>
          </a:p>
          <a:p>
            <a:pPr marL="0" marR="0" lvl="0" indent="0" algn="just" rtl="0">
              <a:lnSpc>
                <a:spcPct val="100000"/>
              </a:lnSpc>
              <a:spcBef>
                <a:spcPts val="0"/>
              </a:spcBef>
              <a:spcAft>
                <a:spcPts val="0"/>
              </a:spcAft>
              <a:buClr>
                <a:srgbClr val="000000"/>
              </a:buClr>
              <a:buSzPts val="600"/>
              <a:buFont typeface="Arial"/>
              <a:buNone/>
            </a:pPr>
            <a:r>
              <a:rPr lang="en-US" altLang="zh-CN" sz="600" dirty="0">
                <a:latin typeface="Times New Roman"/>
                <a:cs typeface="Times New Roman"/>
                <a:sym typeface="Times New Roman"/>
              </a:rPr>
              <a:t>This is why we try to implement a  system which offer a quick and simple classification tools for breeds of the dogs in the daily life.</a:t>
            </a:r>
            <a:endParaRPr lang="en-US" sz="600" dirty="0">
              <a:latin typeface="Times New Roman"/>
              <a:cs typeface="Times New Roman"/>
              <a:sym typeface="Times New Roman"/>
            </a:endParaRPr>
          </a:p>
          <a:p>
            <a:pPr marL="0" marR="0" lvl="0" indent="0" algn="just" rtl="0">
              <a:lnSpc>
                <a:spcPct val="100000"/>
              </a:lnSpc>
              <a:spcBef>
                <a:spcPts val="0"/>
              </a:spcBef>
              <a:spcAft>
                <a:spcPts val="0"/>
              </a:spcAft>
              <a:buClr>
                <a:srgbClr val="000000"/>
              </a:buClr>
              <a:buSzPts val="600"/>
              <a:buFont typeface="Arial"/>
              <a:buNone/>
            </a:pPr>
            <a:endParaRPr sz="1400" b="0" i="0" u="none" strike="noStrike" cap="none" dirty="0">
              <a:solidFill>
                <a:srgbClr val="000000"/>
              </a:solidFill>
              <a:latin typeface="Arial"/>
              <a:ea typeface="Arial"/>
              <a:cs typeface="Arial"/>
              <a:sym typeface="Arial"/>
            </a:endParaRPr>
          </a:p>
        </p:txBody>
      </p:sp>
      <p:sp>
        <p:nvSpPr>
          <p:cNvPr id="403" name="Google Shape;403;p62"/>
          <p:cNvSpPr/>
          <p:nvPr/>
        </p:nvSpPr>
        <p:spPr>
          <a:xfrm>
            <a:off x="1106729" y="510470"/>
            <a:ext cx="1345557"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p:txBody>
      </p:sp>
      <p:sp>
        <p:nvSpPr>
          <p:cNvPr id="404" name="Google Shape;404;p62"/>
          <p:cNvSpPr/>
          <p:nvPr/>
        </p:nvSpPr>
        <p:spPr>
          <a:xfrm>
            <a:off x="2612678" y="519202"/>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405" name="Google Shape;405;p62"/>
          <p:cNvSpPr/>
          <p:nvPr/>
        </p:nvSpPr>
        <p:spPr>
          <a:xfrm>
            <a:off x="1106729" y="1855885"/>
            <a:ext cx="1755000" cy="1406330"/>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We use ResNet</a:t>
            </a:r>
            <a:r>
              <a:rPr lang="en-US" sz="600" dirty="0">
                <a:latin typeface="Times New Roman"/>
                <a:ea typeface="Times New Roman"/>
                <a:cs typeface="Times New Roman"/>
                <a:sym typeface="Times New Roman"/>
              </a:rPr>
              <a:t>-50, a widely used neural network in image classification tasks to build a model and train it on the Stanford Dog Dataset processed on MATLAB. Then we implement a website and deploy the model on it, which makes it simple to use for both mobile devices and PC.</a:t>
            </a:r>
            <a:endParaRPr sz="1400" b="0" i="0" u="none" strike="noStrike" cap="none" dirty="0">
              <a:solidFill>
                <a:srgbClr val="000000"/>
              </a:solidFill>
              <a:latin typeface="Arial"/>
              <a:ea typeface="Arial"/>
              <a:cs typeface="Arial"/>
              <a:sym typeface="Arial"/>
            </a:endParaRPr>
          </a:p>
        </p:txBody>
      </p:sp>
      <p:sp>
        <p:nvSpPr>
          <p:cNvPr id="406" name="Google Shape;406;p62"/>
          <p:cNvSpPr/>
          <p:nvPr/>
        </p:nvSpPr>
        <p:spPr>
          <a:xfrm>
            <a:off x="1106729" y="1899434"/>
            <a:ext cx="1345557"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p:txBody>
      </p:sp>
      <p:sp>
        <p:nvSpPr>
          <p:cNvPr id="407" name="Google Shape;407;p62"/>
          <p:cNvSpPr/>
          <p:nvPr/>
        </p:nvSpPr>
        <p:spPr>
          <a:xfrm>
            <a:off x="1106729" y="3262215"/>
            <a:ext cx="1755000" cy="1624726"/>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endParaRPr lang="en-US" sz="600" dirty="0">
              <a:latin typeface="Times New Roman"/>
              <a:cs typeface="Times New Roman"/>
              <a:sym typeface="Times New Roman"/>
            </a:endParaRP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Arial"/>
                <a:cs typeface="Times New Roman"/>
                <a:sym typeface="Times New Roman"/>
              </a:rPr>
              <a:t>There are mainly two </a:t>
            </a:r>
            <a:r>
              <a:rPr lang="en-US" sz="600" dirty="0">
                <a:latin typeface="Times New Roman"/>
                <a:cs typeface="Times New Roman"/>
                <a:sym typeface="Times New Roman"/>
              </a:rPr>
              <a:t>kinds of users</a:t>
            </a:r>
            <a:r>
              <a:rPr lang="en-US" sz="600" b="0" i="0" u="none" strike="noStrike" cap="none" dirty="0">
                <a:solidFill>
                  <a:srgbClr val="000000"/>
                </a:solidFill>
                <a:latin typeface="Times New Roman"/>
                <a:ea typeface="Arial"/>
                <a:cs typeface="Times New Roman"/>
                <a:sym typeface="Times New Roman"/>
              </a:rPr>
              <a:t>:</a:t>
            </a:r>
          </a:p>
          <a:p>
            <a:pPr marL="228600" marR="0" lvl="0" indent="-228600" algn="just" rtl="0">
              <a:lnSpc>
                <a:spcPct val="100000"/>
              </a:lnSpc>
              <a:spcBef>
                <a:spcPts val="0"/>
              </a:spcBef>
              <a:spcAft>
                <a:spcPts val="0"/>
              </a:spcAft>
              <a:buClr>
                <a:srgbClr val="000000"/>
              </a:buClr>
              <a:buSzPts val="600"/>
              <a:buFont typeface="Arial"/>
              <a:buAutoNum type="arabicPeriod"/>
            </a:pPr>
            <a:r>
              <a:rPr lang="en-US" sz="600" dirty="0">
                <a:latin typeface="Times New Roman"/>
                <a:cs typeface="Times New Roman"/>
                <a:sym typeface="Times New Roman"/>
              </a:rPr>
              <a:t>Dog owners that not sure the breeds of their dogs and want more information.</a:t>
            </a:r>
          </a:p>
          <a:p>
            <a:pPr marL="228600" marR="0" lvl="0" indent="-228600" algn="just" rtl="0">
              <a:lnSpc>
                <a:spcPct val="100000"/>
              </a:lnSpc>
              <a:spcBef>
                <a:spcPts val="0"/>
              </a:spcBef>
              <a:spcAft>
                <a:spcPts val="0"/>
              </a:spcAft>
              <a:buClr>
                <a:srgbClr val="000000"/>
              </a:buClr>
              <a:buSzPts val="600"/>
              <a:buFont typeface="Arial"/>
              <a:buAutoNum type="arabicPeriod"/>
            </a:pPr>
            <a:r>
              <a:rPr lang="en-US" sz="600" dirty="0">
                <a:latin typeface="Times New Roman"/>
                <a:cs typeface="Times New Roman"/>
                <a:sym typeface="Times New Roman"/>
              </a:rPr>
              <a:t>Anyone who finds a dog nearby and worries about the potential risk of biting.</a:t>
            </a:r>
          </a:p>
          <a:p>
            <a:pPr marR="0" lvl="0" algn="just" rtl="0">
              <a:lnSpc>
                <a:spcPct val="100000"/>
              </a:lnSpc>
              <a:spcBef>
                <a:spcPts val="0"/>
              </a:spcBef>
              <a:spcAft>
                <a:spcPts val="0"/>
              </a:spcAft>
              <a:buClr>
                <a:srgbClr val="000000"/>
              </a:buClr>
              <a:buSzPts val="600"/>
            </a:pPr>
            <a:endParaRPr lang="en-US" sz="600" b="0" i="0" u="none" strike="noStrike" cap="none" dirty="0">
              <a:solidFill>
                <a:srgbClr val="000000"/>
              </a:solidFill>
              <a:latin typeface="Times New Roman"/>
              <a:ea typeface="Arial"/>
              <a:cs typeface="Times New Roman"/>
              <a:sym typeface="Times New Roman"/>
            </a:endParaRPr>
          </a:p>
          <a:p>
            <a:pPr marR="0" lvl="0" algn="just" rtl="0">
              <a:lnSpc>
                <a:spcPct val="100000"/>
              </a:lnSpc>
              <a:spcBef>
                <a:spcPts val="0"/>
              </a:spcBef>
              <a:spcAft>
                <a:spcPts val="0"/>
              </a:spcAft>
              <a:buClr>
                <a:srgbClr val="000000"/>
              </a:buClr>
              <a:buSzPts val="600"/>
            </a:pPr>
            <a:r>
              <a:rPr lang="en-US" sz="600" dirty="0">
                <a:latin typeface="Times New Roman"/>
                <a:cs typeface="Times New Roman"/>
                <a:sym typeface="Times New Roman"/>
              </a:rPr>
              <a:t>The system offers a quick and simple solutions for both of them to get the needed information. They take a picture of the dog, upload it to the website and get results after 10-15 seconds.</a:t>
            </a:r>
            <a:endParaRPr sz="1400" b="0" i="0" u="none" strike="noStrike" cap="none" dirty="0">
              <a:solidFill>
                <a:srgbClr val="000000"/>
              </a:solidFill>
              <a:latin typeface="Arial"/>
              <a:ea typeface="Arial"/>
              <a:cs typeface="Arial"/>
              <a:sym typeface="Arial"/>
            </a:endParaRPr>
          </a:p>
        </p:txBody>
      </p:sp>
      <p:sp>
        <p:nvSpPr>
          <p:cNvPr id="408" name="Google Shape;408;p62"/>
          <p:cNvSpPr/>
          <p:nvPr/>
        </p:nvSpPr>
        <p:spPr>
          <a:xfrm>
            <a:off x="1106729" y="3305763"/>
            <a:ext cx="1345557"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Users &amp; Use</a:t>
            </a:r>
            <a:endParaRPr sz="1400" b="0" i="0" u="none" strike="noStrike" cap="none">
              <a:solidFill>
                <a:srgbClr val="000000"/>
              </a:solidFill>
              <a:latin typeface="Arial"/>
              <a:ea typeface="Arial"/>
              <a:cs typeface="Arial"/>
              <a:sym typeface="Arial"/>
            </a:endParaRPr>
          </a:p>
        </p:txBody>
      </p:sp>
      <p:sp>
        <p:nvSpPr>
          <p:cNvPr id="409" name="Google Shape;409;p62"/>
          <p:cNvSpPr/>
          <p:nvPr/>
        </p:nvSpPr>
        <p:spPr>
          <a:xfrm>
            <a:off x="2861729" y="466922"/>
            <a:ext cx="1755000" cy="1310834"/>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algn="just" defTabSz="914400" eaLnBrk="1" fontAlgn="auto" latinLnBrk="0" hangingPunct="1">
              <a:buSzPts val="600"/>
              <a:tabLst/>
              <a:defRPr/>
            </a:pPr>
            <a:r>
              <a:rPr lang="en-US" altLang="zh-CN" sz="600" dirty="0">
                <a:latin typeface="Times New Roman"/>
                <a:cs typeface="Times New Roman"/>
                <a:sym typeface="Times New Roman"/>
              </a:rPr>
              <a:t>Existed: Stanford Dogs Dataset</a:t>
            </a:r>
          </a:p>
          <a:p>
            <a:pPr marL="171450" indent="-171450" algn="just" defTabSz="914400" eaLnBrk="1" fontAlgn="auto" latinLnBrk="0" hangingPunct="1">
              <a:buSzPts val="600"/>
              <a:buFont typeface="Arial" panose="020B0604020202020204" pitchFamily="34" charset="0"/>
              <a:buChar char="•"/>
              <a:tabLst/>
              <a:defRPr/>
            </a:pPr>
            <a:r>
              <a:rPr lang="en-US" altLang="zh-CN" sz="600" dirty="0">
                <a:latin typeface="Times New Roman"/>
                <a:cs typeface="Times New Roman"/>
                <a:sym typeface="Times New Roman"/>
              </a:rPr>
              <a:t>Number of categories: 120</a:t>
            </a:r>
          </a:p>
          <a:p>
            <a:pPr marL="171450" indent="-171450" algn="just" defTabSz="914400" eaLnBrk="1" fontAlgn="auto" latinLnBrk="0" hangingPunct="1">
              <a:buSzPts val="600"/>
              <a:buFont typeface="Arial" panose="020B0604020202020204" pitchFamily="34" charset="0"/>
              <a:buChar char="•"/>
              <a:tabLst/>
              <a:defRPr/>
            </a:pPr>
            <a:r>
              <a:rPr lang="en-US" altLang="zh-CN" sz="600" dirty="0">
                <a:latin typeface="Times New Roman"/>
                <a:cs typeface="Times New Roman"/>
                <a:sym typeface="Times New Roman"/>
              </a:rPr>
              <a:t>Number of images: 20,580</a:t>
            </a:r>
          </a:p>
          <a:p>
            <a:pPr marL="171450" indent="-171450" algn="just" defTabSz="914400" eaLnBrk="1" fontAlgn="auto" latinLnBrk="0" hangingPunct="1">
              <a:buSzPts val="600"/>
              <a:buFont typeface="Arial" panose="020B0604020202020204" pitchFamily="34" charset="0"/>
              <a:buChar char="•"/>
              <a:tabLst/>
              <a:defRPr/>
            </a:pPr>
            <a:r>
              <a:rPr lang="en-US" altLang="zh-CN" sz="600" dirty="0">
                <a:latin typeface="Times New Roman"/>
                <a:cs typeface="Times New Roman"/>
                <a:sym typeface="Times New Roman"/>
              </a:rPr>
              <a:t>Annotations: Class labels, Bounding boxes</a:t>
            </a:r>
          </a:p>
          <a:p>
            <a:pPr algn="just">
              <a:buSzPts val="600"/>
            </a:pPr>
            <a:r>
              <a:rPr lang="en-US" altLang="zh-CN" sz="600" dirty="0">
                <a:latin typeface="Times New Roman"/>
                <a:cs typeface="Times New Roman"/>
                <a:sym typeface="Times New Roman"/>
              </a:rPr>
              <a:t>Needed: Augmentation data (Mirror, clip, gaussian, etc.)</a:t>
            </a:r>
            <a:endParaRPr lang="en-US" altLang="zh-CN" sz="600" dirty="0">
              <a:latin typeface="Times New Roman"/>
              <a:cs typeface="Times New Roman"/>
            </a:endParaRPr>
          </a:p>
          <a:p>
            <a:pPr marL="0" marR="0" lvl="0" indent="0" algn="l" rtl="0">
              <a:lnSpc>
                <a:spcPct val="100000"/>
              </a:lnSpc>
              <a:spcBef>
                <a:spcPts val="0"/>
              </a:spcBef>
              <a:spcAft>
                <a:spcPts val="0"/>
              </a:spcAft>
              <a:buClr>
                <a:srgbClr val="000000"/>
              </a:buClr>
              <a:buSzPts val="600"/>
              <a:buFont typeface="Arial"/>
              <a:buNone/>
            </a:pPr>
            <a:r>
              <a:rPr lang="en-US" altLang="zh-CN" sz="600" dirty="0">
                <a:latin typeface="Times New Roman"/>
                <a:cs typeface="Times New Roman"/>
                <a:sym typeface="Times New Roman"/>
              </a:rPr>
              <a:t>We use Data Batch Processor in MATLAB to process the augmentation.</a:t>
            </a:r>
            <a:endParaRPr lang="en-US" altLang="zh-CN" sz="600" dirty="0">
              <a:latin typeface="Times New Roman"/>
              <a:cs typeface="Times New Roman"/>
            </a:endParaRPr>
          </a:p>
          <a:p>
            <a:pPr marL="0" marR="0" lvl="0" indent="0" algn="l" defTabSz="914400" rtl="0" eaLnBrk="1" fontAlgn="auto" latinLnBrk="0" hangingPunct="1">
              <a:lnSpc>
                <a:spcPct val="100000"/>
              </a:lnSpc>
              <a:spcBef>
                <a:spcPts val="0"/>
              </a:spcBef>
              <a:spcAft>
                <a:spcPts val="0"/>
              </a:spcAft>
              <a:buClr>
                <a:srgbClr val="000000"/>
              </a:buClr>
              <a:buSzPts val="600"/>
              <a:buFont typeface="Arial"/>
              <a:buNone/>
              <a:tabLst/>
              <a:defRPr/>
            </a:pPr>
            <a:endParaRPr kumimoji="0" lang="en-US" altLang="zh-CN" sz="600" b="0" i="0" u="none" strike="noStrike" kern="0" cap="none" spc="0" normalizeH="0" baseline="0" noProof="0" dirty="0">
              <a:ln>
                <a:noFill/>
              </a:ln>
              <a:solidFill>
                <a:srgbClr val="4472C4"/>
              </a:solidFill>
              <a:effectLst/>
              <a:uLnTx/>
              <a:uFillTx/>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
              <a:buFont typeface="Arial"/>
              <a:buNone/>
            </a:pPr>
            <a:endParaRPr lang="zh-CN" altLang="en-US" sz="1400" b="0" i="0" u="none" strike="noStrike" cap="none" dirty="0">
              <a:solidFill>
                <a:srgbClr val="000000"/>
              </a:solidFill>
              <a:latin typeface="Arial"/>
              <a:ea typeface="Arial"/>
              <a:cs typeface="Arial"/>
              <a:sym typeface="Arial"/>
            </a:endParaRPr>
          </a:p>
        </p:txBody>
      </p:sp>
      <p:sp>
        <p:nvSpPr>
          <p:cNvPr id="410" name="Google Shape;410;p62"/>
          <p:cNvSpPr/>
          <p:nvPr/>
        </p:nvSpPr>
        <p:spPr>
          <a:xfrm>
            <a:off x="2861729" y="513597"/>
            <a:ext cx="1345557"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Times New Roman"/>
                <a:ea typeface="Times New Roman"/>
                <a:cs typeface="Times New Roman"/>
                <a:sym typeface="Times New Roman"/>
              </a:rPr>
              <a:t>Data Acquisition</a:t>
            </a:r>
            <a:endParaRPr sz="1400" b="0" i="0" u="none" strike="noStrike" cap="none" dirty="0">
              <a:solidFill>
                <a:srgbClr val="000000"/>
              </a:solidFill>
              <a:latin typeface="Arial"/>
              <a:ea typeface="Arial"/>
              <a:cs typeface="Arial"/>
              <a:sym typeface="Arial"/>
            </a:endParaRPr>
          </a:p>
        </p:txBody>
      </p:sp>
      <p:sp>
        <p:nvSpPr>
          <p:cNvPr id="411" name="Google Shape;411;p62"/>
          <p:cNvSpPr/>
          <p:nvPr/>
        </p:nvSpPr>
        <p:spPr>
          <a:xfrm>
            <a:off x="2861729" y="1777756"/>
            <a:ext cx="1755000" cy="1098350"/>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ResNet-50 is a classical convolutional CNN architecture for deep learning</a:t>
            </a:r>
            <a:r>
              <a:rPr lang="en-US" sz="600" dirty="0">
                <a:latin typeface="Times New Roman"/>
                <a:ea typeface="Times New Roman"/>
                <a:cs typeface="Times New Roman"/>
                <a:sym typeface="Times New Roman"/>
              </a:rPr>
              <a:t>. </a:t>
            </a:r>
            <a:r>
              <a:rPr lang="en-US" sz="600" b="0" i="0" u="none" strike="noStrike" cap="none" dirty="0">
                <a:solidFill>
                  <a:srgbClr val="000000"/>
                </a:solidFill>
                <a:latin typeface="Times New Roman"/>
                <a:ea typeface="Times New Roman"/>
                <a:cs typeface="Times New Roman"/>
                <a:sym typeface="Times New Roman"/>
              </a:rPr>
              <a:t>The base layer inputs pixels, brightness values, color values edges, textures and shapes. Deeper neural network layers will then extract more abstract and complex feature representations from them.</a:t>
            </a:r>
            <a:endParaRPr sz="600" b="0" i="0" u="none" strike="noStrike" cap="none" dirty="0">
              <a:solidFill>
                <a:srgbClr val="000000"/>
              </a:solidFill>
              <a:latin typeface="Times New Roman"/>
              <a:ea typeface="Times New Roman"/>
              <a:cs typeface="Times New Roman"/>
              <a:sym typeface="Times New Roman"/>
            </a:endParaRPr>
          </a:p>
        </p:txBody>
      </p:sp>
      <p:sp>
        <p:nvSpPr>
          <p:cNvPr id="412" name="Google Shape;412;p62"/>
          <p:cNvSpPr/>
          <p:nvPr/>
        </p:nvSpPr>
        <p:spPr>
          <a:xfrm>
            <a:off x="2861729" y="1821304"/>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Analytics Formulation</a:t>
            </a:r>
            <a:endParaRPr sz="1400" b="0" i="0" u="none" strike="noStrike" cap="none">
              <a:solidFill>
                <a:srgbClr val="000000"/>
              </a:solidFill>
              <a:latin typeface="Arial"/>
              <a:ea typeface="Arial"/>
              <a:cs typeface="Arial"/>
              <a:sym typeface="Arial"/>
            </a:endParaRPr>
          </a:p>
        </p:txBody>
      </p:sp>
      <p:sp>
        <p:nvSpPr>
          <p:cNvPr id="413" name="Google Shape;413;p62"/>
          <p:cNvSpPr/>
          <p:nvPr/>
        </p:nvSpPr>
        <p:spPr>
          <a:xfrm>
            <a:off x="2861729" y="2870979"/>
            <a:ext cx="1755000" cy="100798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ResNet-50 is a relatively deep network capable of learning more complex feature representations. Residual learning is introduced to speed up the training process. The structure also allows the network to share parameters and has been pre-trained on large-scale image datasets, such as ImageNet, so it has good transferability.</a:t>
            </a:r>
            <a:endParaRPr lang="en-US" sz="1400" b="0" i="0" u="none" strike="noStrike" cap="none" dirty="0">
              <a:solidFill>
                <a:srgbClr val="000000"/>
              </a:solidFill>
              <a:latin typeface="Arial"/>
              <a:ea typeface="Arial"/>
              <a:cs typeface="Arial"/>
              <a:sym typeface="Arial"/>
            </a:endParaRPr>
          </a:p>
        </p:txBody>
      </p:sp>
      <p:sp>
        <p:nvSpPr>
          <p:cNvPr id="414" name="Google Shape;414;p62"/>
          <p:cNvSpPr/>
          <p:nvPr/>
        </p:nvSpPr>
        <p:spPr>
          <a:xfrm>
            <a:off x="2851535" y="2924674"/>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Times New Roman"/>
                <a:ea typeface="Times New Roman"/>
                <a:cs typeface="Times New Roman"/>
                <a:sym typeface="Times New Roman"/>
              </a:rPr>
              <a:t>Modeling</a:t>
            </a:r>
            <a:endParaRPr sz="1400" b="0" i="0" u="none" strike="noStrike" cap="none" dirty="0">
              <a:solidFill>
                <a:srgbClr val="000000"/>
              </a:solidFill>
              <a:latin typeface="Arial"/>
              <a:ea typeface="Arial"/>
              <a:cs typeface="Arial"/>
              <a:sym typeface="Arial"/>
            </a:endParaRPr>
          </a:p>
        </p:txBody>
      </p:sp>
      <p:sp>
        <p:nvSpPr>
          <p:cNvPr id="415" name="Google Shape;415;p62"/>
          <p:cNvSpPr/>
          <p:nvPr/>
        </p:nvSpPr>
        <p:spPr>
          <a:xfrm>
            <a:off x="2861729" y="3878960"/>
            <a:ext cx="1755000" cy="100798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altLang="zh-CN" sz="600" dirty="0">
                <a:latin typeface="Times New Roman"/>
                <a:cs typeface="Times New Roman"/>
                <a:sym typeface="Times New Roman"/>
              </a:rPr>
              <a:t>Data augmentation are used: </a:t>
            </a:r>
          </a:p>
          <a:p>
            <a:pPr marL="0" marR="0" lvl="0" indent="0" algn="just" rtl="0">
              <a:lnSpc>
                <a:spcPct val="100000"/>
              </a:lnSpc>
              <a:spcBef>
                <a:spcPts val="0"/>
              </a:spcBef>
              <a:spcAft>
                <a:spcPts val="0"/>
              </a:spcAft>
              <a:buClr>
                <a:srgbClr val="000000"/>
              </a:buClr>
              <a:buSzPts val="600"/>
              <a:buFont typeface="Arial"/>
              <a:buNone/>
            </a:pPr>
            <a:r>
              <a:rPr lang="en-US" altLang="zh-CN" sz="600" dirty="0">
                <a:latin typeface="Times New Roman"/>
                <a:cs typeface="Times New Roman"/>
                <a:sym typeface="Times New Roman"/>
              </a:rPr>
              <a:t>Flip, Rotation, Contrast Adjustment, Gaussian Noise, Gray, Sharpen.</a:t>
            </a:r>
          </a:p>
        </p:txBody>
      </p:sp>
      <p:sp>
        <p:nvSpPr>
          <p:cNvPr id="416" name="Google Shape;416;p62"/>
          <p:cNvSpPr/>
          <p:nvPr/>
        </p:nvSpPr>
        <p:spPr>
          <a:xfrm>
            <a:off x="2861728" y="3922508"/>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Data Preparation</a:t>
            </a:r>
            <a:endParaRPr sz="1400" b="0" i="0" u="none" strike="noStrike" cap="none">
              <a:solidFill>
                <a:srgbClr val="000000"/>
              </a:solidFill>
              <a:latin typeface="Arial"/>
              <a:ea typeface="Arial"/>
              <a:cs typeface="Arial"/>
              <a:sym typeface="Arial"/>
            </a:endParaRPr>
          </a:p>
        </p:txBody>
      </p:sp>
      <p:sp>
        <p:nvSpPr>
          <p:cNvPr id="417" name="Google Shape;417;p62"/>
          <p:cNvSpPr/>
          <p:nvPr/>
        </p:nvSpPr>
        <p:spPr>
          <a:xfrm>
            <a:off x="4616729" y="467321"/>
            <a:ext cx="1755000" cy="100798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altLang="zh-CN" sz="600" b="0" i="0" u="none" strike="noStrike" cap="none" dirty="0">
                <a:solidFill>
                  <a:srgbClr val="000000"/>
                </a:solidFill>
                <a:latin typeface="Times New Roman"/>
                <a:ea typeface="Times New Roman"/>
                <a:cs typeface="Times New Roman"/>
                <a:sym typeface="Times New Roman"/>
              </a:rPr>
              <a:t>ResNet-50</a:t>
            </a:r>
            <a:r>
              <a:rPr lang="en-US" sz="600" b="0" i="0" u="none" strike="noStrike" cap="none" dirty="0">
                <a:solidFill>
                  <a:srgbClr val="000000"/>
                </a:solidFill>
                <a:latin typeface="Times New Roman"/>
                <a:ea typeface="Times New Roman"/>
                <a:cs typeface="Times New Roman"/>
                <a:sym typeface="Times New Roman"/>
              </a:rPr>
              <a:t> Models can be evaluated by using</a:t>
            </a: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different metrics like: loss, accuracy, precision, recall, F1-score</a:t>
            </a:r>
            <a:endParaRPr lang="en-US" sz="1400" b="0" i="0" u="none" strike="noStrike" cap="none" dirty="0">
              <a:solidFill>
                <a:srgbClr val="000000"/>
              </a:solidFill>
              <a:latin typeface="Arial"/>
              <a:ea typeface="Arial"/>
              <a:cs typeface="Arial"/>
              <a:sym typeface="Arial"/>
            </a:endParaRPr>
          </a:p>
        </p:txBody>
      </p:sp>
      <p:sp>
        <p:nvSpPr>
          <p:cNvPr id="418" name="Google Shape;418;p62"/>
          <p:cNvSpPr/>
          <p:nvPr/>
        </p:nvSpPr>
        <p:spPr>
          <a:xfrm>
            <a:off x="4616729" y="510869"/>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Evaluation</a:t>
            </a:r>
            <a:endParaRPr sz="1400" b="0" i="0" u="none" strike="noStrike" cap="none">
              <a:solidFill>
                <a:srgbClr val="000000"/>
              </a:solidFill>
              <a:latin typeface="Arial"/>
              <a:ea typeface="Arial"/>
              <a:cs typeface="Arial"/>
              <a:sym typeface="Arial"/>
            </a:endParaRPr>
          </a:p>
        </p:txBody>
      </p:sp>
      <p:sp>
        <p:nvSpPr>
          <p:cNvPr id="419" name="Google Shape;419;p62"/>
          <p:cNvSpPr/>
          <p:nvPr/>
        </p:nvSpPr>
        <p:spPr>
          <a:xfrm>
            <a:off x="4616729" y="1474261"/>
            <a:ext cx="1755000" cy="1398628"/>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Success is based on objective and subjective criteria</a:t>
            </a: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Objective:</a:t>
            </a: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 Extensive database of dog breeds</a:t>
            </a: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•Visual representations for model parts with periodic changes in the data(loss, </a:t>
            </a:r>
            <a:r>
              <a:rPr lang="en-US" altLang="zh-CN" sz="600" b="0" i="0" u="none" strike="noStrike" cap="none" dirty="0">
                <a:solidFill>
                  <a:srgbClr val="000000"/>
                </a:solidFill>
                <a:latin typeface="Times New Roman"/>
                <a:ea typeface="Times New Roman"/>
                <a:cs typeface="Times New Roman"/>
                <a:sym typeface="Times New Roman"/>
              </a:rPr>
              <a:t>accuracy</a:t>
            </a:r>
            <a:r>
              <a:rPr lang="en-US" altLang="zh-CN" sz="600" dirty="0">
                <a:latin typeface="Times New Roman"/>
                <a:ea typeface="Times New Roman"/>
                <a:cs typeface="Times New Roman"/>
                <a:sym typeface="Times New Roman"/>
              </a:rPr>
              <a:t>,</a:t>
            </a:r>
            <a:r>
              <a:rPr lang="zh-CN" altLang="en-US" sz="600" dirty="0">
                <a:latin typeface="Times New Roman"/>
                <a:ea typeface="Times New Roman"/>
                <a:cs typeface="Times New Roman"/>
                <a:sym typeface="Times New Roman"/>
              </a:rPr>
              <a:t> </a:t>
            </a:r>
            <a:r>
              <a:rPr lang="en-US" altLang="zh-CN" sz="600" dirty="0">
                <a:latin typeface="Times New Roman"/>
                <a:ea typeface="Times New Roman"/>
                <a:cs typeface="Times New Roman"/>
                <a:sym typeface="Times New Roman"/>
              </a:rPr>
              <a:t>precision,</a:t>
            </a:r>
            <a:r>
              <a:rPr lang="zh-CN" altLang="en-US" sz="600" dirty="0">
                <a:latin typeface="Times New Roman"/>
                <a:ea typeface="Times New Roman"/>
                <a:cs typeface="Times New Roman"/>
                <a:sym typeface="Times New Roman"/>
              </a:rPr>
              <a:t> </a:t>
            </a:r>
            <a:r>
              <a:rPr lang="en-US" altLang="zh-CN" sz="600" dirty="0">
                <a:latin typeface="Times New Roman"/>
                <a:ea typeface="Times New Roman"/>
                <a:cs typeface="Times New Roman"/>
                <a:sym typeface="Times New Roman"/>
              </a:rPr>
              <a:t>recall,</a:t>
            </a:r>
            <a:r>
              <a:rPr lang="zh-CN" altLang="en-US" sz="600" dirty="0">
                <a:latin typeface="Times New Roman"/>
                <a:ea typeface="Times New Roman"/>
                <a:cs typeface="Times New Roman"/>
                <a:sym typeface="Times New Roman"/>
              </a:rPr>
              <a:t> </a:t>
            </a:r>
            <a:r>
              <a:rPr lang="en-US" altLang="zh-CN" sz="600" dirty="0">
                <a:latin typeface="Times New Roman"/>
                <a:ea typeface="Times New Roman"/>
                <a:cs typeface="Times New Roman"/>
                <a:sym typeface="Times New Roman"/>
              </a:rPr>
              <a:t>F1)</a:t>
            </a:r>
            <a:endParaRPr lang="en-US" sz="6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 Good UI/UX</a:t>
            </a: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 </a:t>
            </a:r>
            <a:r>
              <a:rPr lang="en-US" altLang="zh-CN" sz="600" b="0" i="0" u="none" strike="noStrike" cap="none" dirty="0">
                <a:solidFill>
                  <a:srgbClr val="000000"/>
                </a:solidFill>
                <a:latin typeface="Times New Roman"/>
                <a:ea typeface="Times New Roman"/>
                <a:cs typeface="Times New Roman"/>
                <a:sym typeface="Times New Roman"/>
              </a:rPr>
              <a:t>Accuracy</a:t>
            </a:r>
            <a:r>
              <a:rPr lang="en-US" altLang="zh-CN" sz="600" dirty="0">
                <a:latin typeface="Times New Roman"/>
                <a:ea typeface="Times New Roman"/>
                <a:cs typeface="Times New Roman"/>
                <a:sym typeface="Times New Roman"/>
              </a:rPr>
              <a:t>,</a:t>
            </a:r>
            <a:r>
              <a:rPr lang="zh-CN" altLang="en-US" sz="600" dirty="0">
                <a:latin typeface="Times New Roman"/>
                <a:ea typeface="Times New Roman"/>
                <a:cs typeface="Times New Roman"/>
                <a:sym typeface="Times New Roman"/>
              </a:rPr>
              <a:t> </a:t>
            </a:r>
            <a:r>
              <a:rPr lang="en-US" altLang="zh-CN" sz="600" dirty="0">
                <a:latin typeface="Times New Roman"/>
                <a:ea typeface="Times New Roman"/>
                <a:cs typeface="Times New Roman"/>
                <a:sym typeface="Times New Roman"/>
              </a:rPr>
              <a:t>precision,</a:t>
            </a:r>
            <a:r>
              <a:rPr lang="zh-CN" altLang="en-US" sz="600" dirty="0">
                <a:latin typeface="Times New Roman"/>
                <a:ea typeface="Times New Roman"/>
                <a:cs typeface="Times New Roman"/>
                <a:sym typeface="Times New Roman"/>
              </a:rPr>
              <a:t> </a:t>
            </a:r>
            <a:r>
              <a:rPr lang="en-US" altLang="zh-CN" sz="600" dirty="0">
                <a:latin typeface="Times New Roman"/>
                <a:ea typeface="Times New Roman"/>
                <a:cs typeface="Times New Roman"/>
                <a:sym typeface="Times New Roman"/>
              </a:rPr>
              <a:t>recall,</a:t>
            </a:r>
            <a:r>
              <a:rPr lang="zh-CN" altLang="en-US" sz="600" dirty="0">
                <a:latin typeface="Times New Roman"/>
                <a:ea typeface="Times New Roman"/>
                <a:cs typeface="Times New Roman"/>
                <a:sym typeface="Times New Roman"/>
              </a:rPr>
              <a:t> </a:t>
            </a:r>
            <a:r>
              <a:rPr lang="en-US" altLang="zh-CN" sz="600" dirty="0">
                <a:latin typeface="Times New Roman"/>
                <a:ea typeface="Times New Roman"/>
                <a:cs typeface="Times New Roman"/>
                <a:sym typeface="Times New Roman"/>
              </a:rPr>
              <a:t>F1</a:t>
            </a:r>
            <a:r>
              <a:rPr lang="en-US" altLang="zh-CN"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a:solidFill>
                  <a:srgbClr val="000000"/>
                </a:solidFill>
                <a:latin typeface="Times New Roman"/>
                <a:ea typeface="Times New Roman"/>
                <a:cs typeface="Times New Roman"/>
                <a:sym typeface="Times New Roman"/>
              </a:rPr>
              <a:t> &gt; 0.7</a:t>
            </a:r>
          </a:p>
        </p:txBody>
      </p:sp>
      <p:sp>
        <p:nvSpPr>
          <p:cNvPr id="420" name="Google Shape;420;p62"/>
          <p:cNvSpPr/>
          <p:nvPr/>
        </p:nvSpPr>
        <p:spPr>
          <a:xfrm>
            <a:off x="4616729" y="1505054"/>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Success Criteria</a:t>
            </a:r>
            <a:endParaRPr sz="1400" b="0" i="0" u="none" strike="noStrike" cap="none">
              <a:solidFill>
                <a:srgbClr val="000000"/>
              </a:solidFill>
              <a:latin typeface="Arial"/>
              <a:ea typeface="Arial"/>
              <a:cs typeface="Arial"/>
              <a:sym typeface="Arial"/>
            </a:endParaRPr>
          </a:p>
        </p:txBody>
      </p:sp>
      <p:sp>
        <p:nvSpPr>
          <p:cNvPr id="421" name="Google Shape;421;p62"/>
          <p:cNvSpPr/>
          <p:nvPr/>
        </p:nvSpPr>
        <p:spPr>
          <a:xfrm>
            <a:off x="4616729" y="2872889"/>
            <a:ext cx="1755000" cy="100798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171450" marR="0" lvl="0" indent="-171450" algn="just" rtl="0">
              <a:lnSpc>
                <a:spcPct val="100000"/>
              </a:lnSpc>
              <a:spcBef>
                <a:spcPts val="0"/>
              </a:spcBef>
              <a:spcAft>
                <a:spcPts val="0"/>
              </a:spcAft>
              <a:buClr>
                <a:srgbClr val="000000"/>
              </a:buClr>
              <a:buSzPts val="600"/>
              <a:buFont typeface="Arial" panose="020B0604020202020204" pitchFamily="34" charset="0"/>
              <a:buChar char="•"/>
            </a:pPr>
            <a:r>
              <a:rPr lang="en-US" sz="600" dirty="0">
                <a:latin typeface="Times New Roman"/>
                <a:cs typeface="Times New Roman"/>
                <a:sym typeface="Times New Roman"/>
              </a:rPr>
              <a:t>The dataset only contains 120 breeds of dogs, whereas there’s much more mixed breeds of dogs in the daily life.</a:t>
            </a:r>
          </a:p>
          <a:p>
            <a:pPr marL="171450" marR="0" lvl="0" indent="-171450" algn="just" rtl="0">
              <a:lnSpc>
                <a:spcPct val="100000"/>
              </a:lnSpc>
              <a:spcBef>
                <a:spcPts val="0"/>
              </a:spcBef>
              <a:spcAft>
                <a:spcPts val="0"/>
              </a:spcAft>
              <a:buClr>
                <a:srgbClr val="000000"/>
              </a:buClr>
              <a:buSzPts val="600"/>
              <a:buFont typeface="Arial" panose="020B0604020202020204" pitchFamily="34" charset="0"/>
              <a:buChar char="•"/>
            </a:pPr>
            <a:r>
              <a:rPr lang="en-US" sz="600" dirty="0">
                <a:latin typeface="Times New Roman"/>
                <a:cs typeface="Times New Roman"/>
                <a:sym typeface="Times New Roman"/>
              </a:rPr>
              <a:t>The accuracy of model strongly depends on the image and is not stable for all breeds.</a:t>
            </a:r>
          </a:p>
          <a:p>
            <a:pPr marL="285750" marR="0" lvl="0" indent="-285750" algn="just" rtl="0">
              <a:lnSpc>
                <a:spcPct val="100000"/>
              </a:lnSpc>
              <a:spcBef>
                <a:spcPts val="0"/>
              </a:spcBef>
              <a:spcAft>
                <a:spcPts val="0"/>
              </a:spcAft>
              <a:buClr>
                <a:srgbClr val="000000"/>
              </a:buClr>
              <a:buSzPts val="600"/>
              <a:buFont typeface="Arial" panose="020B0604020202020204" pitchFamily="34" charset="0"/>
              <a:buChar char="•"/>
            </a:pPr>
            <a:endParaRPr sz="1400" b="0" i="0" u="none" strike="noStrike" cap="none" dirty="0">
              <a:solidFill>
                <a:srgbClr val="000000"/>
              </a:solidFill>
              <a:latin typeface="Arial"/>
              <a:ea typeface="Arial"/>
              <a:cs typeface="Arial"/>
              <a:sym typeface="Arial"/>
            </a:endParaRPr>
          </a:p>
        </p:txBody>
      </p:sp>
      <p:sp>
        <p:nvSpPr>
          <p:cNvPr id="422" name="Google Shape;422;p62"/>
          <p:cNvSpPr/>
          <p:nvPr/>
        </p:nvSpPr>
        <p:spPr>
          <a:xfrm>
            <a:off x="4616728" y="2916437"/>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Constraints</a:t>
            </a:r>
            <a:endParaRPr sz="1400" b="0" i="0" u="none" strike="noStrike" cap="none">
              <a:solidFill>
                <a:srgbClr val="000000"/>
              </a:solidFill>
              <a:latin typeface="Arial"/>
              <a:ea typeface="Arial"/>
              <a:cs typeface="Arial"/>
              <a:sym typeface="Arial"/>
            </a:endParaRPr>
          </a:p>
        </p:txBody>
      </p:sp>
      <p:sp>
        <p:nvSpPr>
          <p:cNvPr id="423" name="Google Shape;423;p62"/>
          <p:cNvSpPr/>
          <p:nvPr/>
        </p:nvSpPr>
        <p:spPr>
          <a:xfrm>
            <a:off x="6371729" y="466280"/>
            <a:ext cx="1755000" cy="1495442"/>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dirty="0">
                <a:latin typeface="Times New Roman"/>
                <a:cs typeface="Times New Roman"/>
                <a:sym typeface="Times New Roman"/>
              </a:rPr>
              <a:t>The system can improve more functionalities as a professional medical dog website and application, which provide information on the health condition and suggestions on dogs  and build a vertical society for dog owners to share experience with their dogs. With such amount of users related ads are easily to find to make profits. </a:t>
            </a:r>
            <a:endParaRPr sz="1400" b="0" i="0" u="none" strike="noStrike" cap="none" dirty="0">
              <a:solidFill>
                <a:srgbClr val="000000"/>
              </a:solidFill>
              <a:latin typeface="Arial"/>
              <a:ea typeface="Arial"/>
              <a:cs typeface="Arial"/>
              <a:sym typeface="Arial"/>
            </a:endParaRPr>
          </a:p>
        </p:txBody>
      </p:sp>
      <p:sp>
        <p:nvSpPr>
          <p:cNvPr id="424" name="Google Shape;424;p62"/>
          <p:cNvSpPr/>
          <p:nvPr/>
        </p:nvSpPr>
        <p:spPr>
          <a:xfrm>
            <a:off x="6371729" y="509828"/>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Business Value</a:t>
            </a:r>
            <a:endParaRPr sz="1400" b="0" i="0" u="none" strike="noStrike" cap="none">
              <a:solidFill>
                <a:srgbClr val="000000"/>
              </a:solidFill>
              <a:latin typeface="Arial"/>
              <a:ea typeface="Arial"/>
              <a:cs typeface="Arial"/>
              <a:sym typeface="Arial"/>
            </a:endParaRPr>
          </a:p>
        </p:txBody>
      </p:sp>
      <p:sp>
        <p:nvSpPr>
          <p:cNvPr id="425" name="Google Shape;425;p62"/>
          <p:cNvSpPr/>
          <p:nvPr/>
        </p:nvSpPr>
        <p:spPr>
          <a:xfrm>
            <a:off x="6371728" y="1962041"/>
            <a:ext cx="1755000" cy="910848"/>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Fast and simple. </a:t>
            </a:r>
            <a:r>
              <a:rPr lang="en-US" sz="600" dirty="0">
                <a:latin typeface="Times New Roman"/>
                <a:ea typeface="Times New Roman"/>
                <a:cs typeface="Times New Roman"/>
                <a:sym typeface="Times New Roman"/>
              </a:rPr>
              <a:t>Prevent users from potential biting risks with 10 seconds.</a:t>
            </a:r>
            <a:endParaRPr sz="1400" b="0" i="0" u="none" strike="noStrike" cap="none" dirty="0">
              <a:solidFill>
                <a:srgbClr val="000000"/>
              </a:solidFill>
              <a:latin typeface="Arial"/>
              <a:ea typeface="Arial"/>
              <a:cs typeface="Arial"/>
              <a:sym typeface="Arial"/>
            </a:endParaRPr>
          </a:p>
        </p:txBody>
      </p:sp>
      <p:sp>
        <p:nvSpPr>
          <p:cNvPr id="426" name="Google Shape;426;p62"/>
          <p:cNvSpPr/>
          <p:nvPr/>
        </p:nvSpPr>
        <p:spPr>
          <a:xfrm>
            <a:off x="6371728" y="2005589"/>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MVP</a:t>
            </a:r>
            <a:endParaRPr sz="1400" b="0" i="0" u="none" strike="noStrike" cap="none">
              <a:solidFill>
                <a:srgbClr val="000000"/>
              </a:solidFill>
              <a:latin typeface="Arial"/>
              <a:ea typeface="Arial"/>
              <a:cs typeface="Arial"/>
              <a:sym typeface="Arial"/>
            </a:endParaRPr>
          </a:p>
        </p:txBody>
      </p:sp>
      <p:sp>
        <p:nvSpPr>
          <p:cNvPr id="427" name="Google Shape;427;p62"/>
          <p:cNvSpPr/>
          <p:nvPr/>
        </p:nvSpPr>
        <p:spPr>
          <a:xfrm>
            <a:off x="6371728" y="2876106"/>
            <a:ext cx="1755000" cy="100798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Internal: Resources to make advertisements and get users from the beginning.</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External</a:t>
            </a:r>
            <a:r>
              <a:rPr lang="en-US" sz="600" dirty="0">
                <a:latin typeface="Times New Roman"/>
                <a:ea typeface="Times New Roman"/>
                <a:cs typeface="Times New Roman"/>
                <a:sym typeface="Times New Roman"/>
              </a:rPr>
              <a:t>: More functionalities, more data that increased the model performance which make users trust our products.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lt1"/>
              </a:buClr>
              <a:buSzPts val="600"/>
              <a:buFont typeface="Arial"/>
              <a:buNone/>
            </a:pPr>
            <a:endParaRPr sz="600" b="0" i="0" u="none" strike="noStrike" cap="none" dirty="0">
              <a:solidFill>
                <a:srgbClr val="000000"/>
              </a:solidFill>
              <a:latin typeface="Times New Roman"/>
              <a:ea typeface="Times New Roman"/>
              <a:cs typeface="Times New Roman"/>
              <a:sym typeface="Times New Roman"/>
            </a:endParaRPr>
          </a:p>
        </p:txBody>
      </p:sp>
      <p:sp>
        <p:nvSpPr>
          <p:cNvPr id="428" name="Google Shape;428;p62"/>
          <p:cNvSpPr/>
          <p:nvPr/>
        </p:nvSpPr>
        <p:spPr>
          <a:xfrm>
            <a:off x="6371728" y="2919653"/>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Key Actors</a:t>
            </a:r>
            <a:endParaRPr sz="1400" b="0" i="0" u="none" strike="noStrike" cap="none">
              <a:solidFill>
                <a:srgbClr val="000000"/>
              </a:solidFill>
              <a:latin typeface="Arial"/>
              <a:ea typeface="Arial"/>
              <a:cs typeface="Arial"/>
              <a:sym typeface="Arial"/>
            </a:endParaRPr>
          </a:p>
        </p:txBody>
      </p:sp>
      <p:sp>
        <p:nvSpPr>
          <p:cNvPr id="429" name="Google Shape;429;p62"/>
          <p:cNvSpPr/>
          <p:nvPr/>
        </p:nvSpPr>
        <p:spPr>
          <a:xfrm>
            <a:off x="4619866" y="3878842"/>
            <a:ext cx="3506862" cy="100798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81000" tIns="351000" rIns="81000" bIns="54000"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Arial"/>
                <a:cs typeface="Times New Roman"/>
                <a:sym typeface="Times New Roman"/>
              </a:rPr>
              <a:t>PL: Python, Java, HTML5,  CSS3, JAVASCRIPT</a:t>
            </a:r>
          </a:p>
          <a:p>
            <a:pPr marL="0" marR="0" lvl="0" indent="0" algn="just" rtl="0">
              <a:lnSpc>
                <a:spcPct val="100000"/>
              </a:lnSpc>
              <a:spcBef>
                <a:spcPts val="0"/>
              </a:spcBef>
              <a:spcAft>
                <a:spcPts val="0"/>
              </a:spcAft>
              <a:buClr>
                <a:srgbClr val="000000"/>
              </a:buClr>
              <a:buSzPts val="600"/>
              <a:buFont typeface="Arial"/>
              <a:buNone/>
            </a:pPr>
            <a:r>
              <a:rPr lang="en-US" sz="600" dirty="0">
                <a:latin typeface="Times New Roman"/>
                <a:cs typeface="Times New Roman"/>
                <a:sym typeface="Times New Roman"/>
              </a:rPr>
              <a:t>Libraries: TensorFlow, </a:t>
            </a:r>
            <a:r>
              <a:rPr lang="en-US" sz="600" dirty="0" err="1">
                <a:latin typeface="Times New Roman"/>
                <a:cs typeface="Times New Roman"/>
                <a:sym typeface="Times New Roman"/>
              </a:rPr>
              <a:t>sklearn</a:t>
            </a:r>
            <a:r>
              <a:rPr lang="en-US" sz="600" dirty="0">
                <a:latin typeface="Times New Roman"/>
                <a:cs typeface="Times New Roman"/>
                <a:sym typeface="Times New Roman"/>
              </a:rPr>
              <a:t>, NumPy, matplotlib, </a:t>
            </a:r>
            <a:r>
              <a:rPr lang="en-US" sz="600" dirty="0" err="1">
                <a:latin typeface="Times New Roman"/>
                <a:cs typeface="Times New Roman"/>
                <a:sym typeface="Times New Roman"/>
              </a:rPr>
              <a:t>keras</a:t>
            </a:r>
            <a:endParaRPr lang="en-US" sz="600" b="0" i="0" u="none" strike="noStrike" cap="none" dirty="0">
              <a:solidFill>
                <a:srgbClr val="000000"/>
              </a:solidFill>
              <a:latin typeface="Times New Roman"/>
              <a:ea typeface="Arial"/>
              <a:cs typeface="Times New Roman"/>
              <a:sym typeface="Times New Roman"/>
            </a:endParaRPr>
          </a:p>
          <a:p>
            <a:pPr marL="0" marR="0" lvl="0" indent="0" algn="just" rtl="0">
              <a:lnSpc>
                <a:spcPct val="100000"/>
              </a:lnSpc>
              <a:spcBef>
                <a:spcPts val="0"/>
              </a:spcBef>
              <a:spcAft>
                <a:spcPts val="0"/>
              </a:spcAft>
              <a:buClr>
                <a:srgbClr val="000000"/>
              </a:buClr>
              <a:buSzPts val="600"/>
              <a:buFont typeface="Arial"/>
              <a:buNone/>
            </a:pPr>
            <a:r>
              <a:rPr lang="en-US" sz="600" dirty="0">
                <a:latin typeface="Times New Roman"/>
                <a:cs typeface="Times New Roman"/>
                <a:sym typeface="Times New Roman"/>
              </a:rPr>
              <a:t>Database: MySQL, Redis</a:t>
            </a:r>
          </a:p>
          <a:p>
            <a:pPr algn="just">
              <a:buSzPts val="600"/>
            </a:pPr>
            <a:r>
              <a:rPr lang="en-US" altLang="zh-CN" sz="600" b="0" i="0" u="none" strike="noStrike" cap="none" dirty="0">
                <a:solidFill>
                  <a:srgbClr val="000000"/>
                </a:solidFill>
                <a:latin typeface="Times New Roman"/>
                <a:ea typeface="Arial"/>
                <a:cs typeface="Times New Roman"/>
                <a:sym typeface="Times New Roman"/>
              </a:rPr>
              <a:t>Data Process: </a:t>
            </a:r>
            <a:r>
              <a:rPr lang="en-US" altLang="zh-CN" sz="600" b="0" i="0" u="none" strike="noStrike" cap="none" dirty="0" err="1">
                <a:solidFill>
                  <a:srgbClr val="000000"/>
                </a:solidFill>
                <a:latin typeface="Times New Roman"/>
                <a:ea typeface="Arial"/>
                <a:cs typeface="Times New Roman"/>
                <a:sym typeface="Times New Roman"/>
              </a:rPr>
              <a:t>Matlab</a:t>
            </a:r>
            <a:r>
              <a:rPr lang="en-US" altLang="zh-CN" sz="600" b="0" i="0" u="none" strike="noStrike" cap="none" dirty="0">
                <a:solidFill>
                  <a:srgbClr val="000000"/>
                </a:solidFill>
                <a:latin typeface="Times New Roman"/>
                <a:ea typeface="Arial"/>
                <a:cs typeface="Times New Roman"/>
                <a:sym typeface="Times New Roman"/>
              </a:rPr>
              <a:t>, Image batch processor</a:t>
            </a:r>
            <a:endParaRPr lang="en-US" sz="600" dirty="0">
              <a:latin typeface="Times New Roman"/>
              <a:cs typeface="Times New Roman"/>
              <a:sym typeface="Times New Roman"/>
            </a:endParaRP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Arial"/>
                <a:cs typeface="Times New Roman"/>
                <a:sym typeface="Times New Roman"/>
              </a:rPr>
              <a:t>Backend: </a:t>
            </a:r>
            <a:r>
              <a:rPr lang="en-US" sz="600" b="0" i="0" u="none" strike="noStrike" cap="none" dirty="0" err="1">
                <a:solidFill>
                  <a:srgbClr val="000000"/>
                </a:solidFill>
                <a:latin typeface="Times New Roman"/>
                <a:ea typeface="Arial"/>
                <a:cs typeface="Times New Roman"/>
                <a:sym typeface="Times New Roman"/>
              </a:rPr>
              <a:t>SpringBoot</a:t>
            </a:r>
            <a:r>
              <a:rPr lang="en-US" sz="600" b="0" i="0" u="none" strike="noStrike" cap="none" dirty="0">
                <a:solidFill>
                  <a:srgbClr val="000000"/>
                </a:solidFill>
                <a:latin typeface="Times New Roman"/>
                <a:ea typeface="Arial"/>
                <a:cs typeface="Times New Roman"/>
                <a:sym typeface="Times New Roman"/>
              </a:rPr>
              <a:t>,</a:t>
            </a:r>
            <a:r>
              <a:rPr lang="en-US" sz="600" dirty="0">
                <a:latin typeface="Times New Roman"/>
                <a:cs typeface="Times New Roman"/>
                <a:sym typeface="Times New Roman"/>
              </a:rPr>
              <a:t> </a:t>
            </a:r>
            <a:r>
              <a:rPr lang="en-US" sz="600" dirty="0" err="1">
                <a:latin typeface="Times New Roman"/>
                <a:cs typeface="Times New Roman"/>
                <a:sym typeface="Times New Roman"/>
              </a:rPr>
              <a:t>MyBatis</a:t>
            </a:r>
            <a:r>
              <a:rPr lang="en-US" sz="600" dirty="0">
                <a:latin typeface="Times New Roman"/>
                <a:cs typeface="Times New Roman"/>
                <a:sym typeface="Times New Roman"/>
              </a:rPr>
              <a:t>, Swagger</a:t>
            </a:r>
          </a:p>
          <a:p>
            <a:pPr marL="0" marR="0" lvl="0" indent="0" algn="just"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Arial"/>
                <a:cs typeface="Times New Roman"/>
                <a:sym typeface="Times New Roman"/>
              </a:rPr>
              <a:t>Frontend:</a:t>
            </a:r>
            <a:r>
              <a:rPr lang="en-US" sz="600" dirty="0">
                <a:latin typeface="Times New Roman"/>
                <a:cs typeface="Times New Roman"/>
                <a:sym typeface="Times New Roman"/>
              </a:rPr>
              <a:t> React, Node, Umi, Ant Design</a:t>
            </a:r>
          </a:p>
          <a:p>
            <a:pPr marL="0" marR="0" lvl="0" indent="0" algn="just" rtl="0">
              <a:lnSpc>
                <a:spcPct val="100000"/>
              </a:lnSpc>
              <a:spcBef>
                <a:spcPts val="0"/>
              </a:spcBef>
              <a:spcAft>
                <a:spcPts val="0"/>
              </a:spcAft>
              <a:buClr>
                <a:srgbClr val="000000"/>
              </a:buClr>
              <a:buSzPts val="600"/>
              <a:buFont typeface="Arial"/>
              <a:buNone/>
            </a:pPr>
            <a:endParaRPr sz="1400" b="0" i="0" u="none" strike="noStrike" cap="none" dirty="0">
              <a:solidFill>
                <a:srgbClr val="000000"/>
              </a:solidFill>
              <a:latin typeface="Arial"/>
              <a:ea typeface="Arial"/>
              <a:cs typeface="Arial"/>
              <a:sym typeface="Arial"/>
            </a:endParaRPr>
          </a:p>
        </p:txBody>
      </p:sp>
      <p:sp>
        <p:nvSpPr>
          <p:cNvPr id="430" name="Google Shape;430;p62"/>
          <p:cNvSpPr/>
          <p:nvPr/>
        </p:nvSpPr>
        <p:spPr>
          <a:xfrm>
            <a:off x="4613239" y="3915461"/>
            <a:ext cx="143756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Times New Roman"/>
                <a:ea typeface="Times New Roman"/>
                <a:cs typeface="Times New Roman"/>
                <a:sym typeface="Times New Roman"/>
              </a:rPr>
              <a:t>Technology stack</a:t>
            </a:r>
            <a:endParaRPr sz="1400" b="0" i="0" u="none" strike="noStrike" cap="none">
              <a:solidFill>
                <a:srgbClr val="000000"/>
              </a:solidFill>
              <a:latin typeface="Arial"/>
              <a:ea typeface="Arial"/>
              <a:cs typeface="Arial"/>
              <a:sym typeface="Arial"/>
            </a:endParaRPr>
          </a:p>
        </p:txBody>
      </p:sp>
      <p:sp>
        <p:nvSpPr>
          <p:cNvPr id="431" name="Google Shape;431;p62"/>
          <p:cNvSpPr/>
          <p:nvPr/>
        </p:nvSpPr>
        <p:spPr>
          <a:xfrm>
            <a:off x="1036885" y="105450"/>
            <a:ext cx="3023264"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latin typeface="Times New Roman"/>
                <a:ea typeface="Times New Roman"/>
                <a:cs typeface="Times New Roman"/>
                <a:sym typeface="Times New Roman"/>
              </a:rPr>
              <a:t>DATA SCIENCE CANVAS</a:t>
            </a:r>
            <a:endParaRPr sz="1400" b="0" i="0" u="none" strike="noStrike" cap="none">
              <a:solidFill>
                <a:srgbClr val="000000"/>
              </a:solidFill>
              <a:latin typeface="Arial"/>
              <a:ea typeface="Arial"/>
              <a:cs typeface="Arial"/>
              <a:sym typeface="Arial"/>
            </a:endParaRPr>
          </a:p>
        </p:txBody>
      </p:sp>
      <p:sp>
        <p:nvSpPr>
          <p:cNvPr id="432" name="Google Shape;432;p62"/>
          <p:cNvSpPr/>
          <p:nvPr/>
        </p:nvSpPr>
        <p:spPr>
          <a:xfrm>
            <a:off x="5341455" y="153224"/>
            <a:ext cx="1202611" cy="17532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50"/>
              <a:buFont typeface="Arial"/>
              <a:buNone/>
            </a:pPr>
            <a:endParaRPr sz="750" b="0" i="0" u="none" strike="noStrike" cap="none">
              <a:solidFill>
                <a:srgbClr val="000000"/>
              </a:solidFill>
              <a:latin typeface="Times New Roman"/>
              <a:ea typeface="Times New Roman"/>
              <a:cs typeface="Times New Roman"/>
              <a:sym typeface="Times New Roman"/>
            </a:endParaRPr>
          </a:p>
        </p:txBody>
      </p:sp>
      <p:sp>
        <p:nvSpPr>
          <p:cNvPr id="433" name="Google Shape;433;p62"/>
          <p:cNvSpPr/>
          <p:nvPr/>
        </p:nvSpPr>
        <p:spPr>
          <a:xfrm>
            <a:off x="6938161" y="146587"/>
            <a:ext cx="287504" cy="1917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750"/>
              <a:buFont typeface="Arial"/>
              <a:buNone/>
            </a:pPr>
            <a:endParaRPr sz="750" b="0" i="0" u="none" strike="noStrike" cap="none">
              <a:solidFill>
                <a:srgbClr val="000000"/>
              </a:solidFill>
              <a:latin typeface="Times New Roman"/>
              <a:ea typeface="Times New Roman"/>
              <a:cs typeface="Times New Roman"/>
              <a:sym typeface="Times New Roman"/>
            </a:endParaRPr>
          </a:p>
        </p:txBody>
      </p:sp>
      <p:sp>
        <p:nvSpPr>
          <p:cNvPr id="434" name="Google Shape;434;p62"/>
          <p:cNvSpPr/>
          <p:nvPr/>
        </p:nvSpPr>
        <p:spPr>
          <a:xfrm>
            <a:off x="7619759" y="140284"/>
            <a:ext cx="518983" cy="20336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750"/>
              <a:buFont typeface="Arial"/>
              <a:buNone/>
            </a:pPr>
            <a:endParaRPr sz="750" b="0" i="0" u="none" strike="noStrike" cap="none">
              <a:solidFill>
                <a:srgbClr val="000000"/>
              </a:solidFill>
              <a:latin typeface="Times New Roman"/>
              <a:ea typeface="Times New Roman"/>
              <a:cs typeface="Times New Roman"/>
              <a:sym typeface="Times New Roman"/>
            </a:endParaRPr>
          </a:p>
        </p:txBody>
      </p:sp>
      <p:sp>
        <p:nvSpPr>
          <p:cNvPr id="435" name="Google Shape;435;p62"/>
          <p:cNvSpPr txBox="1"/>
          <p:nvPr/>
        </p:nvSpPr>
        <p:spPr>
          <a:xfrm>
            <a:off x="7346169" y="153223"/>
            <a:ext cx="1097994" cy="1846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Date: 19.01.2024</a:t>
            </a:r>
            <a:endParaRPr sz="1400" b="0" i="0" u="none" strike="noStrike" cap="none" dirty="0">
              <a:solidFill>
                <a:srgbClr val="000000"/>
              </a:solidFill>
              <a:latin typeface="Arial"/>
              <a:ea typeface="Arial"/>
              <a:cs typeface="Arial"/>
              <a:sym typeface="Arial"/>
            </a:endParaRPr>
          </a:p>
        </p:txBody>
      </p:sp>
      <p:sp>
        <p:nvSpPr>
          <p:cNvPr id="436" name="Google Shape;436;p62"/>
          <p:cNvSpPr txBox="1"/>
          <p:nvPr/>
        </p:nvSpPr>
        <p:spPr>
          <a:xfrm>
            <a:off x="6544066" y="140284"/>
            <a:ext cx="681599" cy="1846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Iteration: 01</a:t>
            </a:r>
            <a:endParaRPr sz="1400" b="0" i="0" u="none" strike="noStrike" cap="none" dirty="0">
              <a:solidFill>
                <a:srgbClr val="000000"/>
              </a:solidFill>
              <a:latin typeface="Arial"/>
              <a:ea typeface="Arial"/>
              <a:cs typeface="Arial"/>
              <a:sym typeface="Arial"/>
            </a:endParaRPr>
          </a:p>
        </p:txBody>
      </p:sp>
      <p:sp>
        <p:nvSpPr>
          <p:cNvPr id="437" name="Google Shape;437;p62"/>
          <p:cNvSpPr txBox="1"/>
          <p:nvPr/>
        </p:nvSpPr>
        <p:spPr>
          <a:xfrm>
            <a:off x="4783952" y="161173"/>
            <a:ext cx="1340421" cy="1846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Project name: Puppy Master</a:t>
            </a:r>
            <a:endParaRPr sz="1400" b="0" i="0" u="none" strike="noStrike" cap="none" dirty="0">
              <a:solidFill>
                <a:srgbClr val="000000"/>
              </a:solidFill>
              <a:latin typeface="Arial"/>
              <a:ea typeface="Arial"/>
              <a:cs typeface="Arial"/>
              <a:sym typeface="Arial"/>
            </a:endParaRPr>
          </a:p>
        </p:txBody>
      </p:sp>
      <p:sp>
        <p:nvSpPr>
          <p:cNvPr id="438" name="Google Shape;438;p62"/>
          <p:cNvSpPr txBox="1"/>
          <p:nvPr/>
        </p:nvSpPr>
        <p:spPr>
          <a:xfrm>
            <a:off x="3370301" y="167319"/>
            <a:ext cx="1201699" cy="1846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dirty="0">
                <a:solidFill>
                  <a:srgbClr val="000000"/>
                </a:solidFill>
                <a:latin typeface="Times New Roman"/>
                <a:ea typeface="Times New Roman"/>
                <a:cs typeface="Times New Roman"/>
                <a:sym typeface="Times New Roman"/>
              </a:rPr>
              <a:t>Customer: Dog owners</a:t>
            </a:r>
            <a:endParaRPr sz="1400" b="0" i="0" u="none" strike="noStrike" cap="none" dirty="0">
              <a:solidFill>
                <a:srgbClr val="000000"/>
              </a:solidFill>
              <a:latin typeface="Arial"/>
              <a:ea typeface="Arial"/>
              <a:cs typeface="Arial"/>
              <a:sym typeface="Arial"/>
            </a:endParaRPr>
          </a:p>
        </p:txBody>
      </p:sp>
      <p:pic>
        <p:nvPicPr>
          <p:cNvPr id="440" name="Google Shape;440;p62" descr="Question mark"/>
          <p:cNvPicPr preferRelativeResize="0"/>
          <p:nvPr/>
        </p:nvPicPr>
        <p:blipFill rotWithShape="1">
          <a:blip r:embed="rId3">
            <a:alphaModFix/>
          </a:blip>
          <a:srcRect/>
          <a:stretch/>
        </p:blipFill>
        <p:spPr>
          <a:xfrm>
            <a:off x="2640551" y="544200"/>
            <a:ext cx="139004" cy="139004"/>
          </a:xfrm>
          <a:prstGeom prst="rect">
            <a:avLst/>
          </a:prstGeom>
          <a:noFill/>
          <a:ln>
            <a:noFill/>
          </a:ln>
        </p:spPr>
      </p:pic>
      <p:sp>
        <p:nvSpPr>
          <p:cNvPr id="441" name="Google Shape;441;p62"/>
          <p:cNvSpPr/>
          <p:nvPr/>
        </p:nvSpPr>
        <p:spPr>
          <a:xfrm>
            <a:off x="2575723" y="1911089"/>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pic>
        <p:nvPicPr>
          <p:cNvPr id="442" name="Google Shape;442;p62" descr="Lightbulb"/>
          <p:cNvPicPr preferRelativeResize="0"/>
          <p:nvPr/>
        </p:nvPicPr>
        <p:blipFill rotWithShape="1">
          <a:blip r:embed="rId4">
            <a:alphaModFix/>
          </a:blip>
          <a:srcRect/>
          <a:stretch/>
        </p:blipFill>
        <p:spPr>
          <a:xfrm>
            <a:off x="2595547" y="1933044"/>
            <a:ext cx="151172" cy="151172"/>
          </a:xfrm>
          <a:prstGeom prst="rect">
            <a:avLst/>
          </a:prstGeom>
          <a:noFill/>
          <a:ln>
            <a:noFill/>
          </a:ln>
        </p:spPr>
      </p:pic>
      <p:sp>
        <p:nvSpPr>
          <p:cNvPr id="443" name="Google Shape;443;p62"/>
          <p:cNvSpPr/>
          <p:nvPr/>
        </p:nvSpPr>
        <p:spPr>
          <a:xfrm>
            <a:off x="2575723" y="3317378"/>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pic>
        <p:nvPicPr>
          <p:cNvPr id="444" name="Google Shape;444;p62" descr="User"/>
          <p:cNvPicPr preferRelativeResize="0"/>
          <p:nvPr/>
        </p:nvPicPr>
        <p:blipFill rotWithShape="1">
          <a:blip r:embed="rId5">
            <a:alphaModFix/>
          </a:blip>
          <a:srcRect/>
          <a:stretch/>
        </p:blipFill>
        <p:spPr>
          <a:xfrm>
            <a:off x="2593543" y="3332047"/>
            <a:ext cx="155180" cy="155180"/>
          </a:xfrm>
          <a:prstGeom prst="rect">
            <a:avLst/>
          </a:prstGeom>
          <a:noFill/>
          <a:ln>
            <a:noFill/>
          </a:ln>
        </p:spPr>
      </p:pic>
      <p:sp>
        <p:nvSpPr>
          <p:cNvPr id="445" name="Google Shape;445;p62"/>
          <p:cNvSpPr/>
          <p:nvPr/>
        </p:nvSpPr>
        <p:spPr>
          <a:xfrm>
            <a:off x="4368839" y="515015"/>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75"/>
              <a:buFont typeface="Arial"/>
              <a:buNone/>
            </a:pPr>
            <a:endParaRPr sz="375" b="0" i="0" u="none" strike="noStrike" cap="none">
              <a:solidFill>
                <a:srgbClr val="000000"/>
              </a:solidFill>
              <a:latin typeface="Courier"/>
              <a:ea typeface="Courier"/>
              <a:cs typeface="Courier"/>
              <a:sym typeface="Courier"/>
            </a:endParaRPr>
          </a:p>
        </p:txBody>
      </p:sp>
      <p:sp>
        <p:nvSpPr>
          <p:cNvPr id="446" name="Google Shape;446;p62"/>
          <p:cNvSpPr txBox="1"/>
          <p:nvPr/>
        </p:nvSpPr>
        <p:spPr>
          <a:xfrm>
            <a:off x="4121482" y="488328"/>
            <a:ext cx="68871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
              <a:buFont typeface="Arial"/>
              <a:buNone/>
            </a:pPr>
            <a:r>
              <a:rPr lang="en-US" sz="300" b="1" i="0" u="none" strike="noStrike" cap="none">
                <a:solidFill>
                  <a:srgbClr val="000000"/>
                </a:solidFill>
                <a:latin typeface="Courier"/>
                <a:ea typeface="Courier"/>
                <a:cs typeface="Courier"/>
                <a:sym typeface="Courier"/>
              </a:rPr>
              <a:t>1010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00"/>
              <a:buFont typeface="Arial"/>
              <a:buNone/>
            </a:pPr>
            <a:r>
              <a:rPr lang="en-US" sz="300" b="1" i="0" u="none" strike="noStrike" cap="none">
                <a:solidFill>
                  <a:srgbClr val="000000"/>
                </a:solidFill>
                <a:latin typeface="Courier"/>
                <a:ea typeface="Courier"/>
                <a:cs typeface="Courier"/>
                <a:sym typeface="Courier"/>
              </a:rPr>
              <a:t>10011001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00"/>
              <a:buFont typeface="Arial"/>
              <a:buNone/>
            </a:pPr>
            <a:r>
              <a:rPr lang="en-US" sz="300" b="1" i="0" u="none" strike="noStrike" cap="none">
                <a:solidFill>
                  <a:srgbClr val="000000"/>
                </a:solidFill>
                <a:latin typeface="Courier"/>
                <a:ea typeface="Courier"/>
                <a:cs typeface="Courier"/>
                <a:sym typeface="Courier"/>
              </a:rPr>
              <a:t>01011010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00"/>
              <a:buFont typeface="Arial"/>
              <a:buNone/>
            </a:pPr>
            <a:r>
              <a:rPr lang="en-US" sz="300" b="1" i="0" u="none" strike="noStrike" cap="none">
                <a:solidFill>
                  <a:srgbClr val="000000"/>
                </a:solidFill>
                <a:latin typeface="Courier"/>
                <a:ea typeface="Courier"/>
                <a:cs typeface="Courier"/>
                <a:sym typeface="Courier"/>
              </a:rPr>
              <a:t>0101</a:t>
            </a:r>
            <a:endParaRPr sz="1400" b="0" i="0" u="none" strike="noStrike" cap="none">
              <a:solidFill>
                <a:srgbClr val="000000"/>
              </a:solidFill>
              <a:latin typeface="Arial"/>
              <a:ea typeface="Arial"/>
              <a:cs typeface="Arial"/>
              <a:sym typeface="Arial"/>
            </a:endParaRPr>
          </a:p>
        </p:txBody>
      </p:sp>
      <p:sp>
        <p:nvSpPr>
          <p:cNvPr id="447" name="Google Shape;447;p62"/>
          <p:cNvSpPr/>
          <p:nvPr/>
        </p:nvSpPr>
        <p:spPr>
          <a:xfrm>
            <a:off x="4368839" y="1826324"/>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448" name="Google Shape;448;p62"/>
          <p:cNvSpPr/>
          <p:nvPr/>
        </p:nvSpPr>
        <p:spPr>
          <a:xfrm>
            <a:off x="4368839" y="2924674"/>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449" name="Google Shape;449;p62"/>
          <p:cNvSpPr/>
          <p:nvPr/>
        </p:nvSpPr>
        <p:spPr>
          <a:xfrm>
            <a:off x="4365479" y="3926064"/>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450" name="Google Shape;450;p62"/>
          <p:cNvSpPr/>
          <p:nvPr/>
        </p:nvSpPr>
        <p:spPr>
          <a:xfrm>
            <a:off x="7879250" y="3928748"/>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pic>
        <p:nvPicPr>
          <p:cNvPr id="451" name="Google Shape;451;p62" descr="Database"/>
          <p:cNvPicPr preferRelativeResize="0"/>
          <p:nvPr/>
        </p:nvPicPr>
        <p:blipFill rotWithShape="1">
          <a:blip r:embed="rId6">
            <a:alphaModFix/>
          </a:blip>
          <a:srcRect/>
          <a:stretch/>
        </p:blipFill>
        <p:spPr>
          <a:xfrm>
            <a:off x="7908599" y="3958821"/>
            <a:ext cx="135000" cy="135000"/>
          </a:xfrm>
          <a:prstGeom prst="rect">
            <a:avLst/>
          </a:prstGeom>
          <a:noFill/>
          <a:ln>
            <a:noFill/>
          </a:ln>
        </p:spPr>
      </p:pic>
      <p:sp>
        <p:nvSpPr>
          <p:cNvPr id="452" name="Google Shape;452;p62"/>
          <p:cNvSpPr/>
          <p:nvPr/>
        </p:nvSpPr>
        <p:spPr>
          <a:xfrm>
            <a:off x="7849541" y="2933276"/>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453" name="Google Shape;453;p62"/>
          <p:cNvSpPr/>
          <p:nvPr/>
        </p:nvSpPr>
        <p:spPr>
          <a:xfrm>
            <a:off x="7852364" y="2024338"/>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pic>
        <p:nvPicPr>
          <p:cNvPr id="454" name="Google Shape;454;p62" descr="Users"/>
          <p:cNvPicPr preferRelativeResize="0"/>
          <p:nvPr/>
        </p:nvPicPr>
        <p:blipFill rotWithShape="1">
          <a:blip r:embed="rId7">
            <a:alphaModFix/>
          </a:blip>
          <a:srcRect/>
          <a:stretch/>
        </p:blipFill>
        <p:spPr>
          <a:xfrm>
            <a:off x="7865389" y="2952144"/>
            <a:ext cx="147257" cy="147257"/>
          </a:xfrm>
          <a:prstGeom prst="rect">
            <a:avLst/>
          </a:prstGeom>
          <a:noFill/>
          <a:ln>
            <a:noFill/>
          </a:ln>
        </p:spPr>
      </p:pic>
      <p:sp>
        <p:nvSpPr>
          <p:cNvPr id="455" name="Google Shape;455;p62"/>
          <p:cNvSpPr/>
          <p:nvPr/>
        </p:nvSpPr>
        <p:spPr>
          <a:xfrm>
            <a:off x="7855859" y="515015"/>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pic>
        <p:nvPicPr>
          <p:cNvPr id="456" name="Google Shape;456;p62" descr="Dollar"/>
          <p:cNvPicPr preferRelativeResize="0"/>
          <p:nvPr/>
        </p:nvPicPr>
        <p:blipFill rotWithShape="1">
          <a:blip r:embed="rId8">
            <a:alphaModFix/>
          </a:blip>
          <a:srcRect/>
          <a:stretch/>
        </p:blipFill>
        <p:spPr>
          <a:xfrm>
            <a:off x="7872481" y="527498"/>
            <a:ext cx="162000" cy="162000"/>
          </a:xfrm>
          <a:prstGeom prst="rect">
            <a:avLst/>
          </a:prstGeom>
          <a:noFill/>
          <a:ln>
            <a:noFill/>
          </a:ln>
        </p:spPr>
      </p:pic>
      <p:pic>
        <p:nvPicPr>
          <p:cNvPr id="457" name="Google Shape;457;p62" descr="Smart Phone"/>
          <p:cNvPicPr preferRelativeResize="0"/>
          <p:nvPr/>
        </p:nvPicPr>
        <p:blipFill rotWithShape="1">
          <a:blip r:embed="rId9">
            <a:alphaModFix/>
          </a:blip>
          <a:srcRect/>
          <a:stretch/>
        </p:blipFill>
        <p:spPr>
          <a:xfrm>
            <a:off x="7872290" y="2044588"/>
            <a:ext cx="148500" cy="148500"/>
          </a:xfrm>
          <a:prstGeom prst="rect">
            <a:avLst/>
          </a:prstGeom>
          <a:noFill/>
          <a:ln>
            <a:noFill/>
          </a:ln>
        </p:spPr>
      </p:pic>
      <p:sp>
        <p:nvSpPr>
          <p:cNvPr id="458" name="Google Shape;458;p62"/>
          <p:cNvSpPr/>
          <p:nvPr/>
        </p:nvSpPr>
        <p:spPr>
          <a:xfrm>
            <a:off x="6124373" y="511403"/>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459" name="Google Shape;459;p62"/>
          <p:cNvSpPr/>
          <p:nvPr/>
        </p:nvSpPr>
        <p:spPr>
          <a:xfrm>
            <a:off x="6127072" y="1514428"/>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460" name="Google Shape;460;p62"/>
          <p:cNvSpPr/>
          <p:nvPr/>
        </p:nvSpPr>
        <p:spPr>
          <a:xfrm>
            <a:off x="6130774" y="2924674"/>
            <a:ext cx="193998" cy="1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pic>
        <p:nvPicPr>
          <p:cNvPr id="461" name="Google Shape;461;p62" descr="Trophy"/>
          <p:cNvPicPr preferRelativeResize="0"/>
          <p:nvPr/>
        </p:nvPicPr>
        <p:blipFill rotWithShape="1">
          <a:blip r:embed="rId10">
            <a:alphaModFix/>
          </a:blip>
          <a:srcRect/>
          <a:stretch/>
        </p:blipFill>
        <p:spPr>
          <a:xfrm>
            <a:off x="6139862" y="1532928"/>
            <a:ext cx="162000" cy="162000"/>
          </a:xfrm>
          <a:prstGeom prst="rect">
            <a:avLst/>
          </a:prstGeom>
          <a:noFill/>
          <a:ln>
            <a:noFill/>
          </a:ln>
        </p:spPr>
      </p:pic>
      <p:pic>
        <p:nvPicPr>
          <p:cNvPr id="462" name="Google Shape;462;p62" descr="No sign"/>
          <p:cNvPicPr preferRelativeResize="0"/>
          <p:nvPr/>
        </p:nvPicPr>
        <p:blipFill rotWithShape="1">
          <a:blip r:embed="rId11">
            <a:alphaModFix/>
          </a:blip>
          <a:srcRect/>
          <a:stretch/>
        </p:blipFill>
        <p:spPr>
          <a:xfrm>
            <a:off x="6148853" y="2937401"/>
            <a:ext cx="162000" cy="162000"/>
          </a:xfrm>
          <a:prstGeom prst="rect">
            <a:avLst/>
          </a:prstGeom>
          <a:noFill/>
          <a:ln>
            <a:noFill/>
          </a:ln>
        </p:spPr>
      </p:pic>
      <p:pic>
        <p:nvPicPr>
          <p:cNvPr id="463" name="Google Shape;463;p62" descr="Research"/>
          <p:cNvPicPr preferRelativeResize="0"/>
          <p:nvPr/>
        </p:nvPicPr>
        <p:blipFill rotWithShape="1">
          <a:blip r:embed="rId12">
            <a:alphaModFix/>
          </a:blip>
          <a:srcRect/>
          <a:stretch/>
        </p:blipFill>
        <p:spPr>
          <a:xfrm>
            <a:off x="6137306" y="526208"/>
            <a:ext cx="162000" cy="162000"/>
          </a:xfrm>
          <a:prstGeom prst="rect">
            <a:avLst/>
          </a:prstGeom>
          <a:noFill/>
          <a:ln>
            <a:noFill/>
          </a:ln>
        </p:spPr>
      </p:pic>
      <p:sp>
        <p:nvSpPr>
          <p:cNvPr id="464" name="Google Shape;464;p62"/>
          <p:cNvSpPr/>
          <p:nvPr/>
        </p:nvSpPr>
        <p:spPr>
          <a:xfrm>
            <a:off x="4283969" y="1851575"/>
            <a:ext cx="396262" cy="16158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1" i="0" u="none" strike="noStrike" cap="none">
                <a:solidFill>
                  <a:srgbClr val="000000"/>
                </a:solidFill>
                <a:latin typeface="Courier"/>
                <a:ea typeface="Courier"/>
                <a:cs typeface="Courier"/>
                <a:sym typeface="Courier"/>
              </a:rPr>
              <a:t>f(x)= </a:t>
            </a:r>
            <a:endParaRPr sz="1400" b="0" i="0" u="none" strike="noStrike" cap="none">
              <a:solidFill>
                <a:srgbClr val="000000"/>
              </a:solidFill>
              <a:latin typeface="Arial"/>
              <a:ea typeface="Arial"/>
              <a:cs typeface="Arial"/>
              <a:sym typeface="Arial"/>
            </a:endParaRPr>
          </a:p>
        </p:txBody>
      </p:sp>
      <p:pic>
        <p:nvPicPr>
          <p:cNvPr id="465" name="Google Shape;465;p62" descr="Gears"/>
          <p:cNvPicPr preferRelativeResize="0"/>
          <p:nvPr/>
        </p:nvPicPr>
        <p:blipFill rotWithShape="1">
          <a:blip r:embed="rId13">
            <a:alphaModFix/>
          </a:blip>
          <a:srcRect/>
          <a:stretch/>
        </p:blipFill>
        <p:spPr>
          <a:xfrm>
            <a:off x="4397160" y="2957437"/>
            <a:ext cx="136379" cy="136379"/>
          </a:xfrm>
          <a:prstGeom prst="rect">
            <a:avLst/>
          </a:prstGeom>
          <a:noFill/>
          <a:ln>
            <a:noFill/>
          </a:ln>
        </p:spPr>
      </p:pic>
      <p:pic>
        <p:nvPicPr>
          <p:cNvPr id="466" name="Google Shape;466;p62" descr="Mop and bucket"/>
          <p:cNvPicPr preferRelativeResize="0"/>
          <p:nvPr/>
        </p:nvPicPr>
        <p:blipFill rotWithShape="1">
          <a:blip r:embed="rId14">
            <a:alphaModFix/>
          </a:blip>
          <a:srcRect/>
          <a:stretch/>
        </p:blipFill>
        <p:spPr>
          <a:xfrm>
            <a:off x="4393996" y="3951146"/>
            <a:ext cx="136379" cy="136379"/>
          </a:xfrm>
          <a:prstGeom prst="rect">
            <a:avLst/>
          </a:prstGeom>
          <a:noFill/>
          <a:ln>
            <a:noFill/>
          </a:ln>
        </p:spPr>
      </p:pic>
      <p:sp>
        <p:nvSpPr>
          <p:cNvPr id="467" name="Google Shape;467;p62"/>
          <p:cNvSpPr txBox="1"/>
          <p:nvPr/>
        </p:nvSpPr>
        <p:spPr>
          <a:xfrm>
            <a:off x="4516748" y="4899965"/>
            <a:ext cx="3677223" cy="2308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450"/>
              <a:buFont typeface="Arial"/>
              <a:buNone/>
            </a:pPr>
            <a:r>
              <a:rPr lang="en-US" sz="450" b="0" i="0" u="none" strike="noStrike" cap="none">
                <a:solidFill>
                  <a:srgbClr val="000000"/>
                </a:solidFill>
                <a:latin typeface="Times New Roman"/>
                <a:ea typeface="Times New Roman"/>
                <a:cs typeface="Times New Roman"/>
                <a:sym typeface="Times New Roman"/>
              </a:rPr>
              <a:t>Created by Spryfox GmbH, licensed under a creative commons attribution-sharealike 4.0 international license</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450"/>
              <a:buFont typeface="Arial"/>
              <a:buNone/>
            </a:pPr>
            <a:r>
              <a:rPr lang="en-US" sz="450" b="0" i="0" u="none" strike="noStrike" cap="none">
                <a:solidFill>
                  <a:srgbClr val="000000"/>
                </a:solidFill>
                <a:latin typeface="Times New Roman"/>
                <a:ea typeface="Times New Roman"/>
                <a:cs typeface="Times New Roman"/>
                <a:sym typeface="Times New Roman"/>
              </a:rPr>
              <a:t>inspired by the Business model canvas of Osterwalder et 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716</Words>
  <Application>Microsoft Office PowerPoint</Application>
  <PresentationFormat>全屏显示(16:9)</PresentationFormat>
  <Paragraphs>66</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Courier</vt:lpstr>
      <vt:lpstr>Arial</vt:lpstr>
      <vt:lpstr>Calibri</vt:lpstr>
      <vt:lpstr>Calibri Light</vt:lpstr>
      <vt:lpstr>Times New Roman</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Lohse</dc:creator>
  <cp:lastModifiedBy>啸岩 薛</cp:lastModifiedBy>
  <cp:revision>32</cp:revision>
  <dcterms:created xsi:type="dcterms:W3CDTF">2009-12-23T09:42:49Z</dcterms:created>
  <dcterms:modified xsi:type="dcterms:W3CDTF">2024-01-19T00:56:42Z</dcterms:modified>
</cp:coreProperties>
</file>