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6"/>
  </p:notesMasterIdLst>
  <p:handoutMasterIdLst>
    <p:handoutMasterId r:id="rId17"/>
  </p:handoutMasterIdLst>
  <p:sldIdLst>
    <p:sldId id="354" r:id="rId5"/>
    <p:sldId id="355" r:id="rId6"/>
    <p:sldId id="357" r:id="rId7"/>
    <p:sldId id="353" r:id="rId8"/>
    <p:sldId id="356" r:id="rId9"/>
    <p:sldId id="344" r:id="rId10"/>
    <p:sldId id="339" r:id="rId11"/>
    <p:sldId id="334" r:id="rId12"/>
    <p:sldId id="358" r:id="rId13"/>
    <p:sldId id="347" r:id="rId14"/>
    <p:sldId id="332" r:id="rId15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714" y="84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Analysis: Capstone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 Funmilayo Lawal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8899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Customer/Improvements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63B186-450F-E344-81E6-B64A062B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862389"/>
            <a:ext cx="7458075" cy="27028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Take Away? </a:t>
            </a:r>
            <a:r>
              <a:rPr lang="en-US" dirty="0"/>
              <a:t>Create a more stable Sales tracking System</a:t>
            </a:r>
          </a:p>
          <a:p>
            <a:r>
              <a:rPr lang="en-US" b="1" dirty="0">
                <a:solidFill>
                  <a:srgbClr val="0097D9"/>
                </a:solidFill>
              </a:rPr>
              <a:t>Insights? </a:t>
            </a:r>
            <a:r>
              <a:rPr lang="en-US" dirty="0"/>
              <a:t>Reach out to highest ranking Sales Team Lead to share their successes</a:t>
            </a:r>
          </a:p>
          <a:p>
            <a:r>
              <a:rPr lang="en-US" b="1" dirty="0">
                <a:solidFill>
                  <a:srgbClr val="0097D9"/>
                </a:solidFill>
              </a:rPr>
              <a:t>Make Better? </a:t>
            </a:r>
            <a:r>
              <a:rPr lang="en-US" dirty="0"/>
              <a:t>With more time, I’d improve upon the Front End, dive further into star vs snowflake schema, and verify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A910F8B-F301-344C-A29C-38C95E37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92342"/>
            <a:ext cx="6844240" cy="27028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Dilemma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Web App UI – Data Entry Functionality​</a:t>
            </a:r>
          </a:p>
          <a:p>
            <a:r>
              <a:rPr lang="en-US" dirty="0"/>
              <a:t>Sales Dashboard </a:t>
            </a:r>
          </a:p>
          <a:p>
            <a:r>
              <a:rPr lang="en-US" dirty="0"/>
              <a:t>Back end – Database Design​</a:t>
            </a:r>
          </a:p>
          <a:p>
            <a:r>
              <a:rPr lang="en-US" dirty="0"/>
              <a:t>Analysis Findings​</a:t>
            </a:r>
            <a:endParaRPr lang="en-US" b="1" dirty="0">
              <a:solidFill>
                <a:srgbClr val="0097D9"/>
              </a:solidFill>
            </a:endParaRPr>
          </a:p>
          <a:p>
            <a:r>
              <a:rPr lang="en-US" dirty="0"/>
              <a:t>Design choices &amp; justifications​</a:t>
            </a:r>
          </a:p>
          <a:p>
            <a:r>
              <a:rPr lang="en-US" dirty="0"/>
              <a:t>Value to the customer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4" name="Content Placeholder 3" descr="A picture containing wall, person, smiling, indoor&#10;&#10;Description automatically generated">
            <a:extLst>
              <a:ext uri="{FF2B5EF4-FFF2-40B4-BE49-F238E27FC236}">
                <a16:creationId xmlns:a16="http://schemas.microsoft.com/office/drawing/2014/main" id="{3D248F91-430E-488B-B940-3185E1508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935" y="1428848"/>
            <a:ext cx="2217259" cy="2190652"/>
          </a:xfr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7980B7-617C-41DE-A8D4-AE5FF1E166B7}"/>
              </a:ext>
            </a:extLst>
          </p:cNvPr>
          <p:cNvSpPr txBox="1">
            <a:spLocks/>
          </p:cNvSpPr>
          <p:nvPr/>
        </p:nvSpPr>
        <p:spPr>
          <a:xfrm>
            <a:off x="512315" y="1630662"/>
            <a:ext cx="4059684" cy="2702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97D9"/>
                </a:solidFill>
                <a:cs typeface="Arial" panose="020B0604020202020204"/>
              </a:rPr>
              <a:t>Funmilayo Lawal</a:t>
            </a:r>
          </a:p>
          <a:p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Data Analyst (In-Training)</a:t>
            </a:r>
          </a:p>
          <a:p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Tasked with helping </a:t>
            </a:r>
            <a:r>
              <a:rPr lang="en-US" dirty="0" err="1">
                <a:solidFill>
                  <a:srgbClr val="717073"/>
                </a:solidFill>
                <a:cs typeface="Arial" panose="020B0604020202020204"/>
              </a:rPr>
              <a:t>TractorTEK</a:t>
            </a:r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 rebuild system</a:t>
            </a:r>
          </a:p>
          <a:p>
            <a:r>
              <a:rPr lang="en-US" dirty="0">
                <a:solidFill>
                  <a:srgbClr val="717073"/>
                </a:solidFill>
                <a:cs typeface="Arial" panose="020B0604020202020204"/>
              </a:rPr>
              <a:t>Operation </a:t>
            </a:r>
            <a:r>
              <a:rPr lang="en-US" dirty="0" err="1">
                <a:solidFill>
                  <a:srgbClr val="717073"/>
                </a:solidFill>
                <a:cs typeface="Arial" panose="020B0604020202020204"/>
              </a:rPr>
              <a:t>Retreival</a:t>
            </a:r>
            <a:endParaRPr lang="en-US" dirty="0">
              <a:solidFill>
                <a:srgbClr val="717073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02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TractorTEK’s</a:t>
            </a:r>
            <a:r>
              <a:rPr lang="en-US" dirty="0"/>
              <a:t> utility division unfortunately had their Sales Tracking System crash</a:t>
            </a:r>
          </a:p>
          <a:p>
            <a:r>
              <a:rPr lang="en-US" dirty="0"/>
              <a:t>Left with only back up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D0F82-7F1A-4B83-BDC8-2C2520608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BEFB7B-2AB2-41C7-8D83-334CBA63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9" y="2891536"/>
            <a:ext cx="2553001" cy="68343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CFC4CB8-89FF-4761-9B8F-122F04C3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69" y="2891536"/>
            <a:ext cx="4753466" cy="11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9A95-CB26-4CC1-9294-A44BF11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174-C023-444A-B18E-14313534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30662"/>
            <a:ext cx="8134348" cy="2702891"/>
          </a:xfrm>
        </p:spPr>
        <p:txBody>
          <a:bodyPr/>
          <a:lstStyle/>
          <a:p>
            <a:r>
              <a:rPr lang="en-US" dirty="0"/>
              <a:t>Create new UI to capture real-time sales orders</a:t>
            </a:r>
          </a:p>
          <a:p>
            <a:r>
              <a:rPr lang="en-US" dirty="0"/>
              <a:t>Create database to capture and store historical &amp; real-time data</a:t>
            </a:r>
          </a:p>
          <a:p>
            <a:r>
              <a:rPr lang="en-US" dirty="0"/>
              <a:t>Confirm database runs smoothly</a:t>
            </a:r>
          </a:p>
          <a:p>
            <a:r>
              <a:rPr lang="en-US" dirty="0"/>
              <a:t>Create Sales Dashboard for insights on company methods</a:t>
            </a:r>
          </a:p>
          <a:p>
            <a:r>
              <a:rPr lang="en-US" dirty="0"/>
              <a:t>Share personal insights reached during Operation </a:t>
            </a:r>
            <a:r>
              <a:rPr lang="en-US" dirty="0" err="1"/>
              <a:t>Retreival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76548"/>
            <a:ext cx="8134348" cy="1425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7D9"/>
                </a:solidFill>
              </a:rPr>
              <a:t>Capture Sales orders in real-time</a:t>
            </a:r>
          </a:p>
          <a:p>
            <a:r>
              <a:rPr lang="en-US" dirty="0">
                <a:solidFill>
                  <a:srgbClr val="0097D9"/>
                </a:solidFill>
              </a:rPr>
              <a:t>Choose type of tractor/product code</a:t>
            </a:r>
            <a:r>
              <a:rPr lang="en-US" dirty="0"/>
              <a:t>/</a:t>
            </a:r>
            <a:r>
              <a:rPr lang="en-US" dirty="0">
                <a:solidFill>
                  <a:srgbClr val="0097D9"/>
                </a:solidFill>
              </a:rPr>
              <a:t>manufacturer/extended service price</a:t>
            </a:r>
          </a:p>
          <a:p>
            <a:r>
              <a:rPr lang="en-US" dirty="0">
                <a:solidFill>
                  <a:srgbClr val="0097D9"/>
                </a:solidFill>
              </a:rPr>
              <a:t>Prices not included due unknown values for 2021 fiscal year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C4D82375-3F0E-4FE5-A268-0A38B74E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147673"/>
            <a:ext cx="7734298" cy="11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Dashboard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6ACBFCA-C127-4696-B73C-4BE773168FB9}"/>
              </a:ext>
            </a:extLst>
          </p:cNvPr>
          <p:cNvSpPr txBox="1">
            <a:spLocks/>
          </p:cNvSpPr>
          <p:nvPr/>
        </p:nvSpPr>
        <p:spPr>
          <a:xfrm>
            <a:off x="504825" y="3235196"/>
            <a:ext cx="7228312" cy="1260604"/>
          </a:xfrm>
          <a:prstGeom prst="rect">
            <a:avLst/>
          </a:prstGeom>
        </p:spPr>
        <p:txBody>
          <a:bodyPr/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by Team (2019-2020)</a:t>
            </a:r>
          </a:p>
          <a:p>
            <a:pPr lvl="1"/>
            <a:r>
              <a:rPr lang="en-US" dirty="0"/>
              <a:t>Top Ranking Sales Team Lead: Gina Evans</a:t>
            </a:r>
          </a:p>
          <a:p>
            <a:r>
              <a:rPr lang="en-US" dirty="0"/>
              <a:t>Sales by Quarters 1-4 (19-20)</a:t>
            </a:r>
          </a:p>
          <a:p>
            <a:r>
              <a:rPr lang="en-US" dirty="0"/>
              <a:t>Slicer: Year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9ADE52-106F-4300-8EF7-ACE61A92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44" y="1657978"/>
            <a:ext cx="5970909" cy="14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3812" y="2323915"/>
            <a:ext cx="3920824" cy="14372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MySQL Workbench (imported from backup)</a:t>
            </a:r>
          </a:p>
          <a:p>
            <a:r>
              <a:rPr lang="en-US" b="1" dirty="0">
                <a:solidFill>
                  <a:srgbClr val="0097D9"/>
                </a:solidFill>
              </a:rPr>
              <a:t>OLAP/OLTP (Time permitting)</a:t>
            </a:r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04859E-9E3B-4BF1-A80E-8206C2F6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6" y="2819400"/>
            <a:ext cx="4153404" cy="1437291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0EFCB-4B6B-47CA-9990-B19A200D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64" y="1709774"/>
            <a:ext cx="4532678" cy="11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Findings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825" y="1752841"/>
            <a:ext cx="6606875" cy="78835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97D9"/>
                </a:solidFill>
              </a:rPr>
              <a:t>Jupyter</a:t>
            </a:r>
            <a:r>
              <a:rPr lang="en-US" b="1" dirty="0">
                <a:solidFill>
                  <a:srgbClr val="0097D9"/>
                </a:solidFill>
              </a:rPr>
              <a:t> Notebook (Time Permitting)</a:t>
            </a:r>
          </a:p>
          <a:p>
            <a:pPr lvl="1"/>
            <a:r>
              <a:rPr lang="en-US" b="1" dirty="0">
                <a:solidFill>
                  <a:srgbClr val="0097D9"/>
                </a:solidFill>
              </a:rPr>
              <a:t>Use Python Pandas 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D1BD1803-B45B-433C-AC7A-C676B0D3595E}"/>
              </a:ext>
            </a:extLst>
          </p:cNvPr>
          <p:cNvSpPr txBox="1">
            <a:spLocks/>
          </p:cNvSpPr>
          <p:nvPr/>
        </p:nvSpPr>
        <p:spPr>
          <a:xfrm>
            <a:off x="504824" y="3048846"/>
            <a:ext cx="8134349" cy="424732"/>
          </a:xfrm>
          <a:prstGeom prst="rect">
            <a:avLst/>
          </a:prstGeom>
        </p:spPr>
        <p:txBody>
          <a:bodyPr vert="horz" wrap="square" lIns="0" tIns="45720" rIns="91440" bIns="4572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Choices &amp; Justifications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5CE318F6-4409-4F9A-AD18-99AC24C73DAD}"/>
              </a:ext>
            </a:extLst>
          </p:cNvPr>
          <p:cNvSpPr txBox="1">
            <a:spLocks/>
          </p:cNvSpPr>
          <p:nvPr/>
        </p:nvSpPr>
        <p:spPr>
          <a:xfrm>
            <a:off x="504825" y="4039211"/>
            <a:ext cx="6606875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97D9"/>
                </a:solidFill>
              </a:rPr>
              <a:t>Kept it Simple (Due to Time Constraints)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36967</TotalTime>
  <Words>294</Words>
  <Application>Microsoft Office PowerPoint</Application>
  <PresentationFormat>On-screen Show (16:9)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.AppleSystemUIFont</vt:lpstr>
      <vt:lpstr>Arial</vt:lpstr>
      <vt:lpstr>Calibri</vt:lpstr>
      <vt:lpstr>System Font Regular</vt:lpstr>
      <vt:lpstr>2018_TEK_PPT_Tmplt_Tagline</vt:lpstr>
      <vt:lpstr>TractorTek</vt:lpstr>
      <vt:lpstr>Table of Contents</vt:lpstr>
      <vt:lpstr>Who am I?</vt:lpstr>
      <vt:lpstr>Dilemma</vt:lpstr>
      <vt:lpstr>Solution</vt:lpstr>
      <vt:lpstr>Web App UI</vt:lpstr>
      <vt:lpstr>Sales Dashboard</vt:lpstr>
      <vt:lpstr>Database Design</vt:lpstr>
      <vt:lpstr>Analysis Findings</vt:lpstr>
      <vt:lpstr>Value to Customer/Improvements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Funmilayo Lawal</cp:lastModifiedBy>
  <cp:revision>528</cp:revision>
  <cp:lastPrinted>2019-09-27T20:27:38Z</cp:lastPrinted>
  <dcterms:created xsi:type="dcterms:W3CDTF">2018-04-23T16:24:53Z</dcterms:created>
  <dcterms:modified xsi:type="dcterms:W3CDTF">2021-04-14T17:16:50Z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