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6"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DC7B-301D-5A52-5D26-A1F74AB26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AD1438-5C54-4634-F09C-518281C64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92085-27D2-02E4-EF38-1407801CD7F6}"/>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3B00559E-783E-8229-BAD1-1CAED95D3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C65AA-69D1-D614-69CF-4B480B48706D}"/>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6866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70E5-379B-4727-85B1-C340B6FE2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59867-B62E-BBDC-3E77-28E642BEA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73D11-2DC7-85E0-D696-58A8B2FDEFF8}"/>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7C565BC1-4D0E-A868-8BC5-AC21E8A61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3A692-3E87-F86B-0A49-5DB9F3FAB497}"/>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97060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C5C5F-AFA0-B5D1-1D38-92655B5A3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3C0A58-E077-B91C-E7D1-353600D635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90559-85F8-9A23-9977-166CE18ECA55}"/>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93332E38-81C4-E924-469B-63510CDA5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471CF-B690-A781-A728-6E4C3B152D66}"/>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353078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1D6C-C459-C915-4424-29EE514E2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B2C3E-66B4-6040-7127-8C49C3DAA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A9785-C7B5-42CF-B5E7-902405ADD8C6}"/>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A3DE9EB4-3FCA-422C-24EE-3D7CE29D4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B17B1-21A0-DDCD-B01B-5606F08A0754}"/>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278167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97CB-6086-3413-D92A-6746358BF8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02371-7B1A-278B-B72A-600E23ADC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822A97-815E-A8DA-D93F-A5F463D33FBF}"/>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9EB83DBB-A065-0ECB-3419-2312FA84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0E8B2-3838-F906-0149-B7E2E0F0243E}"/>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149384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71C2-ED8F-AD00-670F-1870A2073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F6B40-A841-4028-FF35-F36998E7F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27F5E-5105-9E2D-4AB5-22426DC44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5ED68-3210-3CDE-C669-A0985A92E4E1}"/>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6" name="Footer Placeholder 5">
            <a:extLst>
              <a:ext uri="{FF2B5EF4-FFF2-40B4-BE49-F238E27FC236}">
                <a16:creationId xmlns:a16="http://schemas.microsoft.com/office/drawing/2014/main" id="{A8D2C1BA-BD06-A8D0-491D-6EFE57FF6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5F2DB-82E0-A7F4-8A6F-3255A80378DE}"/>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170296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5BAE-8835-D8E2-724C-0B2BAA6D93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4B86E-6719-2590-2D0F-DD6F50DB8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1F5EE-8696-FA57-F4BA-D74B4E96A6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33A2DD-C591-0A51-315D-4ADD16E24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3F581-D7BD-9D44-FF42-84B640F34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BF870-6615-ACC8-84F5-B602503BDE1D}"/>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8" name="Footer Placeholder 7">
            <a:extLst>
              <a:ext uri="{FF2B5EF4-FFF2-40B4-BE49-F238E27FC236}">
                <a16:creationId xmlns:a16="http://schemas.microsoft.com/office/drawing/2014/main" id="{8325B070-6E49-3396-FD3A-486B0CC302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F50A6D-8F39-AB4B-67F8-0516889494DB}"/>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21226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DDB3-7299-007B-A9E0-ABF581CCC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2D124-DF88-189E-914C-FD9953259FC7}"/>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4" name="Footer Placeholder 3">
            <a:extLst>
              <a:ext uri="{FF2B5EF4-FFF2-40B4-BE49-F238E27FC236}">
                <a16:creationId xmlns:a16="http://schemas.microsoft.com/office/drawing/2014/main" id="{E8DC149D-008B-5E7E-DF21-E4025D611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B274-7904-897C-DBCB-35B895B59930}"/>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400380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2C13E6-D1D6-2914-18D4-6C1DE28E1F5D}"/>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3" name="Footer Placeholder 2">
            <a:extLst>
              <a:ext uri="{FF2B5EF4-FFF2-40B4-BE49-F238E27FC236}">
                <a16:creationId xmlns:a16="http://schemas.microsoft.com/office/drawing/2014/main" id="{6058367D-D049-DA21-6EC1-07FA9915D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DD300-89DD-2C1E-145D-08C3FC85BBEA}"/>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172219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324-CB57-3BA3-AA86-0AA5F259E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36525-DA72-C5B1-C5CB-BBCC27912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4C4B86-8F1B-1A1C-4A1F-73BEF4481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10336-AF0C-D154-0A8A-AF989EACA2CB}"/>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6" name="Footer Placeholder 5">
            <a:extLst>
              <a:ext uri="{FF2B5EF4-FFF2-40B4-BE49-F238E27FC236}">
                <a16:creationId xmlns:a16="http://schemas.microsoft.com/office/drawing/2014/main" id="{059E584E-1A33-AF4B-8D0E-E130BEA41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8ABF8-6E63-3530-553C-8E45DDE057C8}"/>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190374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B1DB-E6C6-719D-EAF7-15986B81D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2293F6-5D68-BA40-F99B-C1F8D2652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8487BC-3E3F-661D-1357-98934FEB8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E682C-A84A-5B3C-48F1-CAE463A2EA90}"/>
              </a:ext>
            </a:extLst>
          </p:cNvPr>
          <p:cNvSpPr>
            <a:spLocks noGrp="1"/>
          </p:cNvSpPr>
          <p:nvPr>
            <p:ph type="dt" sz="half" idx="10"/>
          </p:nvPr>
        </p:nvSpPr>
        <p:spPr/>
        <p:txBody>
          <a:bodyPr/>
          <a:lstStyle/>
          <a:p>
            <a:fld id="{BD47D033-74F3-B34F-BAAB-521C3B1F6ACE}" type="datetimeFigureOut">
              <a:rPr lang="en-US" smtClean="0"/>
              <a:t>4/5/23</a:t>
            </a:fld>
            <a:endParaRPr lang="en-US"/>
          </a:p>
        </p:txBody>
      </p:sp>
      <p:sp>
        <p:nvSpPr>
          <p:cNvPr id="6" name="Footer Placeholder 5">
            <a:extLst>
              <a:ext uri="{FF2B5EF4-FFF2-40B4-BE49-F238E27FC236}">
                <a16:creationId xmlns:a16="http://schemas.microsoft.com/office/drawing/2014/main" id="{36B7A699-64AD-E8C1-3025-1394CB480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712C75-AB4A-4766-325A-D948DF2A568C}"/>
              </a:ext>
            </a:extLst>
          </p:cNvPr>
          <p:cNvSpPr>
            <a:spLocks noGrp="1"/>
          </p:cNvSpPr>
          <p:nvPr>
            <p:ph type="sldNum" sz="quarter" idx="12"/>
          </p:nvPr>
        </p:nvSpPr>
        <p:spPr/>
        <p:txBody>
          <a:bodyPr/>
          <a:lstStyle/>
          <a:p>
            <a:fld id="{8F1B8773-3682-5A45-91EE-39EE51114CA5}" type="slidenum">
              <a:rPr lang="en-US" smtClean="0"/>
              <a:t>‹#›</a:t>
            </a:fld>
            <a:endParaRPr lang="en-US"/>
          </a:p>
        </p:txBody>
      </p:sp>
    </p:spTree>
    <p:extLst>
      <p:ext uri="{BB962C8B-B14F-4D97-AF65-F5344CB8AC3E}">
        <p14:creationId xmlns:p14="http://schemas.microsoft.com/office/powerpoint/2010/main" val="345614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3EF86-A9FF-8E1A-58A3-C14D18300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BE96C9-EB02-0828-CECE-95F8A2383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6FD-9ED3-E451-9AB9-79390A48C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7D033-74F3-B34F-BAAB-521C3B1F6ACE}" type="datetimeFigureOut">
              <a:rPr lang="en-US" smtClean="0"/>
              <a:t>4/5/23</a:t>
            </a:fld>
            <a:endParaRPr lang="en-US"/>
          </a:p>
        </p:txBody>
      </p:sp>
      <p:sp>
        <p:nvSpPr>
          <p:cNvPr id="5" name="Footer Placeholder 4">
            <a:extLst>
              <a:ext uri="{FF2B5EF4-FFF2-40B4-BE49-F238E27FC236}">
                <a16:creationId xmlns:a16="http://schemas.microsoft.com/office/drawing/2014/main" id="{113FDFD0-B0DC-0BD9-8C3F-003C46126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C14191-C20D-5D53-0FA3-174D35E18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B8773-3682-5A45-91EE-39EE51114CA5}" type="slidenum">
              <a:rPr lang="en-US" smtClean="0"/>
              <a:t>‹#›</a:t>
            </a:fld>
            <a:endParaRPr lang="en-US"/>
          </a:p>
        </p:txBody>
      </p:sp>
    </p:spTree>
    <p:extLst>
      <p:ext uri="{BB962C8B-B14F-4D97-AF65-F5344CB8AC3E}">
        <p14:creationId xmlns:p14="http://schemas.microsoft.com/office/powerpoint/2010/main" val="25728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5A81-2183-54D0-9B54-181974292A64}"/>
              </a:ext>
            </a:extLst>
          </p:cNvPr>
          <p:cNvSpPr>
            <a:spLocks noGrp="1"/>
          </p:cNvSpPr>
          <p:nvPr>
            <p:ph type="ctrTitle"/>
          </p:nvPr>
        </p:nvSpPr>
        <p:spPr/>
        <p:txBody>
          <a:bodyPr/>
          <a:lstStyle/>
          <a:p>
            <a:r>
              <a:rPr lang="en-US" dirty="0"/>
              <a:t>Museum Slack Study: </a:t>
            </a:r>
            <a:br>
              <a:rPr lang="en-US" dirty="0"/>
            </a:br>
            <a:r>
              <a:rPr lang="en-US" dirty="0"/>
              <a:t>Initial Tasks</a:t>
            </a:r>
          </a:p>
        </p:txBody>
      </p:sp>
      <p:sp>
        <p:nvSpPr>
          <p:cNvPr id="3" name="Subtitle 2">
            <a:extLst>
              <a:ext uri="{FF2B5EF4-FFF2-40B4-BE49-F238E27FC236}">
                <a16:creationId xmlns:a16="http://schemas.microsoft.com/office/drawing/2014/main" id="{B08246EA-C872-2ADC-7565-4C775F41EFE8}"/>
              </a:ext>
            </a:extLst>
          </p:cNvPr>
          <p:cNvSpPr>
            <a:spLocks noGrp="1"/>
          </p:cNvSpPr>
          <p:nvPr>
            <p:ph type="subTitle" idx="1"/>
          </p:nvPr>
        </p:nvSpPr>
        <p:spPr>
          <a:xfrm>
            <a:off x="1524000" y="4244976"/>
            <a:ext cx="9144000" cy="1655762"/>
          </a:xfrm>
        </p:spPr>
        <p:txBody>
          <a:bodyPr>
            <a:normAutofit lnSpcReduction="10000"/>
          </a:bodyPr>
          <a:lstStyle/>
          <a:p>
            <a:r>
              <a:rPr lang="en-US" dirty="0"/>
              <a:t>April 2023</a:t>
            </a:r>
          </a:p>
          <a:p>
            <a:r>
              <a:rPr lang="en-US" dirty="0"/>
              <a:t>Blackbox Lab</a:t>
            </a:r>
          </a:p>
          <a:p>
            <a:r>
              <a:rPr lang="en-US" dirty="0"/>
              <a:t>Digital, Data, and Design Institute</a:t>
            </a:r>
          </a:p>
          <a:p>
            <a:r>
              <a:rPr lang="en-US" dirty="0"/>
              <a:t>Harvard Business School</a:t>
            </a:r>
          </a:p>
        </p:txBody>
      </p:sp>
    </p:spTree>
    <p:extLst>
      <p:ext uri="{BB962C8B-B14F-4D97-AF65-F5344CB8AC3E}">
        <p14:creationId xmlns:p14="http://schemas.microsoft.com/office/powerpoint/2010/main" val="298309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A191-E8A8-BACB-1BD9-D2333BEA27EE}"/>
              </a:ext>
            </a:extLst>
          </p:cNvPr>
          <p:cNvSpPr>
            <a:spLocks noGrp="1"/>
          </p:cNvSpPr>
          <p:nvPr>
            <p:ph type="title"/>
          </p:nvPr>
        </p:nvSpPr>
        <p:spPr/>
        <p:txBody>
          <a:bodyPr/>
          <a:lstStyle/>
          <a:p>
            <a:r>
              <a:rPr lang="en-US" dirty="0"/>
              <a:t>4. Curators</a:t>
            </a:r>
          </a:p>
        </p:txBody>
      </p:sp>
      <p:sp>
        <p:nvSpPr>
          <p:cNvPr id="3" name="Content Placeholder 2">
            <a:extLst>
              <a:ext uri="{FF2B5EF4-FFF2-40B4-BE49-F238E27FC236}">
                <a16:creationId xmlns:a16="http://schemas.microsoft.com/office/drawing/2014/main" id="{F0178003-C8A3-EA40-3CC6-90A779AF5449}"/>
              </a:ext>
            </a:extLst>
          </p:cNvPr>
          <p:cNvSpPr>
            <a:spLocks noGrp="1"/>
          </p:cNvSpPr>
          <p:nvPr>
            <p:ph idx="1"/>
          </p:nvPr>
        </p:nvSpPr>
        <p:spPr/>
        <p:txBody>
          <a:bodyPr/>
          <a:lstStyle/>
          <a:p>
            <a:r>
              <a:rPr lang="en-US" b="0" i="0" u="none" strike="noStrike" dirty="0">
                <a:effectLst/>
                <a:latin typeface="-apple-system"/>
              </a:rPr>
              <a:t>There is someone listed in the role of curator for about 75% of the 1,735 exhibitions in the dataset. For most of these, a role as described in the press release are available in the data set.</a:t>
            </a:r>
          </a:p>
          <a:p>
            <a:pPr marL="0" indent="0">
              <a:buNone/>
            </a:pPr>
            <a:endParaRPr lang="en-US" b="0" i="0" u="none" strike="noStrike" dirty="0">
              <a:effectLst/>
              <a:latin typeface="-apple-system"/>
            </a:endParaRPr>
          </a:p>
          <a:p>
            <a:r>
              <a:rPr lang="en-US" b="0" i="0" u="none" strike="noStrike" dirty="0">
                <a:effectLst/>
                <a:latin typeface="-apple-system"/>
              </a:rPr>
              <a:t>For roughly half of these, nationality, gender, birth year, and death year are available in the data set.</a:t>
            </a:r>
          </a:p>
          <a:p>
            <a:pPr marL="0" indent="0">
              <a:buNone/>
            </a:pPr>
            <a:endParaRPr lang="en-US" dirty="0">
              <a:latin typeface="-apple-system"/>
            </a:endParaRPr>
          </a:p>
          <a:p>
            <a:r>
              <a:rPr lang="en-US" b="0" i="0" u="none" strike="noStrike" dirty="0">
                <a:effectLst/>
                <a:latin typeface="-apple-system"/>
              </a:rPr>
              <a:t>For a minority of these, senior titles at the museum, dates of tenure of those titles are available in the data set.</a:t>
            </a:r>
            <a:endParaRPr lang="en-US" dirty="0"/>
          </a:p>
        </p:txBody>
      </p:sp>
    </p:spTree>
    <p:extLst>
      <p:ext uri="{BB962C8B-B14F-4D97-AF65-F5344CB8AC3E}">
        <p14:creationId xmlns:p14="http://schemas.microsoft.com/office/powerpoint/2010/main" val="135299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B63D-A724-3512-0390-B6D4DF489ED8}"/>
              </a:ext>
            </a:extLst>
          </p:cNvPr>
          <p:cNvSpPr>
            <a:spLocks noGrp="1"/>
          </p:cNvSpPr>
          <p:nvPr>
            <p:ph type="title"/>
          </p:nvPr>
        </p:nvSpPr>
        <p:spPr/>
        <p:txBody>
          <a:bodyPr/>
          <a:lstStyle/>
          <a:p>
            <a:r>
              <a:rPr lang="en-US" dirty="0"/>
              <a:t>5. Collections</a:t>
            </a:r>
          </a:p>
        </p:txBody>
      </p:sp>
      <p:sp>
        <p:nvSpPr>
          <p:cNvPr id="3" name="Content Placeholder 2">
            <a:extLst>
              <a:ext uri="{FF2B5EF4-FFF2-40B4-BE49-F238E27FC236}">
                <a16:creationId xmlns:a16="http://schemas.microsoft.com/office/drawing/2014/main" id="{21252080-4D2F-18FD-A052-7897C9A472FD}"/>
              </a:ext>
            </a:extLst>
          </p:cNvPr>
          <p:cNvSpPr>
            <a:spLocks noGrp="1"/>
          </p:cNvSpPr>
          <p:nvPr>
            <p:ph idx="1"/>
          </p:nvPr>
        </p:nvSpPr>
        <p:spPr/>
        <p:txBody>
          <a:bodyPr/>
          <a:lstStyle/>
          <a:p>
            <a:pPr algn="l"/>
            <a:r>
              <a:rPr lang="en-US" b="0" i="0" u="none" strike="noStrike" dirty="0">
                <a:effectLst/>
                <a:latin typeface="-apple-system"/>
              </a:rPr>
              <a:t>The only subsample in the dataset as it is given is Department.</a:t>
            </a:r>
          </a:p>
          <a:p>
            <a:pPr marL="0" indent="0" algn="l">
              <a:buNone/>
            </a:pPr>
            <a:endParaRPr lang="en-US" b="0" i="0" u="none" strike="noStrike" dirty="0">
              <a:effectLst/>
              <a:latin typeface="-apple-system"/>
            </a:endParaRPr>
          </a:p>
          <a:p>
            <a:pPr algn="l"/>
            <a:r>
              <a:rPr lang="en-US" b="0" i="0" u="none" strike="noStrike" dirty="0">
                <a:effectLst/>
                <a:latin typeface="-apple-system"/>
              </a:rPr>
              <a:t>One could, based on other information in the dataset, create and describe characteristics of a subsample or “collection” of works, e.g. works by American artists.</a:t>
            </a:r>
          </a:p>
          <a:p>
            <a:endParaRPr lang="en-US" dirty="0"/>
          </a:p>
        </p:txBody>
      </p:sp>
    </p:spTree>
    <p:extLst>
      <p:ext uri="{BB962C8B-B14F-4D97-AF65-F5344CB8AC3E}">
        <p14:creationId xmlns:p14="http://schemas.microsoft.com/office/powerpoint/2010/main" val="338999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08DB-B2A2-E8B1-8065-E3C67D3B3340}"/>
              </a:ext>
            </a:extLst>
          </p:cNvPr>
          <p:cNvSpPr>
            <a:spLocks noGrp="1"/>
          </p:cNvSpPr>
          <p:nvPr>
            <p:ph type="title"/>
          </p:nvPr>
        </p:nvSpPr>
        <p:spPr/>
        <p:txBody>
          <a:bodyPr/>
          <a:lstStyle/>
          <a:p>
            <a:r>
              <a:rPr lang="en-US" dirty="0"/>
              <a:t>6. Supporters</a:t>
            </a:r>
          </a:p>
        </p:txBody>
      </p:sp>
      <p:sp>
        <p:nvSpPr>
          <p:cNvPr id="3" name="Content Placeholder 2">
            <a:extLst>
              <a:ext uri="{FF2B5EF4-FFF2-40B4-BE49-F238E27FC236}">
                <a16:creationId xmlns:a16="http://schemas.microsoft.com/office/drawing/2014/main" id="{F57C1415-9678-5718-53C3-F6890E2B77AA}"/>
              </a:ext>
            </a:extLst>
          </p:cNvPr>
          <p:cNvSpPr>
            <a:spLocks noGrp="1"/>
          </p:cNvSpPr>
          <p:nvPr>
            <p:ph idx="1"/>
          </p:nvPr>
        </p:nvSpPr>
        <p:spPr/>
        <p:txBody>
          <a:bodyPr/>
          <a:lstStyle/>
          <a:p>
            <a:r>
              <a:rPr lang="en-US" b="0" i="0" u="none" strike="noStrike" dirty="0">
                <a:effectLst/>
                <a:latin typeface="-apple-system"/>
              </a:rPr>
              <a:t>About 99% of artworks in the MoMA have a listed credit line. </a:t>
            </a:r>
          </a:p>
          <a:p>
            <a:pPr marL="0" indent="0">
              <a:buNone/>
            </a:pPr>
            <a:endParaRPr lang="en-US" b="0" i="0" u="none" strike="noStrike" dirty="0">
              <a:effectLst/>
              <a:latin typeface="-apple-system"/>
            </a:endParaRPr>
          </a:p>
          <a:p>
            <a:r>
              <a:rPr lang="en-US" b="0" i="0" u="none" strike="noStrike" dirty="0">
                <a:effectLst/>
                <a:latin typeface="-apple-system"/>
              </a:rPr>
              <a:t>About 82% of artworks have a credit line that point to an individual donor or foundation (i.e. NOT “Purchase” or “Gift of the artist”)</a:t>
            </a:r>
          </a:p>
          <a:p>
            <a:pPr lvl="1"/>
            <a:endParaRPr lang="en-US" b="0" i="0" u="none" strike="noStrike" dirty="0">
              <a:effectLst/>
              <a:latin typeface="-apple-system"/>
            </a:endParaRPr>
          </a:p>
          <a:p>
            <a:endParaRPr lang="en-US" dirty="0"/>
          </a:p>
        </p:txBody>
      </p:sp>
    </p:spTree>
    <p:extLst>
      <p:ext uri="{BB962C8B-B14F-4D97-AF65-F5344CB8AC3E}">
        <p14:creationId xmlns:p14="http://schemas.microsoft.com/office/powerpoint/2010/main" val="141192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362-B608-528E-DBAB-80035CEBB9DD}"/>
              </a:ext>
            </a:extLst>
          </p:cNvPr>
          <p:cNvSpPr>
            <a:spLocks noGrp="1"/>
          </p:cNvSpPr>
          <p:nvPr>
            <p:ph type="title"/>
          </p:nvPr>
        </p:nvSpPr>
        <p:spPr/>
        <p:txBody>
          <a:bodyPr/>
          <a:lstStyle/>
          <a:p>
            <a:r>
              <a:rPr lang="en-US" dirty="0"/>
              <a:t>6. Supporters (cont.)</a:t>
            </a:r>
          </a:p>
        </p:txBody>
      </p:sp>
      <p:sp>
        <p:nvSpPr>
          <p:cNvPr id="3" name="Content Placeholder 2">
            <a:extLst>
              <a:ext uri="{FF2B5EF4-FFF2-40B4-BE49-F238E27FC236}">
                <a16:creationId xmlns:a16="http://schemas.microsoft.com/office/drawing/2014/main" id="{E3AF763C-5DCC-3205-FABF-07B41C7BC0FC}"/>
              </a:ext>
            </a:extLst>
          </p:cNvPr>
          <p:cNvSpPr>
            <a:spLocks noGrp="1"/>
          </p:cNvSpPr>
          <p:nvPr>
            <p:ph idx="1"/>
          </p:nvPr>
        </p:nvSpPr>
        <p:spPr/>
        <p:txBody>
          <a:bodyPr/>
          <a:lstStyle/>
          <a:p>
            <a:r>
              <a:rPr lang="en-US" dirty="0"/>
              <a:t>Over 50% of credit lines that do point to an individual donor have only one work of art in the museum</a:t>
            </a:r>
          </a:p>
        </p:txBody>
      </p:sp>
      <p:pic>
        <p:nvPicPr>
          <p:cNvPr id="5" name="Picture 4">
            <a:extLst>
              <a:ext uri="{FF2B5EF4-FFF2-40B4-BE49-F238E27FC236}">
                <a16:creationId xmlns:a16="http://schemas.microsoft.com/office/drawing/2014/main" id="{ACD7814A-F9ED-D000-6535-58E8BFD8F17C}"/>
              </a:ext>
            </a:extLst>
          </p:cNvPr>
          <p:cNvPicPr>
            <a:picLocks noChangeAspect="1"/>
          </p:cNvPicPr>
          <p:nvPr/>
        </p:nvPicPr>
        <p:blipFill rotWithShape="1">
          <a:blip r:embed="rId2"/>
          <a:srcRect t="12937"/>
          <a:stretch/>
        </p:blipFill>
        <p:spPr>
          <a:xfrm>
            <a:off x="266700" y="2628900"/>
            <a:ext cx="11377613" cy="1079053"/>
          </a:xfrm>
          <a:prstGeom prst="rect">
            <a:avLst/>
          </a:prstGeom>
        </p:spPr>
      </p:pic>
    </p:spTree>
    <p:extLst>
      <p:ext uri="{BB962C8B-B14F-4D97-AF65-F5344CB8AC3E}">
        <p14:creationId xmlns:p14="http://schemas.microsoft.com/office/powerpoint/2010/main" val="16744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A661-070A-2D6D-1D7E-B049C4F4A9FC}"/>
              </a:ext>
            </a:extLst>
          </p:cNvPr>
          <p:cNvSpPr>
            <a:spLocks noGrp="1"/>
          </p:cNvSpPr>
          <p:nvPr>
            <p:ph type="title"/>
          </p:nvPr>
        </p:nvSpPr>
        <p:spPr/>
        <p:txBody>
          <a:bodyPr/>
          <a:lstStyle/>
          <a:p>
            <a:r>
              <a:rPr lang="en-US" dirty="0"/>
              <a:t>6. Supporters (cont.)</a:t>
            </a:r>
          </a:p>
        </p:txBody>
      </p:sp>
      <p:pic>
        <p:nvPicPr>
          <p:cNvPr id="5" name="Content Placeholder 4" descr="Chart, funnel chart&#10;&#10;Description automatically generated">
            <a:extLst>
              <a:ext uri="{FF2B5EF4-FFF2-40B4-BE49-F238E27FC236}">
                <a16:creationId xmlns:a16="http://schemas.microsoft.com/office/drawing/2014/main" id="{17338F0C-23A3-58F5-805C-49FF6696CCD2}"/>
              </a:ext>
            </a:extLst>
          </p:cNvPr>
          <p:cNvPicPr>
            <a:picLocks noGrp="1" noChangeAspect="1"/>
          </p:cNvPicPr>
          <p:nvPr>
            <p:ph idx="1"/>
          </p:nvPr>
        </p:nvPicPr>
        <p:blipFill>
          <a:blip r:embed="rId2"/>
          <a:stretch>
            <a:fillRect/>
          </a:stretch>
        </p:blipFill>
        <p:spPr>
          <a:xfrm>
            <a:off x="1365254" y="2011362"/>
            <a:ext cx="9461492" cy="4351338"/>
          </a:xfrm>
        </p:spPr>
      </p:pic>
      <p:sp>
        <p:nvSpPr>
          <p:cNvPr id="6" name="TextBox 5">
            <a:extLst>
              <a:ext uri="{FF2B5EF4-FFF2-40B4-BE49-F238E27FC236}">
                <a16:creationId xmlns:a16="http://schemas.microsoft.com/office/drawing/2014/main" id="{A98C28D0-44D4-95D2-2877-669EBB08863C}"/>
              </a:ext>
            </a:extLst>
          </p:cNvPr>
          <p:cNvSpPr txBox="1"/>
          <p:nvPr/>
        </p:nvSpPr>
        <p:spPr>
          <a:xfrm>
            <a:off x="500063" y="1371600"/>
            <a:ext cx="114442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Top 10% of individual credit lines account for 65% of works in the MoMA</a:t>
            </a:r>
          </a:p>
        </p:txBody>
      </p:sp>
    </p:spTree>
    <p:extLst>
      <p:ext uri="{BB962C8B-B14F-4D97-AF65-F5344CB8AC3E}">
        <p14:creationId xmlns:p14="http://schemas.microsoft.com/office/powerpoint/2010/main" val="246143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781B-1422-513D-B8BF-D710E8637E5C}"/>
              </a:ext>
            </a:extLst>
          </p:cNvPr>
          <p:cNvSpPr>
            <a:spLocks noGrp="1"/>
          </p:cNvSpPr>
          <p:nvPr>
            <p:ph type="title"/>
          </p:nvPr>
        </p:nvSpPr>
        <p:spPr/>
        <p:txBody>
          <a:bodyPr/>
          <a:lstStyle/>
          <a:p>
            <a:r>
              <a:rPr lang="en-US" dirty="0"/>
              <a:t>6. Supporters (cont.)</a:t>
            </a:r>
          </a:p>
        </p:txBody>
      </p:sp>
      <p:sp>
        <p:nvSpPr>
          <p:cNvPr id="3" name="Content Placeholder 2">
            <a:extLst>
              <a:ext uri="{FF2B5EF4-FFF2-40B4-BE49-F238E27FC236}">
                <a16:creationId xmlns:a16="http://schemas.microsoft.com/office/drawing/2014/main" id="{B4467C24-0247-908D-8450-1D1A27FB4A23}"/>
              </a:ext>
            </a:extLst>
          </p:cNvPr>
          <p:cNvSpPr>
            <a:spLocks noGrp="1"/>
          </p:cNvSpPr>
          <p:nvPr>
            <p:ph idx="1"/>
          </p:nvPr>
        </p:nvSpPr>
        <p:spPr/>
        <p:txBody>
          <a:bodyPr/>
          <a:lstStyle/>
          <a:p>
            <a:r>
              <a:rPr lang="en-US" dirty="0"/>
              <a:t>Over 80% of credit lines are only “active” for one year</a:t>
            </a:r>
          </a:p>
          <a:p>
            <a:endParaRPr lang="en-US" dirty="0"/>
          </a:p>
          <a:p>
            <a:endParaRPr lang="en-US" dirty="0"/>
          </a:p>
          <a:p>
            <a:endParaRPr lang="en-US" dirty="0"/>
          </a:p>
          <a:p>
            <a:r>
              <a:rPr lang="en-US" dirty="0"/>
              <a:t>The length of time for which a credit line is active is a measure obtained by subtracting the year in which the credit line's last work was acquired from the year in which the credit line's first work was acquired, then adding 1. </a:t>
            </a:r>
          </a:p>
          <a:p>
            <a:pPr marL="0" indent="0">
              <a:buNone/>
            </a:pPr>
            <a:endParaRPr lang="en-US" dirty="0"/>
          </a:p>
        </p:txBody>
      </p:sp>
      <p:pic>
        <p:nvPicPr>
          <p:cNvPr id="5" name="Picture 4">
            <a:extLst>
              <a:ext uri="{FF2B5EF4-FFF2-40B4-BE49-F238E27FC236}">
                <a16:creationId xmlns:a16="http://schemas.microsoft.com/office/drawing/2014/main" id="{A1546B09-2040-0EA4-B0BA-3079A38965B0}"/>
              </a:ext>
            </a:extLst>
          </p:cNvPr>
          <p:cNvPicPr>
            <a:picLocks noChangeAspect="1"/>
          </p:cNvPicPr>
          <p:nvPr/>
        </p:nvPicPr>
        <p:blipFill>
          <a:blip r:embed="rId2"/>
          <a:stretch>
            <a:fillRect/>
          </a:stretch>
        </p:blipFill>
        <p:spPr>
          <a:xfrm>
            <a:off x="501649" y="2224087"/>
            <a:ext cx="9756775" cy="963327"/>
          </a:xfrm>
          <a:prstGeom prst="rect">
            <a:avLst/>
          </a:prstGeom>
        </p:spPr>
      </p:pic>
    </p:spTree>
    <p:extLst>
      <p:ext uri="{BB962C8B-B14F-4D97-AF65-F5344CB8AC3E}">
        <p14:creationId xmlns:p14="http://schemas.microsoft.com/office/powerpoint/2010/main" val="406400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E10F-EF1C-C060-4BDC-081E1085E8F9}"/>
              </a:ext>
            </a:extLst>
          </p:cNvPr>
          <p:cNvSpPr>
            <a:spLocks noGrp="1"/>
          </p:cNvSpPr>
          <p:nvPr>
            <p:ph type="title"/>
          </p:nvPr>
        </p:nvSpPr>
        <p:spPr/>
        <p:txBody>
          <a:bodyPr/>
          <a:lstStyle/>
          <a:p>
            <a:r>
              <a:rPr lang="en-US" dirty="0"/>
              <a:t>7. Exhibitions</a:t>
            </a:r>
          </a:p>
        </p:txBody>
      </p:sp>
      <p:sp>
        <p:nvSpPr>
          <p:cNvPr id="3" name="Content Placeholder 2">
            <a:extLst>
              <a:ext uri="{FF2B5EF4-FFF2-40B4-BE49-F238E27FC236}">
                <a16:creationId xmlns:a16="http://schemas.microsoft.com/office/drawing/2014/main" id="{D53A2649-13F5-3A54-46D3-FFE3552377FC}"/>
              </a:ext>
            </a:extLst>
          </p:cNvPr>
          <p:cNvSpPr>
            <a:spLocks noGrp="1"/>
          </p:cNvSpPr>
          <p:nvPr>
            <p:ph idx="1"/>
          </p:nvPr>
        </p:nvSpPr>
        <p:spPr>
          <a:xfrm>
            <a:off x="688181" y="1690688"/>
            <a:ext cx="10815638" cy="1643064"/>
          </a:xfrm>
        </p:spPr>
        <p:txBody>
          <a:bodyPr>
            <a:normAutofit lnSpcReduction="10000"/>
          </a:bodyPr>
          <a:lstStyle/>
          <a:p>
            <a:r>
              <a:rPr lang="en-US" b="0" i="0" u="none" strike="noStrike" dirty="0">
                <a:effectLst/>
                <a:latin typeface="-apple-system"/>
              </a:rPr>
              <a:t>There are 1,735 exhibitions in the dataset</a:t>
            </a:r>
          </a:p>
          <a:p>
            <a:r>
              <a:rPr lang="en-US" b="0" i="0" u="none" strike="noStrike" dirty="0">
                <a:effectLst/>
                <a:latin typeface="-apple-system"/>
              </a:rPr>
              <a:t>The dataset provides a list of all MoMA exhibitions </a:t>
            </a:r>
            <a:r>
              <a:rPr lang="en-US" b="1" i="0" u="none" strike="noStrike" dirty="0">
                <a:solidFill>
                  <a:srgbClr val="FF0000"/>
                </a:solidFill>
                <a:effectLst/>
                <a:latin typeface="-apple-system"/>
              </a:rPr>
              <a:t>from 1929 to 1989</a:t>
            </a:r>
            <a:r>
              <a:rPr lang="en-US" b="0" i="0" u="none" strike="noStrike" dirty="0">
                <a:solidFill>
                  <a:srgbClr val="FF0000"/>
                </a:solidFill>
                <a:effectLst/>
                <a:latin typeface="-apple-system"/>
              </a:rPr>
              <a:t>. </a:t>
            </a:r>
            <a:r>
              <a:rPr lang="en-US" b="0" i="0" u="none" strike="noStrike" dirty="0">
                <a:effectLst/>
                <a:latin typeface="-apple-system"/>
              </a:rPr>
              <a:t>For most of these, the title of the exhibition, the opening and closing dates are available.</a:t>
            </a:r>
          </a:p>
          <a:p>
            <a:endParaRPr lang="en-US" b="0" i="0" u="none" strike="noStrike" dirty="0">
              <a:effectLst/>
              <a:latin typeface="-apple-system"/>
            </a:endParaRPr>
          </a:p>
        </p:txBody>
      </p:sp>
    </p:spTree>
    <p:extLst>
      <p:ext uri="{BB962C8B-B14F-4D97-AF65-F5344CB8AC3E}">
        <p14:creationId xmlns:p14="http://schemas.microsoft.com/office/powerpoint/2010/main" val="422082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E193-427D-1B6C-A9C2-A8EA25376C29}"/>
              </a:ext>
            </a:extLst>
          </p:cNvPr>
          <p:cNvSpPr>
            <a:spLocks noGrp="1"/>
          </p:cNvSpPr>
          <p:nvPr>
            <p:ph type="title"/>
          </p:nvPr>
        </p:nvSpPr>
        <p:spPr/>
        <p:txBody>
          <a:bodyPr/>
          <a:lstStyle/>
          <a:p>
            <a:r>
              <a:rPr lang="en-US" dirty="0"/>
              <a:t>7. Exhibitions (cont.)</a:t>
            </a:r>
          </a:p>
        </p:txBody>
      </p:sp>
      <p:pic>
        <p:nvPicPr>
          <p:cNvPr id="5" name="Content Placeholder 4" descr="A picture containing text&#10;&#10;Description automatically generated">
            <a:extLst>
              <a:ext uri="{FF2B5EF4-FFF2-40B4-BE49-F238E27FC236}">
                <a16:creationId xmlns:a16="http://schemas.microsoft.com/office/drawing/2014/main" id="{EBD10A06-620E-E41A-937A-578EC4AAECCA}"/>
              </a:ext>
            </a:extLst>
          </p:cNvPr>
          <p:cNvPicPr>
            <a:picLocks noGrp="1" noChangeAspect="1"/>
          </p:cNvPicPr>
          <p:nvPr>
            <p:ph idx="1"/>
          </p:nvPr>
        </p:nvPicPr>
        <p:blipFill>
          <a:blip r:embed="rId2"/>
          <a:stretch>
            <a:fillRect/>
          </a:stretch>
        </p:blipFill>
        <p:spPr>
          <a:xfrm>
            <a:off x="219850" y="2983568"/>
            <a:ext cx="11752299" cy="2495550"/>
          </a:xfrm>
        </p:spPr>
      </p:pic>
      <p:sp>
        <p:nvSpPr>
          <p:cNvPr id="6" name="TextBox 5">
            <a:extLst>
              <a:ext uri="{FF2B5EF4-FFF2-40B4-BE49-F238E27FC236}">
                <a16:creationId xmlns:a16="http://schemas.microsoft.com/office/drawing/2014/main" id="{02EF3190-DD1D-E41D-AF07-D07C51CA92E1}"/>
              </a:ext>
            </a:extLst>
          </p:cNvPr>
          <p:cNvSpPr txBox="1"/>
          <p:nvPr/>
        </p:nvSpPr>
        <p:spPr>
          <a:xfrm>
            <a:off x="219850" y="1328738"/>
            <a:ext cx="11972150" cy="1938992"/>
          </a:xfrm>
          <a:prstGeom prst="rect">
            <a:avLst/>
          </a:prstGeom>
          <a:noFill/>
        </p:spPr>
        <p:txBody>
          <a:bodyPr wrap="square" rtlCol="0">
            <a:spAutoFit/>
          </a:bodyPr>
          <a:lstStyle/>
          <a:p>
            <a:pPr marL="457200" indent="-457200" algn="l">
              <a:buFont typeface="Arial" panose="020B0604020202020204" pitchFamily="34" charset="0"/>
              <a:buChar char="•"/>
            </a:pPr>
            <a:r>
              <a:rPr lang="en-US" sz="2400" b="0" i="0" u="none" strike="noStrike" dirty="0">
                <a:effectLst/>
                <a:latin typeface="-apple-system"/>
              </a:rPr>
              <a:t>For most exhibitions, the title of the exhibition, the opening and closing dates are available.</a:t>
            </a:r>
          </a:p>
          <a:p>
            <a:pPr marL="457200" indent="-457200" algn="l">
              <a:buFont typeface="Arial" panose="020B0604020202020204" pitchFamily="34" charset="0"/>
              <a:buChar char="•"/>
            </a:pPr>
            <a:endParaRPr lang="en-US" sz="2400" b="0" i="0" u="none" strike="noStrike" dirty="0">
              <a:effectLst/>
              <a:latin typeface="-apple-system"/>
            </a:endParaRPr>
          </a:p>
          <a:p>
            <a:pPr marL="457200" indent="-457200" algn="l">
              <a:buFont typeface="Arial" panose="020B0604020202020204" pitchFamily="34" charset="0"/>
              <a:buChar char="•"/>
            </a:pPr>
            <a:r>
              <a:rPr lang="en-US" sz="2400" b="0" i="0" u="none" strike="noStrike" dirty="0">
                <a:effectLst/>
                <a:latin typeface="-apple-system"/>
              </a:rPr>
              <a:t>People and institutions involved in each exhibition, their roles (e.g. artists, curators, designers), and other information (</a:t>
            </a:r>
            <a:r>
              <a:rPr lang="en-US" sz="2400" b="0" i="0" u="none" strike="noStrike" dirty="0" err="1">
                <a:effectLst/>
                <a:latin typeface="-apple-system"/>
              </a:rPr>
              <a:t>v.s</a:t>
            </a:r>
            <a:r>
              <a:rPr lang="en-US" sz="2400" b="0" i="0" u="none" strike="noStrike" dirty="0">
                <a:effectLst/>
                <a:latin typeface="-apple-system"/>
              </a:rPr>
              <a:t>.) are available.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26726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108E-3459-28B2-25CA-CFF456FE157B}"/>
              </a:ext>
            </a:extLst>
          </p:cNvPr>
          <p:cNvSpPr>
            <a:spLocks noGrp="1"/>
          </p:cNvSpPr>
          <p:nvPr>
            <p:ph type="title"/>
          </p:nvPr>
        </p:nvSpPr>
        <p:spPr/>
        <p:txBody>
          <a:bodyPr/>
          <a:lstStyle/>
          <a:p>
            <a:r>
              <a:rPr lang="en-US" dirty="0"/>
              <a:t>8. Ticket Sales</a:t>
            </a:r>
          </a:p>
        </p:txBody>
      </p:sp>
      <p:sp>
        <p:nvSpPr>
          <p:cNvPr id="3" name="Content Placeholder 2">
            <a:extLst>
              <a:ext uri="{FF2B5EF4-FFF2-40B4-BE49-F238E27FC236}">
                <a16:creationId xmlns:a16="http://schemas.microsoft.com/office/drawing/2014/main" id="{F89BC342-F077-1420-A393-423A613B5339}"/>
              </a:ext>
            </a:extLst>
          </p:cNvPr>
          <p:cNvSpPr>
            <a:spLocks noGrp="1"/>
          </p:cNvSpPr>
          <p:nvPr>
            <p:ph idx="1"/>
          </p:nvPr>
        </p:nvSpPr>
        <p:spPr/>
        <p:txBody>
          <a:bodyPr/>
          <a:lstStyle/>
          <a:p>
            <a:r>
              <a:rPr lang="en-US" b="0" i="0" u="none" strike="noStrike" dirty="0">
                <a:effectLst/>
                <a:latin typeface="-apple-system"/>
              </a:rPr>
              <a:t>The dataset contains no information on tickets sold by exhibitions.</a:t>
            </a:r>
            <a:endParaRPr lang="en-US" dirty="0"/>
          </a:p>
        </p:txBody>
      </p:sp>
    </p:spTree>
    <p:extLst>
      <p:ext uri="{BB962C8B-B14F-4D97-AF65-F5344CB8AC3E}">
        <p14:creationId xmlns:p14="http://schemas.microsoft.com/office/powerpoint/2010/main" val="17109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98F8-0014-C72F-E837-7405BF58C49C}"/>
              </a:ext>
            </a:extLst>
          </p:cNvPr>
          <p:cNvSpPr>
            <a:spLocks noGrp="1"/>
          </p:cNvSpPr>
          <p:nvPr>
            <p:ph type="title"/>
          </p:nvPr>
        </p:nvSpPr>
        <p:spPr/>
        <p:txBody>
          <a:bodyPr/>
          <a:lstStyle/>
          <a:p>
            <a:r>
              <a:rPr lang="en-US" dirty="0"/>
              <a:t>9. Critical Acclaim</a:t>
            </a:r>
          </a:p>
        </p:txBody>
      </p:sp>
      <p:sp>
        <p:nvSpPr>
          <p:cNvPr id="3" name="Content Placeholder 2">
            <a:extLst>
              <a:ext uri="{FF2B5EF4-FFF2-40B4-BE49-F238E27FC236}">
                <a16:creationId xmlns:a16="http://schemas.microsoft.com/office/drawing/2014/main" id="{EF4F5E24-1F64-E90E-3DFF-3B2FA63E3178}"/>
              </a:ext>
            </a:extLst>
          </p:cNvPr>
          <p:cNvSpPr>
            <a:spLocks noGrp="1"/>
          </p:cNvSpPr>
          <p:nvPr>
            <p:ph idx="1"/>
          </p:nvPr>
        </p:nvSpPr>
        <p:spPr/>
        <p:txBody>
          <a:bodyPr/>
          <a:lstStyle/>
          <a:p>
            <a:r>
              <a:rPr lang="en-US" b="0" i="0" u="none" strike="noStrike" dirty="0">
                <a:effectLst/>
                <a:latin typeface="-apple-system"/>
              </a:rPr>
              <a:t>The dataset contains no information on critical acclaim of exhibitions or other events.</a:t>
            </a:r>
            <a:endParaRPr lang="en-US" dirty="0"/>
          </a:p>
        </p:txBody>
      </p:sp>
    </p:spTree>
    <p:extLst>
      <p:ext uri="{BB962C8B-B14F-4D97-AF65-F5344CB8AC3E}">
        <p14:creationId xmlns:p14="http://schemas.microsoft.com/office/powerpoint/2010/main" val="170221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0E89-DF40-08F1-88D5-CD6B585D31D3}"/>
              </a:ext>
            </a:extLst>
          </p:cNvPr>
          <p:cNvSpPr>
            <a:spLocks noGrp="1"/>
          </p:cNvSpPr>
          <p:nvPr>
            <p:ph type="title"/>
          </p:nvPr>
        </p:nvSpPr>
        <p:spPr/>
        <p:txBody>
          <a:bodyPr/>
          <a:lstStyle/>
          <a:p>
            <a:r>
              <a:rPr lang="en-US" dirty="0"/>
              <a:t>TASK 1: Investigate MoMA Data</a:t>
            </a:r>
          </a:p>
        </p:txBody>
      </p:sp>
      <p:sp>
        <p:nvSpPr>
          <p:cNvPr id="3" name="Text Placeholder 2">
            <a:extLst>
              <a:ext uri="{FF2B5EF4-FFF2-40B4-BE49-F238E27FC236}">
                <a16:creationId xmlns:a16="http://schemas.microsoft.com/office/drawing/2014/main" id="{6A4A0F5E-DAD0-D899-0384-217834A1B9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483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EA4C-C8EF-C61F-C8E9-66A8AB82D9D7}"/>
              </a:ext>
            </a:extLst>
          </p:cNvPr>
          <p:cNvSpPr>
            <a:spLocks noGrp="1"/>
          </p:cNvSpPr>
          <p:nvPr>
            <p:ph type="title"/>
          </p:nvPr>
        </p:nvSpPr>
        <p:spPr/>
        <p:txBody>
          <a:bodyPr/>
          <a:lstStyle/>
          <a:p>
            <a:r>
              <a:rPr lang="en-US" dirty="0"/>
              <a:t>10. Dates</a:t>
            </a:r>
          </a:p>
        </p:txBody>
      </p:sp>
      <p:sp>
        <p:nvSpPr>
          <p:cNvPr id="3" name="Content Placeholder 2">
            <a:extLst>
              <a:ext uri="{FF2B5EF4-FFF2-40B4-BE49-F238E27FC236}">
                <a16:creationId xmlns:a16="http://schemas.microsoft.com/office/drawing/2014/main" id="{F7F93C49-71E1-0195-16CC-303B0128A408}"/>
              </a:ext>
            </a:extLst>
          </p:cNvPr>
          <p:cNvSpPr>
            <a:spLocks noGrp="1"/>
          </p:cNvSpPr>
          <p:nvPr>
            <p:ph idx="1"/>
          </p:nvPr>
        </p:nvSpPr>
        <p:spPr/>
        <p:txBody>
          <a:bodyPr>
            <a:normAutofit/>
          </a:bodyPr>
          <a:lstStyle/>
          <a:p>
            <a:pPr marL="0" indent="0" algn="l">
              <a:buNone/>
            </a:pPr>
            <a:r>
              <a:rPr lang="en-US" b="0" i="0" u="none" strike="noStrike" dirty="0">
                <a:effectLst/>
                <a:latin typeface="-apple-system"/>
              </a:rPr>
              <a:t>The following is a list of all dates available in the dataset:</a:t>
            </a:r>
          </a:p>
          <a:p>
            <a:pPr lvl="1"/>
            <a:r>
              <a:rPr lang="en-US" b="0" i="0" u="none" strike="noStrike" dirty="0">
                <a:effectLst/>
                <a:latin typeface="-apple-system"/>
              </a:rPr>
              <a:t>Artist Birth Year and Death Year</a:t>
            </a:r>
          </a:p>
          <a:p>
            <a:pPr lvl="1"/>
            <a:r>
              <a:rPr lang="en-US" i="0" u="none" strike="noStrike" dirty="0">
                <a:solidFill>
                  <a:srgbClr val="FF0000"/>
                </a:solidFill>
                <a:effectLst/>
                <a:latin typeface="-apple-system"/>
              </a:rPr>
              <a:t>Year of Creation of Artwork</a:t>
            </a:r>
            <a:r>
              <a:rPr lang="en-US" b="1" i="0" u="none" strike="noStrike" dirty="0">
                <a:solidFill>
                  <a:srgbClr val="FF0000"/>
                </a:solidFill>
                <a:effectLst/>
                <a:latin typeface="-apple-system"/>
              </a:rPr>
              <a:t> </a:t>
            </a:r>
            <a:r>
              <a:rPr lang="en-US" i="0" u="none" strike="noStrike" dirty="0">
                <a:solidFill>
                  <a:srgbClr val="FF0000"/>
                </a:solidFill>
                <a:effectLst/>
                <a:latin typeface="-apple-system"/>
              </a:rPr>
              <a:t>(not standardized) </a:t>
            </a:r>
            <a:endParaRPr lang="en-US" b="1" i="0" u="none" strike="noStrike" dirty="0">
              <a:solidFill>
                <a:srgbClr val="FF0000"/>
              </a:solidFill>
              <a:effectLst/>
              <a:latin typeface="-apple-system"/>
            </a:endParaRPr>
          </a:p>
          <a:p>
            <a:pPr lvl="1"/>
            <a:r>
              <a:rPr lang="en-US" b="0" i="0" u="none" strike="noStrike" dirty="0">
                <a:effectLst/>
                <a:latin typeface="-apple-system"/>
              </a:rPr>
              <a:t>Year of Acquisition of Artwork</a:t>
            </a:r>
          </a:p>
          <a:p>
            <a:pPr lvl="1"/>
            <a:r>
              <a:rPr lang="en-US" b="0" i="0" u="none" strike="noStrike" dirty="0">
                <a:effectLst/>
                <a:latin typeface="-apple-system"/>
              </a:rPr>
              <a:t>Opening and Closing Date (MDY) of Exhibition</a:t>
            </a:r>
          </a:p>
          <a:p>
            <a:pPr lvl="1"/>
            <a:r>
              <a:rPr lang="en-US" b="0" i="0" u="none" strike="noStrike" dirty="0">
                <a:effectLst/>
                <a:latin typeface="-apple-system"/>
              </a:rPr>
              <a:t>Birth and Death Year of Entity involved in Exhibition</a:t>
            </a:r>
          </a:p>
          <a:p>
            <a:pPr lvl="1"/>
            <a:r>
              <a:rPr lang="en-US" b="0" i="0" u="none" strike="noStrike" dirty="0">
                <a:effectLst/>
                <a:latin typeface="-apple-system"/>
              </a:rPr>
              <a:t>Start and End Year of Tenure of Museum Directors and Department Heads</a:t>
            </a:r>
          </a:p>
          <a:p>
            <a:pPr lvl="1"/>
            <a:r>
              <a:rPr lang="en-US" b="0" i="0" u="none" strike="noStrike" dirty="0">
                <a:effectLst/>
                <a:latin typeface="-apple-system"/>
              </a:rPr>
              <a:t>Birth and Death Year of Museum Directors and Department Heads</a:t>
            </a:r>
          </a:p>
          <a:p>
            <a:endParaRPr lang="en-US" dirty="0"/>
          </a:p>
        </p:txBody>
      </p:sp>
    </p:spTree>
    <p:extLst>
      <p:ext uri="{BB962C8B-B14F-4D97-AF65-F5344CB8AC3E}">
        <p14:creationId xmlns:p14="http://schemas.microsoft.com/office/powerpoint/2010/main" val="3889516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8F8-1222-E597-6B27-32C4C02BFCEE}"/>
              </a:ext>
            </a:extLst>
          </p:cNvPr>
          <p:cNvSpPr>
            <a:spLocks noGrp="1"/>
          </p:cNvSpPr>
          <p:nvPr>
            <p:ph type="title"/>
          </p:nvPr>
        </p:nvSpPr>
        <p:spPr/>
        <p:txBody>
          <a:bodyPr/>
          <a:lstStyle/>
          <a:p>
            <a:r>
              <a:rPr lang="en-US" dirty="0"/>
              <a:t>11. Donations</a:t>
            </a:r>
          </a:p>
        </p:txBody>
      </p:sp>
      <p:sp>
        <p:nvSpPr>
          <p:cNvPr id="3" name="Content Placeholder 2">
            <a:extLst>
              <a:ext uri="{FF2B5EF4-FFF2-40B4-BE49-F238E27FC236}">
                <a16:creationId xmlns:a16="http://schemas.microsoft.com/office/drawing/2014/main" id="{E1A347E7-EE41-58F1-A746-BBE67B8D713F}"/>
              </a:ext>
            </a:extLst>
          </p:cNvPr>
          <p:cNvSpPr>
            <a:spLocks noGrp="1"/>
          </p:cNvSpPr>
          <p:nvPr>
            <p:ph idx="1"/>
          </p:nvPr>
        </p:nvSpPr>
        <p:spPr/>
        <p:txBody>
          <a:bodyPr/>
          <a:lstStyle/>
          <a:p>
            <a:r>
              <a:rPr lang="en-US" b="0" i="0" u="none" strike="noStrike" dirty="0">
                <a:effectLst/>
                <a:latin typeface="-apple-system"/>
              </a:rPr>
              <a:t>Outside of the names of credit lines associated with specific works, there is no information on specific contributions to the institution.</a:t>
            </a:r>
            <a:endParaRPr lang="en-US" dirty="0"/>
          </a:p>
        </p:txBody>
      </p:sp>
    </p:spTree>
    <p:extLst>
      <p:ext uri="{BB962C8B-B14F-4D97-AF65-F5344CB8AC3E}">
        <p14:creationId xmlns:p14="http://schemas.microsoft.com/office/powerpoint/2010/main" val="280188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B1F4-73A8-6880-2A59-E0239A8EADF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83ACB4E-7B22-B0BB-55E5-F55D7C13D4D7}"/>
              </a:ext>
            </a:extLst>
          </p:cNvPr>
          <p:cNvSpPr>
            <a:spLocks noGrp="1"/>
          </p:cNvSpPr>
          <p:nvPr>
            <p:ph idx="1"/>
          </p:nvPr>
        </p:nvSpPr>
        <p:spPr/>
        <p:txBody>
          <a:bodyPr/>
          <a:lstStyle/>
          <a:p>
            <a:r>
              <a:rPr lang="en-US" dirty="0"/>
              <a:t>The MoMA dataset has four spreadsheets</a:t>
            </a:r>
          </a:p>
          <a:p>
            <a:pPr lvl="1"/>
            <a:r>
              <a:rPr lang="en-US" b="1" dirty="0"/>
              <a:t>Artist: </a:t>
            </a:r>
            <a:r>
              <a:rPr lang="en-US" dirty="0"/>
              <a:t>One row for each artist, with columns giving information about each artist</a:t>
            </a:r>
          </a:p>
          <a:p>
            <a:pPr lvl="1"/>
            <a:r>
              <a:rPr lang="en-US" b="1" dirty="0"/>
              <a:t>Collections: </a:t>
            </a:r>
            <a:r>
              <a:rPr lang="en-US" dirty="0"/>
              <a:t>One row for each artwork, with columns giving information about each artwork </a:t>
            </a:r>
          </a:p>
          <a:p>
            <a:pPr lvl="1"/>
            <a:r>
              <a:rPr lang="en-US" b="1" dirty="0"/>
              <a:t>Exhibitions: </a:t>
            </a:r>
            <a:r>
              <a:rPr lang="en-US" dirty="0"/>
              <a:t>One row for each person involved in an exhibition, with columns giving information about each person and the exhibition</a:t>
            </a:r>
          </a:p>
          <a:p>
            <a:pPr lvl="1"/>
            <a:r>
              <a:rPr lang="en-US" b="1" dirty="0"/>
              <a:t>Directors: </a:t>
            </a:r>
            <a:r>
              <a:rPr lang="en-US" dirty="0"/>
              <a:t>One row for each tenure, with columns giving information about the tenure (i.e. title</a:t>
            </a:r>
            <a:r>
              <a:rPr lang="en-US"/>
              <a:t>, holder, dates held, etc.)</a:t>
            </a:r>
            <a:endParaRPr lang="en-US" b="1" dirty="0"/>
          </a:p>
          <a:p>
            <a:pPr lvl="1"/>
            <a:endParaRPr lang="en-US" b="1" dirty="0"/>
          </a:p>
        </p:txBody>
      </p:sp>
    </p:spTree>
    <p:extLst>
      <p:ext uri="{BB962C8B-B14F-4D97-AF65-F5344CB8AC3E}">
        <p14:creationId xmlns:p14="http://schemas.microsoft.com/office/powerpoint/2010/main" val="188737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0C97-8D0C-7C6A-FD2C-6BD4C436DD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02DFDE-7C58-D4CB-5A52-38BEAC1FBDE7}"/>
              </a:ext>
            </a:extLst>
          </p:cNvPr>
          <p:cNvSpPr>
            <a:spLocks noGrp="1"/>
          </p:cNvSpPr>
          <p:nvPr>
            <p:ph idx="1"/>
          </p:nvPr>
        </p:nvSpPr>
        <p:spPr/>
        <p:txBody>
          <a:bodyPr/>
          <a:lstStyle/>
          <a:p>
            <a:r>
              <a:rPr lang="en-US" dirty="0">
                <a:latin typeface="-apple-system"/>
              </a:rPr>
              <a:t>M</a:t>
            </a:r>
            <a:r>
              <a:rPr lang="en-US" b="0" i="0" u="none" strike="noStrike" dirty="0">
                <a:effectLst/>
                <a:latin typeface="-apple-system"/>
              </a:rPr>
              <a:t>ost complete available source for information on the artwork, artists, exhibitions of the museum.</a:t>
            </a:r>
          </a:p>
          <a:p>
            <a:r>
              <a:rPr lang="en-US" dirty="0">
                <a:latin typeface="-apple-system"/>
              </a:rPr>
              <a:t>H</a:t>
            </a:r>
            <a:r>
              <a:rPr lang="en-US" b="0" i="0" u="none" strike="noStrike" dirty="0">
                <a:effectLst/>
                <a:latin typeface="-apple-system"/>
              </a:rPr>
              <a:t>as information in most of the preliminary categories: </a:t>
            </a:r>
            <a:r>
              <a:rPr lang="en-US" b="1" i="0" u="none" strike="noStrike" dirty="0">
                <a:effectLst/>
                <a:latin typeface="-apple-system"/>
              </a:rPr>
              <a:t>institutions, artists, artworks, curators, supporters, </a:t>
            </a:r>
            <a:r>
              <a:rPr lang="en-US" b="1" i="0" u="none" strike="noStrike" dirty="0">
                <a:solidFill>
                  <a:srgbClr val="FF0000"/>
                </a:solidFill>
                <a:effectLst/>
                <a:latin typeface="-apple-system"/>
              </a:rPr>
              <a:t>older</a:t>
            </a:r>
            <a:r>
              <a:rPr lang="en-US" b="1" i="0" u="none" strike="noStrike" dirty="0">
                <a:effectLst/>
                <a:latin typeface="-apple-system"/>
              </a:rPr>
              <a:t> exhibitions, and dates.</a:t>
            </a:r>
          </a:p>
          <a:p>
            <a:r>
              <a:rPr lang="en-US" dirty="0">
                <a:latin typeface="-apple-system"/>
              </a:rPr>
              <a:t>L</a:t>
            </a:r>
            <a:r>
              <a:rPr lang="en-US" b="0" i="0" u="none" strike="noStrike" dirty="0">
                <a:effectLst/>
                <a:latin typeface="-apple-system"/>
              </a:rPr>
              <a:t>acks information in some of preliminary categories of information. There is </a:t>
            </a:r>
            <a:r>
              <a:rPr lang="en-US" b="1" i="0" u="none" strike="noStrike" dirty="0">
                <a:solidFill>
                  <a:srgbClr val="FF0000"/>
                </a:solidFill>
                <a:effectLst/>
                <a:latin typeface="-apple-system"/>
              </a:rPr>
              <a:t>no information on ticket sales, critical acclaim or donations</a:t>
            </a:r>
            <a:r>
              <a:rPr lang="en-US" dirty="0">
                <a:solidFill>
                  <a:srgbClr val="FF0000"/>
                </a:solidFill>
                <a:latin typeface="-apple-system"/>
              </a:rPr>
              <a:t>.</a:t>
            </a:r>
          </a:p>
          <a:p>
            <a:r>
              <a:rPr lang="en-US" dirty="0">
                <a:latin typeface="-apple-system"/>
              </a:rPr>
              <a:t>Many fields are not 100% complete or may not be standardized </a:t>
            </a:r>
          </a:p>
          <a:p>
            <a:pPr marL="0" indent="0">
              <a:buNone/>
            </a:pPr>
            <a:endParaRPr lang="en-US" dirty="0">
              <a:latin typeface="-apple-system"/>
            </a:endParaRPr>
          </a:p>
          <a:p>
            <a:pPr lvl="1"/>
            <a:endParaRPr lang="en-US" dirty="0"/>
          </a:p>
        </p:txBody>
      </p:sp>
    </p:spTree>
    <p:extLst>
      <p:ext uri="{BB962C8B-B14F-4D97-AF65-F5344CB8AC3E}">
        <p14:creationId xmlns:p14="http://schemas.microsoft.com/office/powerpoint/2010/main" val="342969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9A7D-F56A-A970-0B76-080627BCDE7F}"/>
              </a:ext>
            </a:extLst>
          </p:cNvPr>
          <p:cNvSpPr>
            <a:spLocks noGrp="1"/>
          </p:cNvSpPr>
          <p:nvPr>
            <p:ph type="title"/>
          </p:nvPr>
        </p:nvSpPr>
        <p:spPr/>
        <p:txBody>
          <a:bodyPr/>
          <a:lstStyle/>
          <a:p>
            <a:r>
              <a:rPr lang="en-US" dirty="0"/>
              <a:t>1. Institutions</a:t>
            </a:r>
          </a:p>
        </p:txBody>
      </p:sp>
      <p:sp>
        <p:nvSpPr>
          <p:cNvPr id="3" name="Content Placeholder 2">
            <a:extLst>
              <a:ext uri="{FF2B5EF4-FFF2-40B4-BE49-F238E27FC236}">
                <a16:creationId xmlns:a16="http://schemas.microsoft.com/office/drawing/2014/main" id="{78728D78-1F51-3B8A-D8A6-83F8E26C8378}"/>
              </a:ext>
            </a:extLst>
          </p:cNvPr>
          <p:cNvSpPr>
            <a:spLocks noGrp="1"/>
          </p:cNvSpPr>
          <p:nvPr>
            <p:ph idx="1"/>
          </p:nvPr>
        </p:nvSpPr>
        <p:spPr>
          <a:xfrm>
            <a:off x="838200" y="1825625"/>
            <a:ext cx="10515600" cy="2021546"/>
          </a:xfrm>
        </p:spPr>
        <p:txBody>
          <a:bodyPr/>
          <a:lstStyle/>
          <a:p>
            <a:r>
              <a:rPr lang="en-US" b="0" i="0" u="none" strike="noStrike" dirty="0">
                <a:effectLst/>
                <a:latin typeface="-apple-system"/>
              </a:rPr>
              <a:t>The data set gives information on a single institution: The Modern Museum of American Art (MoMA)</a:t>
            </a:r>
            <a:endParaRPr lang="en-US" dirty="0"/>
          </a:p>
        </p:txBody>
      </p:sp>
    </p:spTree>
    <p:extLst>
      <p:ext uri="{BB962C8B-B14F-4D97-AF65-F5344CB8AC3E}">
        <p14:creationId xmlns:p14="http://schemas.microsoft.com/office/powerpoint/2010/main" val="386542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EFAE-E921-5021-7D42-3E9557F74B41}"/>
              </a:ext>
            </a:extLst>
          </p:cNvPr>
          <p:cNvSpPr>
            <a:spLocks noGrp="1"/>
          </p:cNvSpPr>
          <p:nvPr>
            <p:ph type="title"/>
          </p:nvPr>
        </p:nvSpPr>
        <p:spPr/>
        <p:txBody>
          <a:bodyPr/>
          <a:lstStyle/>
          <a:p>
            <a:r>
              <a:rPr lang="en-US" dirty="0"/>
              <a:t>2. Artists</a:t>
            </a:r>
          </a:p>
        </p:txBody>
      </p:sp>
      <p:sp>
        <p:nvSpPr>
          <p:cNvPr id="3" name="Content Placeholder 2">
            <a:extLst>
              <a:ext uri="{FF2B5EF4-FFF2-40B4-BE49-F238E27FC236}">
                <a16:creationId xmlns:a16="http://schemas.microsoft.com/office/drawing/2014/main" id="{12884E3D-4EB4-C15D-BFD0-3173E4B13393}"/>
              </a:ext>
            </a:extLst>
          </p:cNvPr>
          <p:cNvSpPr>
            <a:spLocks noGrp="1"/>
          </p:cNvSpPr>
          <p:nvPr>
            <p:ph idx="1"/>
          </p:nvPr>
        </p:nvSpPr>
        <p:spPr>
          <a:xfrm>
            <a:off x="838200" y="1825625"/>
            <a:ext cx="10515600" cy="1865429"/>
          </a:xfrm>
        </p:spPr>
        <p:txBody>
          <a:bodyPr/>
          <a:lstStyle/>
          <a:p>
            <a:r>
              <a:rPr lang="en-US" b="0" i="0" u="none" strike="noStrike" dirty="0">
                <a:effectLst/>
                <a:latin typeface="-apple-system"/>
              </a:rPr>
              <a:t>15,243 artists in MoMA data set</a:t>
            </a:r>
          </a:p>
          <a:p>
            <a:r>
              <a:rPr lang="en-US" b="0" i="0" u="none" strike="noStrike" dirty="0">
                <a:effectLst/>
                <a:latin typeface="-apple-system"/>
              </a:rPr>
              <a:t>The dataset includes a thorough (v.i.) listing of artists with artworks in the MoMA. For most, the artist’s name, nationality, gender, birth year, and death year are in the data set.</a:t>
            </a:r>
          </a:p>
          <a:p>
            <a:pPr marL="0" indent="0">
              <a:buNone/>
            </a:pPr>
            <a:endParaRPr lang="en-US" dirty="0">
              <a:latin typeface="-apple-system"/>
            </a:endParaRPr>
          </a:p>
        </p:txBody>
      </p:sp>
      <p:pic>
        <p:nvPicPr>
          <p:cNvPr id="5" name="Picture 4">
            <a:extLst>
              <a:ext uri="{FF2B5EF4-FFF2-40B4-BE49-F238E27FC236}">
                <a16:creationId xmlns:a16="http://schemas.microsoft.com/office/drawing/2014/main" id="{4448D199-6E8E-A3B9-EE87-6E859519ACBE}"/>
              </a:ext>
            </a:extLst>
          </p:cNvPr>
          <p:cNvPicPr>
            <a:picLocks noChangeAspect="1"/>
          </p:cNvPicPr>
          <p:nvPr/>
        </p:nvPicPr>
        <p:blipFill>
          <a:blip r:embed="rId2"/>
          <a:srcRect/>
          <a:stretch/>
        </p:blipFill>
        <p:spPr>
          <a:xfrm>
            <a:off x="223840" y="4291044"/>
            <a:ext cx="11968160" cy="672009"/>
          </a:xfrm>
          <a:prstGeom prst="rect">
            <a:avLst/>
          </a:prstGeom>
        </p:spPr>
      </p:pic>
    </p:spTree>
    <p:extLst>
      <p:ext uri="{BB962C8B-B14F-4D97-AF65-F5344CB8AC3E}">
        <p14:creationId xmlns:p14="http://schemas.microsoft.com/office/powerpoint/2010/main" val="182385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744D-F24C-36FB-B430-E57026EE4DC8}"/>
              </a:ext>
            </a:extLst>
          </p:cNvPr>
          <p:cNvSpPr>
            <a:spLocks noGrp="1"/>
          </p:cNvSpPr>
          <p:nvPr>
            <p:ph type="title"/>
          </p:nvPr>
        </p:nvSpPr>
        <p:spPr/>
        <p:txBody>
          <a:bodyPr/>
          <a:lstStyle/>
          <a:p>
            <a:r>
              <a:rPr lang="en-US" dirty="0"/>
              <a:t>3. Artworks</a:t>
            </a:r>
          </a:p>
        </p:txBody>
      </p:sp>
      <p:sp>
        <p:nvSpPr>
          <p:cNvPr id="3" name="Content Placeholder 2">
            <a:extLst>
              <a:ext uri="{FF2B5EF4-FFF2-40B4-BE49-F238E27FC236}">
                <a16:creationId xmlns:a16="http://schemas.microsoft.com/office/drawing/2014/main" id="{57C5046C-004A-3A39-7DB0-80F1884EB0C0}"/>
              </a:ext>
            </a:extLst>
          </p:cNvPr>
          <p:cNvSpPr>
            <a:spLocks noGrp="1"/>
          </p:cNvSpPr>
          <p:nvPr>
            <p:ph idx="1"/>
          </p:nvPr>
        </p:nvSpPr>
        <p:spPr/>
        <p:txBody>
          <a:bodyPr/>
          <a:lstStyle/>
          <a:p>
            <a:r>
              <a:rPr lang="en-US" dirty="0"/>
              <a:t>140,048 artworks in MoMA dataset. For comparison, Museum website has ~98k records.</a:t>
            </a:r>
          </a:p>
          <a:p>
            <a:r>
              <a:rPr lang="en-US" b="0" i="0" u="none" strike="noStrike" dirty="0">
                <a:effectLst/>
                <a:latin typeface="-apple-system"/>
              </a:rPr>
              <a:t>For most artworks, the title of the work, the artist, the date, classification, medium, some form of dimensions, credit line department and date of acquisition are available in the data set.</a:t>
            </a:r>
          </a:p>
          <a:p>
            <a:pPr marL="0" indent="0">
              <a:buNone/>
            </a:pPr>
            <a:endParaRPr lang="en-US" dirty="0"/>
          </a:p>
        </p:txBody>
      </p:sp>
      <p:pic>
        <p:nvPicPr>
          <p:cNvPr id="9" name="Picture 8">
            <a:extLst>
              <a:ext uri="{FF2B5EF4-FFF2-40B4-BE49-F238E27FC236}">
                <a16:creationId xmlns:a16="http://schemas.microsoft.com/office/drawing/2014/main" id="{223D1349-753A-39FE-2F60-54FBC22AC811}"/>
              </a:ext>
            </a:extLst>
          </p:cNvPr>
          <p:cNvPicPr>
            <a:picLocks noChangeAspect="1"/>
          </p:cNvPicPr>
          <p:nvPr/>
        </p:nvPicPr>
        <p:blipFill>
          <a:blip r:embed="rId2"/>
          <a:stretch>
            <a:fillRect/>
          </a:stretch>
        </p:blipFill>
        <p:spPr>
          <a:xfrm>
            <a:off x="111510" y="4144169"/>
            <a:ext cx="11987561" cy="1248705"/>
          </a:xfrm>
          <a:prstGeom prst="rect">
            <a:avLst/>
          </a:prstGeom>
        </p:spPr>
      </p:pic>
    </p:spTree>
    <p:extLst>
      <p:ext uri="{BB962C8B-B14F-4D97-AF65-F5344CB8AC3E}">
        <p14:creationId xmlns:p14="http://schemas.microsoft.com/office/powerpoint/2010/main" val="69354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B480-5D78-DE52-4A23-11C3296F74E9}"/>
              </a:ext>
            </a:extLst>
          </p:cNvPr>
          <p:cNvSpPr>
            <a:spLocks noGrp="1"/>
          </p:cNvSpPr>
          <p:nvPr>
            <p:ph type="title"/>
          </p:nvPr>
        </p:nvSpPr>
        <p:spPr/>
        <p:txBody>
          <a:bodyPr/>
          <a:lstStyle/>
          <a:p>
            <a:r>
              <a:rPr lang="en-US" dirty="0"/>
              <a:t>Artworks by Artist</a:t>
            </a:r>
          </a:p>
        </p:txBody>
      </p:sp>
      <p:sp>
        <p:nvSpPr>
          <p:cNvPr id="6" name="TextBox 5">
            <a:extLst>
              <a:ext uri="{FF2B5EF4-FFF2-40B4-BE49-F238E27FC236}">
                <a16:creationId xmlns:a16="http://schemas.microsoft.com/office/drawing/2014/main" id="{BD118569-B974-038A-B0A9-0494E02B76C6}"/>
              </a:ext>
            </a:extLst>
          </p:cNvPr>
          <p:cNvSpPr txBox="1"/>
          <p:nvPr/>
        </p:nvSpPr>
        <p:spPr>
          <a:xfrm>
            <a:off x="724829" y="1467430"/>
            <a:ext cx="10848046"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Over 50% of artists have only one work of art in the MoMA</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5" name="Content Placeholder 4">
            <a:extLst>
              <a:ext uri="{FF2B5EF4-FFF2-40B4-BE49-F238E27FC236}">
                <a16:creationId xmlns:a16="http://schemas.microsoft.com/office/drawing/2014/main" id="{47C50E92-A177-6531-9E91-EE02D5C74402}"/>
              </a:ext>
            </a:extLst>
          </p:cNvPr>
          <p:cNvPicPr>
            <a:picLocks noGrp="1" noChangeAspect="1"/>
          </p:cNvPicPr>
          <p:nvPr>
            <p:ph idx="1"/>
          </p:nvPr>
        </p:nvPicPr>
        <p:blipFill>
          <a:blip r:embed="rId2"/>
          <a:stretch>
            <a:fillRect/>
          </a:stretch>
        </p:blipFill>
        <p:spPr>
          <a:xfrm>
            <a:off x="1111718" y="1946217"/>
            <a:ext cx="9557489" cy="1078667"/>
          </a:xfrm>
        </p:spPr>
      </p:pic>
    </p:spTree>
    <p:extLst>
      <p:ext uri="{BB962C8B-B14F-4D97-AF65-F5344CB8AC3E}">
        <p14:creationId xmlns:p14="http://schemas.microsoft.com/office/powerpoint/2010/main" val="35654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B480-5D78-DE52-4A23-11C3296F74E9}"/>
              </a:ext>
            </a:extLst>
          </p:cNvPr>
          <p:cNvSpPr>
            <a:spLocks noGrp="1"/>
          </p:cNvSpPr>
          <p:nvPr>
            <p:ph type="title"/>
          </p:nvPr>
        </p:nvSpPr>
        <p:spPr/>
        <p:txBody>
          <a:bodyPr/>
          <a:lstStyle/>
          <a:p>
            <a:r>
              <a:rPr lang="en-US" dirty="0"/>
              <a:t>Artworks by Artist (cont.)</a:t>
            </a:r>
          </a:p>
        </p:txBody>
      </p:sp>
      <p:sp>
        <p:nvSpPr>
          <p:cNvPr id="6" name="TextBox 5">
            <a:extLst>
              <a:ext uri="{FF2B5EF4-FFF2-40B4-BE49-F238E27FC236}">
                <a16:creationId xmlns:a16="http://schemas.microsoft.com/office/drawing/2014/main" id="{BD118569-B974-038A-B0A9-0494E02B76C6}"/>
              </a:ext>
            </a:extLst>
          </p:cNvPr>
          <p:cNvSpPr txBox="1"/>
          <p:nvPr/>
        </p:nvSpPr>
        <p:spPr>
          <a:xfrm>
            <a:off x="724829" y="1467430"/>
            <a:ext cx="10848046"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Top 1% of artists account for 41% of artworks in the MoMA</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8" name="Picture 7" descr="Chart, funnel chart&#10;&#10;Description automatically generated">
            <a:extLst>
              <a:ext uri="{FF2B5EF4-FFF2-40B4-BE49-F238E27FC236}">
                <a16:creationId xmlns:a16="http://schemas.microsoft.com/office/drawing/2014/main" id="{5F024CB3-9F55-80AE-72A4-10242CF00FA0}"/>
              </a:ext>
            </a:extLst>
          </p:cNvPr>
          <p:cNvPicPr>
            <a:picLocks noChangeAspect="1"/>
          </p:cNvPicPr>
          <p:nvPr/>
        </p:nvPicPr>
        <p:blipFill>
          <a:blip r:embed="rId2"/>
          <a:stretch>
            <a:fillRect/>
          </a:stretch>
        </p:blipFill>
        <p:spPr>
          <a:xfrm>
            <a:off x="1862136" y="2048346"/>
            <a:ext cx="8096251" cy="4809654"/>
          </a:xfrm>
          <a:prstGeom prst="rect">
            <a:avLst/>
          </a:prstGeom>
        </p:spPr>
      </p:pic>
    </p:spTree>
    <p:extLst>
      <p:ext uri="{BB962C8B-B14F-4D97-AF65-F5344CB8AC3E}">
        <p14:creationId xmlns:p14="http://schemas.microsoft.com/office/powerpoint/2010/main" val="42354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902</Words>
  <Application>Microsoft Macintosh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Museum Slack Study:  Initial Tasks</vt:lpstr>
      <vt:lpstr>TASK 1: Investigate MoMA Data</vt:lpstr>
      <vt:lpstr>Overview</vt:lpstr>
      <vt:lpstr>Summary</vt:lpstr>
      <vt:lpstr>1. Institutions</vt:lpstr>
      <vt:lpstr>2. Artists</vt:lpstr>
      <vt:lpstr>3. Artworks</vt:lpstr>
      <vt:lpstr>Artworks by Artist</vt:lpstr>
      <vt:lpstr>Artworks by Artist (cont.)</vt:lpstr>
      <vt:lpstr>4. Curators</vt:lpstr>
      <vt:lpstr>5. Collections</vt:lpstr>
      <vt:lpstr>6. Supporters</vt:lpstr>
      <vt:lpstr>6. Supporters (cont.)</vt:lpstr>
      <vt:lpstr>6. Supporters (cont.)</vt:lpstr>
      <vt:lpstr>6. Supporters (cont.)</vt:lpstr>
      <vt:lpstr>7. Exhibitions</vt:lpstr>
      <vt:lpstr>7. Exhibitions (cont.)</vt:lpstr>
      <vt:lpstr>8. Ticket Sales</vt:lpstr>
      <vt:lpstr>9. Critical Acclaim</vt:lpstr>
      <vt:lpstr>10. Dates</vt:lpstr>
      <vt:lpstr>11. Donations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Slack Study:  Initial Tasks</dc:title>
  <dc:creator>Lawani, Nosa</dc:creator>
  <cp:lastModifiedBy>Lawani, Nosa</cp:lastModifiedBy>
  <cp:revision>2</cp:revision>
  <dcterms:created xsi:type="dcterms:W3CDTF">2023-04-05T09:36:03Z</dcterms:created>
  <dcterms:modified xsi:type="dcterms:W3CDTF">2023-04-05T15:02:15Z</dcterms:modified>
</cp:coreProperties>
</file>