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2" r:id="rId3"/>
    <p:sldId id="263" r:id="rId4"/>
    <p:sldId id="257" r:id="rId5"/>
    <p:sldId id="260" r:id="rId6"/>
    <p:sldId id="261" r:id="rId7"/>
    <p:sldId id="270" r:id="rId8"/>
    <p:sldId id="273" r:id="rId9"/>
    <p:sldId id="274" r:id="rId10"/>
    <p:sldId id="267" r:id="rId11"/>
    <p:sldId id="265" r:id="rId12"/>
    <p:sldId id="271" r:id="rId13"/>
    <p:sldId id="272" r:id="rId14"/>
    <p:sldId id="266" r:id="rId15"/>
    <p:sldId id="264"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61637" autoAdjust="0"/>
  </p:normalViewPr>
  <p:slideViewPr>
    <p:cSldViewPr snapToGrid="0">
      <p:cViewPr varScale="1">
        <p:scale>
          <a:sx n="51" d="100"/>
          <a:sy n="51" d="100"/>
        </p:scale>
        <p:origin x="1906" y="3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0214D0-CE3A-42A2-86E1-A8850C666BF5}" type="datetimeFigureOut">
              <a:rPr lang="en-US" smtClean="0"/>
              <a:t>2023-10-29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75C1C8-2C33-4665-A90E-409065EFA830}" type="slidenum">
              <a:rPr lang="en-US" smtClean="0"/>
              <a:t>‹#›</a:t>
            </a:fld>
            <a:endParaRPr lang="en-US"/>
          </a:p>
        </p:txBody>
      </p:sp>
    </p:spTree>
    <p:extLst>
      <p:ext uri="{BB962C8B-B14F-4D97-AF65-F5344CB8AC3E}">
        <p14:creationId xmlns:p14="http://schemas.microsoft.com/office/powerpoint/2010/main" val="3524246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Hi! My name is </a:t>
            </a:r>
            <a:r>
              <a:rPr lang="en-US" dirty="0" err="1"/>
              <a:t>Yegor</a:t>
            </a:r>
            <a:r>
              <a:rPr lang="en-US" dirty="0"/>
              <a:t> Lobanov, and this is my self-presentation for a QA Engineer position </a:t>
            </a:r>
          </a:p>
          <a:p>
            <a:endParaRPr lang="en-US" dirty="0"/>
          </a:p>
          <a:p>
            <a:r>
              <a:rPr lang="en-US" dirty="0"/>
              <a:t>Let’s get started!</a:t>
            </a:r>
          </a:p>
        </p:txBody>
      </p:sp>
      <p:sp>
        <p:nvSpPr>
          <p:cNvPr id="4" name="Slide Number Placeholder 3"/>
          <p:cNvSpPr>
            <a:spLocks noGrp="1"/>
          </p:cNvSpPr>
          <p:nvPr>
            <p:ph type="sldNum" sz="quarter" idx="5"/>
          </p:nvPr>
        </p:nvSpPr>
        <p:spPr/>
        <p:txBody>
          <a:bodyPr/>
          <a:lstStyle/>
          <a:p>
            <a:fld id="{5E75C1C8-2C33-4665-A90E-409065EFA830}" type="slidenum">
              <a:rPr lang="en-US" smtClean="0"/>
              <a:t>1</a:t>
            </a:fld>
            <a:endParaRPr lang="en-US"/>
          </a:p>
        </p:txBody>
      </p:sp>
    </p:spTree>
    <p:extLst>
      <p:ext uri="{BB962C8B-B14F-4D97-AF65-F5344CB8AC3E}">
        <p14:creationId xmlns:p14="http://schemas.microsoft.com/office/powerpoint/2010/main" val="1927506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 me tell you about all the courses and materials I’ve studied in my spare time since the beginning of my career as a QA Engineer</a:t>
            </a:r>
          </a:p>
          <a:p>
            <a:endParaRPr lang="en-US" dirty="0"/>
          </a:p>
        </p:txBody>
      </p:sp>
      <p:sp>
        <p:nvSpPr>
          <p:cNvPr id="4" name="Slide Number Placeholder 3"/>
          <p:cNvSpPr>
            <a:spLocks noGrp="1"/>
          </p:cNvSpPr>
          <p:nvPr>
            <p:ph type="sldNum" sz="quarter" idx="5"/>
          </p:nvPr>
        </p:nvSpPr>
        <p:spPr/>
        <p:txBody>
          <a:bodyPr/>
          <a:lstStyle/>
          <a:p>
            <a:fld id="{5E75C1C8-2C33-4665-A90E-409065EFA830}" type="slidenum">
              <a:rPr lang="en-US" smtClean="0"/>
              <a:t>10</a:t>
            </a:fld>
            <a:endParaRPr lang="en-US"/>
          </a:p>
        </p:txBody>
      </p:sp>
    </p:spTree>
    <p:extLst>
      <p:ext uri="{BB962C8B-B14F-4D97-AF65-F5344CB8AC3E}">
        <p14:creationId xmlns:p14="http://schemas.microsoft.com/office/powerpoint/2010/main" val="3754183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slide contains the list of the main courses and programs I completed or am studying right now</a:t>
            </a:r>
          </a:p>
          <a:p>
            <a:endParaRPr lang="en-US" dirty="0"/>
          </a:p>
          <a:p>
            <a:r>
              <a:rPr lang="en-US" dirty="0"/>
              <a:t>All the links are clickable, so you can check out those repositories on GitHub by clicking the links, or by clicking the GitHub icon which will redirect you to my GitHub profile with featured repositories and some more info.</a:t>
            </a:r>
          </a:p>
          <a:p>
            <a:endParaRPr lang="en-US" dirty="0"/>
          </a:p>
        </p:txBody>
      </p:sp>
      <p:sp>
        <p:nvSpPr>
          <p:cNvPr id="4" name="Slide Number Placeholder 3"/>
          <p:cNvSpPr>
            <a:spLocks noGrp="1"/>
          </p:cNvSpPr>
          <p:nvPr>
            <p:ph type="sldNum" sz="quarter" idx="5"/>
          </p:nvPr>
        </p:nvSpPr>
        <p:spPr/>
        <p:txBody>
          <a:bodyPr/>
          <a:lstStyle/>
          <a:p>
            <a:fld id="{5E75C1C8-2C33-4665-A90E-409065EFA830}" type="slidenum">
              <a:rPr lang="en-US" smtClean="0"/>
              <a:t>11</a:t>
            </a:fld>
            <a:endParaRPr lang="en-US"/>
          </a:p>
        </p:txBody>
      </p:sp>
    </p:spTree>
    <p:extLst>
      <p:ext uri="{BB962C8B-B14F-4D97-AF65-F5344CB8AC3E}">
        <p14:creationId xmlns:p14="http://schemas.microsoft.com/office/powerpoint/2010/main" val="2836591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would like to conclude my self-presentation starting with my overall Key Responsibilities as a QA Engineer</a:t>
            </a:r>
          </a:p>
        </p:txBody>
      </p:sp>
      <p:sp>
        <p:nvSpPr>
          <p:cNvPr id="4" name="Slide Number Placeholder 3"/>
          <p:cNvSpPr>
            <a:spLocks noGrp="1"/>
          </p:cNvSpPr>
          <p:nvPr>
            <p:ph type="sldNum" sz="quarter" idx="5"/>
          </p:nvPr>
        </p:nvSpPr>
        <p:spPr/>
        <p:txBody>
          <a:bodyPr/>
          <a:lstStyle/>
          <a:p>
            <a:fld id="{5E75C1C8-2C33-4665-A90E-409065EFA830}" type="slidenum">
              <a:rPr lang="en-US" smtClean="0"/>
              <a:t>12</a:t>
            </a:fld>
            <a:endParaRPr lang="en-US"/>
          </a:p>
        </p:txBody>
      </p:sp>
    </p:spTree>
    <p:extLst>
      <p:ext uri="{BB962C8B-B14F-4D97-AF65-F5344CB8AC3E}">
        <p14:creationId xmlns:p14="http://schemas.microsoft.com/office/powerpoint/2010/main" val="32165866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list of my Key Responsibilities. Let us not pause here so that my self-presentation will not be a long one</a:t>
            </a:r>
          </a:p>
          <a:p>
            <a:endParaRPr lang="en-US" dirty="0"/>
          </a:p>
        </p:txBody>
      </p:sp>
      <p:sp>
        <p:nvSpPr>
          <p:cNvPr id="4" name="Slide Number Placeholder 3"/>
          <p:cNvSpPr>
            <a:spLocks noGrp="1"/>
          </p:cNvSpPr>
          <p:nvPr>
            <p:ph type="sldNum" sz="quarter" idx="5"/>
          </p:nvPr>
        </p:nvSpPr>
        <p:spPr/>
        <p:txBody>
          <a:bodyPr/>
          <a:lstStyle/>
          <a:p>
            <a:fld id="{5E75C1C8-2C33-4665-A90E-409065EFA830}" type="slidenum">
              <a:rPr lang="en-US" smtClean="0"/>
              <a:t>13</a:t>
            </a:fld>
            <a:endParaRPr lang="en-US"/>
          </a:p>
        </p:txBody>
      </p:sp>
    </p:spTree>
    <p:extLst>
      <p:ext uri="{BB962C8B-B14F-4D97-AF65-F5344CB8AC3E}">
        <p14:creationId xmlns:p14="http://schemas.microsoft.com/office/powerpoint/2010/main" val="872013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the last informative section will show you all the tools I’ve experienced and all the skills I’ve acquired since the beginning of my career as a QA Engineer</a:t>
            </a:r>
          </a:p>
          <a:p>
            <a:endParaRPr lang="en-US" dirty="0"/>
          </a:p>
        </p:txBody>
      </p:sp>
      <p:sp>
        <p:nvSpPr>
          <p:cNvPr id="4" name="Slide Number Placeholder 3"/>
          <p:cNvSpPr>
            <a:spLocks noGrp="1"/>
          </p:cNvSpPr>
          <p:nvPr>
            <p:ph type="sldNum" sz="quarter" idx="5"/>
          </p:nvPr>
        </p:nvSpPr>
        <p:spPr/>
        <p:txBody>
          <a:bodyPr/>
          <a:lstStyle/>
          <a:p>
            <a:fld id="{5E75C1C8-2C33-4665-A90E-409065EFA830}" type="slidenum">
              <a:rPr lang="en-US" smtClean="0"/>
              <a:t>14</a:t>
            </a:fld>
            <a:endParaRPr lang="en-US"/>
          </a:p>
        </p:txBody>
      </p:sp>
    </p:spTree>
    <p:extLst>
      <p:ext uri="{BB962C8B-B14F-4D97-AF65-F5344CB8AC3E}">
        <p14:creationId xmlns:p14="http://schemas.microsoft.com/office/powerpoint/2010/main" val="1490598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1"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the list of my Skills &amp; Tools.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divided them into separate sections for more readability.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with my Key Responsibilities, I decided not enumerate all the items for the sake of saving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I would just like to pinpoint here, that I don’t have commercial experience with Automation Testing, but I learn Java with Selenium in my spare time as I’ve mentioned in the beginning of my self-presentation.</a:t>
            </a:r>
            <a:endParaRPr lang="en-US" b="1" i="1" u="sng" dirty="0"/>
          </a:p>
        </p:txBody>
      </p:sp>
      <p:sp>
        <p:nvSpPr>
          <p:cNvPr id="4" name="Slide Number Placeholder 3"/>
          <p:cNvSpPr>
            <a:spLocks noGrp="1"/>
          </p:cNvSpPr>
          <p:nvPr>
            <p:ph type="sldNum" sz="quarter" idx="5"/>
          </p:nvPr>
        </p:nvSpPr>
        <p:spPr/>
        <p:txBody>
          <a:bodyPr/>
          <a:lstStyle/>
          <a:p>
            <a:fld id="{5E75C1C8-2C33-4665-A90E-409065EFA830}" type="slidenum">
              <a:rPr lang="en-US" smtClean="0"/>
              <a:t>15</a:t>
            </a:fld>
            <a:endParaRPr lang="en-US"/>
          </a:p>
        </p:txBody>
      </p:sp>
    </p:spTree>
    <p:extLst>
      <p:ext uri="{BB962C8B-B14F-4D97-AF65-F5344CB8AC3E}">
        <p14:creationId xmlns:p14="http://schemas.microsoft.com/office/powerpoint/2010/main" val="3212191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t>So, that’s it. Thank you for your attention!</a:t>
            </a:r>
          </a:p>
          <a:p>
            <a:endParaRPr lang="en-US" sz="1200" b="1" dirty="0"/>
          </a:p>
          <a:p>
            <a:r>
              <a:rPr lang="en-US" dirty="0"/>
              <a:t>I hope you enjoyed this self-presentation. </a:t>
            </a:r>
          </a:p>
          <a:p>
            <a:endParaRPr lang="en-US" dirty="0"/>
          </a:p>
          <a:p>
            <a:r>
              <a:rPr lang="en-US" dirty="0"/>
              <a:t>Good luck!</a:t>
            </a:r>
          </a:p>
        </p:txBody>
      </p:sp>
      <p:sp>
        <p:nvSpPr>
          <p:cNvPr id="4" name="Slide Number Placeholder 3"/>
          <p:cNvSpPr>
            <a:spLocks noGrp="1"/>
          </p:cNvSpPr>
          <p:nvPr>
            <p:ph type="sldNum" sz="quarter" idx="5"/>
          </p:nvPr>
        </p:nvSpPr>
        <p:spPr/>
        <p:txBody>
          <a:bodyPr/>
          <a:lstStyle/>
          <a:p>
            <a:fld id="{5E75C1C8-2C33-4665-A90E-409065EFA830}" type="slidenum">
              <a:rPr lang="en-US" smtClean="0"/>
              <a:t>16</a:t>
            </a:fld>
            <a:endParaRPr lang="en-US"/>
          </a:p>
        </p:txBody>
      </p:sp>
    </p:spTree>
    <p:extLst>
      <p:ext uri="{BB962C8B-B14F-4D97-AF65-F5344CB8AC3E}">
        <p14:creationId xmlns:p14="http://schemas.microsoft.com/office/powerpoint/2010/main" val="3939696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you can see the agenda for my speech.</a:t>
            </a:r>
          </a:p>
          <a:p>
            <a:endParaRPr lang="en-US" dirty="0"/>
          </a:p>
          <a:p>
            <a:r>
              <a:rPr lang="en-US" dirty="0"/>
              <a:t>We will touch upon the following topics:</a:t>
            </a:r>
          </a:p>
          <a:p>
            <a:pPr marL="0" indent="0">
              <a:buNone/>
            </a:pPr>
            <a:r>
              <a:rPr lang="en-US" dirty="0"/>
              <a:t>1. Self-Introduction, where I’ll list the key points about me as a QA Engineer</a:t>
            </a:r>
          </a:p>
          <a:p>
            <a:pPr marL="0" indent="0">
              <a:buNone/>
            </a:pPr>
            <a:r>
              <a:rPr lang="en-US" dirty="0"/>
              <a:t>2. My Work Experience</a:t>
            </a:r>
            <a:br>
              <a:rPr lang="en-US" dirty="0"/>
            </a:br>
            <a:r>
              <a:rPr lang="en-US" dirty="0"/>
              <a:t>3. Self-Education, where I’ll tell you about all the courses and materials I’ve studied in my spare time since the beginning of my career as a QA Engineer</a:t>
            </a:r>
          </a:p>
          <a:p>
            <a:pPr marL="0" indent="0">
              <a:buNone/>
            </a:pPr>
            <a:endParaRPr lang="en-US" dirty="0"/>
          </a:p>
          <a:p>
            <a:pPr marL="0" indent="0">
              <a:buNone/>
            </a:pPr>
            <a:r>
              <a:rPr lang="en-US" dirty="0"/>
              <a:t>And I will summarize my self-presentation with:</a:t>
            </a:r>
          </a:p>
          <a:p>
            <a:pPr marL="0" indent="0">
              <a:buNone/>
            </a:pPr>
            <a:r>
              <a:rPr lang="en-US" dirty="0"/>
              <a:t>4. My Key Responsibilities</a:t>
            </a:r>
          </a:p>
          <a:p>
            <a:pPr marL="0" indent="0">
              <a:buNone/>
            </a:pPr>
            <a:r>
              <a:rPr lang="en-US" dirty="0"/>
              <a:t>5. My Skills &amp; Tools that I’ve used one way or another</a:t>
            </a:r>
          </a:p>
          <a:p>
            <a:pPr marL="0" indent="0">
              <a:buNone/>
            </a:pPr>
            <a:endParaRPr lang="en-US" dirty="0"/>
          </a:p>
        </p:txBody>
      </p:sp>
      <p:sp>
        <p:nvSpPr>
          <p:cNvPr id="4" name="Slide Number Placeholder 3"/>
          <p:cNvSpPr>
            <a:spLocks noGrp="1"/>
          </p:cNvSpPr>
          <p:nvPr>
            <p:ph type="sldNum" sz="quarter" idx="5"/>
          </p:nvPr>
        </p:nvSpPr>
        <p:spPr/>
        <p:txBody>
          <a:bodyPr/>
          <a:lstStyle/>
          <a:p>
            <a:fld id="{5E75C1C8-2C33-4665-A90E-409065EFA830}" type="slidenum">
              <a:rPr lang="en-US" smtClean="0"/>
              <a:t>2</a:t>
            </a:fld>
            <a:endParaRPr lang="en-US"/>
          </a:p>
        </p:txBody>
      </p:sp>
    </p:spTree>
    <p:extLst>
      <p:ext uri="{BB962C8B-B14F-4D97-AF65-F5344CB8AC3E}">
        <p14:creationId xmlns:p14="http://schemas.microsoft.com/office/powerpoint/2010/main" val="3964477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my Introduction. I’ll share the main information about me as a QA engineer</a:t>
            </a:r>
          </a:p>
        </p:txBody>
      </p:sp>
      <p:sp>
        <p:nvSpPr>
          <p:cNvPr id="4" name="Slide Number Placeholder 3"/>
          <p:cNvSpPr>
            <a:spLocks noGrp="1"/>
          </p:cNvSpPr>
          <p:nvPr>
            <p:ph type="sldNum" sz="quarter" idx="5"/>
          </p:nvPr>
        </p:nvSpPr>
        <p:spPr/>
        <p:txBody>
          <a:bodyPr/>
          <a:lstStyle/>
          <a:p>
            <a:fld id="{5E75C1C8-2C33-4665-A90E-409065EFA830}" type="slidenum">
              <a:rPr lang="en-US" smtClean="0"/>
              <a:t>3</a:t>
            </a:fld>
            <a:endParaRPr lang="en-US"/>
          </a:p>
        </p:txBody>
      </p:sp>
    </p:spTree>
    <p:extLst>
      <p:ext uri="{BB962C8B-B14F-4D97-AF65-F5344CB8AC3E}">
        <p14:creationId xmlns:p14="http://schemas.microsoft.com/office/powerpoint/2010/main" val="792358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I am a QA Engineer </a:t>
            </a:r>
            <a:br>
              <a:rPr lang="en-US" dirty="0"/>
            </a:br>
            <a:r>
              <a:rPr lang="en-US" dirty="0"/>
              <a:t>with 2 years of commercial experience </a:t>
            </a:r>
            <a:br>
              <a:rPr lang="en-US" dirty="0"/>
            </a:br>
            <a:r>
              <a:rPr lang="en-US" dirty="0"/>
              <a:t>mainly focused on functional web testing and developing comprehensive maintainable test-cases. </a:t>
            </a:r>
            <a:br>
              <a:rPr lang="en-US" dirty="0"/>
            </a:br>
            <a:endParaRPr lang="en-US" dirty="0"/>
          </a:p>
          <a:p>
            <a:pPr marL="228600" indent="-228600">
              <a:buFont typeface="+mj-lt"/>
              <a:buAutoNum type="arabicPeriod"/>
            </a:pPr>
            <a:r>
              <a:rPr lang="en-US" dirty="0"/>
              <a:t>I am a proactive person, focused on solving business issues and willing to embrace lifelong learning. </a:t>
            </a:r>
            <a:br>
              <a:rPr lang="en-US" dirty="0"/>
            </a:br>
            <a:endParaRPr lang="en-US" dirty="0"/>
          </a:p>
          <a:p>
            <a:pPr marL="228600" indent="-228600">
              <a:buFont typeface="+mj-lt"/>
              <a:buAutoNum type="arabicPeriod"/>
            </a:pPr>
            <a:r>
              <a:rPr lang="en-US" dirty="0">
                <a:solidFill>
                  <a:srgbClr val="FF0000"/>
                </a:solidFill>
              </a:rPr>
              <a:t>I am also learning automation testing with Java and Selenium to be of any help when it comes to improving the automation quality of the projects I'm going to contribute to.</a:t>
            </a:r>
          </a:p>
          <a:p>
            <a:pPr marL="228600" indent="-228600">
              <a:buFont typeface="+mj-lt"/>
              <a:buAutoNum type="arabicPeriod"/>
            </a:pPr>
            <a:endParaRPr lang="en-US" dirty="0"/>
          </a:p>
          <a:p>
            <a:pPr marL="0" indent="0">
              <a:buFont typeface="+mj-lt"/>
              <a:buNone/>
            </a:pPr>
            <a:endParaRPr lang="en-US" dirty="0"/>
          </a:p>
        </p:txBody>
      </p:sp>
      <p:sp>
        <p:nvSpPr>
          <p:cNvPr id="4" name="Slide Number Placeholder 3"/>
          <p:cNvSpPr>
            <a:spLocks noGrp="1"/>
          </p:cNvSpPr>
          <p:nvPr>
            <p:ph type="sldNum" sz="quarter" idx="5"/>
          </p:nvPr>
        </p:nvSpPr>
        <p:spPr/>
        <p:txBody>
          <a:bodyPr/>
          <a:lstStyle/>
          <a:p>
            <a:fld id="{5E75C1C8-2C33-4665-A90E-409065EFA830}" type="slidenum">
              <a:rPr lang="en-US" smtClean="0"/>
              <a:t>4</a:t>
            </a:fld>
            <a:endParaRPr lang="en-US"/>
          </a:p>
        </p:txBody>
      </p:sp>
    </p:spTree>
    <p:extLst>
      <p:ext uri="{BB962C8B-B14F-4D97-AF65-F5344CB8AC3E}">
        <p14:creationId xmlns:p14="http://schemas.microsoft.com/office/powerpoint/2010/main" val="2573639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 me share my work experience with you</a:t>
            </a:r>
          </a:p>
        </p:txBody>
      </p:sp>
      <p:sp>
        <p:nvSpPr>
          <p:cNvPr id="4" name="Slide Number Placeholder 3"/>
          <p:cNvSpPr>
            <a:spLocks noGrp="1"/>
          </p:cNvSpPr>
          <p:nvPr>
            <p:ph type="sldNum" sz="quarter" idx="5"/>
          </p:nvPr>
        </p:nvSpPr>
        <p:spPr/>
        <p:txBody>
          <a:bodyPr/>
          <a:lstStyle/>
          <a:p>
            <a:fld id="{5E75C1C8-2C33-4665-A90E-409065EFA830}" type="slidenum">
              <a:rPr lang="en-US" smtClean="0"/>
              <a:t>5</a:t>
            </a:fld>
            <a:endParaRPr lang="en-US"/>
          </a:p>
        </p:txBody>
      </p:sp>
    </p:spTree>
    <p:extLst>
      <p:ext uri="{BB962C8B-B14F-4D97-AF65-F5344CB8AC3E}">
        <p14:creationId xmlns:p14="http://schemas.microsoft.com/office/powerpoint/2010/main" val="181145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 first project is a Belarusian Volleyball Federation web site.</a:t>
            </a:r>
            <a:br>
              <a:rPr lang="en-US" dirty="0"/>
            </a:br>
            <a:r>
              <a:rPr lang="en-US" dirty="0"/>
              <a:t> </a:t>
            </a:r>
          </a:p>
          <a:p>
            <a:pPr marL="228600" indent="-228600">
              <a:buAutoNum type="arabicPeriod"/>
            </a:pPr>
            <a:r>
              <a:rPr lang="en-US" dirty="0"/>
              <a:t>During this project I got hands-on experience testing a prototype of the real web-site.</a:t>
            </a:r>
            <a:br>
              <a:rPr lang="en-US" dirty="0"/>
            </a:br>
            <a:br>
              <a:rPr lang="en-US" dirty="0"/>
            </a:br>
            <a:r>
              <a:rPr lang="en-US" dirty="0"/>
              <a:t>It helped me to get the feeling of analyzing and testing a real web application, not just some made-up home task.</a:t>
            </a:r>
            <a:br>
              <a:rPr lang="en-US" dirty="0"/>
            </a:br>
            <a:br>
              <a:rPr lang="en-US" dirty="0"/>
            </a:br>
            <a:r>
              <a:rPr lang="en-US" dirty="0"/>
              <a:t>I decided not to delve into the Responsibilities and Tools specific to the projects in the presentation, so that we could focus on the more important information about my experience. </a:t>
            </a:r>
            <a:br>
              <a:rPr lang="en-US" dirty="0"/>
            </a:br>
            <a:r>
              <a:rPr lang="en-US" dirty="0"/>
              <a:t>If you’d like, you can pause the video and see the details about those sections.</a:t>
            </a:r>
          </a:p>
        </p:txBody>
      </p:sp>
      <p:sp>
        <p:nvSpPr>
          <p:cNvPr id="4" name="Slide Number Placeholder 3"/>
          <p:cNvSpPr>
            <a:spLocks noGrp="1"/>
          </p:cNvSpPr>
          <p:nvPr>
            <p:ph type="sldNum" sz="quarter" idx="5"/>
          </p:nvPr>
        </p:nvSpPr>
        <p:spPr/>
        <p:txBody>
          <a:bodyPr/>
          <a:lstStyle/>
          <a:p>
            <a:fld id="{5E75C1C8-2C33-4665-A90E-409065EFA830}" type="slidenum">
              <a:rPr lang="en-US" smtClean="0"/>
              <a:t>6</a:t>
            </a:fld>
            <a:endParaRPr lang="en-US"/>
          </a:p>
        </p:txBody>
      </p:sp>
    </p:spTree>
    <p:extLst>
      <p:ext uri="{BB962C8B-B14F-4D97-AF65-F5344CB8AC3E}">
        <p14:creationId xmlns:p14="http://schemas.microsoft.com/office/powerpoint/2010/main" val="3261948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2nd project is my favorite one, because I learned a lot and managed to achieve a lot, too.</a:t>
            </a:r>
            <a:r>
              <a:rPr lang="ru-RU" dirty="0"/>
              <a:t> </a:t>
            </a:r>
            <a:r>
              <a:rPr lang="en-US" dirty="0"/>
              <a:t>Plus, this project was the longest project I’ve worked on during my career as a QA Engineer.</a:t>
            </a:r>
          </a:p>
          <a:p>
            <a:endParaRPr lang="en-US" dirty="0"/>
          </a:p>
          <a:p>
            <a:r>
              <a:rPr lang="en-US" dirty="0"/>
              <a:t>It is a Learning Platform which lets internal EPAM employees and basically any external employee to find and study useful programs, trainings and courses. </a:t>
            </a:r>
          </a:p>
          <a:p>
            <a:endParaRPr lang="en-US" dirty="0"/>
          </a:p>
          <a:p>
            <a:r>
              <a:rPr lang="en-US" dirty="0"/>
              <a:t>So, there is a lot of integrations with other modules which distribute beforementioned programs, trainings and courses.</a:t>
            </a:r>
          </a:p>
          <a:p>
            <a:endParaRPr lang="en-US" dirty="0"/>
          </a:p>
          <a:p>
            <a:r>
              <a:rPr lang="en-US" dirty="0"/>
              <a:t>This portal also has a separate B2B model.</a:t>
            </a:r>
          </a:p>
          <a:p>
            <a:endParaRPr lang="en-US" dirty="0"/>
          </a:p>
          <a:p>
            <a:r>
              <a:rPr lang="en-US" dirty="0"/>
              <a:t>On the slide, you can see the brief description of my achievements. </a:t>
            </a:r>
          </a:p>
          <a:p>
            <a:r>
              <a:rPr lang="en-US" dirty="0"/>
              <a:t>	</a:t>
            </a:r>
          </a:p>
          <a:p>
            <a:r>
              <a:rPr lang="en-US" dirty="0"/>
              <a:t>	If you’d like to gain more context for these achievements, you can look it up in the presentation</a:t>
            </a:r>
          </a:p>
          <a:p>
            <a:r>
              <a:rPr lang="en-US" dirty="0"/>
              <a:t>	But for the sake of saving time, let’s move on to the next slide.</a:t>
            </a:r>
            <a:br>
              <a:rPr lang="en-US" dirty="0"/>
            </a:br>
            <a:r>
              <a:rPr lang="en-US" dirty="0"/>
              <a:t>______________________________________________________________</a:t>
            </a:r>
          </a:p>
          <a:p>
            <a:endParaRPr lang="en-US" dirty="0"/>
          </a:p>
          <a:p>
            <a:r>
              <a:rPr lang="en-US" dirty="0"/>
              <a:t>Achievements with Context:</a:t>
            </a:r>
          </a:p>
          <a:p>
            <a:endParaRPr lang="en-US" dirty="0"/>
          </a:p>
          <a:p>
            <a:r>
              <a:rPr lang="en-US" dirty="0"/>
              <a:t>1) As one of the most domain-knowledgeable testers, I onboarded and mentored 3 junior testers to produce faster and deeper immersion into the project</a:t>
            </a:r>
          </a:p>
          <a:p>
            <a:r>
              <a:rPr lang="en-US" dirty="0"/>
              <a:t>workflow. This process allowed them to be of value to the customer as early as possible, and helped me to develop the necessary leadership skills.</a:t>
            </a:r>
          </a:p>
          <a:p>
            <a:endParaRPr lang="en-US" dirty="0"/>
          </a:p>
          <a:p>
            <a:r>
              <a:rPr lang="en-US" dirty="0"/>
              <a:t>2) I proposed an improvement to the Regression Testing flow, which enabled our testing team to conduct testing more effectively and leave a few more hours</a:t>
            </a:r>
          </a:p>
          <a:p>
            <a:r>
              <a:rPr lang="en-US" dirty="0"/>
              <a:t>for other QA activities. Initially, testers distributed</a:t>
            </a:r>
            <a:r>
              <a:rPr lang="ru-RU" dirty="0"/>
              <a:t> </a:t>
            </a:r>
            <a:r>
              <a:rPr lang="en-US" dirty="0"/>
              <a:t>the modules for testing in group chat. I proposed to create a separate Excel file with all the modules to be tested for a particular regression testing cycle. We could assign testers to the specific modules and then update each other on how the progress was going in the excel file in real time. We used my proposition for about month or two, and after that our Test Lead created a new flow in JIRA system which made our workflow even better.</a:t>
            </a:r>
          </a:p>
          <a:p>
            <a:endParaRPr lang="en-US" dirty="0"/>
          </a:p>
          <a:p>
            <a:r>
              <a:rPr lang="en-US" dirty="0"/>
              <a:t>3) I was responsible for ensuring communication between our team and DevOps engineers regarding the deployment of the application builds. This activity</a:t>
            </a:r>
          </a:p>
          <a:p>
            <a:r>
              <a:rPr lang="en-US" dirty="0"/>
              <a:t>helped to ensure our Test Lead had more spare time to bring more value to the project in terms of leadership and provided me with an insight into some</a:t>
            </a:r>
          </a:p>
          <a:p>
            <a:r>
              <a:rPr lang="en-US" dirty="0"/>
              <a:t>DevOps procedures.</a:t>
            </a:r>
          </a:p>
          <a:p>
            <a:endParaRPr lang="en-US" dirty="0"/>
          </a:p>
          <a:p>
            <a:r>
              <a:rPr lang="en-US" dirty="0"/>
              <a:t>4) I improved our project's documents with new UML diagrams reflecting the latest changes in the workflow regarding individual interfaces and components</a:t>
            </a:r>
          </a:p>
          <a:p>
            <a:r>
              <a:rPr lang="en-US" dirty="0"/>
              <a:t>of the application. This allowed our external users and team members to deepen their knowledge about our application's workflow, which made it easier</a:t>
            </a:r>
          </a:p>
          <a:p>
            <a:r>
              <a:rPr lang="en-US" dirty="0"/>
              <a:t>to navigate and use, leaving positive feedback for the application.</a:t>
            </a:r>
          </a:p>
          <a:p>
            <a:endParaRPr lang="en-US" dirty="0"/>
          </a:p>
          <a:p>
            <a:r>
              <a:rPr lang="en-US" dirty="0"/>
              <a:t>5) When our Test Lead was overwhelmed with leadership activities, I used to help her write test result reports for the application's release. Those reports</a:t>
            </a:r>
          </a:p>
          <a:p>
            <a:r>
              <a:rPr lang="en-US" dirty="0"/>
              <a:t>helped the whole team understand the current release scope. The relevant pain points in our application were also highlighted in order to be addressed in</a:t>
            </a:r>
          </a:p>
          <a:p>
            <a:r>
              <a:rPr lang="en-US" dirty="0"/>
              <a:t>the future.</a:t>
            </a:r>
          </a:p>
          <a:p>
            <a:endParaRPr lang="en-US" dirty="0"/>
          </a:p>
          <a:p>
            <a:r>
              <a:rPr lang="en-US" dirty="0"/>
              <a:t>6) I composed a dozen SQL-based exercises, so that new team members could practice using SQL queries in the scope of our application. Not only did it</a:t>
            </a:r>
          </a:p>
          <a:p>
            <a:r>
              <a:rPr lang="en-US" dirty="0"/>
              <a:t>enable them to improve their SQL practical abilities, it also allowed to get to know the application's structure better and bring value to the project sooner.</a:t>
            </a:r>
          </a:p>
          <a:p>
            <a:endParaRPr lang="en-US" dirty="0"/>
          </a:p>
          <a:p>
            <a:endParaRPr lang="en-US" dirty="0"/>
          </a:p>
          <a:p>
            <a:r>
              <a:rPr lang="en-US" dirty="0"/>
              <a:t>7) </a:t>
            </a:r>
            <a:r>
              <a:rPr lang="ru-RU" dirty="0"/>
              <a:t>Дописать</a:t>
            </a:r>
            <a:endParaRPr lang="en-US" dirty="0"/>
          </a:p>
        </p:txBody>
      </p:sp>
      <p:sp>
        <p:nvSpPr>
          <p:cNvPr id="4" name="Slide Number Placeholder 3"/>
          <p:cNvSpPr>
            <a:spLocks noGrp="1"/>
          </p:cNvSpPr>
          <p:nvPr>
            <p:ph type="sldNum" sz="quarter" idx="5"/>
          </p:nvPr>
        </p:nvSpPr>
        <p:spPr/>
        <p:txBody>
          <a:bodyPr/>
          <a:lstStyle/>
          <a:p>
            <a:fld id="{5E75C1C8-2C33-4665-A90E-409065EFA830}" type="slidenum">
              <a:rPr lang="en-US" smtClean="0"/>
              <a:t>7</a:t>
            </a:fld>
            <a:endParaRPr lang="en-US"/>
          </a:p>
        </p:txBody>
      </p:sp>
    </p:spTree>
    <p:extLst>
      <p:ext uri="{BB962C8B-B14F-4D97-AF65-F5344CB8AC3E}">
        <p14:creationId xmlns:p14="http://schemas.microsoft.com/office/powerpoint/2010/main" val="3534021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3</a:t>
            </a:r>
            <a:r>
              <a:rPr lang="en-US" baseline="30000" dirty="0"/>
              <a:t>rd</a:t>
            </a:r>
            <a:r>
              <a:rPr lang="en-US" dirty="0"/>
              <a:t> application I worked with is the shortest one, because by the time I was assigned to it, it only required developing and testing one crucial module. </a:t>
            </a:r>
          </a:p>
          <a:p>
            <a:endParaRPr lang="en-US" dirty="0"/>
          </a:p>
          <a:p>
            <a:r>
              <a:rPr lang="en-US" dirty="0"/>
              <a:t>The other activities were support related and all the regression testing suites were fully automated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terms of achievements, I can mention that </a:t>
            </a:r>
            <a:r>
              <a:rPr lang="en-US" dirty="0">
                <a:solidFill>
                  <a:schemeClr val="tx1"/>
                </a:solidFill>
              </a:rPr>
              <a:t>I was the only QA Engineer assigned to analyze and test this new key application’s module which eventually released to production without any major/critical functional defects</a:t>
            </a:r>
          </a:p>
          <a:p>
            <a:endParaRPr lang="en-US" dirty="0"/>
          </a:p>
        </p:txBody>
      </p:sp>
      <p:sp>
        <p:nvSpPr>
          <p:cNvPr id="4" name="Slide Number Placeholder 3"/>
          <p:cNvSpPr>
            <a:spLocks noGrp="1"/>
          </p:cNvSpPr>
          <p:nvPr>
            <p:ph type="sldNum" sz="quarter" idx="5"/>
          </p:nvPr>
        </p:nvSpPr>
        <p:spPr/>
        <p:txBody>
          <a:bodyPr/>
          <a:lstStyle/>
          <a:p>
            <a:fld id="{5E75C1C8-2C33-4665-A90E-409065EFA830}" type="slidenum">
              <a:rPr lang="en-US" smtClean="0"/>
              <a:t>8</a:t>
            </a:fld>
            <a:endParaRPr lang="en-US"/>
          </a:p>
        </p:txBody>
      </p:sp>
    </p:spTree>
    <p:extLst>
      <p:ext uri="{BB962C8B-B14F-4D97-AF65-F5344CB8AC3E}">
        <p14:creationId xmlns:p14="http://schemas.microsoft.com/office/powerpoint/2010/main" val="2899942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but not the least. My 4</a:t>
            </a:r>
            <a:r>
              <a:rPr lang="en-US" baseline="30000" dirty="0"/>
              <a:t>th</a:t>
            </a:r>
            <a:r>
              <a:rPr lang="en-US" dirty="0"/>
              <a:t> and current project I was assigned to after the previous project was fully transferred to the Support or Maintenance phase.</a:t>
            </a:r>
            <a:br>
              <a:rPr lang="en-US" dirty="0"/>
            </a:br>
            <a:endParaRPr lang="en-US" dirty="0"/>
          </a:p>
          <a:p>
            <a:r>
              <a:rPr lang="en-US" dirty="0"/>
              <a:t>I’ve been working on this project for about 3 months and sadly, I have no great achievements I could share yet, despite just doing a good job regarding QA activities.</a:t>
            </a:r>
          </a:p>
        </p:txBody>
      </p:sp>
      <p:sp>
        <p:nvSpPr>
          <p:cNvPr id="4" name="Slide Number Placeholder 3"/>
          <p:cNvSpPr>
            <a:spLocks noGrp="1"/>
          </p:cNvSpPr>
          <p:nvPr>
            <p:ph type="sldNum" sz="quarter" idx="5"/>
          </p:nvPr>
        </p:nvSpPr>
        <p:spPr/>
        <p:txBody>
          <a:bodyPr/>
          <a:lstStyle/>
          <a:p>
            <a:fld id="{5E75C1C8-2C33-4665-A90E-409065EFA830}" type="slidenum">
              <a:rPr lang="en-US" smtClean="0"/>
              <a:t>9</a:t>
            </a:fld>
            <a:endParaRPr lang="en-US"/>
          </a:p>
        </p:txBody>
      </p:sp>
    </p:spTree>
    <p:extLst>
      <p:ext uri="{BB962C8B-B14F-4D97-AF65-F5344CB8AC3E}">
        <p14:creationId xmlns:p14="http://schemas.microsoft.com/office/powerpoint/2010/main" val="1465897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16EA-C0C5-8F6A-62DD-585D6A673F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A87992-1767-DA44-0046-8143F786F7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3D5331-5D52-5B51-FAD0-B12A3B97F37D}"/>
              </a:ext>
            </a:extLst>
          </p:cNvPr>
          <p:cNvSpPr>
            <a:spLocks noGrp="1"/>
          </p:cNvSpPr>
          <p:nvPr>
            <p:ph type="dt" sz="half" idx="10"/>
          </p:nvPr>
        </p:nvSpPr>
        <p:spPr/>
        <p:txBody>
          <a:bodyPr/>
          <a:lstStyle/>
          <a:p>
            <a:fld id="{69B87B1A-A717-46D8-A6B8-C02B08B2B174}" type="datetimeFigureOut">
              <a:rPr lang="en-US" smtClean="0"/>
              <a:t>2023-10-29</a:t>
            </a:fld>
            <a:endParaRPr lang="en-US"/>
          </a:p>
        </p:txBody>
      </p:sp>
      <p:sp>
        <p:nvSpPr>
          <p:cNvPr id="5" name="Footer Placeholder 4">
            <a:extLst>
              <a:ext uri="{FF2B5EF4-FFF2-40B4-BE49-F238E27FC236}">
                <a16:creationId xmlns:a16="http://schemas.microsoft.com/office/drawing/2014/main" id="{4E030C5D-2E48-1EBA-832A-CE44D64F1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853054-EF3F-C9B0-5D16-121B2B90332E}"/>
              </a:ext>
            </a:extLst>
          </p:cNvPr>
          <p:cNvSpPr>
            <a:spLocks noGrp="1"/>
          </p:cNvSpPr>
          <p:nvPr>
            <p:ph type="sldNum" sz="quarter" idx="12"/>
          </p:nvPr>
        </p:nvSpPr>
        <p:spPr/>
        <p:txBody>
          <a:bodyPr/>
          <a:lstStyle/>
          <a:p>
            <a:fld id="{8DA583D3-6B55-43DC-9DA5-05F4494456DC}" type="slidenum">
              <a:rPr lang="en-US" smtClean="0"/>
              <a:t>‹#›</a:t>
            </a:fld>
            <a:endParaRPr lang="en-US"/>
          </a:p>
        </p:txBody>
      </p:sp>
    </p:spTree>
    <p:extLst>
      <p:ext uri="{BB962C8B-B14F-4D97-AF65-F5344CB8AC3E}">
        <p14:creationId xmlns:p14="http://schemas.microsoft.com/office/powerpoint/2010/main" val="3779562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2B6E0-E6CA-DCB9-9903-22C93C940F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001626-7E3C-5184-37DF-76CE5A5DBF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C6E3D4-C2E1-1D89-C2EA-96408E6A853C}"/>
              </a:ext>
            </a:extLst>
          </p:cNvPr>
          <p:cNvSpPr>
            <a:spLocks noGrp="1"/>
          </p:cNvSpPr>
          <p:nvPr>
            <p:ph type="dt" sz="half" idx="10"/>
          </p:nvPr>
        </p:nvSpPr>
        <p:spPr/>
        <p:txBody>
          <a:bodyPr/>
          <a:lstStyle/>
          <a:p>
            <a:fld id="{69B87B1A-A717-46D8-A6B8-C02B08B2B174}" type="datetimeFigureOut">
              <a:rPr lang="en-US" smtClean="0"/>
              <a:t>2023-10-29</a:t>
            </a:fld>
            <a:endParaRPr lang="en-US"/>
          </a:p>
        </p:txBody>
      </p:sp>
      <p:sp>
        <p:nvSpPr>
          <p:cNvPr id="5" name="Footer Placeholder 4">
            <a:extLst>
              <a:ext uri="{FF2B5EF4-FFF2-40B4-BE49-F238E27FC236}">
                <a16:creationId xmlns:a16="http://schemas.microsoft.com/office/drawing/2014/main" id="{7024CAF9-6BFC-2A90-1D9F-F3AAE7BEB1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DAF46D-1707-6ACE-F850-AF09FF2D7DC9}"/>
              </a:ext>
            </a:extLst>
          </p:cNvPr>
          <p:cNvSpPr>
            <a:spLocks noGrp="1"/>
          </p:cNvSpPr>
          <p:nvPr>
            <p:ph type="sldNum" sz="quarter" idx="12"/>
          </p:nvPr>
        </p:nvSpPr>
        <p:spPr/>
        <p:txBody>
          <a:bodyPr/>
          <a:lstStyle/>
          <a:p>
            <a:fld id="{8DA583D3-6B55-43DC-9DA5-05F4494456DC}" type="slidenum">
              <a:rPr lang="en-US" smtClean="0"/>
              <a:t>‹#›</a:t>
            </a:fld>
            <a:endParaRPr lang="en-US"/>
          </a:p>
        </p:txBody>
      </p:sp>
    </p:spTree>
    <p:extLst>
      <p:ext uri="{BB962C8B-B14F-4D97-AF65-F5344CB8AC3E}">
        <p14:creationId xmlns:p14="http://schemas.microsoft.com/office/powerpoint/2010/main" val="3166829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FA7855-C030-2326-8E48-FC0B5876AA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D484C8-7463-B8C8-B400-06185BBAD3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E5E5E1-C30B-4556-E457-EF16EFE6CA53}"/>
              </a:ext>
            </a:extLst>
          </p:cNvPr>
          <p:cNvSpPr>
            <a:spLocks noGrp="1"/>
          </p:cNvSpPr>
          <p:nvPr>
            <p:ph type="dt" sz="half" idx="10"/>
          </p:nvPr>
        </p:nvSpPr>
        <p:spPr/>
        <p:txBody>
          <a:bodyPr/>
          <a:lstStyle/>
          <a:p>
            <a:fld id="{69B87B1A-A717-46D8-A6B8-C02B08B2B174}" type="datetimeFigureOut">
              <a:rPr lang="en-US" smtClean="0"/>
              <a:t>2023-10-29</a:t>
            </a:fld>
            <a:endParaRPr lang="en-US"/>
          </a:p>
        </p:txBody>
      </p:sp>
      <p:sp>
        <p:nvSpPr>
          <p:cNvPr id="5" name="Footer Placeholder 4">
            <a:extLst>
              <a:ext uri="{FF2B5EF4-FFF2-40B4-BE49-F238E27FC236}">
                <a16:creationId xmlns:a16="http://schemas.microsoft.com/office/drawing/2014/main" id="{6D4CC04A-18D1-94BB-3615-A85241D62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9D518A-1044-38C0-861F-7150589CA359}"/>
              </a:ext>
            </a:extLst>
          </p:cNvPr>
          <p:cNvSpPr>
            <a:spLocks noGrp="1"/>
          </p:cNvSpPr>
          <p:nvPr>
            <p:ph type="sldNum" sz="quarter" idx="12"/>
          </p:nvPr>
        </p:nvSpPr>
        <p:spPr/>
        <p:txBody>
          <a:bodyPr/>
          <a:lstStyle/>
          <a:p>
            <a:fld id="{8DA583D3-6B55-43DC-9DA5-05F4494456DC}" type="slidenum">
              <a:rPr lang="en-US" smtClean="0"/>
              <a:t>‹#›</a:t>
            </a:fld>
            <a:endParaRPr lang="en-US"/>
          </a:p>
        </p:txBody>
      </p:sp>
    </p:spTree>
    <p:extLst>
      <p:ext uri="{BB962C8B-B14F-4D97-AF65-F5344CB8AC3E}">
        <p14:creationId xmlns:p14="http://schemas.microsoft.com/office/powerpoint/2010/main" val="2741774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2566E-9748-D7E8-C154-5ED68CFF19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737E2F-DD94-4EFE-FBA5-E49D2E15A1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E45B85-8D21-1A1D-1511-3ABEE4E3FC7A}"/>
              </a:ext>
            </a:extLst>
          </p:cNvPr>
          <p:cNvSpPr>
            <a:spLocks noGrp="1"/>
          </p:cNvSpPr>
          <p:nvPr>
            <p:ph type="dt" sz="half" idx="10"/>
          </p:nvPr>
        </p:nvSpPr>
        <p:spPr/>
        <p:txBody>
          <a:bodyPr/>
          <a:lstStyle/>
          <a:p>
            <a:fld id="{69B87B1A-A717-46D8-A6B8-C02B08B2B174}" type="datetimeFigureOut">
              <a:rPr lang="en-US" smtClean="0"/>
              <a:t>2023-10-29</a:t>
            </a:fld>
            <a:endParaRPr lang="en-US"/>
          </a:p>
        </p:txBody>
      </p:sp>
      <p:sp>
        <p:nvSpPr>
          <p:cNvPr id="5" name="Footer Placeholder 4">
            <a:extLst>
              <a:ext uri="{FF2B5EF4-FFF2-40B4-BE49-F238E27FC236}">
                <a16:creationId xmlns:a16="http://schemas.microsoft.com/office/drawing/2014/main" id="{E10E1A65-D888-5F61-7C78-EAC74F0A83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33D212-2A05-D9F8-2653-73E1250E808A}"/>
              </a:ext>
            </a:extLst>
          </p:cNvPr>
          <p:cNvSpPr>
            <a:spLocks noGrp="1"/>
          </p:cNvSpPr>
          <p:nvPr>
            <p:ph type="sldNum" sz="quarter" idx="12"/>
          </p:nvPr>
        </p:nvSpPr>
        <p:spPr/>
        <p:txBody>
          <a:bodyPr/>
          <a:lstStyle/>
          <a:p>
            <a:fld id="{8DA583D3-6B55-43DC-9DA5-05F4494456DC}" type="slidenum">
              <a:rPr lang="en-US" smtClean="0"/>
              <a:t>‹#›</a:t>
            </a:fld>
            <a:endParaRPr lang="en-US"/>
          </a:p>
        </p:txBody>
      </p:sp>
    </p:spTree>
    <p:extLst>
      <p:ext uri="{BB962C8B-B14F-4D97-AF65-F5344CB8AC3E}">
        <p14:creationId xmlns:p14="http://schemas.microsoft.com/office/powerpoint/2010/main" val="670221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C1106-56F0-6695-70FF-04B7934F66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E51EAB-516D-F516-593D-CE779F5D1F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BF0B82-C6CB-ACFF-10F8-47D60B0F18C9}"/>
              </a:ext>
            </a:extLst>
          </p:cNvPr>
          <p:cNvSpPr>
            <a:spLocks noGrp="1"/>
          </p:cNvSpPr>
          <p:nvPr>
            <p:ph type="dt" sz="half" idx="10"/>
          </p:nvPr>
        </p:nvSpPr>
        <p:spPr/>
        <p:txBody>
          <a:bodyPr/>
          <a:lstStyle/>
          <a:p>
            <a:fld id="{69B87B1A-A717-46D8-A6B8-C02B08B2B174}" type="datetimeFigureOut">
              <a:rPr lang="en-US" smtClean="0"/>
              <a:t>2023-10-29</a:t>
            </a:fld>
            <a:endParaRPr lang="en-US"/>
          </a:p>
        </p:txBody>
      </p:sp>
      <p:sp>
        <p:nvSpPr>
          <p:cNvPr id="5" name="Footer Placeholder 4">
            <a:extLst>
              <a:ext uri="{FF2B5EF4-FFF2-40B4-BE49-F238E27FC236}">
                <a16:creationId xmlns:a16="http://schemas.microsoft.com/office/drawing/2014/main" id="{55D6EDDD-97C3-01F4-AFA3-83D47B57C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17E60B-2E61-821E-87D0-AED5D44A90B9}"/>
              </a:ext>
            </a:extLst>
          </p:cNvPr>
          <p:cNvSpPr>
            <a:spLocks noGrp="1"/>
          </p:cNvSpPr>
          <p:nvPr>
            <p:ph type="sldNum" sz="quarter" idx="12"/>
          </p:nvPr>
        </p:nvSpPr>
        <p:spPr/>
        <p:txBody>
          <a:bodyPr/>
          <a:lstStyle/>
          <a:p>
            <a:fld id="{8DA583D3-6B55-43DC-9DA5-05F4494456DC}" type="slidenum">
              <a:rPr lang="en-US" smtClean="0"/>
              <a:t>‹#›</a:t>
            </a:fld>
            <a:endParaRPr lang="en-US"/>
          </a:p>
        </p:txBody>
      </p:sp>
    </p:spTree>
    <p:extLst>
      <p:ext uri="{BB962C8B-B14F-4D97-AF65-F5344CB8AC3E}">
        <p14:creationId xmlns:p14="http://schemas.microsoft.com/office/powerpoint/2010/main" val="2989075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04A9-C6FF-9A5A-8133-4364502289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FF4F42-5C4A-E0C9-DF0D-93A983B53F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7B881B-8873-B302-2439-0AC4F824AA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80AA59-3354-47E5-CE24-6FCB6631BAE5}"/>
              </a:ext>
            </a:extLst>
          </p:cNvPr>
          <p:cNvSpPr>
            <a:spLocks noGrp="1"/>
          </p:cNvSpPr>
          <p:nvPr>
            <p:ph type="dt" sz="half" idx="10"/>
          </p:nvPr>
        </p:nvSpPr>
        <p:spPr/>
        <p:txBody>
          <a:bodyPr/>
          <a:lstStyle/>
          <a:p>
            <a:fld id="{69B87B1A-A717-46D8-A6B8-C02B08B2B174}" type="datetimeFigureOut">
              <a:rPr lang="en-US" smtClean="0"/>
              <a:t>2023-10-29</a:t>
            </a:fld>
            <a:endParaRPr lang="en-US"/>
          </a:p>
        </p:txBody>
      </p:sp>
      <p:sp>
        <p:nvSpPr>
          <p:cNvPr id="6" name="Footer Placeholder 5">
            <a:extLst>
              <a:ext uri="{FF2B5EF4-FFF2-40B4-BE49-F238E27FC236}">
                <a16:creationId xmlns:a16="http://schemas.microsoft.com/office/drawing/2014/main" id="{FACD121A-9528-FF9D-00BA-D2C2D23EAD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17932B-E144-70A2-64CD-F9CA66880329}"/>
              </a:ext>
            </a:extLst>
          </p:cNvPr>
          <p:cNvSpPr>
            <a:spLocks noGrp="1"/>
          </p:cNvSpPr>
          <p:nvPr>
            <p:ph type="sldNum" sz="quarter" idx="12"/>
          </p:nvPr>
        </p:nvSpPr>
        <p:spPr/>
        <p:txBody>
          <a:bodyPr/>
          <a:lstStyle/>
          <a:p>
            <a:fld id="{8DA583D3-6B55-43DC-9DA5-05F4494456DC}" type="slidenum">
              <a:rPr lang="en-US" smtClean="0"/>
              <a:t>‹#›</a:t>
            </a:fld>
            <a:endParaRPr lang="en-US"/>
          </a:p>
        </p:txBody>
      </p:sp>
    </p:spTree>
    <p:extLst>
      <p:ext uri="{BB962C8B-B14F-4D97-AF65-F5344CB8AC3E}">
        <p14:creationId xmlns:p14="http://schemas.microsoft.com/office/powerpoint/2010/main" val="3086763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A91FA-80E6-1E0A-8F84-47B54B505E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1E0523-D174-D2C8-66C7-CC81C51654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0F4810-971D-A7E0-833F-92475679F9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4C7370-8181-3DCF-AF54-99837658E0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8B9300-5B44-6926-15E5-F69E4788D8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3AC03D-097B-258C-7D42-DB6595BA206B}"/>
              </a:ext>
            </a:extLst>
          </p:cNvPr>
          <p:cNvSpPr>
            <a:spLocks noGrp="1"/>
          </p:cNvSpPr>
          <p:nvPr>
            <p:ph type="dt" sz="half" idx="10"/>
          </p:nvPr>
        </p:nvSpPr>
        <p:spPr/>
        <p:txBody>
          <a:bodyPr/>
          <a:lstStyle/>
          <a:p>
            <a:fld id="{69B87B1A-A717-46D8-A6B8-C02B08B2B174}" type="datetimeFigureOut">
              <a:rPr lang="en-US" smtClean="0"/>
              <a:t>2023-10-29</a:t>
            </a:fld>
            <a:endParaRPr lang="en-US"/>
          </a:p>
        </p:txBody>
      </p:sp>
      <p:sp>
        <p:nvSpPr>
          <p:cNvPr id="8" name="Footer Placeholder 7">
            <a:extLst>
              <a:ext uri="{FF2B5EF4-FFF2-40B4-BE49-F238E27FC236}">
                <a16:creationId xmlns:a16="http://schemas.microsoft.com/office/drawing/2014/main" id="{DE45FD2C-9118-B72A-EA58-47A771394A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122C20-BA8F-ECF7-52FE-C70A5F15A15B}"/>
              </a:ext>
            </a:extLst>
          </p:cNvPr>
          <p:cNvSpPr>
            <a:spLocks noGrp="1"/>
          </p:cNvSpPr>
          <p:nvPr>
            <p:ph type="sldNum" sz="quarter" idx="12"/>
          </p:nvPr>
        </p:nvSpPr>
        <p:spPr/>
        <p:txBody>
          <a:bodyPr/>
          <a:lstStyle/>
          <a:p>
            <a:fld id="{8DA583D3-6B55-43DC-9DA5-05F4494456DC}" type="slidenum">
              <a:rPr lang="en-US" smtClean="0"/>
              <a:t>‹#›</a:t>
            </a:fld>
            <a:endParaRPr lang="en-US"/>
          </a:p>
        </p:txBody>
      </p:sp>
    </p:spTree>
    <p:extLst>
      <p:ext uri="{BB962C8B-B14F-4D97-AF65-F5344CB8AC3E}">
        <p14:creationId xmlns:p14="http://schemas.microsoft.com/office/powerpoint/2010/main" val="1921439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D5E90-12B2-142D-2C9C-F70B4FC426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884ACC-D5BE-9D31-75A6-3A26AEE6A430}"/>
              </a:ext>
            </a:extLst>
          </p:cNvPr>
          <p:cNvSpPr>
            <a:spLocks noGrp="1"/>
          </p:cNvSpPr>
          <p:nvPr>
            <p:ph type="dt" sz="half" idx="10"/>
          </p:nvPr>
        </p:nvSpPr>
        <p:spPr/>
        <p:txBody>
          <a:bodyPr/>
          <a:lstStyle/>
          <a:p>
            <a:fld id="{69B87B1A-A717-46D8-A6B8-C02B08B2B174}" type="datetimeFigureOut">
              <a:rPr lang="en-US" smtClean="0"/>
              <a:t>2023-10-29</a:t>
            </a:fld>
            <a:endParaRPr lang="en-US"/>
          </a:p>
        </p:txBody>
      </p:sp>
      <p:sp>
        <p:nvSpPr>
          <p:cNvPr id="4" name="Footer Placeholder 3">
            <a:extLst>
              <a:ext uri="{FF2B5EF4-FFF2-40B4-BE49-F238E27FC236}">
                <a16:creationId xmlns:a16="http://schemas.microsoft.com/office/drawing/2014/main" id="{13C4BE46-1AA3-9C2E-A0CB-BEACC7BE68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5A45FA-E028-B305-CED1-2D3354B03B82}"/>
              </a:ext>
            </a:extLst>
          </p:cNvPr>
          <p:cNvSpPr>
            <a:spLocks noGrp="1"/>
          </p:cNvSpPr>
          <p:nvPr>
            <p:ph type="sldNum" sz="quarter" idx="12"/>
          </p:nvPr>
        </p:nvSpPr>
        <p:spPr/>
        <p:txBody>
          <a:bodyPr/>
          <a:lstStyle/>
          <a:p>
            <a:fld id="{8DA583D3-6B55-43DC-9DA5-05F4494456DC}" type="slidenum">
              <a:rPr lang="en-US" smtClean="0"/>
              <a:t>‹#›</a:t>
            </a:fld>
            <a:endParaRPr lang="en-US"/>
          </a:p>
        </p:txBody>
      </p:sp>
    </p:spTree>
    <p:extLst>
      <p:ext uri="{BB962C8B-B14F-4D97-AF65-F5344CB8AC3E}">
        <p14:creationId xmlns:p14="http://schemas.microsoft.com/office/powerpoint/2010/main" val="329634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A1B338-93F1-AA04-6318-00087A0EC27E}"/>
              </a:ext>
            </a:extLst>
          </p:cNvPr>
          <p:cNvSpPr>
            <a:spLocks noGrp="1"/>
          </p:cNvSpPr>
          <p:nvPr>
            <p:ph type="dt" sz="half" idx="10"/>
          </p:nvPr>
        </p:nvSpPr>
        <p:spPr/>
        <p:txBody>
          <a:bodyPr/>
          <a:lstStyle/>
          <a:p>
            <a:fld id="{69B87B1A-A717-46D8-A6B8-C02B08B2B174}" type="datetimeFigureOut">
              <a:rPr lang="en-US" smtClean="0"/>
              <a:t>2023-10-29</a:t>
            </a:fld>
            <a:endParaRPr lang="en-US"/>
          </a:p>
        </p:txBody>
      </p:sp>
      <p:sp>
        <p:nvSpPr>
          <p:cNvPr id="3" name="Footer Placeholder 2">
            <a:extLst>
              <a:ext uri="{FF2B5EF4-FFF2-40B4-BE49-F238E27FC236}">
                <a16:creationId xmlns:a16="http://schemas.microsoft.com/office/drawing/2014/main" id="{A73FA24A-B11E-ABD7-AF8A-E19A11DEEA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BA00BF-4E5F-4489-A015-F381802E3B6C}"/>
              </a:ext>
            </a:extLst>
          </p:cNvPr>
          <p:cNvSpPr>
            <a:spLocks noGrp="1"/>
          </p:cNvSpPr>
          <p:nvPr>
            <p:ph type="sldNum" sz="quarter" idx="12"/>
          </p:nvPr>
        </p:nvSpPr>
        <p:spPr/>
        <p:txBody>
          <a:bodyPr/>
          <a:lstStyle/>
          <a:p>
            <a:fld id="{8DA583D3-6B55-43DC-9DA5-05F4494456DC}" type="slidenum">
              <a:rPr lang="en-US" smtClean="0"/>
              <a:t>‹#›</a:t>
            </a:fld>
            <a:endParaRPr lang="en-US"/>
          </a:p>
        </p:txBody>
      </p:sp>
    </p:spTree>
    <p:extLst>
      <p:ext uri="{BB962C8B-B14F-4D97-AF65-F5344CB8AC3E}">
        <p14:creationId xmlns:p14="http://schemas.microsoft.com/office/powerpoint/2010/main" val="1840293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B9AA4-D607-DE7D-FA2F-52D13900FC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663EF4-20FC-AA1E-D336-8F503C32AC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C1F9AD-1C3F-0B6B-3EAB-0A7EE987B8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131848-D527-F23B-59C6-3457FE08F00C}"/>
              </a:ext>
            </a:extLst>
          </p:cNvPr>
          <p:cNvSpPr>
            <a:spLocks noGrp="1"/>
          </p:cNvSpPr>
          <p:nvPr>
            <p:ph type="dt" sz="half" idx="10"/>
          </p:nvPr>
        </p:nvSpPr>
        <p:spPr/>
        <p:txBody>
          <a:bodyPr/>
          <a:lstStyle/>
          <a:p>
            <a:fld id="{69B87B1A-A717-46D8-A6B8-C02B08B2B174}" type="datetimeFigureOut">
              <a:rPr lang="en-US" smtClean="0"/>
              <a:t>2023-10-29</a:t>
            </a:fld>
            <a:endParaRPr lang="en-US"/>
          </a:p>
        </p:txBody>
      </p:sp>
      <p:sp>
        <p:nvSpPr>
          <p:cNvPr id="6" name="Footer Placeholder 5">
            <a:extLst>
              <a:ext uri="{FF2B5EF4-FFF2-40B4-BE49-F238E27FC236}">
                <a16:creationId xmlns:a16="http://schemas.microsoft.com/office/drawing/2014/main" id="{CB0B4D9B-5045-6EFF-719C-CC8772404C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54C1B5-055A-7B73-29E9-5031FC38C32E}"/>
              </a:ext>
            </a:extLst>
          </p:cNvPr>
          <p:cNvSpPr>
            <a:spLocks noGrp="1"/>
          </p:cNvSpPr>
          <p:nvPr>
            <p:ph type="sldNum" sz="quarter" idx="12"/>
          </p:nvPr>
        </p:nvSpPr>
        <p:spPr/>
        <p:txBody>
          <a:bodyPr/>
          <a:lstStyle/>
          <a:p>
            <a:fld id="{8DA583D3-6B55-43DC-9DA5-05F4494456DC}" type="slidenum">
              <a:rPr lang="en-US" smtClean="0"/>
              <a:t>‹#›</a:t>
            </a:fld>
            <a:endParaRPr lang="en-US"/>
          </a:p>
        </p:txBody>
      </p:sp>
    </p:spTree>
    <p:extLst>
      <p:ext uri="{BB962C8B-B14F-4D97-AF65-F5344CB8AC3E}">
        <p14:creationId xmlns:p14="http://schemas.microsoft.com/office/powerpoint/2010/main" val="748780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703E0-1FC9-A79E-7E1C-F5D47B5EBA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FDD898-07CD-CDAA-093C-48C1262B13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5B8340-A826-5503-863A-85DFA9EDCD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D7E1C2-6F1E-8690-3960-F5E77BB2DB53}"/>
              </a:ext>
            </a:extLst>
          </p:cNvPr>
          <p:cNvSpPr>
            <a:spLocks noGrp="1"/>
          </p:cNvSpPr>
          <p:nvPr>
            <p:ph type="dt" sz="half" idx="10"/>
          </p:nvPr>
        </p:nvSpPr>
        <p:spPr/>
        <p:txBody>
          <a:bodyPr/>
          <a:lstStyle/>
          <a:p>
            <a:fld id="{69B87B1A-A717-46D8-A6B8-C02B08B2B174}" type="datetimeFigureOut">
              <a:rPr lang="en-US" smtClean="0"/>
              <a:t>2023-10-29</a:t>
            </a:fld>
            <a:endParaRPr lang="en-US"/>
          </a:p>
        </p:txBody>
      </p:sp>
      <p:sp>
        <p:nvSpPr>
          <p:cNvPr id="6" name="Footer Placeholder 5">
            <a:extLst>
              <a:ext uri="{FF2B5EF4-FFF2-40B4-BE49-F238E27FC236}">
                <a16:creationId xmlns:a16="http://schemas.microsoft.com/office/drawing/2014/main" id="{C55B241B-3515-3F65-36E4-E85697DCFE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E516E7-B713-FA76-8DFF-D9100B9D4663}"/>
              </a:ext>
            </a:extLst>
          </p:cNvPr>
          <p:cNvSpPr>
            <a:spLocks noGrp="1"/>
          </p:cNvSpPr>
          <p:nvPr>
            <p:ph type="sldNum" sz="quarter" idx="12"/>
          </p:nvPr>
        </p:nvSpPr>
        <p:spPr/>
        <p:txBody>
          <a:bodyPr/>
          <a:lstStyle/>
          <a:p>
            <a:fld id="{8DA583D3-6B55-43DC-9DA5-05F4494456DC}" type="slidenum">
              <a:rPr lang="en-US" smtClean="0"/>
              <a:t>‹#›</a:t>
            </a:fld>
            <a:endParaRPr lang="en-US"/>
          </a:p>
        </p:txBody>
      </p:sp>
    </p:spTree>
    <p:extLst>
      <p:ext uri="{BB962C8B-B14F-4D97-AF65-F5344CB8AC3E}">
        <p14:creationId xmlns:p14="http://schemas.microsoft.com/office/powerpoint/2010/main" val="1036715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F60AB1-420A-3625-5099-FEE946ACAC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8518C2-B125-808E-E39B-D1D2D5C2B1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3F5508-EA96-61B2-CB86-219DC80654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B87B1A-A717-46D8-A6B8-C02B08B2B174}" type="datetimeFigureOut">
              <a:rPr lang="en-US" smtClean="0"/>
              <a:t>2023-10-29</a:t>
            </a:fld>
            <a:endParaRPr lang="en-US"/>
          </a:p>
        </p:txBody>
      </p:sp>
      <p:sp>
        <p:nvSpPr>
          <p:cNvPr id="5" name="Footer Placeholder 4">
            <a:extLst>
              <a:ext uri="{FF2B5EF4-FFF2-40B4-BE49-F238E27FC236}">
                <a16:creationId xmlns:a16="http://schemas.microsoft.com/office/drawing/2014/main" id="{5FD79BE9-01F2-7BD5-136D-57DCB08077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1A8A9B-6B47-8DDF-E5C0-7EED1EE7EA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A583D3-6B55-43DC-9DA5-05F4494456DC}" type="slidenum">
              <a:rPr lang="en-US" smtClean="0"/>
              <a:t>‹#›</a:t>
            </a:fld>
            <a:endParaRPr lang="en-US"/>
          </a:p>
        </p:txBody>
      </p:sp>
    </p:spTree>
    <p:extLst>
      <p:ext uri="{BB962C8B-B14F-4D97-AF65-F5344CB8AC3E}">
        <p14:creationId xmlns:p14="http://schemas.microsoft.com/office/powerpoint/2010/main" val="936229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oom.com/share/64abff0a28af4eda8d58a85eb6ab7877"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github.com/lawb4/arjftyl" TargetMode="External"/><Relationship Id="rId3" Type="http://schemas.openxmlformats.org/officeDocument/2006/relationships/hyperlink" Target="https://github.com/lawb4/js-qa-course" TargetMode="External"/><Relationship Id="rId7" Type="http://schemas.openxmlformats.org/officeDocument/2006/relationships/hyperlink" Target="https://github.com/lawb4/rryl7-java"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github.com/lawb4/java-rush" TargetMode="External"/><Relationship Id="rId11" Type="http://schemas.openxmlformats.org/officeDocument/2006/relationships/hyperlink" Target="https://github.com/lawb4/qa-portfolio" TargetMode="External"/><Relationship Id="rId5" Type="http://schemas.openxmlformats.org/officeDocument/2006/relationships/hyperlink" Target="https://github.com/lawb4/java-jetbrains-academy" TargetMode="External"/><Relationship Id="rId10" Type="http://schemas.openxmlformats.org/officeDocument/2006/relationships/image" Target="../media/image5.png"/><Relationship Id="rId4" Type="http://schemas.openxmlformats.org/officeDocument/2006/relationships/hyperlink" Target="https://github.com/lawb4/java-mooc-fi" TargetMode="External"/><Relationship Id="rId9" Type="http://schemas.openxmlformats.org/officeDocument/2006/relationships/hyperlink" Target="https://github.com/lawb4#my-repos"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bvf.b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learn.epam.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ED5E2-D4DE-ECF1-B8D4-DAEB7CB49D79}"/>
              </a:ext>
            </a:extLst>
          </p:cNvPr>
          <p:cNvSpPr>
            <a:spLocks noGrp="1"/>
          </p:cNvSpPr>
          <p:nvPr>
            <p:ph type="ctrTitle"/>
          </p:nvPr>
        </p:nvSpPr>
        <p:spPr>
          <a:xfrm>
            <a:off x="1971148" y="1470491"/>
            <a:ext cx="9144000" cy="2387600"/>
          </a:xfrm>
        </p:spPr>
        <p:txBody>
          <a:bodyPr/>
          <a:lstStyle/>
          <a:p>
            <a:r>
              <a:rPr lang="en-US" b="1" dirty="0"/>
              <a:t>QA Engineer</a:t>
            </a:r>
          </a:p>
        </p:txBody>
      </p:sp>
      <p:sp>
        <p:nvSpPr>
          <p:cNvPr id="3" name="Subtitle 2">
            <a:extLst>
              <a:ext uri="{FF2B5EF4-FFF2-40B4-BE49-F238E27FC236}">
                <a16:creationId xmlns:a16="http://schemas.microsoft.com/office/drawing/2014/main" id="{8137F148-33D3-6B81-9236-3C3B37A6517D}"/>
              </a:ext>
            </a:extLst>
          </p:cNvPr>
          <p:cNvSpPr>
            <a:spLocks noGrp="1"/>
          </p:cNvSpPr>
          <p:nvPr>
            <p:ph type="subTitle" idx="1"/>
          </p:nvPr>
        </p:nvSpPr>
        <p:spPr>
          <a:xfrm>
            <a:off x="3930073" y="3858091"/>
            <a:ext cx="4572000" cy="806060"/>
          </a:xfrm>
        </p:spPr>
        <p:txBody>
          <a:bodyPr>
            <a:normAutofit/>
          </a:bodyPr>
          <a:lstStyle/>
          <a:p>
            <a:r>
              <a:rPr lang="en-US" dirty="0"/>
              <a:t>Yahor Labanau</a:t>
            </a:r>
            <a:br>
              <a:rPr lang="en-US" dirty="0"/>
            </a:br>
            <a:endParaRPr lang="en-US" dirty="0"/>
          </a:p>
        </p:txBody>
      </p:sp>
      <p:pic>
        <p:nvPicPr>
          <p:cNvPr id="8" name="Picture 7">
            <a:hlinkClick r:id="rId3"/>
            <a:extLst>
              <a:ext uri="{FF2B5EF4-FFF2-40B4-BE49-F238E27FC236}">
                <a16:creationId xmlns:a16="http://schemas.microsoft.com/office/drawing/2014/main" id="{3C783E73-C40C-3C0D-FD14-FD206AE167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930073" y="3059381"/>
            <a:ext cx="618572" cy="618572"/>
          </a:xfrm>
          <a:prstGeom prst="rect">
            <a:avLst/>
          </a:prstGeom>
        </p:spPr>
      </p:pic>
      <p:sp>
        <p:nvSpPr>
          <p:cNvPr id="9" name="TextBox 8">
            <a:extLst>
              <a:ext uri="{FF2B5EF4-FFF2-40B4-BE49-F238E27FC236}">
                <a16:creationId xmlns:a16="http://schemas.microsoft.com/office/drawing/2014/main" id="{F349AE1C-45FE-8870-C896-35C3CF1967CC}"/>
              </a:ext>
            </a:extLst>
          </p:cNvPr>
          <p:cNvSpPr txBox="1"/>
          <p:nvPr/>
        </p:nvSpPr>
        <p:spPr>
          <a:xfrm>
            <a:off x="3762932" y="2110293"/>
            <a:ext cx="184731" cy="369332"/>
          </a:xfrm>
          <a:prstGeom prst="rect">
            <a:avLst/>
          </a:prstGeom>
          <a:noFill/>
        </p:spPr>
        <p:txBody>
          <a:bodyPr wrap="none" rtlCol="0">
            <a:spAutoFit/>
          </a:bodyPr>
          <a:lstStyle/>
          <a:p>
            <a:endParaRPr lang="en-US" dirty="0">
              <a:solidFill>
                <a:srgbClr val="FF0000"/>
              </a:solidFill>
            </a:endParaRPr>
          </a:p>
        </p:txBody>
      </p:sp>
      <p:sp>
        <p:nvSpPr>
          <p:cNvPr id="10" name="TextBox 9">
            <a:extLst>
              <a:ext uri="{FF2B5EF4-FFF2-40B4-BE49-F238E27FC236}">
                <a16:creationId xmlns:a16="http://schemas.microsoft.com/office/drawing/2014/main" id="{B7A0C010-1D7B-105F-72FF-988ED905B670}"/>
              </a:ext>
            </a:extLst>
          </p:cNvPr>
          <p:cNvSpPr txBox="1"/>
          <p:nvPr/>
        </p:nvSpPr>
        <p:spPr>
          <a:xfrm>
            <a:off x="4548645" y="4444179"/>
            <a:ext cx="3531057" cy="400110"/>
          </a:xfrm>
          <a:prstGeom prst="rect">
            <a:avLst/>
          </a:prstGeom>
          <a:noFill/>
        </p:spPr>
        <p:txBody>
          <a:bodyPr wrap="square" rtlCol="0">
            <a:spAutoFit/>
          </a:bodyPr>
          <a:lstStyle/>
          <a:p>
            <a:r>
              <a:rPr lang="en-US" sz="1000" i="1" dirty="0">
                <a:solidFill>
                  <a:schemeClr val="tx1">
                    <a:lumMod val="50000"/>
                    <a:lumOff val="50000"/>
                  </a:schemeClr>
                </a:solidFill>
              </a:rPr>
              <a:t>*note: if you would like to watch a 5-min video with my self-presentation, click the `loom` icon near the Presentation title.</a:t>
            </a:r>
          </a:p>
        </p:txBody>
      </p:sp>
    </p:spTree>
    <p:extLst>
      <p:ext uri="{BB962C8B-B14F-4D97-AF65-F5344CB8AC3E}">
        <p14:creationId xmlns:p14="http://schemas.microsoft.com/office/powerpoint/2010/main" val="929016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ACD61-158E-6B21-75DD-B7843295F9AD}"/>
              </a:ext>
            </a:extLst>
          </p:cNvPr>
          <p:cNvSpPr>
            <a:spLocks noGrp="1"/>
          </p:cNvSpPr>
          <p:nvPr>
            <p:ph type="title"/>
          </p:nvPr>
        </p:nvSpPr>
        <p:spPr>
          <a:xfrm>
            <a:off x="2722842" y="2766218"/>
            <a:ext cx="6746315" cy="1325563"/>
          </a:xfrm>
        </p:spPr>
        <p:txBody>
          <a:bodyPr>
            <a:noAutofit/>
          </a:bodyPr>
          <a:lstStyle/>
          <a:p>
            <a:pPr algn="ctr"/>
            <a:r>
              <a:rPr lang="en-US" sz="6600" b="1" dirty="0"/>
              <a:t>3. Self-Education</a:t>
            </a:r>
          </a:p>
        </p:txBody>
      </p:sp>
    </p:spTree>
    <p:extLst>
      <p:ext uri="{BB962C8B-B14F-4D97-AF65-F5344CB8AC3E}">
        <p14:creationId xmlns:p14="http://schemas.microsoft.com/office/powerpoint/2010/main" val="1411377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5C48E-D88A-0072-2E59-1C9189C8D4E7}"/>
              </a:ext>
            </a:extLst>
          </p:cNvPr>
          <p:cNvSpPr>
            <a:spLocks noGrp="1"/>
          </p:cNvSpPr>
          <p:nvPr>
            <p:ph type="title"/>
          </p:nvPr>
        </p:nvSpPr>
        <p:spPr/>
        <p:txBody>
          <a:bodyPr/>
          <a:lstStyle/>
          <a:p>
            <a:r>
              <a:rPr lang="en-US" sz="4400" b="1" dirty="0"/>
              <a:t>3. Self-Education</a:t>
            </a:r>
            <a:endParaRPr lang="en-US" dirty="0"/>
          </a:p>
        </p:txBody>
      </p:sp>
      <p:sp>
        <p:nvSpPr>
          <p:cNvPr id="4" name="TextBox 3">
            <a:extLst>
              <a:ext uri="{FF2B5EF4-FFF2-40B4-BE49-F238E27FC236}">
                <a16:creationId xmlns:a16="http://schemas.microsoft.com/office/drawing/2014/main" id="{CA9D47E6-919D-6A00-82D0-69689008D4F7}"/>
              </a:ext>
            </a:extLst>
          </p:cNvPr>
          <p:cNvSpPr txBox="1"/>
          <p:nvPr/>
        </p:nvSpPr>
        <p:spPr>
          <a:xfrm>
            <a:off x="5765403" y="1922368"/>
            <a:ext cx="5485156"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a:t>Manual Testing:</a:t>
            </a:r>
          </a:p>
          <a:p>
            <a:pPr marL="342900" indent="-342900">
              <a:buAutoNum type="arabicPeriod"/>
            </a:pPr>
            <a:r>
              <a:rPr lang="en-US" dirty="0"/>
              <a:t>Testing: EPAM Functional Testing Mentoring Program</a:t>
            </a:r>
          </a:p>
        </p:txBody>
      </p:sp>
      <p:sp>
        <p:nvSpPr>
          <p:cNvPr id="8" name="TextBox 7">
            <a:extLst>
              <a:ext uri="{FF2B5EF4-FFF2-40B4-BE49-F238E27FC236}">
                <a16:creationId xmlns:a16="http://schemas.microsoft.com/office/drawing/2014/main" id="{887F2E21-6E96-5E24-401D-84E071FD5908}"/>
              </a:ext>
            </a:extLst>
          </p:cNvPr>
          <p:cNvSpPr txBox="1"/>
          <p:nvPr/>
        </p:nvSpPr>
        <p:spPr>
          <a:xfrm>
            <a:off x="5765403" y="3038951"/>
            <a:ext cx="5485156"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a:t>Programming:</a:t>
            </a:r>
          </a:p>
          <a:p>
            <a:pPr marL="342900" indent="-342900">
              <a:buFont typeface="+mj-lt"/>
              <a:buAutoNum type="arabicPeriod"/>
            </a:pPr>
            <a:r>
              <a:rPr lang="en-US" dirty="0">
                <a:hlinkClick r:id="rId3"/>
              </a:rPr>
              <a:t>JavaScript: EPAM JavaScript for Testers Program</a:t>
            </a:r>
            <a:endParaRPr lang="en-US" dirty="0"/>
          </a:p>
          <a:p>
            <a:pPr marL="342900" indent="-342900">
              <a:buFont typeface="+mj-lt"/>
              <a:buAutoNum type="arabicPeriod"/>
            </a:pPr>
            <a:r>
              <a:rPr lang="en-US" dirty="0">
                <a:hlinkClick r:id="rId4"/>
              </a:rPr>
              <a:t>MOOC.fi platform: Java Programming</a:t>
            </a:r>
            <a:endParaRPr lang="en-US" dirty="0"/>
          </a:p>
          <a:p>
            <a:pPr marL="342900" indent="-342900">
              <a:buFont typeface="+mj-lt"/>
              <a:buAutoNum type="arabicPeriod"/>
            </a:pPr>
            <a:r>
              <a:rPr lang="en-US" dirty="0">
                <a:hlinkClick r:id="rId5"/>
              </a:rPr>
              <a:t>JetBrains Academy: Java for Beginners Track</a:t>
            </a:r>
            <a:endParaRPr lang="en-US" dirty="0"/>
          </a:p>
          <a:p>
            <a:pPr marL="342900" indent="-342900">
              <a:buFont typeface="+mj-lt"/>
              <a:buAutoNum type="arabicPeriod"/>
            </a:pPr>
            <a:r>
              <a:rPr lang="en-US" dirty="0">
                <a:hlinkClick r:id="rId6"/>
              </a:rPr>
              <a:t>JavaRush (Codegym.cc)</a:t>
            </a:r>
            <a:endParaRPr lang="en-US" dirty="0"/>
          </a:p>
        </p:txBody>
      </p:sp>
      <p:sp>
        <p:nvSpPr>
          <p:cNvPr id="10" name="TextBox 9">
            <a:extLst>
              <a:ext uri="{FF2B5EF4-FFF2-40B4-BE49-F238E27FC236}">
                <a16:creationId xmlns:a16="http://schemas.microsoft.com/office/drawing/2014/main" id="{72927702-3D98-752F-8168-0924804104D6}"/>
              </a:ext>
            </a:extLst>
          </p:cNvPr>
          <p:cNvSpPr txBox="1"/>
          <p:nvPr/>
        </p:nvSpPr>
        <p:spPr>
          <a:xfrm>
            <a:off x="5765403" y="4986531"/>
            <a:ext cx="5485156"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a:t>Automation Testing:</a:t>
            </a:r>
          </a:p>
          <a:p>
            <a:pPr marL="342900" indent="-342900">
              <a:buAutoNum type="arabicPeriod"/>
            </a:pPr>
            <a:r>
              <a:rPr lang="en-US" dirty="0">
                <a:hlinkClick r:id="rId7"/>
              </a:rPr>
              <a:t>RedRover AQA School (redrover.school) — Java</a:t>
            </a:r>
            <a:endParaRPr lang="en-US" dirty="0"/>
          </a:p>
          <a:p>
            <a:pPr marL="342900" indent="-342900">
              <a:buFontTx/>
              <a:buAutoNum type="arabicPeriod"/>
            </a:pPr>
            <a:r>
              <a:rPr lang="en-US" dirty="0">
                <a:hlinkClick r:id="rId8"/>
              </a:rPr>
              <a:t>Alan Richardson: Java for Testers</a:t>
            </a:r>
            <a:endParaRPr lang="en-US" dirty="0"/>
          </a:p>
        </p:txBody>
      </p:sp>
      <p:pic>
        <p:nvPicPr>
          <p:cNvPr id="12" name="Picture 11">
            <a:hlinkClick r:id="rId9"/>
            <a:extLst>
              <a:ext uri="{FF2B5EF4-FFF2-40B4-BE49-F238E27FC236}">
                <a16:creationId xmlns:a16="http://schemas.microsoft.com/office/drawing/2014/main" id="{3D26CFC9-967B-4E23-991E-84B9F126C62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13696" y="494484"/>
            <a:ext cx="812843" cy="812843"/>
          </a:xfrm>
          <a:prstGeom prst="rect">
            <a:avLst/>
          </a:prstGeom>
        </p:spPr>
      </p:pic>
      <p:sp>
        <p:nvSpPr>
          <p:cNvPr id="15" name="TextBox 14">
            <a:extLst>
              <a:ext uri="{FF2B5EF4-FFF2-40B4-BE49-F238E27FC236}">
                <a16:creationId xmlns:a16="http://schemas.microsoft.com/office/drawing/2014/main" id="{1FC7A800-E72A-B34C-0495-5C26E951CAE4}"/>
              </a:ext>
            </a:extLst>
          </p:cNvPr>
          <p:cNvSpPr txBox="1"/>
          <p:nvPr/>
        </p:nvSpPr>
        <p:spPr>
          <a:xfrm>
            <a:off x="1117600" y="3423672"/>
            <a:ext cx="3526735" cy="707886"/>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4000" dirty="0">
                <a:hlinkClick r:id="rId11"/>
              </a:rPr>
              <a:t>My QA Portfolio</a:t>
            </a:r>
            <a:endParaRPr lang="en-US" sz="4000" dirty="0"/>
          </a:p>
        </p:txBody>
      </p:sp>
    </p:spTree>
    <p:extLst>
      <p:ext uri="{BB962C8B-B14F-4D97-AF65-F5344CB8AC3E}">
        <p14:creationId xmlns:p14="http://schemas.microsoft.com/office/powerpoint/2010/main" val="211101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ACD61-158E-6B21-75DD-B7843295F9AD}"/>
              </a:ext>
            </a:extLst>
          </p:cNvPr>
          <p:cNvSpPr>
            <a:spLocks noGrp="1"/>
          </p:cNvSpPr>
          <p:nvPr>
            <p:ph type="title"/>
          </p:nvPr>
        </p:nvSpPr>
        <p:spPr>
          <a:xfrm>
            <a:off x="509260" y="2766218"/>
            <a:ext cx="11173480" cy="1325563"/>
          </a:xfrm>
        </p:spPr>
        <p:txBody>
          <a:bodyPr>
            <a:noAutofit/>
          </a:bodyPr>
          <a:lstStyle/>
          <a:p>
            <a:pPr algn="ctr"/>
            <a:r>
              <a:rPr lang="en-US" sz="6600" b="1" dirty="0"/>
              <a:t>4. Summary: </a:t>
            </a:r>
            <a:br>
              <a:rPr lang="en-US" sz="6600" b="1" dirty="0"/>
            </a:br>
            <a:r>
              <a:rPr lang="en-US" sz="6600" b="1" dirty="0"/>
              <a:t>Key Responsibilities</a:t>
            </a:r>
          </a:p>
        </p:txBody>
      </p:sp>
    </p:spTree>
    <p:extLst>
      <p:ext uri="{BB962C8B-B14F-4D97-AF65-F5344CB8AC3E}">
        <p14:creationId xmlns:p14="http://schemas.microsoft.com/office/powerpoint/2010/main" val="3658484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5FA6C-BD58-3EE8-6EE6-9E2A4D6931CE}"/>
              </a:ext>
            </a:extLst>
          </p:cNvPr>
          <p:cNvSpPr>
            <a:spLocks noGrp="1"/>
          </p:cNvSpPr>
          <p:nvPr>
            <p:ph type="title"/>
          </p:nvPr>
        </p:nvSpPr>
        <p:spPr/>
        <p:txBody>
          <a:bodyPr/>
          <a:lstStyle/>
          <a:p>
            <a:r>
              <a:rPr lang="en-US" b="1" dirty="0"/>
              <a:t>4. Summary: Key Responsibilities</a:t>
            </a:r>
          </a:p>
        </p:txBody>
      </p:sp>
      <p:sp>
        <p:nvSpPr>
          <p:cNvPr id="3" name="Content Placeholder 2">
            <a:extLst>
              <a:ext uri="{FF2B5EF4-FFF2-40B4-BE49-F238E27FC236}">
                <a16:creationId xmlns:a16="http://schemas.microsoft.com/office/drawing/2014/main" id="{F3DB7BA3-118D-4163-3939-5BD12AE65D08}"/>
              </a:ext>
            </a:extLst>
          </p:cNvPr>
          <p:cNvSpPr>
            <a:spLocks noGrp="1"/>
          </p:cNvSpPr>
          <p:nvPr>
            <p:ph idx="1"/>
          </p:nvPr>
        </p:nvSpPr>
        <p:spPr>
          <a:xfrm>
            <a:off x="838200" y="1919288"/>
            <a:ext cx="10515600" cy="4351338"/>
          </a:xfrm>
        </p:spPr>
        <p:txBody>
          <a:bodyPr>
            <a:noAutofit/>
          </a:bodyPr>
          <a:lstStyle/>
          <a:p>
            <a:r>
              <a:rPr lang="en-US" sz="2200" dirty="0"/>
              <a:t>Functional/Non-Functional requirements analysis before writing checklists for each story</a:t>
            </a:r>
          </a:p>
          <a:p>
            <a:r>
              <a:rPr lang="en-US" sz="2200" dirty="0"/>
              <a:t>Identification of the issues' priority, severity, influence on the related functionality</a:t>
            </a:r>
          </a:p>
          <a:p>
            <a:r>
              <a:rPr lang="en-US" sz="2200" dirty="0"/>
              <a:t>Development and maintenance of test documentation</a:t>
            </a:r>
            <a:br>
              <a:rPr lang="en-US" sz="2200" dirty="0"/>
            </a:br>
            <a:r>
              <a:rPr lang="en-US" sz="2200" dirty="0"/>
              <a:t>(test-cases, checklists, bug reports, test result reports)</a:t>
            </a:r>
          </a:p>
          <a:p>
            <a:r>
              <a:rPr lang="en-US" sz="2200" dirty="0"/>
              <a:t>Test-cases' peer review</a:t>
            </a:r>
          </a:p>
          <a:p>
            <a:r>
              <a:rPr lang="en-US" sz="2200" dirty="0"/>
              <a:t>Providing demo sessions for team members and customers</a:t>
            </a:r>
          </a:p>
          <a:p>
            <a:r>
              <a:rPr lang="en-US" sz="2200" dirty="0"/>
              <a:t>Working according to Agile (Scrum) workflow</a:t>
            </a:r>
          </a:p>
          <a:p>
            <a:r>
              <a:rPr lang="en-US" sz="2200" dirty="0"/>
              <a:t>Support releases</a:t>
            </a:r>
          </a:p>
          <a:p>
            <a:r>
              <a:rPr lang="en-US" sz="2200" dirty="0"/>
              <a:t>Build deployment</a:t>
            </a:r>
          </a:p>
          <a:p>
            <a:r>
              <a:rPr lang="en-US" sz="2200" dirty="0"/>
              <a:t>Web services and API testing</a:t>
            </a:r>
          </a:p>
          <a:p>
            <a:r>
              <a:rPr lang="en-US" sz="2200" dirty="0"/>
              <a:t>Validating data in databases</a:t>
            </a:r>
          </a:p>
        </p:txBody>
      </p:sp>
    </p:spTree>
    <p:extLst>
      <p:ext uri="{BB962C8B-B14F-4D97-AF65-F5344CB8AC3E}">
        <p14:creationId xmlns:p14="http://schemas.microsoft.com/office/powerpoint/2010/main" val="1792641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ACD61-158E-6B21-75DD-B7843295F9AD}"/>
              </a:ext>
            </a:extLst>
          </p:cNvPr>
          <p:cNvSpPr>
            <a:spLocks noGrp="1"/>
          </p:cNvSpPr>
          <p:nvPr>
            <p:ph type="title"/>
          </p:nvPr>
        </p:nvSpPr>
        <p:spPr>
          <a:xfrm>
            <a:off x="1628121" y="2766218"/>
            <a:ext cx="8935758" cy="1325563"/>
          </a:xfrm>
        </p:spPr>
        <p:txBody>
          <a:bodyPr>
            <a:noAutofit/>
          </a:bodyPr>
          <a:lstStyle/>
          <a:p>
            <a:pPr algn="ctr"/>
            <a:r>
              <a:rPr lang="en-US" sz="6600" b="1" dirty="0"/>
              <a:t>5. Summary: </a:t>
            </a:r>
            <a:br>
              <a:rPr lang="en-US" sz="6600" b="1" dirty="0"/>
            </a:br>
            <a:r>
              <a:rPr lang="en-US" sz="6600" b="1" dirty="0"/>
              <a:t>Skills &amp; Tools</a:t>
            </a:r>
          </a:p>
        </p:txBody>
      </p:sp>
    </p:spTree>
    <p:extLst>
      <p:ext uri="{BB962C8B-B14F-4D97-AF65-F5344CB8AC3E}">
        <p14:creationId xmlns:p14="http://schemas.microsoft.com/office/powerpoint/2010/main" val="1333163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A7548-4CA9-836D-8E0F-4A31C3595D1E}"/>
              </a:ext>
            </a:extLst>
          </p:cNvPr>
          <p:cNvSpPr>
            <a:spLocks noGrp="1"/>
          </p:cNvSpPr>
          <p:nvPr>
            <p:ph type="title"/>
          </p:nvPr>
        </p:nvSpPr>
        <p:spPr/>
        <p:txBody>
          <a:bodyPr/>
          <a:lstStyle/>
          <a:p>
            <a:r>
              <a:rPr lang="en-US" b="1" dirty="0"/>
              <a:t>5. Summary: Skills &amp; Tools</a:t>
            </a:r>
          </a:p>
        </p:txBody>
      </p:sp>
      <p:sp>
        <p:nvSpPr>
          <p:cNvPr id="11" name="Content Placeholder 10">
            <a:extLst>
              <a:ext uri="{FF2B5EF4-FFF2-40B4-BE49-F238E27FC236}">
                <a16:creationId xmlns:a16="http://schemas.microsoft.com/office/drawing/2014/main" id="{BC1B146C-A0C1-0999-E3AE-5B056DC32A2A}"/>
              </a:ext>
            </a:extLst>
          </p:cNvPr>
          <p:cNvSpPr>
            <a:spLocks noGrp="1"/>
          </p:cNvSpPr>
          <p:nvPr>
            <p:ph idx="1"/>
          </p:nvPr>
        </p:nvSpPr>
        <p:spPr>
          <a:xfrm>
            <a:off x="7277101" y="2994569"/>
            <a:ext cx="2044699" cy="1018631"/>
          </a:xfrm>
        </p:spPr>
        <p:style>
          <a:lnRef idx="2">
            <a:schemeClr val="dk1"/>
          </a:lnRef>
          <a:fillRef idx="1">
            <a:schemeClr val="lt1"/>
          </a:fillRef>
          <a:effectRef idx="0">
            <a:schemeClr val="dk1"/>
          </a:effectRef>
          <a:fontRef idx="minor">
            <a:schemeClr val="dk1"/>
          </a:fontRef>
        </p:style>
        <p:txBody>
          <a:bodyPr>
            <a:noAutofit/>
          </a:bodyPr>
          <a:lstStyle/>
          <a:p>
            <a:pPr marL="0" indent="0">
              <a:buNone/>
            </a:pPr>
            <a:r>
              <a:rPr lang="en-US" sz="1700" b="1" dirty="0"/>
              <a:t>Automation Testing: </a:t>
            </a:r>
            <a:br>
              <a:rPr lang="en-US" sz="1700" b="1" dirty="0"/>
            </a:br>
            <a:r>
              <a:rPr lang="en-US" sz="1700" dirty="0"/>
              <a:t>- Selenium</a:t>
            </a:r>
            <a:br>
              <a:rPr lang="en-US" sz="1700" dirty="0"/>
            </a:br>
            <a:r>
              <a:rPr lang="en-US" sz="1700" dirty="0"/>
              <a:t>- JUnit</a:t>
            </a:r>
            <a:br>
              <a:rPr lang="en-US" sz="1700" dirty="0"/>
            </a:br>
            <a:r>
              <a:rPr lang="en-US" sz="1700" dirty="0"/>
              <a:t>- TestNG</a:t>
            </a:r>
          </a:p>
        </p:txBody>
      </p:sp>
      <p:sp>
        <p:nvSpPr>
          <p:cNvPr id="14" name="TextBox 13">
            <a:extLst>
              <a:ext uri="{FF2B5EF4-FFF2-40B4-BE49-F238E27FC236}">
                <a16:creationId xmlns:a16="http://schemas.microsoft.com/office/drawing/2014/main" id="{9CC61A96-753A-E186-EEC1-795F6614B188}"/>
              </a:ext>
            </a:extLst>
          </p:cNvPr>
          <p:cNvSpPr txBox="1"/>
          <p:nvPr/>
        </p:nvSpPr>
        <p:spPr>
          <a:xfrm>
            <a:off x="7277101" y="4656563"/>
            <a:ext cx="2171698" cy="139781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rtl="0" eaLnBrk="1" latinLnBrk="0" hangingPunct="1">
              <a:lnSpc>
                <a:spcPct val="90000"/>
              </a:lnSpc>
              <a:spcBef>
                <a:spcPts val="1000"/>
              </a:spcBef>
              <a:spcAft>
                <a:spcPts val="0"/>
              </a:spcAft>
              <a:buClrTx/>
              <a:buSzPts val="2800"/>
            </a:pPr>
            <a:r>
              <a:rPr lang="en-US" sz="1700" b="1" kern="1200" dirty="0">
                <a:solidFill>
                  <a:srgbClr val="000000"/>
                </a:solidFill>
                <a:effectLst/>
                <a:ea typeface="+mn-ea"/>
                <a:cs typeface="+mn-cs"/>
              </a:rPr>
              <a:t>Languages: </a:t>
            </a:r>
          </a:p>
          <a:p>
            <a:pPr algn="l" rtl="0" eaLnBrk="1" latinLnBrk="0" hangingPunct="1">
              <a:lnSpc>
                <a:spcPct val="90000"/>
              </a:lnSpc>
              <a:spcBef>
                <a:spcPts val="1000"/>
              </a:spcBef>
              <a:spcAft>
                <a:spcPts val="0"/>
              </a:spcAft>
              <a:buClrTx/>
              <a:buSzPts val="2800"/>
            </a:pPr>
            <a:r>
              <a:rPr lang="en-US" sz="1700" dirty="0">
                <a:solidFill>
                  <a:srgbClr val="000000"/>
                </a:solidFill>
              </a:rPr>
              <a:t>1.</a:t>
            </a:r>
            <a:r>
              <a:rPr lang="en-US" sz="1700" kern="1200" dirty="0">
                <a:solidFill>
                  <a:srgbClr val="000000"/>
                </a:solidFill>
                <a:effectLst/>
                <a:ea typeface="+mn-ea"/>
                <a:cs typeface="+mn-cs"/>
              </a:rPr>
              <a:t> English (C1)</a:t>
            </a:r>
            <a:br>
              <a:rPr lang="en-US" sz="1700" kern="1200" dirty="0">
                <a:solidFill>
                  <a:srgbClr val="000000"/>
                </a:solidFill>
                <a:effectLst/>
                <a:ea typeface="+mn-ea"/>
                <a:cs typeface="+mn-cs"/>
              </a:rPr>
            </a:br>
            <a:r>
              <a:rPr lang="en-US" sz="1700" kern="1200" dirty="0">
                <a:solidFill>
                  <a:srgbClr val="000000"/>
                </a:solidFill>
                <a:effectLst/>
                <a:ea typeface="+mn-ea"/>
                <a:cs typeface="+mn-cs"/>
              </a:rPr>
              <a:t>2. Spanish (B1)</a:t>
            </a:r>
            <a:br>
              <a:rPr lang="en-US" sz="1700" kern="1200" dirty="0">
                <a:solidFill>
                  <a:srgbClr val="000000"/>
                </a:solidFill>
                <a:effectLst/>
                <a:ea typeface="+mn-ea"/>
                <a:cs typeface="+mn-cs"/>
              </a:rPr>
            </a:br>
            <a:r>
              <a:rPr lang="en-US" sz="1700" kern="1200" dirty="0">
                <a:solidFill>
                  <a:srgbClr val="000000"/>
                </a:solidFill>
                <a:effectLst/>
                <a:ea typeface="+mn-ea"/>
                <a:cs typeface="+mn-cs"/>
              </a:rPr>
              <a:t>3. Belarusian</a:t>
            </a:r>
            <a:r>
              <a:rPr lang="ru-RU" sz="1700" dirty="0">
                <a:solidFill>
                  <a:srgbClr val="000000"/>
                </a:solidFill>
              </a:rPr>
              <a:t> (</a:t>
            </a:r>
            <a:r>
              <a:rPr lang="en-US" sz="1700" dirty="0">
                <a:solidFill>
                  <a:srgbClr val="000000"/>
                </a:solidFill>
              </a:rPr>
              <a:t>Native)</a:t>
            </a:r>
            <a:br>
              <a:rPr lang="en-US" sz="1700" dirty="0">
                <a:solidFill>
                  <a:srgbClr val="000000"/>
                </a:solidFill>
              </a:rPr>
            </a:br>
            <a:r>
              <a:rPr lang="en-US" sz="1700" dirty="0">
                <a:solidFill>
                  <a:srgbClr val="000000"/>
                </a:solidFill>
              </a:rPr>
              <a:t>4.</a:t>
            </a:r>
            <a:r>
              <a:rPr lang="en-US" sz="1700" kern="1200" dirty="0">
                <a:solidFill>
                  <a:srgbClr val="000000"/>
                </a:solidFill>
                <a:effectLst/>
                <a:ea typeface="+mn-ea"/>
                <a:cs typeface="+mn-cs"/>
              </a:rPr>
              <a:t> Russian (Native)</a:t>
            </a:r>
            <a:endParaRPr lang="en-US" sz="1700" dirty="0">
              <a:effectLst/>
            </a:endParaRPr>
          </a:p>
        </p:txBody>
      </p:sp>
      <p:sp>
        <p:nvSpPr>
          <p:cNvPr id="16" name="TextBox 15">
            <a:extLst>
              <a:ext uri="{FF2B5EF4-FFF2-40B4-BE49-F238E27FC236}">
                <a16:creationId xmlns:a16="http://schemas.microsoft.com/office/drawing/2014/main" id="{A436BBED-6896-8B48-366A-538D4CFBDE6D}"/>
              </a:ext>
            </a:extLst>
          </p:cNvPr>
          <p:cNvSpPr txBox="1"/>
          <p:nvPr/>
        </p:nvSpPr>
        <p:spPr>
          <a:xfrm>
            <a:off x="177800" y="2994571"/>
            <a:ext cx="1460500" cy="166199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700" b="1" dirty="0"/>
              <a:t>Web: </a:t>
            </a:r>
          </a:p>
          <a:p>
            <a:r>
              <a:rPr lang="en-US" sz="1700" dirty="0"/>
              <a:t>- HTTP(S)</a:t>
            </a:r>
          </a:p>
          <a:p>
            <a:r>
              <a:rPr lang="en-US" sz="1700" dirty="0"/>
              <a:t>- TCP/IP</a:t>
            </a:r>
          </a:p>
          <a:p>
            <a:r>
              <a:rPr lang="en-US" sz="1700" dirty="0"/>
              <a:t>- HTML/CSS</a:t>
            </a:r>
          </a:p>
          <a:p>
            <a:r>
              <a:rPr lang="en-US" sz="1700" dirty="0"/>
              <a:t>- </a:t>
            </a:r>
            <a:r>
              <a:rPr lang="en-US" sz="1700" dirty="0" err="1"/>
              <a:t>DevTools</a:t>
            </a:r>
            <a:endParaRPr lang="en-US" sz="1700" dirty="0"/>
          </a:p>
          <a:p>
            <a:r>
              <a:rPr lang="en-US" sz="1700" dirty="0"/>
              <a:t>- Fiddler</a:t>
            </a:r>
          </a:p>
        </p:txBody>
      </p:sp>
      <p:sp>
        <p:nvSpPr>
          <p:cNvPr id="18" name="TextBox 17">
            <a:extLst>
              <a:ext uri="{FF2B5EF4-FFF2-40B4-BE49-F238E27FC236}">
                <a16:creationId xmlns:a16="http://schemas.microsoft.com/office/drawing/2014/main" id="{63668E5E-C9FF-14A8-624D-C7D7910AB92C}"/>
              </a:ext>
            </a:extLst>
          </p:cNvPr>
          <p:cNvSpPr txBox="1"/>
          <p:nvPr/>
        </p:nvSpPr>
        <p:spPr>
          <a:xfrm>
            <a:off x="1758950" y="2994571"/>
            <a:ext cx="1485900" cy="140038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700" b="1" dirty="0"/>
              <a:t>API: </a:t>
            </a:r>
          </a:p>
          <a:p>
            <a:r>
              <a:rPr lang="en-US" sz="1700" dirty="0"/>
              <a:t>- SOAP/REST</a:t>
            </a:r>
          </a:p>
          <a:p>
            <a:r>
              <a:rPr lang="en-US" sz="1700" dirty="0"/>
              <a:t>- Swagger</a:t>
            </a:r>
          </a:p>
          <a:p>
            <a:r>
              <a:rPr lang="en-US" sz="1700" dirty="0"/>
              <a:t>- Postman</a:t>
            </a:r>
          </a:p>
          <a:p>
            <a:r>
              <a:rPr lang="en-US" sz="1700" dirty="0"/>
              <a:t>- SoapUI</a:t>
            </a:r>
          </a:p>
        </p:txBody>
      </p:sp>
      <p:sp>
        <p:nvSpPr>
          <p:cNvPr id="20" name="TextBox 19">
            <a:extLst>
              <a:ext uri="{FF2B5EF4-FFF2-40B4-BE49-F238E27FC236}">
                <a16:creationId xmlns:a16="http://schemas.microsoft.com/office/drawing/2014/main" id="{A5496305-53DB-964E-C0A3-36A57724EE5A}"/>
              </a:ext>
            </a:extLst>
          </p:cNvPr>
          <p:cNvSpPr txBox="1"/>
          <p:nvPr/>
        </p:nvSpPr>
        <p:spPr>
          <a:xfrm>
            <a:off x="5816600" y="2994570"/>
            <a:ext cx="1333502" cy="166199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700" b="1" dirty="0"/>
              <a:t>CI/CD: </a:t>
            </a:r>
          </a:p>
          <a:p>
            <a:r>
              <a:rPr lang="en-US" sz="1700" dirty="0"/>
              <a:t>- Git</a:t>
            </a:r>
          </a:p>
          <a:p>
            <a:r>
              <a:rPr lang="en-US" sz="1700" dirty="0"/>
              <a:t>- GitHub</a:t>
            </a:r>
          </a:p>
          <a:p>
            <a:r>
              <a:rPr lang="en-US" sz="1700" dirty="0"/>
              <a:t>- GitLab</a:t>
            </a:r>
          </a:p>
          <a:p>
            <a:r>
              <a:rPr lang="en-US" sz="1700" dirty="0"/>
              <a:t>- Jenkins</a:t>
            </a:r>
          </a:p>
          <a:p>
            <a:r>
              <a:rPr lang="en-US" sz="1700" dirty="0"/>
              <a:t>- TeamCity</a:t>
            </a:r>
          </a:p>
        </p:txBody>
      </p:sp>
      <p:sp>
        <p:nvSpPr>
          <p:cNvPr id="22" name="TextBox 21">
            <a:extLst>
              <a:ext uri="{FF2B5EF4-FFF2-40B4-BE49-F238E27FC236}">
                <a16:creationId xmlns:a16="http://schemas.microsoft.com/office/drawing/2014/main" id="{302898D2-2C57-B9B9-D787-34D9E2DFA72F}"/>
              </a:ext>
            </a:extLst>
          </p:cNvPr>
          <p:cNvSpPr txBox="1"/>
          <p:nvPr/>
        </p:nvSpPr>
        <p:spPr>
          <a:xfrm>
            <a:off x="3365500" y="2994571"/>
            <a:ext cx="2324101"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700" b="1" dirty="0"/>
              <a:t>Databases:</a:t>
            </a:r>
          </a:p>
          <a:p>
            <a:r>
              <a:rPr lang="en-US" sz="1700" dirty="0"/>
              <a:t>- Microsoft SQL Server</a:t>
            </a:r>
          </a:p>
          <a:p>
            <a:r>
              <a:rPr lang="en-US" sz="1700" dirty="0"/>
              <a:t>- PostgreSQL</a:t>
            </a:r>
          </a:p>
          <a:p>
            <a:r>
              <a:rPr lang="en-US" sz="1700" dirty="0"/>
              <a:t>- MongoDB</a:t>
            </a:r>
          </a:p>
          <a:p>
            <a:r>
              <a:rPr lang="en-US" sz="1700" dirty="0"/>
              <a:t>- </a:t>
            </a:r>
            <a:r>
              <a:rPr lang="en-US" sz="1700" dirty="0" err="1"/>
              <a:t>PgAdmin</a:t>
            </a:r>
            <a:endParaRPr lang="en-US" sz="1700" dirty="0"/>
          </a:p>
          <a:p>
            <a:r>
              <a:rPr lang="en-US" sz="1700" dirty="0"/>
              <a:t>- MSSQL</a:t>
            </a:r>
          </a:p>
          <a:p>
            <a:r>
              <a:rPr lang="en-US" sz="1700" dirty="0"/>
              <a:t>- </a:t>
            </a:r>
            <a:r>
              <a:rPr lang="en-US" sz="1700" dirty="0" err="1"/>
              <a:t>DBeaver</a:t>
            </a:r>
            <a:endParaRPr lang="en-US" sz="1700" dirty="0"/>
          </a:p>
          <a:p>
            <a:r>
              <a:rPr lang="en-US" sz="1700" dirty="0"/>
              <a:t>- </a:t>
            </a:r>
            <a:r>
              <a:rPr lang="en-US" sz="1700" dirty="0" err="1"/>
              <a:t>NoSQLBooster</a:t>
            </a:r>
            <a:endParaRPr lang="en-US" sz="1700" dirty="0"/>
          </a:p>
        </p:txBody>
      </p:sp>
      <p:sp>
        <p:nvSpPr>
          <p:cNvPr id="24" name="TextBox 23">
            <a:extLst>
              <a:ext uri="{FF2B5EF4-FFF2-40B4-BE49-F238E27FC236}">
                <a16:creationId xmlns:a16="http://schemas.microsoft.com/office/drawing/2014/main" id="{81372AE3-2144-F7CB-4243-478227FFB75E}"/>
              </a:ext>
            </a:extLst>
          </p:cNvPr>
          <p:cNvSpPr txBox="1"/>
          <p:nvPr/>
        </p:nvSpPr>
        <p:spPr>
          <a:xfrm>
            <a:off x="9448799" y="2990418"/>
            <a:ext cx="2463802" cy="87716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700" b="1" dirty="0"/>
              <a:t>Programming Languages: </a:t>
            </a:r>
          </a:p>
          <a:p>
            <a:r>
              <a:rPr lang="en-US" sz="1700" dirty="0"/>
              <a:t>- Java</a:t>
            </a:r>
          </a:p>
          <a:p>
            <a:r>
              <a:rPr lang="en-US" sz="1700" dirty="0"/>
              <a:t>- JavaScript</a:t>
            </a:r>
          </a:p>
        </p:txBody>
      </p:sp>
      <p:sp>
        <p:nvSpPr>
          <p:cNvPr id="25" name="TextBox 24">
            <a:extLst>
              <a:ext uri="{FF2B5EF4-FFF2-40B4-BE49-F238E27FC236}">
                <a16:creationId xmlns:a16="http://schemas.microsoft.com/office/drawing/2014/main" id="{F40F37F2-9721-2D1D-8ECB-DA0915005395}"/>
              </a:ext>
            </a:extLst>
          </p:cNvPr>
          <p:cNvSpPr txBox="1"/>
          <p:nvPr/>
        </p:nvSpPr>
        <p:spPr>
          <a:xfrm>
            <a:off x="177800" y="1704976"/>
            <a:ext cx="2324100" cy="113877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700" b="1" dirty="0"/>
              <a:t>Key Skills:</a:t>
            </a:r>
          </a:p>
          <a:p>
            <a:pPr marL="342900" indent="-342900">
              <a:buAutoNum type="arabicPeriod"/>
            </a:pPr>
            <a:r>
              <a:rPr lang="en-US" sz="1700" dirty="0"/>
              <a:t>Functional Testing</a:t>
            </a:r>
          </a:p>
          <a:p>
            <a:pPr marL="342900" indent="-342900">
              <a:buAutoNum type="arabicPeriod"/>
            </a:pPr>
            <a:r>
              <a:rPr lang="en-US" sz="1700" dirty="0"/>
              <a:t>API Testing</a:t>
            </a:r>
          </a:p>
          <a:p>
            <a:pPr marL="342900" indent="-342900">
              <a:buAutoNum type="arabicPeriod"/>
            </a:pPr>
            <a:r>
              <a:rPr lang="en-US" sz="1700" dirty="0"/>
              <a:t>(No)SQL</a:t>
            </a:r>
          </a:p>
        </p:txBody>
      </p:sp>
    </p:spTree>
    <p:extLst>
      <p:ext uri="{BB962C8B-B14F-4D97-AF65-F5344CB8AC3E}">
        <p14:creationId xmlns:p14="http://schemas.microsoft.com/office/powerpoint/2010/main" val="790910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ACD61-158E-6B21-75DD-B7843295F9AD}"/>
              </a:ext>
            </a:extLst>
          </p:cNvPr>
          <p:cNvSpPr>
            <a:spLocks noGrp="1"/>
          </p:cNvSpPr>
          <p:nvPr>
            <p:ph type="title"/>
          </p:nvPr>
        </p:nvSpPr>
        <p:spPr>
          <a:xfrm>
            <a:off x="991860" y="2766218"/>
            <a:ext cx="10208279" cy="1325563"/>
          </a:xfrm>
        </p:spPr>
        <p:txBody>
          <a:bodyPr>
            <a:noAutofit/>
          </a:bodyPr>
          <a:lstStyle/>
          <a:p>
            <a:pPr algn="ctr"/>
            <a:r>
              <a:rPr lang="en-US" sz="6600" b="1" dirty="0"/>
              <a:t>Thank you for your attention!</a:t>
            </a:r>
          </a:p>
        </p:txBody>
      </p:sp>
    </p:spTree>
    <p:extLst>
      <p:ext uri="{BB962C8B-B14F-4D97-AF65-F5344CB8AC3E}">
        <p14:creationId xmlns:p14="http://schemas.microsoft.com/office/powerpoint/2010/main" val="2377297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EFE6-58AC-C5E6-8A14-3C379FB785CE}"/>
              </a:ext>
            </a:extLst>
          </p:cNvPr>
          <p:cNvSpPr>
            <a:spLocks noGrp="1"/>
          </p:cNvSpPr>
          <p:nvPr>
            <p:ph type="title"/>
          </p:nvPr>
        </p:nvSpPr>
        <p:spPr/>
        <p:txBody>
          <a:bodyPr/>
          <a:lstStyle/>
          <a:p>
            <a:r>
              <a:rPr lang="en-US" b="1" dirty="0"/>
              <a:t>Agenda</a:t>
            </a:r>
            <a:endParaRPr lang="en-US" dirty="0"/>
          </a:p>
        </p:txBody>
      </p:sp>
      <p:sp>
        <p:nvSpPr>
          <p:cNvPr id="3" name="Content Placeholder 2">
            <a:extLst>
              <a:ext uri="{FF2B5EF4-FFF2-40B4-BE49-F238E27FC236}">
                <a16:creationId xmlns:a16="http://schemas.microsoft.com/office/drawing/2014/main" id="{8B0C7736-79E8-4E46-20E4-31425E038CA5}"/>
              </a:ext>
            </a:extLst>
          </p:cNvPr>
          <p:cNvSpPr>
            <a:spLocks noGrp="1"/>
          </p:cNvSpPr>
          <p:nvPr>
            <p:ph idx="1"/>
          </p:nvPr>
        </p:nvSpPr>
        <p:spPr>
          <a:xfrm>
            <a:off x="838200" y="1825625"/>
            <a:ext cx="10515600" cy="3279775"/>
          </a:xfrm>
        </p:spPr>
        <p:txBody>
          <a:bodyPr/>
          <a:lstStyle/>
          <a:p>
            <a:pPr marL="0" indent="0">
              <a:buNone/>
            </a:pPr>
            <a:r>
              <a:rPr lang="en-US" dirty="0"/>
              <a:t>1. Self-Introduction</a:t>
            </a:r>
          </a:p>
          <a:p>
            <a:pPr marL="0" indent="0">
              <a:buNone/>
            </a:pPr>
            <a:r>
              <a:rPr lang="en-US" dirty="0"/>
              <a:t>2. Work Experience</a:t>
            </a:r>
          </a:p>
          <a:p>
            <a:pPr marL="0" indent="0">
              <a:buNone/>
            </a:pPr>
            <a:r>
              <a:rPr lang="en-US" dirty="0"/>
              <a:t>3. Self-Education</a:t>
            </a:r>
          </a:p>
          <a:p>
            <a:pPr marL="0" indent="0">
              <a:buNone/>
            </a:pPr>
            <a:r>
              <a:rPr lang="en-US" dirty="0"/>
              <a:t>4. Summary: Key Responsibilities</a:t>
            </a:r>
          </a:p>
          <a:p>
            <a:pPr marL="0" indent="0">
              <a:buNone/>
            </a:pPr>
            <a:r>
              <a:rPr lang="en-US" dirty="0"/>
              <a:t>5. Summary: Skills &amp; Tools</a:t>
            </a:r>
          </a:p>
        </p:txBody>
      </p:sp>
    </p:spTree>
    <p:extLst>
      <p:ext uri="{BB962C8B-B14F-4D97-AF65-F5344CB8AC3E}">
        <p14:creationId xmlns:p14="http://schemas.microsoft.com/office/powerpoint/2010/main" val="946374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ACD61-158E-6B21-75DD-B7843295F9AD}"/>
              </a:ext>
            </a:extLst>
          </p:cNvPr>
          <p:cNvSpPr>
            <a:spLocks noGrp="1"/>
          </p:cNvSpPr>
          <p:nvPr>
            <p:ph type="title"/>
          </p:nvPr>
        </p:nvSpPr>
        <p:spPr>
          <a:xfrm>
            <a:off x="2722842" y="2766218"/>
            <a:ext cx="6746315" cy="1325563"/>
          </a:xfrm>
        </p:spPr>
        <p:txBody>
          <a:bodyPr>
            <a:noAutofit/>
          </a:bodyPr>
          <a:lstStyle/>
          <a:p>
            <a:pPr algn="ctr"/>
            <a:r>
              <a:rPr lang="en-US" sz="6600" b="1" dirty="0"/>
              <a:t>1. Self-Introduction</a:t>
            </a:r>
          </a:p>
        </p:txBody>
      </p:sp>
    </p:spTree>
    <p:extLst>
      <p:ext uri="{BB962C8B-B14F-4D97-AF65-F5344CB8AC3E}">
        <p14:creationId xmlns:p14="http://schemas.microsoft.com/office/powerpoint/2010/main" val="3484473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EFDC4-41C1-B6A5-BBF7-A7F2AEC625E4}"/>
              </a:ext>
            </a:extLst>
          </p:cNvPr>
          <p:cNvSpPr>
            <a:spLocks noGrp="1"/>
          </p:cNvSpPr>
          <p:nvPr>
            <p:ph type="title"/>
          </p:nvPr>
        </p:nvSpPr>
        <p:spPr/>
        <p:txBody>
          <a:bodyPr/>
          <a:lstStyle/>
          <a:p>
            <a:pPr marL="0" indent="0">
              <a:buNone/>
            </a:pPr>
            <a:r>
              <a:rPr lang="en-US" b="1" dirty="0"/>
              <a:t>1. Self-Introduction</a:t>
            </a:r>
          </a:p>
        </p:txBody>
      </p:sp>
      <p:sp>
        <p:nvSpPr>
          <p:cNvPr id="6" name="Content Placeholder 5">
            <a:extLst>
              <a:ext uri="{FF2B5EF4-FFF2-40B4-BE49-F238E27FC236}">
                <a16:creationId xmlns:a16="http://schemas.microsoft.com/office/drawing/2014/main" id="{63D2F4C5-AFB4-8F6A-6254-A56609F89C3C}"/>
              </a:ext>
            </a:extLst>
          </p:cNvPr>
          <p:cNvSpPr>
            <a:spLocks noGrp="1"/>
          </p:cNvSpPr>
          <p:nvPr>
            <p:ph idx="1"/>
          </p:nvPr>
        </p:nvSpPr>
        <p:spPr/>
        <p:txBody>
          <a:bodyPr/>
          <a:lstStyle/>
          <a:p>
            <a:r>
              <a:rPr lang="en-US" dirty="0"/>
              <a:t>Manual QA Engineer (web applications)</a:t>
            </a:r>
          </a:p>
          <a:p>
            <a:r>
              <a:rPr lang="en-US" dirty="0"/>
              <a:t>2 years of commercial experience</a:t>
            </a:r>
          </a:p>
          <a:p>
            <a:r>
              <a:rPr lang="en-US" dirty="0"/>
              <a:t>Main focus:</a:t>
            </a:r>
          </a:p>
          <a:p>
            <a:pPr marL="914400" lvl="1" indent="-457200">
              <a:buFont typeface="+mj-lt"/>
              <a:buAutoNum type="arabicPeriod"/>
            </a:pPr>
            <a:r>
              <a:rPr lang="en-US" dirty="0"/>
              <a:t>Functional Testing</a:t>
            </a:r>
          </a:p>
          <a:p>
            <a:pPr marL="914400" lvl="1" indent="-457200">
              <a:buFont typeface="+mj-lt"/>
              <a:buAutoNum type="arabicPeriod"/>
            </a:pPr>
            <a:r>
              <a:rPr lang="en-US" dirty="0"/>
              <a:t>Developing comprehensive maintainable test-cases</a:t>
            </a:r>
          </a:p>
          <a:p>
            <a:r>
              <a:rPr lang="en-US" dirty="0"/>
              <a:t>Proactive, business-oriented, a lifelong learner</a:t>
            </a:r>
          </a:p>
          <a:p>
            <a:r>
              <a:rPr lang="en-US" dirty="0"/>
              <a:t>Learning automation in my spare time (Java, Selenium)</a:t>
            </a:r>
          </a:p>
          <a:p>
            <a:pPr marL="342900" indent="-342900">
              <a:buAutoNum type="arabicPeriod"/>
            </a:pPr>
            <a:endParaRPr lang="en-US" dirty="0"/>
          </a:p>
          <a:p>
            <a:pPr marL="342900" indent="-342900">
              <a:buAutoNum type="arabicPeriod"/>
            </a:pPr>
            <a:endParaRPr lang="en-US" dirty="0"/>
          </a:p>
          <a:p>
            <a:endParaRPr lang="en-US" dirty="0"/>
          </a:p>
        </p:txBody>
      </p:sp>
    </p:spTree>
    <p:extLst>
      <p:ext uri="{BB962C8B-B14F-4D97-AF65-F5344CB8AC3E}">
        <p14:creationId xmlns:p14="http://schemas.microsoft.com/office/powerpoint/2010/main" val="1639444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ACD61-158E-6B21-75DD-B7843295F9AD}"/>
              </a:ext>
            </a:extLst>
          </p:cNvPr>
          <p:cNvSpPr>
            <a:spLocks noGrp="1"/>
          </p:cNvSpPr>
          <p:nvPr>
            <p:ph type="title"/>
          </p:nvPr>
        </p:nvSpPr>
        <p:spPr>
          <a:xfrm>
            <a:off x="2722842" y="2766218"/>
            <a:ext cx="6746315" cy="1325563"/>
          </a:xfrm>
        </p:spPr>
        <p:txBody>
          <a:bodyPr>
            <a:noAutofit/>
          </a:bodyPr>
          <a:lstStyle/>
          <a:p>
            <a:pPr algn="ctr"/>
            <a:r>
              <a:rPr lang="en-US" sz="6600" b="1" dirty="0"/>
              <a:t>2. Work Experience</a:t>
            </a:r>
          </a:p>
        </p:txBody>
      </p:sp>
    </p:spTree>
    <p:extLst>
      <p:ext uri="{BB962C8B-B14F-4D97-AF65-F5344CB8AC3E}">
        <p14:creationId xmlns:p14="http://schemas.microsoft.com/office/powerpoint/2010/main" val="878754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MPANY NAME">
            <a:extLst>
              <a:ext uri="{FF2B5EF4-FFF2-40B4-BE49-F238E27FC236}">
                <a16:creationId xmlns:a16="http://schemas.microsoft.com/office/drawing/2014/main" id="{A8514F35-2EA0-ADEF-7C63-154D1E7FD359}"/>
              </a:ext>
            </a:extLst>
          </p:cNvPr>
          <p:cNvSpPr>
            <a:spLocks noGrp="1"/>
          </p:cNvSpPr>
          <p:nvPr>
            <p:ph type="title"/>
          </p:nvPr>
        </p:nvSpPr>
        <p:spPr>
          <a:xfrm>
            <a:off x="3876136" y="138822"/>
            <a:ext cx="3500887" cy="796180"/>
          </a:xfrm>
        </p:spPr>
        <p:txBody>
          <a:bodyPr/>
          <a:lstStyle/>
          <a:p>
            <a:r>
              <a:rPr lang="en-US" b="1" dirty="0"/>
              <a:t>EPAM Systems</a:t>
            </a:r>
          </a:p>
        </p:txBody>
      </p:sp>
      <p:sp>
        <p:nvSpPr>
          <p:cNvPr id="3" name="PROJECT NAME">
            <a:extLst>
              <a:ext uri="{FF2B5EF4-FFF2-40B4-BE49-F238E27FC236}">
                <a16:creationId xmlns:a16="http://schemas.microsoft.com/office/drawing/2014/main" id="{60BC1F6A-3421-F885-E3A7-CA0BA052805B}"/>
              </a:ext>
            </a:extLst>
          </p:cNvPr>
          <p:cNvSpPr>
            <a:spLocks noGrp="1"/>
          </p:cNvSpPr>
          <p:nvPr>
            <p:ph idx="1"/>
          </p:nvPr>
        </p:nvSpPr>
        <p:spPr>
          <a:xfrm>
            <a:off x="3876136" y="995616"/>
            <a:ext cx="9246079" cy="1057471"/>
          </a:xfrm>
        </p:spPr>
        <p:txBody>
          <a:bodyPr>
            <a:normAutofit/>
          </a:bodyPr>
          <a:lstStyle/>
          <a:p>
            <a:pPr marL="0" indent="0">
              <a:buNone/>
            </a:pPr>
            <a:r>
              <a:rPr lang="en-US" sz="2400" b="1" dirty="0"/>
              <a:t>Project 1: </a:t>
            </a:r>
            <a:br>
              <a:rPr lang="en-US" sz="2400" dirty="0"/>
            </a:br>
            <a:r>
              <a:rPr lang="en-US" sz="2400" dirty="0"/>
              <a:t>Belarusian Volleyball Federation (News Web Application) — </a:t>
            </a:r>
            <a:r>
              <a:rPr lang="en-US" sz="2400" dirty="0">
                <a:hlinkClick r:id="rId3"/>
              </a:rPr>
              <a:t>bvf.by</a:t>
            </a:r>
            <a:endParaRPr lang="en-US" sz="2400" dirty="0"/>
          </a:p>
        </p:txBody>
      </p:sp>
      <p:pic>
        <p:nvPicPr>
          <p:cNvPr id="5" name="COMPANY LOGO">
            <a:extLst>
              <a:ext uri="{FF2B5EF4-FFF2-40B4-BE49-F238E27FC236}">
                <a16:creationId xmlns:a16="http://schemas.microsoft.com/office/drawing/2014/main" id="{C2A504DA-E4E3-5F3D-B00B-2A07BD4A71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378" y="138823"/>
            <a:ext cx="1560579" cy="1560579"/>
          </a:xfrm>
          <a:prstGeom prst="rect">
            <a:avLst/>
          </a:prstGeom>
        </p:spPr>
      </p:pic>
      <p:sp>
        <p:nvSpPr>
          <p:cNvPr id="6" name="RESP">
            <a:extLst>
              <a:ext uri="{FF2B5EF4-FFF2-40B4-BE49-F238E27FC236}">
                <a16:creationId xmlns:a16="http://schemas.microsoft.com/office/drawing/2014/main" id="{DD384A3E-00AA-255F-1BFA-E7E9A46912B4}"/>
              </a:ext>
            </a:extLst>
          </p:cNvPr>
          <p:cNvSpPr txBox="1"/>
          <p:nvPr/>
        </p:nvSpPr>
        <p:spPr>
          <a:xfrm>
            <a:off x="243378" y="2053087"/>
            <a:ext cx="6614622" cy="31700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t>Responsibilities:</a:t>
            </a:r>
            <a:endParaRPr lang="en-US" sz="2000" dirty="0"/>
          </a:p>
          <a:p>
            <a:pPr marL="342900" indent="-342900">
              <a:buAutoNum type="arabicPeriod"/>
            </a:pPr>
            <a:r>
              <a:rPr lang="en-US" sz="2000" dirty="0">
                <a:solidFill>
                  <a:schemeClr val="tx1"/>
                </a:solidFill>
              </a:rPr>
              <a:t>Creating a diagram (mind map) for the app’s modules </a:t>
            </a:r>
          </a:p>
          <a:p>
            <a:pPr marL="342900" indent="-342900">
              <a:buAutoNum type="arabicPeriod"/>
            </a:pPr>
            <a:r>
              <a:rPr lang="en-US" sz="2000" dirty="0"/>
              <a:t>Analyzing documentation</a:t>
            </a:r>
          </a:p>
          <a:p>
            <a:pPr marL="342900" indent="-342900">
              <a:buAutoNum type="arabicPeriod"/>
            </a:pPr>
            <a:r>
              <a:rPr lang="en-US" sz="2000" dirty="0"/>
              <a:t>Test Estimations</a:t>
            </a:r>
          </a:p>
          <a:p>
            <a:pPr marL="342900" indent="-342900">
              <a:buAutoNum type="arabicPeriod"/>
            </a:pPr>
            <a:r>
              <a:rPr lang="en-US" sz="2000" dirty="0"/>
              <a:t>Creation of checklists/test-cases</a:t>
            </a:r>
          </a:p>
          <a:p>
            <a:pPr marL="342900" indent="-342900">
              <a:buAutoNum type="arabicPeriod"/>
            </a:pPr>
            <a:r>
              <a:rPr lang="en-US" sz="2000" dirty="0"/>
              <a:t>Functional testing of the app’s components</a:t>
            </a:r>
          </a:p>
          <a:p>
            <a:pPr marL="342900" indent="-342900">
              <a:buAutoNum type="arabicPeriod"/>
            </a:pPr>
            <a:r>
              <a:rPr lang="en-US" sz="2000" dirty="0"/>
              <a:t>Integration testing of linked components</a:t>
            </a:r>
          </a:p>
          <a:p>
            <a:pPr marL="342900" indent="-342900">
              <a:buAutoNum type="arabicPeriod"/>
            </a:pPr>
            <a:r>
              <a:rPr lang="en-US" sz="2000" dirty="0"/>
              <a:t>Smoke/Critical Path testing</a:t>
            </a:r>
          </a:p>
          <a:p>
            <a:pPr marL="342900" indent="-342900">
              <a:buAutoNum type="arabicPeriod"/>
            </a:pPr>
            <a:r>
              <a:rPr lang="en-US" sz="2000" dirty="0"/>
              <a:t>Bug reporting</a:t>
            </a:r>
          </a:p>
          <a:p>
            <a:pPr marL="342900" indent="-342900">
              <a:buAutoNum type="arabicPeriod"/>
            </a:pPr>
            <a:r>
              <a:rPr lang="en-US" sz="2000" dirty="0"/>
              <a:t>Introduction to web services and API testing</a:t>
            </a:r>
          </a:p>
        </p:txBody>
      </p:sp>
      <p:sp>
        <p:nvSpPr>
          <p:cNvPr id="8" name="TOOLS HEADER">
            <a:extLst>
              <a:ext uri="{FF2B5EF4-FFF2-40B4-BE49-F238E27FC236}">
                <a16:creationId xmlns:a16="http://schemas.microsoft.com/office/drawing/2014/main" id="{C26C5248-4C74-5C3F-4C86-C5AF14B362D5}"/>
              </a:ext>
            </a:extLst>
          </p:cNvPr>
          <p:cNvSpPr txBox="1"/>
          <p:nvPr/>
        </p:nvSpPr>
        <p:spPr>
          <a:xfrm>
            <a:off x="7102139" y="2061474"/>
            <a:ext cx="2105361"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t>Tools:</a:t>
            </a:r>
            <a:endParaRPr lang="en-US" sz="2000" dirty="0"/>
          </a:p>
          <a:p>
            <a:pPr marL="342900" indent="-342900">
              <a:buAutoNum type="arabicPeriod"/>
            </a:pPr>
            <a:r>
              <a:rPr lang="en-US" sz="2000" dirty="0"/>
              <a:t>JIRA</a:t>
            </a:r>
          </a:p>
          <a:p>
            <a:pPr marL="342900" indent="-342900">
              <a:buAutoNum type="arabicPeriod"/>
            </a:pPr>
            <a:r>
              <a:rPr lang="en-US" sz="2000" dirty="0"/>
              <a:t>Postman</a:t>
            </a:r>
          </a:p>
          <a:p>
            <a:pPr marL="342900" indent="-342900">
              <a:buAutoNum type="arabicPeriod"/>
            </a:pPr>
            <a:r>
              <a:rPr lang="en-US" sz="2000" dirty="0"/>
              <a:t>Swagger</a:t>
            </a:r>
          </a:p>
          <a:p>
            <a:pPr marL="342900" indent="-342900">
              <a:buAutoNum type="arabicPeriod"/>
            </a:pPr>
            <a:r>
              <a:rPr lang="en-US" sz="2000" dirty="0"/>
              <a:t>SoapUI</a:t>
            </a:r>
          </a:p>
          <a:p>
            <a:pPr marL="342900" indent="-342900">
              <a:buAutoNum type="arabicPeriod"/>
            </a:pPr>
            <a:r>
              <a:rPr lang="en-US" sz="2000" dirty="0"/>
              <a:t>PostgreSQL</a:t>
            </a:r>
          </a:p>
        </p:txBody>
      </p:sp>
      <p:pic>
        <p:nvPicPr>
          <p:cNvPr id="11" name="PROJECT_LOGO">
            <a:extLst>
              <a:ext uri="{FF2B5EF4-FFF2-40B4-BE49-F238E27FC236}">
                <a16:creationId xmlns:a16="http://schemas.microsoft.com/office/drawing/2014/main" id="{A46AF154-229C-4025-DF24-39F65DFB25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9757" y="138822"/>
            <a:ext cx="1560579" cy="1560579"/>
          </a:xfrm>
          <a:prstGeom prst="rect">
            <a:avLst/>
          </a:prstGeom>
        </p:spPr>
      </p:pic>
      <p:sp>
        <p:nvSpPr>
          <p:cNvPr id="12" name="ACHIEVEMENTS">
            <a:extLst>
              <a:ext uri="{FF2B5EF4-FFF2-40B4-BE49-F238E27FC236}">
                <a16:creationId xmlns:a16="http://schemas.microsoft.com/office/drawing/2014/main" id="{F8D21595-70FF-EC6C-8863-BF98F6FA3B4E}"/>
              </a:ext>
            </a:extLst>
          </p:cNvPr>
          <p:cNvSpPr txBox="1"/>
          <p:nvPr/>
        </p:nvSpPr>
        <p:spPr>
          <a:xfrm>
            <a:off x="243378" y="5412218"/>
            <a:ext cx="896412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Achievements:</a:t>
            </a:r>
            <a:endParaRPr lang="en-US" dirty="0"/>
          </a:p>
          <a:p>
            <a:pPr marL="285750" indent="-285750">
              <a:buFont typeface="Arial" panose="020B0604020202020204" pitchFamily="34" charset="0"/>
              <a:buChar char="•"/>
            </a:pPr>
            <a:r>
              <a:rPr lang="en-US" dirty="0"/>
              <a:t>Successfully passed all the assignments for the training web application.</a:t>
            </a:r>
          </a:p>
        </p:txBody>
      </p:sp>
    </p:spTree>
    <p:extLst>
      <p:ext uri="{BB962C8B-B14F-4D97-AF65-F5344CB8AC3E}">
        <p14:creationId xmlns:p14="http://schemas.microsoft.com/office/powerpoint/2010/main" val="4259205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MPANY NAME">
            <a:extLst>
              <a:ext uri="{FF2B5EF4-FFF2-40B4-BE49-F238E27FC236}">
                <a16:creationId xmlns:a16="http://schemas.microsoft.com/office/drawing/2014/main" id="{A8514F35-2EA0-ADEF-7C63-154D1E7FD359}"/>
              </a:ext>
            </a:extLst>
          </p:cNvPr>
          <p:cNvSpPr>
            <a:spLocks noGrp="1"/>
          </p:cNvSpPr>
          <p:nvPr>
            <p:ph type="title"/>
          </p:nvPr>
        </p:nvSpPr>
        <p:spPr>
          <a:xfrm>
            <a:off x="3876136" y="138822"/>
            <a:ext cx="3500887" cy="796180"/>
          </a:xfrm>
        </p:spPr>
        <p:txBody>
          <a:bodyPr/>
          <a:lstStyle/>
          <a:p>
            <a:r>
              <a:rPr lang="en-US" b="1" dirty="0"/>
              <a:t>EPAM Systems</a:t>
            </a:r>
          </a:p>
        </p:txBody>
      </p:sp>
      <p:sp>
        <p:nvSpPr>
          <p:cNvPr id="3" name="PROJECT NAME">
            <a:extLst>
              <a:ext uri="{FF2B5EF4-FFF2-40B4-BE49-F238E27FC236}">
                <a16:creationId xmlns:a16="http://schemas.microsoft.com/office/drawing/2014/main" id="{60BC1F6A-3421-F885-E3A7-CA0BA052805B}"/>
              </a:ext>
            </a:extLst>
          </p:cNvPr>
          <p:cNvSpPr>
            <a:spLocks noGrp="1"/>
          </p:cNvSpPr>
          <p:nvPr>
            <p:ph idx="1"/>
          </p:nvPr>
        </p:nvSpPr>
        <p:spPr>
          <a:xfrm>
            <a:off x="1982167" y="1043852"/>
            <a:ext cx="9246079" cy="1057471"/>
          </a:xfrm>
        </p:spPr>
        <p:txBody>
          <a:bodyPr>
            <a:normAutofit/>
          </a:bodyPr>
          <a:lstStyle/>
          <a:p>
            <a:pPr marL="0" indent="0">
              <a:buNone/>
            </a:pPr>
            <a:r>
              <a:rPr lang="en-US" sz="2400" b="1" dirty="0"/>
              <a:t>Project 2: </a:t>
            </a:r>
            <a:br>
              <a:rPr lang="en-US" sz="2400" dirty="0"/>
            </a:br>
            <a:r>
              <a:rPr lang="en-US" sz="2400" dirty="0"/>
              <a:t>Learning Portal (Web Application) — </a:t>
            </a:r>
            <a:r>
              <a:rPr lang="en-US" sz="2400" dirty="0">
                <a:hlinkClick r:id="rId3"/>
              </a:rPr>
              <a:t>learn.epam.com</a:t>
            </a:r>
            <a:endParaRPr lang="en-US" sz="2400" dirty="0"/>
          </a:p>
        </p:txBody>
      </p:sp>
      <p:pic>
        <p:nvPicPr>
          <p:cNvPr id="5" name="COMPANY LOGO">
            <a:extLst>
              <a:ext uri="{FF2B5EF4-FFF2-40B4-BE49-F238E27FC236}">
                <a16:creationId xmlns:a16="http://schemas.microsoft.com/office/drawing/2014/main" id="{C2A504DA-E4E3-5F3D-B00B-2A07BD4A71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378" y="138823"/>
            <a:ext cx="1560579" cy="1560579"/>
          </a:xfrm>
          <a:prstGeom prst="rect">
            <a:avLst/>
          </a:prstGeom>
        </p:spPr>
      </p:pic>
      <p:sp>
        <p:nvSpPr>
          <p:cNvPr id="6" name="RESP">
            <a:extLst>
              <a:ext uri="{FF2B5EF4-FFF2-40B4-BE49-F238E27FC236}">
                <a16:creationId xmlns:a16="http://schemas.microsoft.com/office/drawing/2014/main" id="{DD384A3E-00AA-255F-1BFA-E7E9A46912B4}"/>
              </a:ext>
            </a:extLst>
          </p:cNvPr>
          <p:cNvSpPr txBox="1"/>
          <p:nvPr/>
        </p:nvSpPr>
        <p:spPr>
          <a:xfrm>
            <a:off x="208203" y="1954814"/>
            <a:ext cx="6764098" cy="24622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t>Responsibilities:</a:t>
            </a:r>
          </a:p>
          <a:p>
            <a:pPr marL="342900" indent="-342900">
              <a:buFont typeface="+mj-lt"/>
              <a:buAutoNum type="arabicPeriod"/>
            </a:pPr>
            <a:r>
              <a:rPr lang="en-US" sz="1400" dirty="0"/>
              <a:t>Performing testing using different testing types and levels </a:t>
            </a:r>
            <a:br>
              <a:rPr lang="en-US" sz="1400" dirty="0"/>
            </a:br>
            <a:r>
              <a:rPr lang="en-US" sz="1400" dirty="0"/>
              <a:t>(Functional, GUI, Exploratory, Integration, Regression, Ad-hoc, Usability)</a:t>
            </a:r>
          </a:p>
          <a:p>
            <a:pPr marL="342900" indent="-342900">
              <a:buFont typeface="+mj-lt"/>
              <a:buAutoNum type="arabicPeriod"/>
            </a:pPr>
            <a:r>
              <a:rPr lang="en-US" sz="1400" dirty="0"/>
              <a:t>Analyzing functional and non-functional requirements</a:t>
            </a:r>
          </a:p>
          <a:p>
            <a:pPr marL="342900" indent="-342900">
              <a:buFont typeface="+mj-lt"/>
              <a:buAutoNum type="arabicPeriod"/>
            </a:pPr>
            <a:r>
              <a:rPr lang="en-US" sz="1400" dirty="0"/>
              <a:t>Creating test documentation (checklists, test-cases, instructions)</a:t>
            </a:r>
          </a:p>
          <a:p>
            <a:pPr marL="342900" indent="-342900">
              <a:buFont typeface="+mj-lt"/>
              <a:buAutoNum type="arabicPeriod"/>
            </a:pPr>
            <a:r>
              <a:rPr lang="en-US" sz="1400" dirty="0"/>
              <a:t>Bug Reporting</a:t>
            </a:r>
          </a:p>
          <a:p>
            <a:pPr marL="342900" indent="-342900">
              <a:buFont typeface="+mj-lt"/>
              <a:buAutoNum type="arabicPeriod"/>
            </a:pPr>
            <a:r>
              <a:rPr lang="en-US" sz="1400" dirty="0"/>
              <a:t>Identification of the problems' priority, severity, influence on the related functionality</a:t>
            </a:r>
          </a:p>
          <a:p>
            <a:pPr marL="342900" indent="-342900">
              <a:buFont typeface="+mj-lt"/>
              <a:buAutoNum type="arabicPeriod"/>
            </a:pPr>
            <a:r>
              <a:rPr lang="en-US" sz="1400" dirty="0"/>
              <a:t>Validating data in databases</a:t>
            </a:r>
          </a:p>
          <a:p>
            <a:pPr marL="342900" indent="-342900">
              <a:buFont typeface="+mj-lt"/>
              <a:buAutoNum type="arabicPeriod"/>
            </a:pPr>
            <a:r>
              <a:rPr lang="en-US" sz="1400" dirty="0"/>
              <a:t>Making time estimations for testing purposes</a:t>
            </a:r>
          </a:p>
          <a:p>
            <a:pPr marL="342900" indent="-342900">
              <a:buFont typeface="+mj-lt"/>
              <a:buAutoNum type="arabicPeriod"/>
            </a:pPr>
            <a:r>
              <a:rPr lang="en-US" sz="1400" dirty="0"/>
              <a:t>Working with JIRA system</a:t>
            </a:r>
          </a:p>
          <a:p>
            <a:pPr marL="342900" indent="-342900">
              <a:buFont typeface="+mj-lt"/>
              <a:buAutoNum type="arabicPeriod"/>
            </a:pPr>
            <a:r>
              <a:rPr lang="en-US" sz="1400" dirty="0"/>
              <a:t>Showing newly-implemented functionality on Demo meetings</a:t>
            </a:r>
          </a:p>
        </p:txBody>
      </p:sp>
      <p:sp>
        <p:nvSpPr>
          <p:cNvPr id="8" name="TOOLS HEADER">
            <a:extLst>
              <a:ext uri="{FF2B5EF4-FFF2-40B4-BE49-F238E27FC236}">
                <a16:creationId xmlns:a16="http://schemas.microsoft.com/office/drawing/2014/main" id="{C26C5248-4C74-5C3F-4C86-C5AF14B362D5}"/>
              </a:ext>
            </a:extLst>
          </p:cNvPr>
          <p:cNvSpPr txBox="1"/>
          <p:nvPr/>
        </p:nvSpPr>
        <p:spPr>
          <a:xfrm>
            <a:off x="7315611" y="1954813"/>
            <a:ext cx="1575767" cy="24622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t>Tools:</a:t>
            </a:r>
            <a:endParaRPr lang="en-US" sz="1400" dirty="0"/>
          </a:p>
          <a:p>
            <a:pPr marL="342900" indent="-342900">
              <a:buAutoNum type="arabicPeriod"/>
            </a:pPr>
            <a:r>
              <a:rPr lang="en-US" sz="1400" dirty="0"/>
              <a:t>JIRA</a:t>
            </a:r>
          </a:p>
          <a:p>
            <a:pPr marL="342900" indent="-342900">
              <a:buAutoNum type="arabicPeriod"/>
            </a:pPr>
            <a:r>
              <a:rPr lang="en-US" sz="1400" dirty="0" err="1"/>
              <a:t>TestLink</a:t>
            </a:r>
            <a:endParaRPr lang="en-US" sz="1400" dirty="0"/>
          </a:p>
          <a:p>
            <a:pPr marL="342900" indent="-342900">
              <a:buAutoNum type="arabicPeriod"/>
            </a:pPr>
            <a:r>
              <a:rPr lang="en-US" sz="1400" dirty="0"/>
              <a:t>Postman</a:t>
            </a:r>
          </a:p>
          <a:p>
            <a:pPr marL="342900" indent="-342900">
              <a:buAutoNum type="arabicPeriod"/>
            </a:pPr>
            <a:r>
              <a:rPr lang="en-US" sz="1400" dirty="0" err="1"/>
              <a:t>Postgre</a:t>
            </a:r>
            <a:r>
              <a:rPr lang="en-US" sz="1400" dirty="0"/>
              <a:t> </a:t>
            </a:r>
            <a:br>
              <a:rPr lang="en-US" sz="1400" dirty="0"/>
            </a:br>
            <a:r>
              <a:rPr lang="en-US" sz="1400" dirty="0"/>
              <a:t>(</a:t>
            </a:r>
            <a:r>
              <a:rPr lang="en-US" sz="1400" dirty="0" err="1"/>
              <a:t>PgAdmin</a:t>
            </a:r>
            <a:r>
              <a:rPr lang="en-US" sz="1400" dirty="0"/>
              <a:t>)</a:t>
            </a:r>
          </a:p>
          <a:p>
            <a:pPr marL="342900" indent="-342900">
              <a:buAutoNum type="arabicPeriod"/>
            </a:pPr>
            <a:r>
              <a:rPr lang="en-US" sz="1400" dirty="0"/>
              <a:t>Microsoft SQL </a:t>
            </a:r>
            <a:br>
              <a:rPr lang="en-US" sz="1400" dirty="0"/>
            </a:br>
            <a:r>
              <a:rPr lang="en-US" sz="1400" dirty="0"/>
              <a:t>(MSSMS 18)</a:t>
            </a:r>
          </a:p>
          <a:p>
            <a:pPr marL="342900" indent="-342900">
              <a:buAutoNum type="arabicPeriod"/>
            </a:pPr>
            <a:r>
              <a:rPr lang="en-US" sz="1400" dirty="0" err="1"/>
              <a:t>DBeaver</a:t>
            </a:r>
            <a:endParaRPr lang="en-US" sz="1400" dirty="0"/>
          </a:p>
          <a:p>
            <a:pPr marL="342900" indent="-342900">
              <a:buAutoNum type="arabicPeriod"/>
            </a:pPr>
            <a:r>
              <a:rPr lang="en-US" sz="1400" dirty="0"/>
              <a:t>TeamCity</a:t>
            </a:r>
          </a:p>
          <a:p>
            <a:pPr marL="342900" indent="-342900">
              <a:buAutoNum type="arabicPeriod"/>
            </a:pPr>
            <a:r>
              <a:rPr lang="en-US" sz="1400" dirty="0"/>
              <a:t>Git</a:t>
            </a:r>
          </a:p>
        </p:txBody>
      </p:sp>
      <p:sp>
        <p:nvSpPr>
          <p:cNvPr id="12" name="ACHIEVEMENTS">
            <a:extLst>
              <a:ext uri="{FF2B5EF4-FFF2-40B4-BE49-F238E27FC236}">
                <a16:creationId xmlns:a16="http://schemas.microsoft.com/office/drawing/2014/main" id="{F8D21595-70FF-EC6C-8863-BF98F6FA3B4E}"/>
              </a:ext>
            </a:extLst>
          </p:cNvPr>
          <p:cNvSpPr txBox="1"/>
          <p:nvPr/>
        </p:nvSpPr>
        <p:spPr>
          <a:xfrm>
            <a:off x="208202" y="4618651"/>
            <a:ext cx="8683176"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t>Achievements:</a:t>
            </a:r>
            <a:endParaRPr lang="en-US" sz="1400" dirty="0"/>
          </a:p>
          <a:p>
            <a:pPr marL="342900" indent="-342900">
              <a:buAutoNum type="arabicPeriod"/>
            </a:pPr>
            <a:r>
              <a:rPr lang="en-US" sz="1400" dirty="0"/>
              <a:t>Knowledge Transfer and mentoring for 3 junior testers</a:t>
            </a:r>
          </a:p>
          <a:p>
            <a:pPr marL="342900" indent="-342900">
              <a:buAutoNum type="arabicPeriod"/>
            </a:pPr>
            <a:r>
              <a:rPr lang="en-US" sz="1400" dirty="0"/>
              <a:t>Regression Testing flow improvement</a:t>
            </a:r>
          </a:p>
          <a:p>
            <a:pPr marL="342900" indent="-342900">
              <a:buAutoNum type="arabicPeriod"/>
            </a:pPr>
            <a:r>
              <a:rPr lang="en-US" sz="1400" dirty="0"/>
              <a:t>Collaboration with DevOps team to ensure timely build releases to production</a:t>
            </a:r>
          </a:p>
          <a:p>
            <a:pPr marL="342900" indent="-342900">
              <a:buAutoNum type="arabicPeriod"/>
            </a:pPr>
            <a:r>
              <a:rPr lang="en-US" sz="1400" dirty="0"/>
              <a:t>Created fresh UML diagrams to reflect our application’s workflow</a:t>
            </a:r>
            <a:endParaRPr lang="ru-RU" sz="1400" dirty="0"/>
          </a:p>
          <a:p>
            <a:pPr marL="342900" indent="-342900">
              <a:buAutoNum type="arabicPeriod"/>
            </a:pPr>
            <a:r>
              <a:rPr lang="en-US" sz="1400" dirty="0"/>
              <a:t>Helped Test Lead with writing Test Result Reports for the application’s release</a:t>
            </a:r>
          </a:p>
          <a:p>
            <a:pPr marL="342900" indent="-342900">
              <a:buAutoNum type="arabicPeriod"/>
            </a:pPr>
            <a:r>
              <a:rPr lang="en-US" sz="1400" dirty="0"/>
              <a:t>Created SQL exercises to help junior testers get to know the application’s structure better</a:t>
            </a:r>
          </a:p>
          <a:p>
            <a:pPr marL="342900" indent="-342900">
              <a:buAutoNum type="arabicPeriod"/>
            </a:pPr>
            <a:r>
              <a:rPr lang="en-US" sz="1400" dirty="0"/>
              <a:t>Added 3 guides to the project’s knowledge base related to testing different application’s modules</a:t>
            </a:r>
          </a:p>
        </p:txBody>
      </p:sp>
      <p:pic>
        <p:nvPicPr>
          <p:cNvPr id="4" name="Picture 3" descr="learn_logo">
            <a:extLst>
              <a:ext uri="{FF2B5EF4-FFF2-40B4-BE49-F238E27FC236}">
                <a16:creationId xmlns:a16="http://schemas.microsoft.com/office/drawing/2014/main" id="{013CFFA2-93E6-A79D-9B42-3AD0F7E786A5}"/>
              </a:ext>
            </a:extLst>
          </p:cNvPr>
          <p:cNvPicPr>
            <a:picLocks noChangeAspect="1"/>
          </p:cNvPicPr>
          <p:nvPr/>
        </p:nvPicPr>
        <p:blipFill>
          <a:blip r:embed="rId5"/>
          <a:stretch>
            <a:fillRect/>
          </a:stretch>
        </p:blipFill>
        <p:spPr>
          <a:xfrm>
            <a:off x="2147267" y="285384"/>
            <a:ext cx="1385559" cy="503056"/>
          </a:xfrm>
          <a:prstGeom prst="rect">
            <a:avLst/>
          </a:prstGeom>
          <a:ln w="38100" cap="sq">
            <a:solidFill>
              <a:srgbClr val="000000"/>
            </a:solidFill>
            <a:prstDash val="solid"/>
            <a:miter lim="800000"/>
          </a:ln>
          <a:effectLst/>
        </p:spPr>
      </p:pic>
    </p:spTree>
    <p:extLst>
      <p:ext uri="{BB962C8B-B14F-4D97-AF65-F5344CB8AC3E}">
        <p14:creationId xmlns:p14="http://schemas.microsoft.com/office/powerpoint/2010/main" val="1028966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MPANY NAME">
            <a:extLst>
              <a:ext uri="{FF2B5EF4-FFF2-40B4-BE49-F238E27FC236}">
                <a16:creationId xmlns:a16="http://schemas.microsoft.com/office/drawing/2014/main" id="{A8514F35-2EA0-ADEF-7C63-154D1E7FD359}"/>
              </a:ext>
            </a:extLst>
          </p:cNvPr>
          <p:cNvSpPr>
            <a:spLocks noGrp="1"/>
          </p:cNvSpPr>
          <p:nvPr>
            <p:ph type="title"/>
          </p:nvPr>
        </p:nvSpPr>
        <p:spPr>
          <a:xfrm>
            <a:off x="2147267" y="89024"/>
            <a:ext cx="3500887" cy="796180"/>
          </a:xfrm>
        </p:spPr>
        <p:txBody>
          <a:bodyPr/>
          <a:lstStyle/>
          <a:p>
            <a:r>
              <a:rPr lang="en-US" b="1" dirty="0"/>
              <a:t>EPAM Systems</a:t>
            </a:r>
          </a:p>
        </p:txBody>
      </p:sp>
      <p:sp>
        <p:nvSpPr>
          <p:cNvPr id="3" name="PROJECT NAME">
            <a:extLst>
              <a:ext uri="{FF2B5EF4-FFF2-40B4-BE49-F238E27FC236}">
                <a16:creationId xmlns:a16="http://schemas.microsoft.com/office/drawing/2014/main" id="{60BC1F6A-3421-F885-E3A7-CA0BA052805B}"/>
              </a:ext>
            </a:extLst>
          </p:cNvPr>
          <p:cNvSpPr>
            <a:spLocks noGrp="1"/>
          </p:cNvSpPr>
          <p:nvPr>
            <p:ph idx="1"/>
          </p:nvPr>
        </p:nvSpPr>
        <p:spPr>
          <a:xfrm>
            <a:off x="2147267" y="818773"/>
            <a:ext cx="9246079" cy="1057471"/>
          </a:xfrm>
        </p:spPr>
        <p:txBody>
          <a:bodyPr>
            <a:normAutofit lnSpcReduction="10000"/>
          </a:bodyPr>
          <a:lstStyle/>
          <a:p>
            <a:pPr marL="0" indent="0">
              <a:buNone/>
            </a:pPr>
            <a:r>
              <a:rPr lang="en-US" sz="2400" b="1" dirty="0"/>
              <a:t>Project 3: </a:t>
            </a:r>
            <a:br>
              <a:rPr lang="en-US" sz="2400" dirty="0"/>
            </a:br>
            <a:r>
              <a:rPr lang="en-US" sz="2400" dirty="0"/>
              <a:t>Employee 1-2-1 Evaluation Module </a:t>
            </a:r>
            <a:br>
              <a:rPr lang="en-US" sz="2400" dirty="0"/>
            </a:br>
            <a:r>
              <a:rPr lang="en-US" sz="2400" dirty="0"/>
              <a:t>(part of Internal Employee Feedback Portal Web Application)</a:t>
            </a:r>
          </a:p>
        </p:txBody>
      </p:sp>
      <p:pic>
        <p:nvPicPr>
          <p:cNvPr id="5" name="COMPANY LOGO">
            <a:extLst>
              <a:ext uri="{FF2B5EF4-FFF2-40B4-BE49-F238E27FC236}">
                <a16:creationId xmlns:a16="http://schemas.microsoft.com/office/drawing/2014/main" id="{C2A504DA-E4E3-5F3D-B00B-2A07BD4A71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378" y="138823"/>
            <a:ext cx="1560579" cy="1560579"/>
          </a:xfrm>
          <a:prstGeom prst="rect">
            <a:avLst/>
          </a:prstGeom>
        </p:spPr>
      </p:pic>
      <p:sp>
        <p:nvSpPr>
          <p:cNvPr id="6" name="RESP">
            <a:extLst>
              <a:ext uri="{FF2B5EF4-FFF2-40B4-BE49-F238E27FC236}">
                <a16:creationId xmlns:a16="http://schemas.microsoft.com/office/drawing/2014/main" id="{DD384A3E-00AA-255F-1BFA-E7E9A46912B4}"/>
              </a:ext>
            </a:extLst>
          </p:cNvPr>
          <p:cNvSpPr txBox="1"/>
          <p:nvPr/>
        </p:nvSpPr>
        <p:spPr>
          <a:xfrm>
            <a:off x="243377" y="2053087"/>
            <a:ext cx="8621223" cy="31393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800" b="1" dirty="0"/>
              <a:t>Responsibilities:</a:t>
            </a:r>
          </a:p>
          <a:p>
            <a:pPr marL="342900" indent="-342900">
              <a:buFont typeface="+mj-lt"/>
              <a:buAutoNum type="arabicPeriod"/>
            </a:pPr>
            <a:r>
              <a:rPr lang="en-US" sz="1800" dirty="0"/>
              <a:t>Performing testing using different testing types and levels </a:t>
            </a:r>
            <a:br>
              <a:rPr lang="en-US" sz="1800" dirty="0"/>
            </a:br>
            <a:r>
              <a:rPr lang="en-US" sz="1800" dirty="0"/>
              <a:t>(Functional, GUI, Exploratory, Integration, Regression, Ad-hoc, Usability)</a:t>
            </a:r>
          </a:p>
          <a:p>
            <a:pPr marL="342900" indent="-342900">
              <a:buFont typeface="+mj-lt"/>
              <a:buAutoNum type="arabicPeriod"/>
            </a:pPr>
            <a:r>
              <a:rPr lang="en-US" sz="1800" dirty="0"/>
              <a:t>Analyzing functional and non-functional requirements</a:t>
            </a:r>
          </a:p>
          <a:p>
            <a:pPr marL="342900" indent="-342900">
              <a:buFont typeface="+mj-lt"/>
              <a:buAutoNum type="arabicPeriod"/>
            </a:pPr>
            <a:r>
              <a:rPr lang="en-US" sz="1800" dirty="0"/>
              <a:t>Creating test documentation (checklists, test-cases, instructions)</a:t>
            </a:r>
          </a:p>
          <a:p>
            <a:pPr marL="342900" indent="-342900">
              <a:buFont typeface="+mj-lt"/>
              <a:buAutoNum type="arabicPeriod"/>
            </a:pPr>
            <a:r>
              <a:rPr lang="en-US" sz="1800" dirty="0"/>
              <a:t>Bug Reporting</a:t>
            </a:r>
          </a:p>
          <a:p>
            <a:pPr marL="342900" indent="-342900">
              <a:buFont typeface="+mj-lt"/>
              <a:buAutoNum type="arabicPeriod"/>
            </a:pPr>
            <a:r>
              <a:rPr lang="en-US" sz="1800" dirty="0"/>
              <a:t>Identification of the problems' priority, severity, influence on the related functionality</a:t>
            </a:r>
          </a:p>
          <a:p>
            <a:pPr marL="342900" indent="-342900">
              <a:buFont typeface="+mj-lt"/>
              <a:buAutoNum type="arabicPeriod"/>
            </a:pPr>
            <a:r>
              <a:rPr lang="en-US" sz="1800" dirty="0"/>
              <a:t>Validating data in databases</a:t>
            </a:r>
          </a:p>
          <a:p>
            <a:pPr marL="342900" indent="-342900">
              <a:buFont typeface="+mj-lt"/>
              <a:buAutoNum type="arabicPeriod"/>
            </a:pPr>
            <a:r>
              <a:rPr lang="en-US" sz="1800" dirty="0"/>
              <a:t>Making time estimations for testing purposes</a:t>
            </a:r>
          </a:p>
          <a:p>
            <a:pPr marL="342900" indent="-342900">
              <a:buFont typeface="+mj-lt"/>
              <a:buAutoNum type="arabicPeriod"/>
            </a:pPr>
            <a:r>
              <a:rPr lang="en-US" sz="1800" dirty="0"/>
              <a:t>Working with JIRA system</a:t>
            </a:r>
          </a:p>
          <a:p>
            <a:pPr marL="342900" indent="-342900">
              <a:buFont typeface="+mj-lt"/>
              <a:buAutoNum type="arabicPeriod"/>
            </a:pPr>
            <a:r>
              <a:rPr lang="en-US" sz="1800" dirty="0"/>
              <a:t>Showing newly-implemented functionality on Demo meetings</a:t>
            </a:r>
          </a:p>
        </p:txBody>
      </p:sp>
      <p:sp>
        <p:nvSpPr>
          <p:cNvPr id="8" name="TOOLS HEADER">
            <a:extLst>
              <a:ext uri="{FF2B5EF4-FFF2-40B4-BE49-F238E27FC236}">
                <a16:creationId xmlns:a16="http://schemas.microsoft.com/office/drawing/2014/main" id="{C26C5248-4C74-5C3F-4C86-C5AF14B362D5}"/>
              </a:ext>
            </a:extLst>
          </p:cNvPr>
          <p:cNvSpPr txBox="1"/>
          <p:nvPr/>
        </p:nvSpPr>
        <p:spPr>
          <a:xfrm>
            <a:off x="9078120" y="2048774"/>
            <a:ext cx="2064398"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800" b="1" dirty="0"/>
              <a:t>Tools:</a:t>
            </a:r>
            <a:endParaRPr lang="en-US" sz="1800" dirty="0"/>
          </a:p>
          <a:p>
            <a:pPr marL="342900" indent="-342900">
              <a:buAutoNum type="arabicPeriod"/>
            </a:pPr>
            <a:r>
              <a:rPr lang="en-US" sz="1800" dirty="0"/>
              <a:t>JIRA</a:t>
            </a:r>
          </a:p>
          <a:p>
            <a:pPr marL="342900" indent="-342900">
              <a:buAutoNum type="arabicPeriod"/>
            </a:pPr>
            <a:r>
              <a:rPr lang="en-US" dirty="0" err="1"/>
              <a:t>QaSpace</a:t>
            </a:r>
            <a:r>
              <a:rPr lang="en-US" dirty="0"/>
              <a:t> (TCMS)</a:t>
            </a:r>
            <a:endParaRPr lang="en-US" sz="1800" dirty="0"/>
          </a:p>
          <a:p>
            <a:pPr marL="342900" indent="-342900">
              <a:buAutoNum type="arabicPeriod"/>
            </a:pPr>
            <a:r>
              <a:rPr lang="en-US" sz="1800" dirty="0"/>
              <a:t>Postman</a:t>
            </a:r>
          </a:p>
          <a:p>
            <a:pPr marL="342900" indent="-342900">
              <a:buAutoNum type="arabicPeriod"/>
            </a:pPr>
            <a:r>
              <a:rPr lang="en-US" sz="1800" dirty="0" err="1"/>
              <a:t>Postgre</a:t>
            </a:r>
            <a:r>
              <a:rPr lang="en-US" sz="1800" dirty="0"/>
              <a:t> </a:t>
            </a:r>
            <a:br>
              <a:rPr lang="en-US" sz="1800" dirty="0"/>
            </a:br>
            <a:r>
              <a:rPr lang="en-US" sz="1800" dirty="0"/>
              <a:t>(</a:t>
            </a:r>
            <a:r>
              <a:rPr lang="en-US" sz="1800" dirty="0" err="1"/>
              <a:t>PgAdmin</a:t>
            </a:r>
            <a:r>
              <a:rPr lang="en-US" sz="1800" dirty="0"/>
              <a:t>)</a:t>
            </a:r>
          </a:p>
          <a:p>
            <a:pPr marL="342900" indent="-342900">
              <a:buAutoNum type="arabicPeriod"/>
            </a:pPr>
            <a:r>
              <a:rPr lang="en-US" sz="1800" dirty="0" err="1"/>
              <a:t>DBeaver</a:t>
            </a:r>
            <a:endParaRPr lang="en-US" sz="1800" dirty="0"/>
          </a:p>
          <a:p>
            <a:pPr marL="342900" indent="-342900">
              <a:buAutoNum type="arabicPeriod"/>
            </a:pPr>
            <a:r>
              <a:rPr lang="en-US" sz="1800" dirty="0"/>
              <a:t>Git</a:t>
            </a:r>
          </a:p>
        </p:txBody>
      </p:sp>
      <p:sp>
        <p:nvSpPr>
          <p:cNvPr id="12" name="ACHIEVEMENTS">
            <a:extLst>
              <a:ext uri="{FF2B5EF4-FFF2-40B4-BE49-F238E27FC236}">
                <a16:creationId xmlns:a16="http://schemas.microsoft.com/office/drawing/2014/main" id="{F8D21595-70FF-EC6C-8863-BF98F6FA3B4E}"/>
              </a:ext>
            </a:extLst>
          </p:cNvPr>
          <p:cNvSpPr txBox="1"/>
          <p:nvPr/>
        </p:nvSpPr>
        <p:spPr>
          <a:xfrm>
            <a:off x="243378" y="5392896"/>
            <a:ext cx="1089914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Achievements:</a:t>
            </a:r>
            <a:endParaRPr lang="en-US" dirty="0"/>
          </a:p>
          <a:p>
            <a:pPr marL="285750" indent="-285750">
              <a:buFont typeface="Arial" panose="020B0604020202020204" pitchFamily="34" charset="0"/>
              <a:buChar char="•"/>
            </a:pPr>
            <a:r>
              <a:rPr lang="en-US" dirty="0">
                <a:solidFill>
                  <a:schemeClr val="tx1"/>
                </a:solidFill>
              </a:rPr>
              <a:t>I was the only QA Engineer assigned to analyze and test the new crucial application’s module which eventually released to production without any major/critical functional defects</a:t>
            </a:r>
          </a:p>
        </p:txBody>
      </p:sp>
    </p:spTree>
    <p:extLst>
      <p:ext uri="{BB962C8B-B14F-4D97-AF65-F5344CB8AC3E}">
        <p14:creationId xmlns:p14="http://schemas.microsoft.com/office/powerpoint/2010/main" val="1318321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MPANY NAME">
            <a:extLst>
              <a:ext uri="{FF2B5EF4-FFF2-40B4-BE49-F238E27FC236}">
                <a16:creationId xmlns:a16="http://schemas.microsoft.com/office/drawing/2014/main" id="{A8514F35-2EA0-ADEF-7C63-154D1E7FD359}"/>
              </a:ext>
            </a:extLst>
          </p:cNvPr>
          <p:cNvSpPr>
            <a:spLocks noGrp="1"/>
          </p:cNvSpPr>
          <p:nvPr>
            <p:ph type="title"/>
          </p:nvPr>
        </p:nvSpPr>
        <p:spPr>
          <a:xfrm>
            <a:off x="2147267" y="122055"/>
            <a:ext cx="3500887" cy="796180"/>
          </a:xfrm>
        </p:spPr>
        <p:txBody>
          <a:bodyPr/>
          <a:lstStyle/>
          <a:p>
            <a:r>
              <a:rPr lang="en-US" b="1" dirty="0"/>
              <a:t>EPAM Systems</a:t>
            </a:r>
          </a:p>
        </p:txBody>
      </p:sp>
      <p:sp>
        <p:nvSpPr>
          <p:cNvPr id="3" name="PROJECT NAME">
            <a:extLst>
              <a:ext uri="{FF2B5EF4-FFF2-40B4-BE49-F238E27FC236}">
                <a16:creationId xmlns:a16="http://schemas.microsoft.com/office/drawing/2014/main" id="{60BC1F6A-3421-F885-E3A7-CA0BA052805B}"/>
              </a:ext>
            </a:extLst>
          </p:cNvPr>
          <p:cNvSpPr>
            <a:spLocks noGrp="1"/>
          </p:cNvSpPr>
          <p:nvPr>
            <p:ph idx="1"/>
          </p:nvPr>
        </p:nvSpPr>
        <p:spPr>
          <a:xfrm>
            <a:off x="2147267" y="995616"/>
            <a:ext cx="9246079" cy="1057471"/>
          </a:xfrm>
        </p:spPr>
        <p:txBody>
          <a:bodyPr>
            <a:normAutofit/>
          </a:bodyPr>
          <a:lstStyle/>
          <a:p>
            <a:pPr marL="0" indent="0">
              <a:buNone/>
            </a:pPr>
            <a:r>
              <a:rPr lang="en-US" sz="2400" b="1" dirty="0"/>
              <a:t>Project 4: </a:t>
            </a:r>
            <a:br>
              <a:rPr lang="en-US" sz="2400" dirty="0"/>
            </a:br>
            <a:r>
              <a:rPr lang="en-US" sz="2400" dirty="0"/>
              <a:t>Employee Feedback Portal (Internal Web Application)</a:t>
            </a:r>
          </a:p>
        </p:txBody>
      </p:sp>
      <p:pic>
        <p:nvPicPr>
          <p:cNvPr id="5" name="COMPANY LOGO">
            <a:extLst>
              <a:ext uri="{FF2B5EF4-FFF2-40B4-BE49-F238E27FC236}">
                <a16:creationId xmlns:a16="http://schemas.microsoft.com/office/drawing/2014/main" id="{C2A504DA-E4E3-5F3D-B00B-2A07BD4A71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378" y="138823"/>
            <a:ext cx="1560579" cy="1560579"/>
          </a:xfrm>
          <a:prstGeom prst="rect">
            <a:avLst/>
          </a:prstGeom>
        </p:spPr>
      </p:pic>
      <p:sp>
        <p:nvSpPr>
          <p:cNvPr id="6" name="RESP">
            <a:extLst>
              <a:ext uri="{FF2B5EF4-FFF2-40B4-BE49-F238E27FC236}">
                <a16:creationId xmlns:a16="http://schemas.microsoft.com/office/drawing/2014/main" id="{DD384A3E-00AA-255F-1BFA-E7E9A46912B4}"/>
              </a:ext>
            </a:extLst>
          </p:cNvPr>
          <p:cNvSpPr txBox="1"/>
          <p:nvPr/>
        </p:nvSpPr>
        <p:spPr>
          <a:xfrm>
            <a:off x="243378" y="2053087"/>
            <a:ext cx="8722822" cy="31393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800" b="1" dirty="0"/>
              <a:t>Responsibilities:</a:t>
            </a:r>
          </a:p>
          <a:p>
            <a:pPr marL="342900" indent="-342900">
              <a:buFont typeface="+mj-lt"/>
              <a:buAutoNum type="arabicPeriod"/>
            </a:pPr>
            <a:r>
              <a:rPr lang="en-US" sz="1800" dirty="0"/>
              <a:t>Performing testing using different testing types and levels </a:t>
            </a:r>
            <a:br>
              <a:rPr lang="en-US" sz="1800" dirty="0"/>
            </a:br>
            <a:r>
              <a:rPr lang="en-US" sz="1800" dirty="0"/>
              <a:t>(Functional, GUI, Exploratory, Integration, Regression, Ad-hoc, Usability)</a:t>
            </a:r>
          </a:p>
          <a:p>
            <a:pPr marL="342900" indent="-342900">
              <a:buFont typeface="+mj-lt"/>
              <a:buAutoNum type="arabicPeriod"/>
            </a:pPr>
            <a:r>
              <a:rPr lang="en-US" sz="1800" dirty="0"/>
              <a:t>Analyzing functional and non-functional requirements</a:t>
            </a:r>
          </a:p>
          <a:p>
            <a:pPr marL="342900" indent="-342900">
              <a:buFont typeface="+mj-lt"/>
              <a:buAutoNum type="arabicPeriod"/>
            </a:pPr>
            <a:r>
              <a:rPr lang="en-US" sz="1800" dirty="0"/>
              <a:t>Creating test documentation (checklists, test-cases, instructions)</a:t>
            </a:r>
          </a:p>
          <a:p>
            <a:pPr marL="342900" indent="-342900">
              <a:buFont typeface="+mj-lt"/>
              <a:buAutoNum type="arabicPeriod"/>
            </a:pPr>
            <a:r>
              <a:rPr lang="en-US" sz="1800" dirty="0"/>
              <a:t>Bug Reporting</a:t>
            </a:r>
          </a:p>
          <a:p>
            <a:pPr marL="342900" indent="-342900">
              <a:buFont typeface="+mj-lt"/>
              <a:buAutoNum type="arabicPeriod"/>
            </a:pPr>
            <a:r>
              <a:rPr lang="en-US" sz="1800" dirty="0"/>
              <a:t>Identification of the problems' priority, severity, influence on the related functionality</a:t>
            </a:r>
          </a:p>
          <a:p>
            <a:pPr marL="342900" indent="-342900">
              <a:buFont typeface="+mj-lt"/>
              <a:buAutoNum type="arabicPeriod"/>
            </a:pPr>
            <a:r>
              <a:rPr lang="en-US" sz="1800" dirty="0"/>
              <a:t>Validating data in databases</a:t>
            </a:r>
          </a:p>
          <a:p>
            <a:pPr marL="342900" indent="-342900">
              <a:buFont typeface="+mj-lt"/>
              <a:buAutoNum type="arabicPeriod"/>
            </a:pPr>
            <a:r>
              <a:rPr lang="en-US" sz="1800" dirty="0"/>
              <a:t>Making time estimations for testing purposes</a:t>
            </a:r>
          </a:p>
          <a:p>
            <a:pPr marL="342900" indent="-342900">
              <a:buFont typeface="+mj-lt"/>
              <a:buAutoNum type="arabicPeriod"/>
            </a:pPr>
            <a:r>
              <a:rPr lang="en-US" sz="1800" dirty="0"/>
              <a:t>Working with JIRA system</a:t>
            </a:r>
          </a:p>
          <a:p>
            <a:pPr marL="342900" indent="-342900">
              <a:buFont typeface="+mj-lt"/>
              <a:buAutoNum type="arabicPeriod"/>
            </a:pPr>
            <a:r>
              <a:rPr lang="en-US" sz="1800" dirty="0"/>
              <a:t>Showing newly-implemented functionality on Demo meetings</a:t>
            </a:r>
          </a:p>
        </p:txBody>
      </p:sp>
      <p:sp>
        <p:nvSpPr>
          <p:cNvPr id="8" name="TOOLS HEADER">
            <a:extLst>
              <a:ext uri="{FF2B5EF4-FFF2-40B4-BE49-F238E27FC236}">
                <a16:creationId xmlns:a16="http://schemas.microsoft.com/office/drawing/2014/main" id="{C26C5248-4C74-5C3F-4C86-C5AF14B362D5}"/>
              </a:ext>
            </a:extLst>
          </p:cNvPr>
          <p:cNvSpPr txBox="1"/>
          <p:nvPr/>
        </p:nvSpPr>
        <p:spPr>
          <a:xfrm>
            <a:off x="9137951" y="2053087"/>
            <a:ext cx="2598705"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800" b="1" dirty="0"/>
              <a:t>Tools:</a:t>
            </a:r>
            <a:endParaRPr lang="en-US" sz="1800" dirty="0"/>
          </a:p>
          <a:p>
            <a:pPr marL="342900" indent="-342900">
              <a:buAutoNum type="arabicPeriod"/>
            </a:pPr>
            <a:r>
              <a:rPr lang="en-US" sz="1800" dirty="0"/>
              <a:t>JIRA</a:t>
            </a:r>
          </a:p>
          <a:p>
            <a:pPr marL="342900" indent="-342900">
              <a:buAutoNum type="arabicPeriod"/>
            </a:pPr>
            <a:r>
              <a:rPr lang="en-US" dirty="0" err="1"/>
              <a:t>QaSpace</a:t>
            </a:r>
            <a:r>
              <a:rPr lang="en-US" dirty="0"/>
              <a:t> (TCMS)</a:t>
            </a:r>
            <a:endParaRPr lang="en-US" sz="1800" dirty="0"/>
          </a:p>
          <a:p>
            <a:pPr marL="342900" indent="-342900">
              <a:buAutoNum type="arabicPeriod"/>
            </a:pPr>
            <a:r>
              <a:rPr lang="en-US" sz="1800" dirty="0"/>
              <a:t>Postman</a:t>
            </a:r>
          </a:p>
          <a:p>
            <a:pPr marL="342900" indent="-342900">
              <a:buAutoNum type="arabicPeriod"/>
            </a:pPr>
            <a:r>
              <a:rPr lang="en-US" dirty="0"/>
              <a:t>MongoDB (</a:t>
            </a:r>
            <a:r>
              <a:rPr lang="en-US" dirty="0" err="1"/>
              <a:t>NOSQLBooster</a:t>
            </a:r>
            <a:r>
              <a:rPr lang="en-US" dirty="0"/>
              <a:t>)</a:t>
            </a:r>
            <a:endParaRPr lang="en-US" sz="1800" dirty="0"/>
          </a:p>
          <a:p>
            <a:pPr marL="342900" indent="-342900">
              <a:buAutoNum type="arabicPeriod"/>
            </a:pPr>
            <a:r>
              <a:rPr lang="en-US" sz="1800" dirty="0" err="1"/>
              <a:t>DBeaver</a:t>
            </a:r>
            <a:endParaRPr lang="en-US" sz="1800" dirty="0"/>
          </a:p>
          <a:p>
            <a:pPr marL="342900" indent="-342900">
              <a:buAutoNum type="arabicPeriod"/>
            </a:pPr>
            <a:r>
              <a:rPr lang="en-US" sz="1800" dirty="0"/>
              <a:t>Git</a:t>
            </a:r>
          </a:p>
          <a:p>
            <a:pPr marL="342900" indent="-342900">
              <a:buAutoNum type="arabicPeriod"/>
            </a:pPr>
            <a:r>
              <a:rPr lang="en-US" dirty="0"/>
              <a:t>Swagger</a:t>
            </a:r>
          </a:p>
          <a:p>
            <a:pPr marL="342900" indent="-342900">
              <a:buAutoNum type="arabicPeriod"/>
            </a:pPr>
            <a:r>
              <a:rPr lang="en-US" sz="1800" dirty="0"/>
              <a:t>Kibana</a:t>
            </a:r>
          </a:p>
        </p:txBody>
      </p:sp>
      <p:sp>
        <p:nvSpPr>
          <p:cNvPr id="12" name="ACHIEVEMENTS">
            <a:extLst>
              <a:ext uri="{FF2B5EF4-FFF2-40B4-BE49-F238E27FC236}">
                <a16:creationId xmlns:a16="http://schemas.microsoft.com/office/drawing/2014/main" id="{F8D21595-70FF-EC6C-8863-BF98F6FA3B4E}"/>
              </a:ext>
            </a:extLst>
          </p:cNvPr>
          <p:cNvSpPr txBox="1"/>
          <p:nvPr/>
        </p:nvSpPr>
        <p:spPr>
          <a:xfrm>
            <a:off x="243378" y="5400348"/>
            <a:ext cx="872282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Achievements:</a:t>
            </a:r>
          </a:p>
          <a:p>
            <a:pPr marL="285750" indent="-285750">
              <a:buFont typeface="Arial" panose="020B0604020202020204" pitchFamily="34" charset="0"/>
              <a:buChar char="•"/>
            </a:pPr>
            <a:r>
              <a:rPr lang="en-US" dirty="0"/>
              <a:t>Just doing a good job in terms of QA activities</a:t>
            </a:r>
          </a:p>
        </p:txBody>
      </p:sp>
    </p:spTree>
    <p:extLst>
      <p:ext uri="{BB962C8B-B14F-4D97-AF65-F5344CB8AC3E}">
        <p14:creationId xmlns:p14="http://schemas.microsoft.com/office/powerpoint/2010/main" val="2153863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1065</TotalTime>
  <Words>2253</Words>
  <Application>Microsoft Office PowerPoint</Application>
  <PresentationFormat>Widescreen</PresentationFormat>
  <Paragraphs>276</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QA Engineer</vt:lpstr>
      <vt:lpstr>Agenda</vt:lpstr>
      <vt:lpstr>1. Self-Introduction</vt:lpstr>
      <vt:lpstr>1. Self-Introduction</vt:lpstr>
      <vt:lpstr>2. Work Experience</vt:lpstr>
      <vt:lpstr>EPAM Systems</vt:lpstr>
      <vt:lpstr>EPAM Systems</vt:lpstr>
      <vt:lpstr>EPAM Systems</vt:lpstr>
      <vt:lpstr>EPAM Systems</vt:lpstr>
      <vt:lpstr>3. Self-Education</vt:lpstr>
      <vt:lpstr>3. Self-Education</vt:lpstr>
      <vt:lpstr>4. Summary:  Key Responsibilities</vt:lpstr>
      <vt:lpstr>4. Summary: Key Responsibilities</vt:lpstr>
      <vt:lpstr>5. Summary:  Skills &amp; Tools</vt:lpstr>
      <vt:lpstr>5. Summary: Skills &amp; Tools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QA Engineer</dc:title>
  <dc:creator>Yahor Labanau</dc:creator>
  <cp:lastModifiedBy>Yahor Labanau</cp:lastModifiedBy>
  <cp:revision>59</cp:revision>
  <dcterms:created xsi:type="dcterms:W3CDTF">2023-10-28T05:14:42Z</dcterms:created>
  <dcterms:modified xsi:type="dcterms:W3CDTF">2023-10-29T12:31:04Z</dcterms:modified>
</cp:coreProperties>
</file>