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8" r:id="rId9"/>
    <p:sldId id="270" r:id="rId10"/>
    <p:sldId id="269" r:id="rId11"/>
    <p:sldId id="27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8E5E018-DDFD-4258-BBA6-A766E1701E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6121C01-6574-4B70-B37C-1C86A59AC8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800" b="1" dirty="0" smtClean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김동률</a:t>
            </a:r>
            <a:endParaRPr lang="ko-KR" altLang="en-US" sz="2800" b="1" dirty="0">
              <a:solidFill>
                <a:schemeClr val="tx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4800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기계학습 모델을 이용해 </a:t>
            </a:r>
            <a:r>
              <a:rPr lang="en-US" altLang="ko-KR" sz="4800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4800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ko-KR" altLang="ko-KR" sz="4800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당뇨병 여부를 예측하</a:t>
            </a:r>
            <a:r>
              <a:rPr lang="ko-KR" altLang="en-US" sz="4800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</a:t>
            </a:r>
            <a:endParaRPr lang="ko-KR" altLang="en-US" sz="4800" b="1" dirty="0">
              <a:solidFill>
                <a:srgbClr val="FFC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0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569742" y="1124744"/>
            <a:ext cx="7924800" cy="4114800"/>
          </a:xfrm>
        </p:spPr>
        <p:txBody>
          <a:bodyPr/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트레인 </a:t>
            </a:r>
            <a:r>
              <a:rPr lang="ko-KR" altLang="en-US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데이터셋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(80%)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테스트 데이터 셋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(20%)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으로 분류한 뒤 각각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모델을 적용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Naïve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모델이 가장 정확도가 높은걸 확인 할 수 있음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09600" y="274638"/>
            <a:ext cx="7924800" cy="77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err="1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b="1" dirty="0" err="1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svm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naïve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 </a:t>
            </a:r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정확도 비교</a:t>
            </a:r>
            <a:endParaRPr lang="en-US" altLang="ko-KR" b="1" dirty="0">
              <a:solidFill>
                <a:srgbClr val="FFC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28092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5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569742" y="1124744"/>
            <a:ext cx="7924800" cy="4114800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당뇨병 여부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(Outcome)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상관관계가 높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속성들이 존재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(Glucose, BMI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 중에서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k= 28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 때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정확도가 최고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정규화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표준화 하면 기존 </a:t>
            </a:r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보다 정확도가 높아짐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하지만 큰 차이를 보이진 못함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SVM, Naïve </a:t>
            </a:r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bayes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 중에서 정확도가 가장 높은 모델은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Naïve </a:t>
            </a:r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bayes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하지만 각각의 속성들을 독립적으로 바라보는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Naïve </a:t>
            </a:r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bayes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 특성 상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앞서 상관관계 분석을 살펴봤을 때 이 모델이 실효성이 있는지는 의문 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또한 모델들의 정확도가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80%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도 채 되지 않는 점을 미루어 보았을 때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데이터의 </a:t>
            </a:r>
            <a:r>
              <a:rPr lang="ko-KR" altLang="en-US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갯수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(768)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많이 부족하다는 점을 알 수 있음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따라서 데이터를 좀 더 쌓아서 모델을 훈련시키면 최적의 모델이 무엇인지 좀 더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명확하게 나올 것이라고 생각함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09600" y="309839"/>
            <a:ext cx="7924800" cy="77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결론</a:t>
            </a:r>
            <a:endParaRPr lang="en-US" altLang="ko-KR" b="1" dirty="0">
              <a:solidFill>
                <a:srgbClr val="FFC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9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출처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국립 당뇨병 학회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캐글에서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가져옴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https://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www.kaggle.com/uciml/pima-indians-diabetes-database/data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 목적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기존 환자의 당뇨병 진단 정보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기반으로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환자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당뇨병 여부를 예측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모든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환자는 피마 인디언 유산의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21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 이상인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여성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3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924800" cy="1143000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set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set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여러 가지 의료 예측 변수와 하나의 목표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변수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800" cap="none" spc="30" dirty="0" smtClean="0">
                <a:solidFill>
                  <a:srgbClr val="FFFFFF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Outcome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구성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11560" y="1988840"/>
            <a:ext cx="7924800" cy="41148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Pregnancies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임신 횟수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800" b="1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Glucose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포도당 내성 검사에서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시간 동안의</a:t>
            </a:r>
            <a:r>
              <a:rPr lang="ko-KR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포도당 농도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fontAlgn="base"/>
            <a:r>
              <a:rPr lang="en-US" altLang="ko-KR" sz="1800" b="1" dirty="0" err="1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BloodPressure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혈압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(mm Hg)</a:t>
            </a:r>
          </a:p>
          <a:p>
            <a:pPr fontAlgn="base"/>
            <a:r>
              <a:rPr lang="en-US" altLang="ko-KR" sz="1800" b="1" dirty="0" err="1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SkinThickness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상완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삼두근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피부 두께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mm)</a:t>
            </a:r>
          </a:p>
          <a:p>
            <a:pPr fontAlgn="base"/>
            <a:r>
              <a:rPr lang="en-US" altLang="ko-KR" sz="1800" b="1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Insulin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2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시간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동안의 혈청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인슐린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(mu U/ml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fontAlgn="base"/>
            <a:r>
              <a:rPr lang="en-US" altLang="ko-KR" sz="1800" b="1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BMI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체질량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지수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1800" b="1" dirty="0" err="1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DiabetesPedigreeFunction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당뇨 </a:t>
            </a: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유전력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1800" b="1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Age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나이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1800" b="1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Outcome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당뇨병 진단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(YES: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당뇨병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 , NO :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당뇨병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X)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1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4800" cy="70609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상관관계</a:t>
            </a:r>
            <a:endParaRPr lang="ko-KR" altLang="en-US" b="1" dirty="0">
              <a:solidFill>
                <a:srgbClr val="FFC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3" y="1556792"/>
            <a:ext cx="57721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873214" y="1562699"/>
            <a:ext cx="2016224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분석하기 전에 앞서 각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변수들간의 상관관계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파악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목표 변수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Outcome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상관관계가 높은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변수는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Glucose(0.5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), BMI(0.3)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임을 알 수 있음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2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967" y="548680"/>
            <a:ext cx="7924800" cy="778098"/>
          </a:xfrm>
        </p:spPr>
        <p:txBody>
          <a:bodyPr/>
          <a:lstStyle/>
          <a:p>
            <a:pPr marL="0" indent="0"/>
            <a:r>
              <a:rPr lang="en-US" altLang="ko-KR" b="1" dirty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‘Glucose’</a:t>
            </a:r>
            <a:r>
              <a:rPr lang="ko-KR" altLang="en-US" b="1" dirty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b="1" dirty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‘BMI’ </a:t>
            </a:r>
            <a:r>
              <a:rPr lang="ko-KR" altLang="en-US" b="1" dirty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변수의 당뇨병 여부에 </a:t>
            </a:r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따른 </a:t>
            </a:r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그래프</a:t>
            </a:r>
            <a:endParaRPr lang="en-US" altLang="ko-KR" b="1" dirty="0">
              <a:solidFill>
                <a:srgbClr val="FFC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7" y="1525145"/>
            <a:ext cx="6840000" cy="422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7451967" y="1588438"/>
            <a:ext cx="158452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ggplot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함수로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시각화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당뇨병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여부에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포도당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수치의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분포가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차이가 있다는 걸 알 수 있다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45" y="548680"/>
            <a:ext cx="7924800" cy="777600"/>
          </a:xfrm>
        </p:spPr>
        <p:txBody>
          <a:bodyPr/>
          <a:lstStyle/>
          <a:p>
            <a:pPr marL="0" indent="0"/>
            <a:r>
              <a:rPr lang="en-US" altLang="ko-KR" b="1" dirty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‘Glucose’</a:t>
            </a:r>
            <a:r>
              <a:rPr lang="ko-KR" altLang="en-US" b="1" dirty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b="1" dirty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‘BMI’ </a:t>
            </a:r>
            <a:r>
              <a:rPr lang="ko-KR" altLang="en-US" b="1" dirty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변수의 당뇨병 여부에 </a:t>
            </a:r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따른 </a:t>
            </a:r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그래프</a:t>
            </a:r>
            <a:endParaRPr lang="en-US" altLang="ko-KR" b="1" dirty="0">
              <a:solidFill>
                <a:srgbClr val="FFC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58825" y="1588438"/>
            <a:ext cx="1577671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ggplot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함수로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시각화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당뇨병 여부에 따라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BMI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수치의 분포가    차이가 있다는 걸 알 수 있다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5" y="1506292"/>
            <a:ext cx="6841180" cy="42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0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69742" y="1124744"/>
                <a:ext cx="7924800" cy="4114800"/>
              </a:xfrm>
            </p:spPr>
            <p:txBody>
              <a:bodyPr/>
              <a:lstStyle/>
              <a:p>
                <a:r>
                  <a:rPr lang="en-US" altLang="ko-KR" dirty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k</a:t>
                </a:r>
                <a:r>
                  <a:rPr lang="en-US" altLang="ko-KR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</a:t>
                </a:r>
                <a:r>
                  <a:rPr lang="ko-KR" altLang="en-US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값 지정 </a:t>
                </a:r>
                <a:r>
                  <a:rPr lang="en-US" altLang="ko-KR" dirty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</a:t>
                </a:r>
                <a:r>
                  <a:rPr lang="en-US" altLang="ko-KR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ko-KR" altLang="en-US" i="1">
                            <a:latin typeface="Cambria Math"/>
                          </a:rPr>
                          <m:t>데이터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ko-KR" altLang="en-US" i="1">
                            <a:latin typeface="Cambria Math"/>
                          </a:rPr>
                          <m:t>수</m:t>
                        </m:r>
                      </m:e>
                    </m:rad>
                  </m:oMath>
                </a14:m>
                <a:r>
                  <a:rPr lang="ko-KR" altLang="en-US" dirty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√</m:t>
                    </m:r>
                  </m:oMath>
                </a14:m>
                <a:r>
                  <a:rPr lang="en-US" altLang="ko-KR" dirty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768 = 27.71281  </a:t>
                </a:r>
                <a:r>
                  <a:rPr lang="en-US" altLang="ko-KR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    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∴</m:t>
                    </m:r>
                  </m:oMath>
                </a14:m>
                <a:r>
                  <a:rPr lang="ko-KR" altLang="en-US" dirty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 </a:t>
                </a:r>
                <a:r>
                  <a:rPr lang="en-US" altLang="ko-KR" dirty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k </a:t>
                </a:r>
                <a:r>
                  <a:rPr lang="ko-KR" altLang="en-US" dirty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는 </a:t>
                </a:r>
                <a:r>
                  <a:rPr lang="en-US" altLang="ko-KR" dirty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27 </a:t>
                </a:r>
                <a:r>
                  <a:rPr lang="ko-KR" altLang="en-US" dirty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근처 값으로 </a:t>
                </a:r>
                <a:r>
                  <a:rPr lang="ko-KR" altLang="en-US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정의</a:t>
                </a:r>
                <a:endParaRPr lang="en-US" altLang="ko-KR" dirty="0"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  <a:p>
                <a:r>
                  <a:rPr lang="en-US" altLang="ko-KR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k </a:t>
                </a:r>
                <a:r>
                  <a:rPr lang="ko-KR" altLang="en-US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가 </a:t>
                </a:r>
                <a:r>
                  <a:rPr lang="en-US" altLang="ko-KR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28 </a:t>
                </a:r>
                <a:r>
                  <a:rPr lang="ko-KR" altLang="en-US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일 때</a:t>
                </a:r>
                <a:r>
                  <a:rPr lang="en-US" altLang="ko-KR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,</a:t>
                </a:r>
                <a:r>
                  <a:rPr lang="ko-KR" altLang="en-US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정확도는 </a:t>
                </a:r>
                <a:r>
                  <a:rPr lang="ko-KR" altLang="en-US" dirty="0" smtClean="0"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최대</a:t>
                </a:r>
                <a:endParaRPr lang="en-US" altLang="ko-KR" dirty="0" smtClean="0"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69742" y="1124744"/>
                <a:ext cx="7924800" cy="4114800"/>
              </a:xfrm>
              <a:blipFill rotWithShape="1">
                <a:blip r:embed="rId2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94" y="1988840"/>
            <a:ext cx="6264696" cy="386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09600" y="274638"/>
            <a:ext cx="7924800" cy="77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err="1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</a:t>
            </a:r>
            <a:endParaRPr lang="en-US" altLang="ko-KR" b="1" dirty="0">
              <a:solidFill>
                <a:srgbClr val="FFC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7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523359" y="1268760"/>
            <a:ext cx="7924800" cy="4114800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트레인 </a:t>
            </a:r>
            <a:r>
              <a:rPr lang="ko-KR" altLang="en-US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데이터셋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(80%)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테스트 데이터 셋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(20%)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으로 분류한 뒤 </a:t>
            </a:r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적용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데이터의 정규화와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표준화에 따른 모델 정확도가 향상되는 점을 볼 수 있지만 정확도가 크게 차이 나지는 않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음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09600" y="404664"/>
            <a:ext cx="7924800" cy="77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err="1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 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– </a:t>
            </a:r>
            <a:r>
              <a:rPr lang="en-US" altLang="ko-KR" b="1" dirty="0" err="1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b="1" dirty="0" err="1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정규화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b="1" dirty="0" err="1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</a:t>
            </a:r>
            <a:r>
              <a:rPr lang="en-US" altLang="ko-KR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표준화 정확도 비교</a:t>
            </a:r>
            <a:endParaRPr lang="en-US" altLang="ko-KR" b="1" dirty="0">
              <a:solidFill>
                <a:srgbClr val="FFC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2" y="2348880"/>
            <a:ext cx="806685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4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07640" y="1124744"/>
            <a:ext cx="8068816" cy="5040560"/>
          </a:xfrm>
        </p:spPr>
        <p:txBody>
          <a:bodyPr>
            <a:noAutofit/>
          </a:bodyPr>
          <a:lstStyle/>
          <a:p>
            <a:r>
              <a:rPr lang="en-US" altLang="ko-KR" sz="1500" b="1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KNN(K </a:t>
            </a:r>
            <a:r>
              <a:rPr lang="en-US" altLang="ko-KR" sz="1500" b="1" dirty="0" err="1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Neares</a:t>
            </a:r>
            <a:r>
              <a:rPr lang="en-US" altLang="ko-KR" sz="1500" b="1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Neighbors)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범주를 알지 못하는 데이터가 있을 때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근접한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         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이용해 범주를 지정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	  - </a:t>
            </a:r>
            <a:r>
              <a:rPr lang="ko-KR" altLang="en-US" sz="15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최근접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이웃의 거리를 계산하는 방식은 </a:t>
            </a:r>
            <a:r>
              <a:rPr lang="ko-KR" altLang="en-US" sz="15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유클리드거리계산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        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방식을 이용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       -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훈련데이터로 모델을 훈련한 뒤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테스트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범주분류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500" b="1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SVM(Support Vector Machine)</a:t>
            </a:r>
            <a:r>
              <a:rPr lang="en-US" altLang="ko-KR" sz="1500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-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지도학습의 분류모델 중 하나로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KNN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마찬가지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                  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훈련데이터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테스트 데이터 필요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              -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분류 방식은 크게 선형 분류와 비선형 분류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              - </a:t>
            </a:r>
            <a:r>
              <a:rPr lang="ko-KR" altLang="en-US" sz="15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퍼셉트론의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개념을 토대로 분류하는 방식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500" b="1" dirty="0" smtClean="0">
                <a:solidFill>
                  <a:srgbClr val="00B0F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Naïve Bayes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-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분류를 쉽고 빠르게 하기 위해 분류기에 사용하는 특징들이 서로 확률적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독립이라는 가정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-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확률적으로 독립이라는 가정에 위반되는 경우 에러가 발생할 수 있음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-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특징들이 많을 경우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특징들의 관계를 모두 고려하면 너무 복잡해지기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</a:t>
            </a:r>
            <a:r>
              <a:rPr lang="ko-KR" altLang="en-US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때문에 단순화 시켜 쉽고 빠르게 판단을 내릴 때 주로 사용</a:t>
            </a:r>
            <a:endParaRPr lang="en-US" altLang="ko-KR" sz="15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09398" y="274638"/>
            <a:ext cx="7924800" cy="77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 smtClean="0">
                <a:solidFill>
                  <a:srgbClr val="FFC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 모델 </a:t>
            </a:r>
            <a:endParaRPr lang="en-US" altLang="ko-KR" b="1" dirty="0">
              <a:solidFill>
                <a:srgbClr val="FFC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5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897</TotalTime>
  <Words>448</Words>
  <Application>Microsoft Office PowerPoint</Application>
  <PresentationFormat>화면 슬라이드 쇼(4:3)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수평선</vt:lpstr>
      <vt:lpstr>기계학습 모델을 이용해  당뇨병 여부를 예측하기</vt:lpstr>
      <vt:lpstr>PowerPoint 프레젠테이션</vt:lpstr>
      <vt:lpstr>Data set -Data set은 여러 가지 의료 예측 변수와 하나의 목표 변수(Outcome)      로 구성</vt:lpstr>
      <vt:lpstr>상관관계</vt:lpstr>
      <vt:lpstr>‘Glucose’와 ‘BMI’ 변수의 당뇨병 여부에 따른 그래프</vt:lpstr>
      <vt:lpstr>‘Glucose’와 ‘BMI’ 변수의 당뇨병 여부에 따른 그래프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모델을 이용해  당뇨병 여부를 예측하기</dc:title>
  <dc:creator>김동률</dc:creator>
  <cp:lastModifiedBy>김동률</cp:lastModifiedBy>
  <cp:revision>40</cp:revision>
  <dcterms:created xsi:type="dcterms:W3CDTF">2018-05-27T11:02:39Z</dcterms:created>
  <dcterms:modified xsi:type="dcterms:W3CDTF">2018-05-29T01:04:31Z</dcterms:modified>
</cp:coreProperties>
</file>