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2" r:id="rId3"/>
    <p:sldId id="271" r:id="rId4"/>
    <p:sldId id="270" r:id="rId5"/>
    <p:sldId id="257" r:id="rId6"/>
    <p:sldId id="259" r:id="rId7"/>
    <p:sldId id="260" r:id="rId8"/>
    <p:sldId id="258" r:id="rId9"/>
    <p:sldId id="261" r:id="rId10"/>
    <p:sldId id="265" r:id="rId11"/>
    <p:sldId id="266" r:id="rId12"/>
    <p:sldId id="264" r:id="rId13"/>
    <p:sldId id="267" r:id="rId14"/>
    <p:sldId id="268" r:id="rId15"/>
    <p:sldId id="269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96"/>
  </p:normalViewPr>
  <p:slideViewPr>
    <p:cSldViewPr snapToGrid="0" snapToObjects="1">
      <p:cViewPr varScale="1">
        <p:scale>
          <a:sx n="88" d="100"/>
          <a:sy n="88" d="100"/>
        </p:scale>
        <p:origin x="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28CE-530A-AB49-A4D1-B4C92CA6EE0A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87AD-011A-1447-81D8-FAF19456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8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28CE-530A-AB49-A4D1-B4C92CA6EE0A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87AD-011A-1447-81D8-FAF19456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3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28CE-530A-AB49-A4D1-B4C92CA6EE0A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87AD-011A-1447-81D8-FAF19456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8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28CE-530A-AB49-A4D1-B4C92CA6EE0A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87AD-011A-1447-81D8-FAF19456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28CE-530A-AB49-A4D1-B4C92CA6EE0A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87AD-011A-1447-81D8-FAF19456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28CE-530A-AB49-A4D1-B4C92CA6EE0A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87AD-011A-1447-81D8-FAF19456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2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28CE-530A-AB49-A4D1-B4C92CA6EE0A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87AD-011A-1447-81D8-FAF19456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2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28CE-530A-AB49-A4D1-B4C92CA6EE0A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87AD-011A-1447-81D8-FAF19456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4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28CE-530A-AB49-A4D1-B4C92CA6EE0A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87AD-011A-1447-81D8-FAF19456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6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28CE-530A-AB49-A4D1-B4C92CA6EE0A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87AD-011A-1447-81D8-FAF19456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1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28CE-530A-AB49-A4D1-B4C92CA6EE0A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87AD-011A-1447-81D8-FAF19456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128CE-530A-AB49-A4D1-B4C92CA6EE0A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587AD-011A-1447-81D8-FAF19456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1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599543" cy="909165"/>
          </a:xfrm>
        </p:spPr>
        <p:txBody>
          <a:bodyPr/>
          <a:lstStyle/>
          <a:p>
            <a:r>
              <a:rPr lang="en-US" dirty="0" smtClean="0"/>
              <a:t>Window Sum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25563"/>
            <a:ext cx="734422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ArrayList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&lt;Integer&gt; 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getWindowSum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ArrayList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&lt;Integer&gt;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list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k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list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==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||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list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.size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() == 0)	</a:t>
            </a:r>
            <a:endParaRPr lang="zh-CN" altLang="en-US" sz="1300" b="1" dirty="0" smtClean="0">
              <a:solidFill>
                <a:srgbClr val="000000"/>
              </a:solidFill>
              <a:latin typeface="Consolas" charset="0"/>
            </a:endParaRPr>
          </a:p>
          <a:p>
            <a:r>
              <a:rPr lang="zh-CN" altLang="en-US" sz="1300" b="1" dirty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zh-CN" altLang="en-US" sz="1300" b="1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ArrayList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&lt;Integer&gt;();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mr-IN" sz="1300" b="1" dirty="0" err="1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k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&lt; 1 || 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k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&gt; 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list</a:t>
            </a:r>
            <a:r>
              <a:rPr lang="mr-IN" sz="1300" b="1" dirty="0" err="1" smtClean="0">
                <a:solidFill>
                  <a:srgbClr val="000000"/>
                </a:solidFill>
                <a:latin typeface="Consolas" charset="0"/>
              </a:rPr>
              <a:t>.size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())	</a:t>
            </a:r>
            <a:r>
              <a:rPr lang="mr-IN" sz="1300" b="1" dirty="0" err="1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1300" b="1" dirty="0" err="1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ArrayList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&lt;Integer&gt; 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ans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ArrayList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&lt;Integer&gt;();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len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list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.size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mr-IN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sum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= 0;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mr-IN" sz="1300" b="1" dirty="0" err="1" smtClean="0">
                <a:solidFill>
                  <a:srgbClr val="7F0055"/>
                </a:solidFill>
                <a:latin typeface="Consolas" charset="0"/>
              </a:rPr>
              <a:t>for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= 0; 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&lt; 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len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; 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++){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mr-IN" sz="1300" dirty="0" err="1" smtClean="0">
                <a:solidFill>
                  <a:srgbClr val="6A3E3E"/>
                </a:solidFill>
                <a:latin typeface="Consolas" charset="0"/>
              </a:rPr>
              <a:t>sum</a:t>
            </a:r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 += </a:t>
            </a:r>
            <a:r>
              <a:rPr lang="mr-IN" sz="1300" dirty="0" err="1" smtClean="0">
                <a:solidFill>
                  <a:srgbClr val="6A3E3E"/>
                </a:solidFill>
                <a:latin typeface="Consolas" charset="0"/>
              </a:rPr>
              <a:t>list</a:t>
            </a:r>
            <a:r>
              <a:rPr lang="mr-IN" sz="1300" dirty="0" err="1" smtClean="0">
                <a:solidFill>
                  <a:srgbClr val="000000"/>
                </a:solidFill>
                <a:latin typeface="Consolas" charset="0"/>
              </a:rPr>
              <a:t>.get</a:t>
            </a:r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1300" dirty="0" err="1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mr-IN" sz="1300" b="1" dirty="0" err="1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1300" b="1" dirty="0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-</a:t>
            </a:r>
            <a:r>
              <a:rPr lang="mr-IN" sz="1300" b="1" dirty="0" smtClean="0">
                <a:solidFill>
                  <a:srgbClr val="6A3E3E"/>
                </a:solidFill>
                <a:latin typeface="Consolas" charset="0"/>
              </a:rPr>
              <a:t>k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+1 &gt;= 0){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mr-IN" sz="1300" dirty="0" err="1" smtClean="0">
                <a:solidFill>
                  <a:srgbClr val="6A3E3E"/>
                </a:solidFill>
                <a:latin typeface="Consolas" charset="0"/>
              </a:rPr>
              <a:t>ans</a:t>
            </a:r>
            <a:r>
              <a:rPr lang="mr-IN" sz="1300" dirty="0" err="1" smtClean="0">
                <a:solidFill>
                  <a:srgbClr val="000000"/>
                </a:solidFill>
                <a:latin typeface="Consolas" charset="0"/>
              </a:rPr>
              <a:t>.add</a:t>
            </a:r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1300" dirty="0" err="1" smtClean="0">
                <a:solidFill>
                  <a:srgbClr val="6A3E3E"/>
                </a:solidFill>
                <a:latin typeface="Consolas" charset="0"/>
              </a:rPr>
              <a:t>sum</a:t>
            </a:r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mr-IN" sz="1300" dirty="0" err="1" smtClean="0">
                <a:solidFill>
                  <a:srgbClr val="6A3E3E"/>
                </a:solidFill>
                <a:latin typeface="Consolas" charset="0"/>
              </a:rPr>
              <a:t>sum</a:t>
            </a:r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 -= </a:t>
            </a:r>
            <a:r>
              <a:rPr lang="mr-IN" sz="1300" dirty="0" err="1" smtClean="0">
                <a:solidFill>
                  <a:srgbClr val="6A3E3E"/>
                </a:solidFill>
                <a:latin typeface="Consolas" charset="0"/>
              </a:rPr>
              <a:t>list</a:t>
            </a:r>
            <a:r>
              <a:rPr lang="mr-IN" sz="1300" dirty="0" err="1" smtClean="0">
                <a:solidFill>
                  <a:srgbClr val="000000"/>
                </a:solidFill>
                <a:latin typeface="Consolas" charset="0"/>
              </a:rPr>
              <a:t>.get</a:t>
            </a:r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1300" dirty="0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-</a:t>
            </a:r>
            <a:r>
              <a:rPr lang="mr-IN" sz="1300" dirty="0" smtClean="0">
                <a:solidFill>
                  <a:srgbClr val="6A3E3E"/>
                </a:solidFill>
                <a:latin typeface="Consolas" charset="0"/>
              </a:rPr>
              <a:t>k</a:t>
            </a:r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+1);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		}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	}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ans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en-US" sz="1300" dirty="0"/>
          </a:p>
        </p:txBody>
      </p:sp>
      <p:sp>
        <p:nvSpPr>
          <p:cNvPr id="5" name="Rectangle 4"/>
          <p:cNvSpPr/>
          <p:nvPr/>
        </p:nvSpPr>
        <p:spPr>
          <a:xfrm>
            <a:off x="0" y="5218036"/>
            <a:ext cx="70935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400" dirty="0" smtClean="0">
                <a:solidFill>
                  <a:srgbClr val="3F7F5F"/>
                </a:solidFill>
                <a:latin typeface="Consolas" charset="0"/>
              </a:rPr>
              <a:t>/*</a:t>
            </a:r>
          </a:p>
          <a:p>
            <a:r>
              <a:rPr lang="en-US" sz="1400" dirty="0" smtClean="0">
                <a:solidFill>
                  <a:srgbClr val="3F7F5F"/>
                </a:solidFill>
                <a:latin typeface="Consolas" charset="0"/>
              </a:rPr>
              <a:t> * window </a:t>
            </a:r>
            <a:r>
              <a:rPr lang="en-US" sz="1400" dirty="0" err="1" smtClean="0">
                <a:solidFill>
                  <a:srgbClr val="3F7F5F"/>
                </a:solidFill>
                <a:latin typeface="Consolas" charset="0"/>
              </a:rPr>
              <a:t>sum就是给一个包含整数的</a:t>
            </a:r>
            <a:r>
              <a:rPr lang="en-US" sz="1400" u="sng" dirty="0" err="1" smtClean="0">
                <a:solidFill>
                  <a:srgbClr val="3F7F5F"/>
                </a:solidFill>
                <a:latin typeface="Consolas" charset="0"/>
              </a:rPr>
              <a:t>arraylist和一个window</a:t>
            </a:r>
            <a:r>
              <a:rPr lang="en-US" sz="1400" u="sng" dirty="0" smtClean="0">
                <a:solidFill>
                  <a:srgbClr val="3F7F5F"/>
                </a:solidFill>
                <a:latin typeface="Consolas" charset="0"/>
              </a:rPr>
              <a:t> size k，</a:t>
            </a:r>
          </a:p>
          <a:p>
            <a:r>
              <a:rPr lang="zh-CN" altLang="en-US" sz="1400" dirty="0" smtClean="0">
                <a:solidFill>
                  <a:srgbClr val="3F7F5F"/>
                </a:solidFill>
                <a:latin typeface="Consolas" charset="0"/>
              </a:rPr>
              <a:t> * 返回所有长度为</a:t>
            </a:r>
            <a:r>
              <a:rPr lang="en-US" altLang="zh-CN" sz="1400" dirty="0" smtClean="0">
                <a:solidFill>
                  <a:srgbClr val="3F7F5F"/>
                </a:solidFill>
                <a:latin typeface="Consolas" charset="0"/>
              </a:rPr>
              <a:t>k</a:t>
            </a:r>
            <a:r>
              <a:rPr lang="zh-CN" altLang="en-US" sz="1400" dirty="0" smtClean="0">
                <a:solidFill>
                  <a:srgbClr val="3F7F5F"/>
                </a:solidFill>
                <a:latin typeface="Consolas" charset="0"/>
              </a:rPr>
              <a:t>的窗口的数的和。</a:t>
            </a:r>
          </a:p>
          <a:p>
            <a:r>
              <a:rPr lang="en-US" sz="1400" dirty="0" smtClean="0">
                <a:solidFill>
                  <a:srgbClr val="3F7F5F"/>
                </a:solidFill>
                <a:latin typeface="Consolas" charset="0"/>
              </a:rPr>
              <a:t> * 比如数组[1,2,3,4,5],window size 2，</a:t>
            </a:r>
          </a:p>
          <a:p>
            <a:r>
              <a:rPr lang="pt-BR" sz="1400" dirty="0" smtClean="0">
                <a:solidFill>
                  <a:srgbClr val="3F7F5F"/>
                </a:solidFill>
                <a:latin typeface="Consolas" charset="0"/>
              </a:rPr>
              <a:t> * 那么长度为2的窗口就是[1,2],[2,3],[3,4],[4,5],和就依次是3,5,7,9.</a:t>
            </a:r>
          </a:p>
          <a:p>
            <a:r>
              <a:rPr lang="mr-IN" sz="1400" dirty="0" smtClean="0">
                <a:solidFill>
                  <a:srgbClr val="3F7F5F"/>
                </a:solidFill>
                <a:latin typeface="Consolas" charset="0"/>
              </a:rPr>
              <a:t> */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6514603" y="908506"/>
            <a:ext cx="638628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[][] rotate(</a:t>
            </a:r>
            <a:r>
              <a:rPr lang="en-US" sz="1300" b="1" dirty="0" err="1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[][] </a:t>
            </a:r>
            <a:r>
              <a:rPr lang="en-US" sz="1300" b="1" dirty="0">
                <a:solidFill>
                  <a:srgbClr val="6A3E3E"/>
                </a:solidFill>
                <a:latin typeface="Consolas" charset="0"/>
              </a:rPr>
              <a:t>matrix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dirty="0" err="1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>
                <a:solidFill>
                  <a:srgbClr val="6A3E3E"/>
                </a:solidFill>
                <a:latin typeface="Consolas" charset="0"/>
              </a:rPr>
              <a:t>flag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>
                <a:solidFill>
                  <a:srgbClr val="6A3E3E"/>
                </a:solidFill>
                <a:latin typeface="Consolas" charset="0"/>
              </a:rPr>
              <a:t>m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b="1" dirty="0" err="1">
                <a:solidFill>
                  <a:srgbClr val="6A3E3E"/>
                </a:solidFill>
                <a:latin typeface="Consolas" charset="0"/>
              </a:rPr>
              <a:t>matrix</a:t>
            </a:r>
            <a:r>
              <a:rPr lang="en-US" sz="1300" b="1" dirty="0" err="1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dirty="0" err="1">
                <a:solidFill>
                  <a:srgbClr val="0000C0"/>
                </a:solidFill>
                <a:latin typeface="Consolas" charset="0"/>
              </a:rPr>
              <a:t>length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dirty="0">
                <a:solidFill>
                  <a:srgbClr val="6A3E3E"/>
                </a:solidFill>
                <a:latin typeface="Consolas" charset="0"/>
              </a:rPr>
              <a:t>n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b="1" dirty="0">
                <a:solidFill>
                  <a:srgbClr val="6A3E3E"/>
                </a:solidFill>
                <a:latin typeface="Consolas" charset="0"/>
              </a:rPr>
              <a:t>matrix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[0].</a:t>
            </a:r>
            <a:r>
              <a:rPr lang="en-US" sz="1300" b="1" dirty="0">
                <a:solidFill>
                  <a:srgbClr val="0000C0"/>
                </a:solidFill>
                <a:latin typeface="Consolas" charset="0"/>
              </a:rPr>
              <a:t>length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[][] </a:t>
            </a:r>
            <a:r>
              <a:rPr lang="en-US" sz="1300" b="1" dirty="0" err="1">
                <a:solidFill>
                  <a:srgbClr val="6A3E3E"/>
                </a:solidFill>
                <a:latin typeface="Consolas" charset="0"/>
              </a:rPr>
              <a:t>buf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b="1" dirty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sz="1300" b="1" dirty="0">
                <a:solidFill>
                  <a:srgbClr val="6A3E3E"/>
                </a:solidFill>
                <a:latin typeface="Consolas" charset="0"/>
              </a:rPr>
              <a:t>n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][</a:t>
            </a:r>
            <a:r>
              <a:rPr lang="en-US" sz="1300" b="1" dirty="0">
                <a:solidFill>
                  <a:srgbClr val="6A3E3E"/>
                </a:solidFill>
                <a:latin typeface="Consolas" charset="0"/>
              </a:rPr>
              <a:t>m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];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dirty="0" smtClean="0">
                <a:solidFill>
                  <a:srgbClr val="3F7F5F"/>
                </a:solidFill>
                <a:latin typeface="Consolas" charset="0"/>
              </a:rPr>
              <a:t>//</a:t>
            </a:r>
            <a:r>
              <a:rPr lang="en-US" sz="1300" dirty="0">
                <a:solidFill>
                  <a:srgbClr val="3F7F5F"/>
                </a:solidFill>
                <a:latin typeface="Consolas" charset="0"/>
              </a:rPr>
              <a:t>shit matrix</a:t>
            </a:r>
          </a:p>
          <a:p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mr-IN" sz="1300" b="1" dirty="0" err="1" smtClean="0">
                <a:solidFill>
                  <a:srgbClr val="7F0055"/>
                </a:solidFill>
                <a:latin typeface="Consolas" charset="0"/>
              </a:rPr>
              <a:t>for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 = 0; 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 &lt; 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m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; 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++)</a:t>
            </a:r>
          </a:p>
          <a:p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mr-IN" sz="1300" b="1" dirty="0" err="1">
                <a:solidFill>
                  <a:srgbClr val="7F0055"/>
                </a:solidFill>
                <a:latin typeface="Consolas" charset="0"/>
              </a:rPr>
              <a:t>for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1300" b="1" dirty="0" err="1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j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 = 0; 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j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 &lt; 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n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; 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j</a:t>
            </a:r>
            <a:r>
              <a:rPr lang="mr-IN" sz="1300" b="1" dirty="0" err="1">
                <a:solidFill>
                  <a:srgbClr val="000000"/>
                </a:solidFill>
                <a:latin typeface="Consolas" charset="0"/>
              </a:rPr>
              <a:t>++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)</a:t>
            </a:r>
          </a:p>
          <a:p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mr-IN" sz="1300" dirty="0" err="1">
                <a:solidFill>
                  <a:srgbClr val="6A3E3E"/>
                </a:solidFill>
                <a:latin typeface="Consolas" charset="0"/>
              </a:rPr>
              <a:t>buf</a:t>
            </a:r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mr-IN" sz="1300" dirty="0" err="1">
                <a:solidFill>
                  <a:srgbClr val="6A3E3E"/>
                </a:solidFill>
                <a:latin typeface="Consolas" charset="0"/>
              </a:rPr>
              <a:t>j</a:t>
            </a:r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][</a:t>
            </a:r>
            <a:r>
              <a:rPr lang="mr-IN" sz="1300" dirty="0" err="1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] = </a:t>
            </a:r>
            <a:r>
              <a:rPr lang="mr-IN" sz="1300" dirty="0" err="1">
                <a:solidFill>
                  <a:srgbClr val="6A3E3E"/>
                </a:solidFill>
                <a:latin typeface="Consolas" charset="0"/>
              </a:rPr>
              <a:t>matrix</a:t>
            </a:r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mr-IN" sz="1300" dirty="0" err="1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][</a:t>
            </a:r>
            <a:r>
              <a:rPr lang="mr-IN" sz="1300" dirty="0" err="1">
                <a:solidFill>
                  <a:srgbClr val="6A3E3E"/>
                </a:solidFill>
                <a:latin typeface="Consolas" charset="0"/>
              </a:rPr>
              <a:t>j</a:t>
            </a:r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];</a:t>
            </a:r>
            <a:endParaRPr lang="mr-IN" sz="130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>
                <a:solidFill>
                  <a:srgbClr val="6A3E3E"/>
                </a:solidFill>
                <a:latin typeface="Consolas" charset="0"/>
              </a:rPr>
              <a:t>flag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 == 1){ </a:t>
            </a:r>
            <a:r>
              <a:rPr lang="en-US" sz="1300" b="1" dirty="0">
                <a:solidFill>
                  <a:srgbClr val="3F7F5F"/>
                </a:solidFill>
                <a:latin typeface="Consolas" charset="0"/>
              </a:rPr>
              <a:t>// rotate clockwise</a:t>
            </a:r>
          </a:p>
          <a:p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mr-IN" sz="1300" b="1" dirty="0" err="1">
                <a:solidFill>
                  <a:srgbClr val="7F0055"/>
                </a:solidFill>
                <a:latin typeface="Consolas" charset="0"/>
              </a:rPr>
              <a:t>for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1300" b="1" dirty="0" err="1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 = 0; 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 &lt; 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n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; 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++){</a:t>
            </a:r>
          </a:p>
          <a:p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mr-IN" sz="1300" b="1" dirty="0" err="1">
                <a:solidFill>
                  <a:srgbClr val="7F0055"/>
                </a:solidFill>
                <a:latin typeface="Consolas" charset="0"/>
              </a:rPr>
              <a:t>for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1300" b="1" dirty="0" err="1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j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 = 0; 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j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 &lt; 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m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/2; 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j</a:t>
            </a:r>
            <a:r>
              <a:rPr lang="mr-IN" sz="1300" b="1" dirty="0" err="1">
                <a:solidFill>
                  <a:srgbClr val="000000"/>
                </a:solidFill>
                <a:latin typeface="Consolas" charset="0"/>
              </a:rPr>
              <a:t>++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				</a:t>
            </a:r>
            <a:r>
              <a:rPr lang="mr-IN" sz="1300" b="1" dirty="0" err="1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tmp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buf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][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j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];</a:t>
            </a:r>
          </a:p>
          <a:p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				</a:t>
            </a:r>
            <a:r>
              <a:rPr lang="mr-IN" sz="1300" dirty="0" err="1">
                <a:solidFill>
                  <a:srgbClr val="6A3E3E"/>
                </a:solidFill>
                <a:latin typeface="Consolas" charset="0"/>
              </a:rPr>
              <a:t>buf</a:t>
            </a:r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mr-IN" sz="1300" dirty="0" err="1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][</a:t>
            </a:r>
            <a:r>
              <a:rPr lang="mr-IN" sz="1300" dirty="0" err="1">
                <a:solidFill>
                  <a:srgbClr val="6A3E3E"/>
                </a:solidFill>
                <a:latin typeface="Consolas" charset="0"/>
              </a:rPr>
              <a:t>j</a:t>
            </a:r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] = </a:t>
            </a:r>
            <a:r>
              <a:rPr lang="mr-IN" sz="1300" dirty="0" err="1">
                <a:solidFill>
                  <a:srgbClr val="6A3E3E"/>
                </a:solidFill>
                <a:latin typeface="Consolas" charset="0"/>
              </a:rPr>
              <a:t>buf</a:t>
            </a:r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mr-IN" sz="1300" dirty="0" err="1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][</a:t>
            </a:r>
            <a:r>
              <a:rPr lang="mr-IN" sz="1300" dirty="0">
                <a:solidFill>
                  <a:srgbClr val="6A3E3E"/>
                </a:solidFill>
                <a:latin typeface="Consolas" charset="0"/>
              </a:rPr>
              <a:t>m</a:t>
            </a:r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-1-</a:t>
            </a:r>
            <a:r>
              <a:rPr lang="mr-IN" sz="1300" dirty="0">
                <a:solidFill>
                  <a:srgbClr val="6A3E3E"/>
                </a:solidFill>
                <a:latin typeface="Consolas" charset="0"/>
              </a:rPr>
              <a:t>j</a:t>
            </a:r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];</a:t>
            </a:r>
          </a:p>
          <a:p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				</a:t>
            </a:r>
            <a:r>
              <a:rPr lang="mr-IN" sz="1300" dirty="0" err="1">
                <a:solidFill>
                  <a:srgbClr val="6A3E3E"/>
                </a:solidFill>
                <a:latin typeface="Consolas" charset="0"/>
              </a:rPr>
              <a:t>buf</a:t>
            </a:r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mr-IN" sz="1300" dirty="0" err="1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][</a:t>
            </a:r>
            <a:r>
              <a:rPr lang="mr-IN" sz="1300" dirty="0">
                <a:solidFill>
                  <a:srgbClr val="6A3E3E"/>
                </a:solidFill>
                <a:latin typeface="Consolas" charset="0"/>
              </a:rPr>
              <a:t>m</a:t>
            </a:r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-1-</a:t>
            </a:r>
            <a:r>
              <a:rPr lang="mr-IN" sz="1300" dirty="0">
                <a:solidFill>
                  <a:srgbClr val="6A3E3E"/>
                </a:solidFill>
                <a:latin typeface="Consolas" charset="0"/>
              </a:rPr>
              <a:t>j</a:t>
            </a:r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] = </a:t>
            </a:r>
            <a:r>
              <a:rPr lang="mr-IN" sz="1300" dirty="0" err="1">
                <a:solidFill>
                  <a:srgbClr val="6A3E3E"/>
                </a:solidFill>
                <a:latin typeface="Consolas" charset="0"/>
              </a:rPr>
              <a:t>tmp</a:t>
            </a:r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			}</a:t>
            </a:r>
          </a:p>
          <a:p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		}</a:t>
            </a:r>
          </a:p>
          <a:p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	}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>
                <a:solidFill>
                  <a:srgbClr val="7F0055"/>
                </a:solidFill>
                <a:latin typeface="Consolas" charset="0"/>
              </a:rPr>
              <a:t>else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{	</a:t>
            </a:r>
            <a:r>
              <a:rPr lang="en-US" sz="1300" b="1" dirty="0">
                <a:solidFill>
                  <a:srgbClr val="3F7F5F"/>
                </a:solidFill>
                <a:latin typeface="Consolas" charset="0"/>
              </a:rPr>
              <a:t>// rotate counter-clockwise</a:t>
            </a:r>
          </a:p>
          <a:p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mr-IN" sz="1300" b="1" dirty="0" err="1">
                <a:solidFill>
                  <a:srgbClr val="7F0055"/>
                </a:solidFill>
                <a:latin typeface="Consolas" charset="0"/>
              </a:rPr>
              <a:t>for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1300" b="1" dirty="0" err="1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 = 0; 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 &lt; 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n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/2; 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++){</a:t>
            </a:r>
          </a:p>
          <a:p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mr-IN" sz="1300" b="1" dirty="0" err="1">
                <a:solidFill>
                  <a:srgbClr val="7F0055"/>
                </a:solidFill>
                <a:latin typeface="Consolas" charset="0"/>
              </a:rPr>
              <a:t>for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1300" b="1" dirty="0" err="1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j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 = 0; 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j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 &lt; 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m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; 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j</a:t>
            </a:r>
            <a:r>
              <a:rPr lang="mr-IN" sz="1300" b="1" dirty="0" err="1">
                <a:solidFill>
                  <a:srgbClr val="000000"/>
                </a:solidFill>
                <a:latin typeface="Consolas" charset="0"/>
              </a:rPr>
              <a:t>++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				</a:t>
            </a:r>
            <a:r>
              <a:rPr lang="mr-IN" sz="1300" b="1" dirty="0" err="1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tmp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buf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][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j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];</a:t>
            </a:r>
          </a:p>
          <a:p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				</a:t>
            </a:r>
            <a:r>
              <a:rPr lang="mr-IN" sz="1300" dirty="0" err="1">
                <a:solidFill>
                  <a:srgbClr val="6A3E3E"/>
                </a:solidFill>
                <a:latin typeface="Consolas" charset="0"/>
              </a:rPr>
              <a:t>buf</a:t>
            </a:r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mr-IN" sz="1300" dirty="0" err="1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][</a:t>
            </a:r>
            <a:r>
              <a:rPr lang="mr-IN" sz="1300" dirty="0" err="1">
                <a:solidFill>
                  <a:srgbClr val="6A3E3E"/>
                </a:solidFill>
                <a:latin typeface="Consolas" charset="0"/>
              </a:rPr>
              <a:t>j</a:t>
            </a:r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] = </a:t>
            </a:r>
            <a:r>
              <a:rPr lang="mr-IN" sz="1300" dirty="0" err="1">
                <a:solidFill>
                  <a:srgbClr val="6A3E3E"/>
                </a:solidFill>
                <a:latin typeface="Consolas" charset="0"/>
              </a:rPr>
              <a:t>buf</a:t>
            </a:r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mr-IN" sz="1300" dirty="0">
                <a:solidFill>
                  <a:srgbClr val="6A3E3E"/>
                </a:solidFill>
                <a:latin typeface="Consolas" charset="0"/>
              </a:rPr>
              <a:t>n</a:t>
            </a:r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-</a:t>
            </a:r>
            <a:r>
              <a:rPr lang="mr-IN" sz="1300" dirty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-1][</a:t>
            </a:r>
            <a:r>
              <a:rPr lang="mr-IN" sz="1300" dirty="0" err="1">
                <a:solidFill>
                  <a:srgbClr val="6A3E3E"/>
                </a:solidFill>
                <a:latin typeface="Consolas" charset="0"/>
              </a:rPr>
              <a:t>j</a:t>
            </a:r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];</a:t>
            </a:r>
          </a:p>
          <a:p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				</a:t>
            </a:r>
            <a:r>
              <a:rPr lang="mr-IN" sz="1300" dirty="0" err="1">
                <a:solidFill>
                  <a:srgbClr val="6A3E3E"/>
                </a:solidFill>
                <a:latin typeface="Consolas" charset="0"/>
              </a:rPr>
              <a:t>buf</a:t>
            </a:r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mr-IN" sz="1300" dirty="0">
                <a:solidFill>
                  <a:srgbClr val="6A3E3E"/>
                </a:solidFill>
                <a:latin typeface="Consolas" charset="0"/>
              </a:rPr>
              <a:t>n</a:t>
            </a:r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-</a:t>
            </a:r>
            <a:r>
              <a:rPr lang="mr-IN" sz="1300" dirty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-1][</a:t>
            </a:r>
            <a:r>
              <a:rPr lang="mr-IN" sz="1300" dirty="0" err="1">
                <a:solidFill>
                  <a:srgbClr val="6A3E3E"/>
                </a:solidFill>
                <a:latin typeface="Consolas" charset="0"/>
              </a:rPr>
              <a:t>j</a:t>
            </a:r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] = </a:t>
            </a:r>
            <a:r>
              <a:rPr lang="mr-IN" sz="1300" dirty="0" err="1">
                <a:solidFill>
                  <a:srgbClr val="6A3E3E"/>
                </a:solidFill>
                <a:latin typeface="Consolas" charset="0"/>
              </a:rPr>
              <a:t>tmp</a:t>
            </a:r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			}</a:t>
            </a:r>
          </a:p>
          <a:p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		}</a:t>
            </a:r>
          </a:p>
          <a:p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	}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>
                <a:solidFill>
                  <a:srgbClr val="6A3E3E"/>
                </a:solidFill>
                <a:latin typeface="Consolas" charset="0"/>
              </a:rPr>
              <a:t>buf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en-US" sz="13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340432" y="0"/>
            <a:ext cx="4211782" cy="928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Rotate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14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Sliding Window Max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25563"/>
            <a:ext cx="8437418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[] 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maxSlidingWindow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[]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nums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k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 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nums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==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||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nums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dirty="0" err="1" smtClean="0">
                <a:solidFill>
                  <a:srgbClr val="0000C0"/>
                </a:solidFill>
                <a:latin typeface="Consolas" charset="0"/>
              </a:rPr>
              <a:t>length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== 0 ||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k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&gt;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nums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dirty="0" err="1" smtClean="0">
                <a:solidFill>
                  <a:srgbClr val="0000C0"/>
                </a:solidFill>
                <a:latin typeface="Consolas" charset="0"/>
              </a:rPr>
              <a:t>length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[0];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k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&lt; 1)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nums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len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nums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dirty="0" err="1" smtClean="0">
                <a:solidFill>
                  <a:srgbClr val="0000C0"/>
                </a:solidFill>
                <a:latin typeface="Consolas" charset="0"/>
              </a:rPr>
              <a:t>length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Deque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&lt;Integer&gt; 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dq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LinkedList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&lt;Integer&gt;();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[]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ans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len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-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k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+ 1];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mr-IN" sz="1300" b="1" dirty="0" err="1" smtClean="0">
                <a:solidFill>
                  <a:srgbClr val="7F0055"/>
                </a:solidFill>
                <a:latin typeface="Consolas" charset="0"/>
              </a:rPr>
              <a:t>for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= 0; 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&lt; 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len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; 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++) 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while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(!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dq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.isEmpty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() &amp;&amp;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nums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dq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.peekLast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()] &lt;=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nums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])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dq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.pollLast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dq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.offerLast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mr-IN" sz="1300" b="1" dirty="0" err="1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dq</a:t>
            </a:r>
            <a:r>
              <a:rPr lang="mr-IN" sz="1300" b="1" dirty="0" err="1" smtClean="0">
                <a:solidFill>
                  <a:srgbClr val="000000"/>
                </a:solidFill>
                <a:latin typeface="Consolas" charset="0"/>
              </a:rPr>
              <a:t>.peekFirst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() + 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k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== 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)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dq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.pollFirst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mr-IN" sz="1300" b="1" dirty="0" err="1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+ 1 - 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k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&gt;= 0)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ans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sz="1300" dirty="0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+1-</a:t>
            </a:r>
            <a:r>
              <a:rPr lang="en-US" sz="1300" dirty="0" smtClean="0">
                <a:solidFill>
                  <a:srgbClr val="6A3E3E"/>
                </a:solidFill>
                <a:latin typeface="Consolas" charset="0"/>
              </a:rPr>
              <a:t>k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] = 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nums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dq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.peekFirst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()];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}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ans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25867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754582" cy="1325563"/>
          </a:xfrm>
        </p:spPr>
        <p:txBody>
          <a:bodyPr/>
          <a:lstStyle/>
          <a:p>
            <a:r>
              <a:rPr lang="en-US" dirty="0" smtClean="0"/>
              <a:t>Gray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25563"/>
            <a:ext cx="3948545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check(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byte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a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byte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b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mr-IN" sz="1300" b="1" dirty="0" err="1" smtClean="0">
                <a:solidFill>
                  <a:srgbClr val="7F0055"/>
                </a:solidFill>
                <a:latin typeface="Consolas" charset="0"/>
              </a:rPr>
              <a:t>byte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x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= (</a:t>
            </a:r>
            <a:r>
              <a:rPr lang="mr-IN" sz="1300" b="1" dirty="0" err="1" smtClean="0">
                <a:solidFill>
                  <a:srgbClr val="7F0055"/>
                </a:solidFill>
                <a:latin typeface="Consolas" charset="0"/>
              </a:rPr>
              <a:t>byte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) (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a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^ 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b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count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 0;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while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x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!= 0){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dirty="0" smtClean="0">
                <a:solidFill>
                  <a:srgbClr val="6A3E3E"/>
                </a:solidFill>
                <a:latin typeface="Consolas" charset="0"/>
              </a:rPr>
              <a:t>count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++;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mr-IN" sz="1300" dirty="0" err="1" smtClean="0">
                <a:solidFill>
                  <a:srgbClr val="6A3E3E"/>
                </a:solidFill>
                <a:latin typeface="Consolas" charset="0"/>
              </a:rPr>
              <a:t>x</a:t>
            </a:r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 = (</a:t>
            </a:r>
            <a:r>
              <a:rPr lang="mr-IN" sz="1300" b="1" dirty="0" err="1" smtClean="0">
                <a:solidFill>
                  <a:srgbClr val="7F0055"/>
                </a:solidFill>
                <a:latin typeface="Consolas" charset="0"/>
              </a:rPr>
              <a:t>byte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) (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x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&amp; (</a:t>
            </a:r>
            <a:r>
              <a:rPr lang="mr-IN" sz="1300" b="1" dirty="0" smtClean="0">
                <a:solidFill>
                  <a:srgbClr val="6A3E3E"/>
                </a:solidFill>
                <a:latin typeface="Consolas" charset="0"/>
              </a:rPr>
              <a:t>x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-1));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	}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count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== 1 ? 1 : 0;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en-US" sz="1300" dirty="0"/>
          </a:p>
        </p:txBody>
      </p:sp>
      <p:sp>
        <p:nvSpPr>
          <p:cNvPr id="5" name="Rectangle 4"/>
          <p:cNvSpPr/>
          <p:nvPr/>
        </p:nvSpPr>
        <p:spPr>
          <a:xfrm>
            <a:off x="6317672" y="1325563"/>
            <a:ext cx="604058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[] 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makeLargest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a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b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d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[]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ans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[]{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a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b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d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};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Arrays.</a:t>
            </a:r>
            <a:r>
              <a:rPr lang="en-US" sz="1300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sort</a:t>
            </a:r>
            <a:r>
              <a:rPr lang="en-US" sz="13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(</a:t>
            </a:r>
            <a:r>
              <a:rPr lang="en-US" sz="1300" i="1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nsolas" charset="0"/>
              </a:rPr>
              <a:t>ans</a:t>
            </a:r>
            <a:r>
              <a:rPr lang="en-US" sz="13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i="1" dirty="0" smtClean="0">
                <a:solidFill>
                  <a:srgbClr val="000000"/>
                </a:solidFill>
                <a:latin typeface="Consolas" charset="0"/>
              </a:rPr>
              <a:t>swap(</a:t>
            </a:r>
            <a:r>
              <a:rPr lang="en-US" sz="1300" i="1" dirty="0" err="1" smtClean="0">
                <a:solidFill>
                  <a:srgbClr val="6A3E3E"/>
                </a:solidFill>
                <a:latin typeface="Consolas" charset="0"/>
              </a:rPr>
              <a:t>ans</a:t>
            </a:r>
            <a:r>
              <a:rPr lang="en-US" sz="1300" i="1" dirty="0" smtClean="0">
                <a:solidFill>
                  <a:srgbClr val="000000"/>
                </a:solidFill>
                <a:latin typeface="Consolas" charset="0"/>
              </a:rPr>
              <a:t>, 0, 1);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mr-IN" sz="1300" i="1" dirty="0" err="1" smtClean="0">
                <a:solidFill>
                  <a:srgbClr val="000000"/>
                </a:solidFill>
                <a:latin typeface="Consolas" charset="0"/>
              </a:rPr>
              <a:t>swap</a:t>
            </a:r>
            <a:r>
              <a:rPr lang="mr-IN" sz="1300" i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1300" i="1" dirty="0" err="1" smtClean="0">
                <a:solidFill>
                  <a:srgbClr val="6A3E3E"/>
                </a:solidFill>
                <a:latin typeface="Consolas" charset="0"/>
              </a:rPr>
              <a:t>ans</a:t>
            </a:r>
            <a:r>
              <a:rPr lang="mr-IN" sz="1300" i="1" dirty="0" smtClean="0">
                <a:solidFill>
                  <a:srgbClr val="000000"/>
                </a:solidFill>
                <a:latin typeface="Consolas" charset="0"/>
              </a:rPr>
              <a:t>, 2, 3);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mr-IN" sz="1300" i="1" dirty="0" err="1" smtClean="0">
                <a:solidFill>
                  <a:srgbClr val="000000"/>
                </a:solidFill>
                <a:latin typeface="Consolas" charset="0"/>
              </a:rPr>
              <a:t>swap</a:t>
            </a:r>
            <a:r>
              <a:rPr lang="mr-IN" sz="1300" i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1300" i="1" dirty="0" err="1" smtClean="0">
                <a:solidFill>
                  <a:srgbClr val="6A3E3E"/>
                </a:solidFill>
                <a:latin typeface="Consolas" charset="0"/>
              </a:rPr>
              <a:t>ans</a:t>
            </a:r>
            <a:r>
              <a:rPr lang="mr-IN" sz="1300" i="1" dirty="0" smtClean="0">
                <a:solidFill>
                  <a:srgbClr val="000000"/>
                </a:solidFill>
                <a:latin typeface="Consolas" charset="0"/>
              </a:rPr>
              <a:t>, 0, 3);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ans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}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void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swap(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[]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arr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j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mr-IN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tmp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arr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];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mr-IN" sz="1300" dirty="0" err="1" smtClean="0">
                <a:solidFill>
                  <a:srgbClr val="6A3E3E"/>
                </a:solidFill>
                <a:latin typeface="Consolas" charset="0"/>
              </a:rPr>
              <a:t>arr</a:t>
            </a:r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mr-IN" sz="1300" dirty="0" err="1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] = </a:t>
            </a:r>
            <a:r>
              <a:rPr lang="mr-IN" sz="1300" dirty="0" err="1" smtClean="0">
                <a:solidFill>
                  <a:srgbClr val="6A3E3E"/>
                </a:solidFill>
                <a:latin typeface="Consolas" charset="0"/>
              </a:rPr>
              <a:t>arr</a:t>
            </a:r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mr-IN" sz="1300" dirty="0" err="1" smtClean="0">
                <a:solidFill>
                  <a:srgbClr val="6A3E3E"/>
                </a:solidFill>
                <a:latin typeface="Consolas" charset="0"/>
              </a:rPr>
              <a:t>j</a:t>
            </a:r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];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mr-IN" sz="1300" dirty="0" err="1" smtClean="0">
                <a:solidFill>
                  <a:srgbClr val="6A3E3E"/>
                </a:solidFill>
                <a:latin typeface="Consolas" charset="0"/>
              </a:rPr>
              <a:t>arr</a:t>
            </a:r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mr-IN" sz="1300" dirty="0" err="1" smtClean="0">
                <a:solidFill>
                  <a:srgbClr val="6A3E3E"/>
                </a:solidFill>
                <a:latin typeface="Consolas" charset="0"/>
              </a:rPr>
              <a:t>j</a:t>
            </a:r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] = </a:t>
            </a:r>
            <a:r>
              <a:rPr lang="mr-IN" sz="1300" dirty="0" err="1" smtClean="0">
                <a:solidFill>
                  <a:srgbClr val="6A3E3E"/>
                </a:solidFill>
                <a:latin typeface="Consolas" charset="0"/>
              </a:rPr>
              <a:t>tmp</a:t>
            </a:r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en-US" sz="13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317672" y="0"/>
            <a:ext cx="30757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Four Integer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80507" y="5992045"/>
            <a:ext cx="888076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300" dirty="0" smtClean="0">
                <a:solidFill>
                  <a:srgbClr val="3F7F5F"/>
                </a:solidFill>
                <a:latin typeface="Consolas" charset="0"/>
              </a:rPr>
              <a:t>/*</a:t>
            </a:r>
          </a:p>
          <a:p>
            <a:r>
              <a:rPr lang="en-US" sz="1300" dirty="0" smtClean="0">
                <a:solidFill>
                  <a:srgbClr val="3F7F5F"/>
                </a:solidFill>
                <a:latin typeface="Consolas" charset="0"/>
              </a:rPr>
              <a:t> * Given four integers, make F(S) = abs(S[0]-S[1])+abs(S[1]-S[2])+abs(S[2]-S[3]) to be largest.</a:t>
            </a:r>
          </a:p>
          <a:p>
            <a:r>
              <a:rPr lang="mr-IN" sz="1300" dirty="0" smtClean="0">
                <a:solidFill>
                  <a:srgbClr val="3F7F5F"/>
                </a:solidFill>
                <a:latin typeface="Consolas" charset="0"/>
              </a:rPr>
              <a:t> */</a:t>
            </a:r>
            <a:endParaRPr lang="en-US" sz="1300" dirty="0"/>
          </a:p>
        </p:txBody>
      </p:sp>
      <p:sp>
        <p:nvSpPr>
          <p:cNvPr id="8" name="Rectangle 7"/>
          <p:cNvSpPr/>
          <p:nvPr/>
        </p:nvSpPr>
        <p:spPr>
          <a:xfrm>
            <a:off x="0" y="3797594"/>
            <a:ext cx="505690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3F7F5F"/>
                </a:solidFill>
                <a:latin typeface="Consolas" charset="0"/>
              </a:rPr>
              <a:t>Given two hexadecimal numbers find if they can be consecutive in gray code</a:t>
            </a:r>
            <a:br>
              <a:rPr lang="en-US" sz="1300" dirty="0">
                <a:solidFill>
                  <a:srgbClr val="3F7F5F"/>
                </a:solidFill>
                <a:latin typeface="Consolas" charset="0"/>
              </a:rPr>
            </a:br>
            <a:r>
              <a:rPr lang="en-US" sz="1300" dirty="0">
                <a:solidFill>
                  <a:srgbClr val="3F7F5F"/>
                </a:solidFill>
                <a:latin typeface="Consolas" charset="0"/>
              </a:rPr>
              <a:t>For example: 10001000, 10001001</a:t>
            </a:r>
            <a:br>
              <a:rPr lang="en-US" sz="1300" dirty="0">
                <a:solidFill>
                  <a:srgbClr val="3F7F5F"/>
                </a:solidFill>
                <a:latin typeface="Consolas" charset="0"/>
              </a:rPr>
            </a:br>
            <a:r>
              <a:rPr lang="en-US" sz="1300" dirty="0">
                <a:solidFill>
                  <a:srgbClr val="3F7F5F"/>
                </a:solidFill>
                <a:latin typeface="Consolas" charset="0"/>
              </a:rPr>
              <a:t>return 1</a:t>
            </a:r>
            <a:br>
              <a:rPr lang="en-US" sz="1300" dirty="0">
                <a:solidFill>
                  <a:srgbClr val="3F7F5F"/>
                </a:solidFill>
                <a:latin typeface="Consolas" charset="0"/>
              </a:rPr>
            </a:br>
            <a:r>
              <a:rPr lang="en-US" sz="1300" dirty="0">
                <a:solidFill>
                  <a:srgbClr val="3F7F5F"/>
                </a:solidFill>
                <a:latin typeface="Consolas" charset="0"/>
              </a:rPr>
              <a:t>since they are successive in gray code</a:t>
            </a:r>
          </a:p>
          <a:p>
            <a:r>
              <a:rPr lang="en-US" sz="1300" dirty="0">
                <a:solidFill>
                  <a:srgbClr val="3F7F5F"/>
                </a:solidFill>
                <a:latin typeface="Consolas" charset="0"/>
              </a:rPr>
              <a:t>Example2: 10001000, 10011001</a:t>
            </a:r>
            <a:br>
              <a:rPr lang="en-US" sz="1300" dirty="0">
                <a:solidFill>
                  <a:srgbClr val="3F7F5F"/>
                </a:solidFill>
                <a:latin typeface="Consolas" charset="0"/>
              </a:rPr>
            </a:br>
            <a:r>
              <a:rPr lang="en-US" sz="1300" dirty="0">
                <a:solidFill>
                  <a:srgbClr val="3F7F5F"/>
                </a:solidFill>
                <a:latin typeface="Consolas" charset="0"/>
              </a:rPr>
              <a:t>return -1</a:t>
            </a:r>
            <a:br>
              <a:rPr lang="en-US" sz="1300" dirty="0">
                <a:solidFill>
                  <a:srgbClr val="3F7F5F"/>
                </a:solidFill>
                <a:latin typeface="Consolas" charset="0"/>
              </a:rPr>
            </a:br>
            <a:r>
              <a:rPr lang="en-US" sz="1300" dirty="0">
                <a:solidFill>
                  <a:srgbClr val="3F7F5F"/>
                </a:solidFill>
                <a:latin typeface="Consolas" charset="0"/>
              </a:rPr>
              <a:t>since they are not successive in gray code.</a:t>
            </a:r>
          </a:p>
        </p:txBody>
      </p:sp>
    </p:spTree>
    <p:extLst>
      <p:ext uri="{BB962C8B-B14F-4D97-AF65-F5344CB8AC3E}">
        <p14:creationId xmlns:p14="http://schemas.microsoft.com/office/powerpoint/2010/main" val="1637915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4336473" cy="1325563"/>
          </a:xfrm>
        </p:spPr>
        <p:txBody>
          <a:bodyPr/>
          <a:lstStyle/>
          <a:p>
            <a:r>
              <a:rPr lang="en-US" dirty="0" smtClean="0"/>
              <a:t>Rotate String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325563"/>
            <a:ext cx="5860473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boolean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isRoundRotated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(String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s1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, String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s2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s1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==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||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s2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==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false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s1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.length() !=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s2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.length())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false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mr-IN" sz="1300" b="1" dirty="0" err="1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(</a:t>
            </a:r>
            <a:r>
              <a:rPr lang="mr-IN" sz="1300" b="1" dirty="0" smtClean="0">
                <a:solidFill>
                  <a:srgbClr val="6A3E3E"/>
                </a:solidFill>
                <a:latin typeface="Consolas" charset="0"/>
              </a:rPr>
              <a:t>s1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+ </a:t>
            </a:r>
            <a:r>
              <a:rPr lang="mr-IN" sz="1300" b="1" dirty="0" smtClean="0">
                <a:solidFill>
                  <a:srgbClr val="6A3E3E"/>
                </a:solidFill>
                <a:latin typeface="Consolas" charset="0"/>
              </a:rPr>
              <a:t>s1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).</a:t>
            </a:r>
            <a:r>
              <a:rPr lang="mr-IN" sz="1300" b="1" dirty="0" err="1" smtClean="0">
                <a:solidFill>
                  <a:srgbClr val="000000"/>
                </a:solidFill>
                <a:latin typeface="Consolas" charset="0"/>
              </a:rPr>
              <a:t>indexOf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1300" b="1" dirty="0" smtClean="0">
                <a:solidFill>
                  <a:srgbClr val="6A3E3E"/>
                </a:solidFill>
                <a:latin typeface="Consolas" charset="0"/>
              </a:rPr>
              <a:t>s2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) &gt;= 0;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en-US" sz="1300" dirty="0"/>
          </a:p>
        </p:txBody>
      </p:sp>
      <p:sp>
        <p:nvSpPr>
          <p:cNvPr id="9" name="Rectangle 8"/>
          <p:cNvSpPr/>
          <p:nvPr/>
        </p:nvSpPr>
        <p:spPr>
          <a:xfrm>
            <a:off x="0" y="2538350"/>
            <a:ext cx="6096000" cy="14927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00" dirty="0" smtClean="0"/>
              <a:t>Given two words, find if second word is the round rotation of first word.</a:t>
            </a:r>
            <a:br>
              <a:rPr lang="en-US" sz="1300" dirty="0" smtClean="0"/>
            </a:br>
            <a:r>
              <a:rPr lang="en-US" sz="1300" dirty="0" smtClean="0"/>
              <a:t>For example: </a:t>
            </a:r>
            <a:r>
              <a:rPr lang="en-US" sz="1300" dirty="0" err="1" smtClean="0"/>
              <a:t>abc</a:t>
            </a:r>
            <a:r>
              <a:rPr lang="en-US" sz="1300" dirty="0" smtClean="0"/>
              <a:t>, cab</a:t>
            </a:r>
            <a:br>
              <a:rPr lang="en-US" sz="1300" dirty="0" smtClean="0"/>
            </a:br>
            <a:r>
              <a:rPr lang="en-US" sz="1300" dirty="0" smtClean="0"/>
              <a:t>return 1</a:t>
            </a:r>
            <a:br>
              <a:rPr lang="en-US" sz="1300" dirty="0" smtClean="0"/>
            </a:br>
            <a:r>
              <a:rPr lang="en-US" sz="1300" dirty="0" smtClean="0"/>
              <a:t>since cab is round rotation of </a:t>
            </a:r>
            <a:r>
              <a:rPr lang="en-US" sz="1300" dirty="0" err="1" smtClean="0"/>
              <a:t>abc</a:t>
            </a:r>
            <a:endParaRPr lang="en-US" sz="1300" dirty="0" smtClean="0"/>
          </a:p>
          <a:p>
            <a:r>
              <a:rPr lang="en-US" sz="1300" dirty="0" smtClean="0"/>
              <a:t>Example2: ab, aa</a:t>
            </a:r>
            <a:br>
              <a:rPr lang="en-US" sz="1300" dirty="0" smtClean="0"/>
            </a:br>
            <a:r>
              <a:rPr lang="en-US" sz="1300" dirty="0" smtClean="0"/>
              <a:t>return -1</a:t>
            </a:r>
            <a:br>
              <a:rPr lang="en-US" sz="1300" dirty="0" smtClean="0"/>
            </a:br>
            <a:r>
              <a:rPr lang="en-US" sz="1300" dirty="0" smtClean="0"/>
              <a:t>since ab is not round rotation for aa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83927" y="1325563"/>
            <a:ext cx="570807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String 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removeVowel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(String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s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 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s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==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||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s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.isEmpty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())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s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String </a:t>
            </a:r>
            <a:r>
              <a:rPr lang="en-US" sz="1300" dirty="0" smtClean="0">
                <a:solidFill>
                  <a:srgbClr val="6A3E3E"/>
                </a:solidFill>
                <a:latin typeface="Consolas" charset="0"/>
              </a:rPr>
              <a:t>vowels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dirty="0" smtClean="0">
                <a:solidFill>
                  <a:srgbClr val="2A00FF"/>
                </a:solidFill>
                <a:latin typeface="Consolas" charset="0"/>
              </a:rPr>
              <a:t>"</a:t>
            </a:r>
            <a:r>
              <a:rPr lang="en-US" sz="1300" dirty="0" err="1" smtClean="0">
                <a:solidFill>
                  <a:srgbClr val="2A00FF"/>
                </a:solidFill>
                <a:latin typeface="Consolas" charset="0"/>
              </a:rPr>
              <a:t>aeiouAEIOU</a:t>
            </a:r>
            <a:r>
              <a:rPr lang="en-US" sz="1300" dirty="0" smtClean="0">
                <a:solidFill>
                  <a:srgbClr val="2A00FF"/>
                </a:solidFill>
                <a:latin typeface="Consolas" charset="0"/>
              </a:rPr>
              <a:t>"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StringBuilder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sb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StringBuilder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mr-IN" sz="1300" b="1" dirty="0" err="1" smtClean="0">
                <a:solidFill>
                  <a:srgbClr val="7F0055"/>
                </a:solidFill>
                <a:latin typeface="Consolas" charset="0"/>
              </a:rPr>
              <a:t>for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= 0; 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&lt; 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s</a:t>
            </a:r>
            <a:r>
              <a:rPr lang="mr-IN" sz="1300" b="1" dirty="0" err="1" smtClean="0">
                <a:solidFill>
                  <a:srgbClr val="000000"/>
                </a:solidFill>
                <a:latin typeface="Consolas" charset="0"/>
              </a:rPr>
              <a:t>.length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(); 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++){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vowels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.indexOf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s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.charAt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)) == -1)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sb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.append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s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.charAt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));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}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sb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.toString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en-US" sz="1300" dirty="0"/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6483927" y="0"/>
            <a:ext cx="43364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Remove Vowels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42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334000" cy="890119"/>
          </a:xfrm>
        </p:spPr>
        <p:txBody>
          <a:bodyPr/>
          <a:lstStyle/>
          <a:p>
            <a:r>
              <a:rPr lang="en-US" smtClean="0"/>
              <a:t>Closest Two Sum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890119"/>
            <a:ext cx="6026727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double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[] find(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double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[]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weights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double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target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weights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==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||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weights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dirty="0" err="1" smtClean="0">
                <a:solidFill>
                  <a:srgbClr val="0000C0"/>
                </a:solidFill>
                <a:latin typeface="Consolas" charset="0"/>
              </a:rPr>
              <a:t>length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&lt; 2)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Arrays.</a:t>
            </a:r>
            <a:r>
              <a:rPr lang="en-US" sz="1300" i="1" dirty="0" err="1" smtClean="0">
                <a:solidFill>
                  <a:srgbClr val="000000"/>
                </a:solidFill>
                <a:latin typeface="Consolas" charset="0"/>
              </a:rPr>
              <a:t>sort</a:t>
            </a:r>
            <a:r>
              <a:rPr lang="en-US" sz="1300" i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i="1" dirty="0" smtClean="0">
                <a:solidFill>
                  <a:srgbClr val="6A3E3E"/>
                </a:solidFill>
                <a:latin typeface="Consolas" charset="0"/>
              </a:rPr>
              <a:t>weights</a:t>
            </a:r>
            <a:r>
              <a:rPr lang="en-US" sz="1300" i="1" dirty="0" smtClean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 0,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j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weights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dirty="0" err="1" smtClean="0">
                <a:solidFill>
                  <a:srgbClr val="0000C0"/>
                </a:solidFill>
                <a:latin typeface="Consolas" charset="0"/>
              </a:rPr>
              <a:t>length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- 1;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double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[]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ans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double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[2];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while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&lt;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j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weights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] +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weights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j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] ==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target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ans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[0] = </a:t>
            </a:r>
            <a:r>
              <a:rPr lang="en-US" sz="1300" dirty="0" smtClean="0">
                <a:solidFill>
                  <a:srgbClr val="6A3E3E"/>
                </a:solidFill>
                <a:latin typeface="Consolas" charset="0"/>
              </a:rPr>
              <a:t>weights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];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ans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[1] = </a:t>
            </a:r>
            <a:r>
              <a:rPr lang="en-US" sz="1300" dirty="0" smtClean="0">
                <a:solidFill>
                  <a:srgbClr val="6A3E3E"/>
                </a:solidFill>
                <a:latin typeface="Consolas" charset="0"/>
              </a:rPr>
              <a:t>weights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sz="1300" dirty="0" smtClean="0">
                <a:solidFill>
                  <a:srgbClr val="6A3E3E"/>
                </a:solidFill>
                <a:latin typeface="Consolas" charset="0"/>
              </a:rPr>
              <a:t>j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];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ans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}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else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weights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] +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weights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j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] &lt;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target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ans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[0] = </a:t>
            </a:r>
            <a:r>
              <a:rPr lang="en-US" sz="1300" dirty="0" smtClean="0">
                <a:solidFill>
                  <a:srgbClr val="6A3E3E"/>
                </a:solidFill>
                <a:latin typeface="Consolas" charset="0"/>
              </a:rPr>
              <a:t>weights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];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ans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[1] = </a:t>
            </a:r>
            <a:r>
              <a:rPr lang="en-US" sz="1300" dirty="0" smtClean="0">
                <a:solidFill>
                  <a:srgbClr val="6A3E3E"/>
                </a:solidFill>
                <a:latin typeface="Consolas" charset="0"/>
              </a:rPr>
              <a:t>weights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sz="1300" dirty="0" smtClean="0">
                <a:solidFill>
                  <a:srgbClr val="6A3E3E"/>
                </a:solidFill>
                <a:latin typeface="Consolas" charset="0"/>
              </a:rPr>
              <a:t>j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];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mr-IN" sz="1300" dirty="0" err="1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++;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		}</a:t>
            </a:r>
          </a:p>
          <a:p>
            <a:r>
              <a:rPr lang="da-DK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da-DK" sz="1300" b="1" dirty="0" err="1" smtClean="0">
                <a:solidFill>
                  <a:srgbClr val="7F0055"/>
                </a:solidFill>
                <a:latin typeface="Consolas" charset="0"/>
              </a:rPr>
              <a:t>else</a:t>
            </a:r>
            <a:endParaRPr lang="da-DK" sz="1300" b="1" dirty="0" smtClean="0">
              <a:solidFill>
                <a:srgbClr val="7F0055"/>
              </a:solidFill>
              <a:latin typeface="Consolas" charset="0"/>
            </a:endParaRP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mr-IN" sz="1300" dirty="0" err="1" smtClean="0">
                <a:solidFill>
                  <a:srgbClr val="6A3E3E"/>
                </a:solidFill>
                <a:latin typeface="Consolas" charset="0"/>
              </a:rPr>
              <a:t>j</a:t>
            </a:r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--;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	}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j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== 0?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: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ans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en-US" sz="1300" dirty="0"/>
          </a:p>
        </p:txBody>
      </p:sp>
      <p:sp>
        <p:nvSpPr>
          <p:cNvPr id="5" name="Rectangle 4"/>
          <p:cNvSpPr/>
          <p:nvPr/>
        </p:nvSpPr>
        <p:spPr>
          <a:xfrm>
            <a:off x="96982" y="57243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err="1" smtClean="0">
                <a:solidFill>
                  <a:srgbClr val="2F2F2F"/>
                </a:solidFill>
                <a:effectLst/>
                <a:latin typeface="-apple-system" charset="0"/>
              </a:rPr>
              <a:t>要求在array中选出两个weights總总和小于等于capacity但最接近capacity</a:t>
            </a:r>
            <a:r>
              <a:rPr lang="en-US" b="0" i="0" dirty="0" smtClean="0">
                <a:solidFill>
                  <a:srgbClr val="2F2F2F"/>
                </a:solidFill>
                <a:effectLst/>
                <a:latin typeface="-apple-system" charset="0"/>
              </a:rPr>
              <a:t> </a:t>
            </a:r>
            <a:r>
              <a:rPr lang="en-US" b="0" i="0" dirty="0" err="1" smtClean="0">
                <a:solidFill>
                  <a:srgbClr val="2F2F2F"/>
                </a:solidFill>
                <a:effectLst/>
                <a:latin typeface="-apple-system" charset="0"/>
              </a:rPr>
              <a:t>然後指定到一個Container</a:t>
            </a:r>
            <a:r>
              <a:rPr lang="en-US" b="0" i="0" dirty="0" smtClean="0">
                <a:solidFill>
                  <a:srgbClr val="2F2F2F"/>
                </a:solidFill>
                <a:effectLst/>
                <a:latin typeface="-apple-system" charset="0"/>
              </a:rPr>
              <a:t> </a:t>
            </a:r>
            <a:r>
              <a:rPr lang="en-US" b="0" i="0" dirty="0" err="1" smtClean="0">
                <a:solidFill>
                  <a:srgbClr val="2F2F2F"/>
                </a:solidFill>
                <a:effectLst/>
                <a:latin typeface="-apple-system" charset="0"/>
              </a:rPr>
              <a:t>object並且return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45382" y="890119"/>
            <a:ext cx="5638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ListNode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reverseHalf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ListNode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head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ListNode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dirty="0" smtClean="0">
                <a:solidFill>
                  <a:srgbClr val="6A3E3E"/>
                </a:solidFill>
                <a:latin typeface="Consolas" charset="0"/>
              </a:rPr>
              <a:t>dummy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ListNode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(-1);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dummy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dirty="0" err="1" smtClean="0">
                <a:solidFill>
                  <a:srgbClr val="0000C0"/>
                </a:solidFill>
                <a:latin typeface="Consolas" charset="0"/>
              </a:rPr>
              <a:t>next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dirty="0" smtClean="0">
                <a:solidFill>
                  <a:srgbClr val="6A3E3E"/>
                </a:solidFill>
                <a:latin typeface="Consolas" charset="0"/>
              </a:rPr>
              <a:t>head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ListNode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dirty="0" smtClean="0">
                <a:solidFill>
                  <a:srgbClr val="6A3E3E"/>
                </a:solidFill>
                <a:latin typeface="Consolas" charset="0"/>
              </a:rPr>
              <a:t>slow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dirty="0" smtClean="0">
                <a:solidFill>
                  <a:srgbClr val="6A3E3E"/>
                </a:solidFill>
                <a:latin typeface="Consolas" charset="0"/>
              </a:rPr>
              <a:t>dummy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dirty="0" smtClean="0">
                <a:solidFill>
                  <a:srgbClr val="6A3E3E"/>
                </a:solidFill>
                <a:latin typeface="Consolas" charset="0"/>
              </a:rPr>
              <a:t>fast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dummy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dirty="0" err="1" smtClean="0">
                <a:solidFill>
                  <a:srgbClr val="0000C0"/>
                </a:solidFill>
                <a:latin typeface="Consolas" charset="0"/>
              </a:rPr>
              <a:t>next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dirty="0" smtClean="0">
                <a:solidFill>
                  <a:srgbClr val="3F7F5F"/>
                </a:solidFill>
                <a:latin typeface="Consolas" charset="0"/>
              </a:rPr>
              <a:t>// find out middle node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while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fast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!=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&amp;&amp;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fast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dirty="0" err="1" smtClean="0">
                <a:solidFill>
                  <a:srgbClr val="0000C0"/>
                </a:solidFill>
                <a:latin typeface="Consolas" charset="0"/>
              </a:rPr>
              <a:t>next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!=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 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dirty="0" smtClean="0">
                <a:solidFill>
                  <a:srgbClr val="6A3E3E"/>
                </a:solidFill>
                <a:latin typeface="Consolas" charset="0"/>
              </a:rPr>
              <a:t>fast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fast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dirty="0" err="1" smtClean="0">
                <a:solidFill>
                  <a:srgbClr val="0000C0"/>
                </a:solidFill>
                <a:latin typeface="Consolas" charset="0"/>
              </a:rPr>
              <a:t>next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dirty="0" err="1" smtClean="0">
                <a:solidFill>
                  <a:srgbClr val="0000C0"/>
                </a:solidFill>
                <a:latin typeface="Consolas" charset="0"/>
              </a:rPr>
              <a:t>next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dirty="0" smtClean="0">
                <a:solidFill>
                  <a:srgbClr val="6A3E3E"/>
                </a:solidFill>
                <a:latin typeface="Consolas" charset="0"/>
              </a:rPr>
              <a:t>slow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slow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dirty="0" err="1" smtClean="0">
                <a:solidFill>
                  <a:srgbClr val="0000C0"/>
                </a:solidFill>
                <a:latin typeface="Consolas" charset="0"/>
              </a:rPr>
              <a:t>next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}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dummy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dirty="0" err="1" smtClean="0">
                <a:solidFill>
                  <a:srgbClr val="0000C0"/>
                </a:solidFill>
                <a:latin typeface="Consolas" charset="0"/>
              </a:rPr>
              <a:t>next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dirty="0" smtClean="0">
                <a:solidFill>
                  <a:srgbClr val="6A3E3E"/>
                </a:solidFill>
                <a:latin typeface="Consolas" charset="0"/>
              </a:rPr>
              <a:t>fast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slow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dirty="0" err="1" smtClean="0">
                <a:solidFill>
                  <a:srgbClr val="0000C0"/>
                </a:solidFill>
                <a:latin typeface="Consolas" charset="0"/>
              </a:rPr>
              <a:t>next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slow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dirty="0" err="1" smtClean="0">
                <a:solidFill>
                  <a:srgbClr val="0000C0"/>
                </a:solidFill>
                <a:latin typeface="Consolas" charset="0"/>
              </a:rPr>
              <a:t>next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while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fast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!=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ListNode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dirty="0" smtClean="0">
                <a:solidFill>
                  <a:srgbClr val="6A3E3E"/>
                </a:solidFill>
                <a:latin typeface="Consolas" charset="0"/>
              </a:rPr>
              <a:t>cur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dirty="0" smtClean="0">
                <a:solidFill>
                  <a:srgbClr val="6A3E3E"/>
                </a:solidFill>
                <a:latin typeface="Consolas" charset="0"/>
              </a:rPr>
              <a:t>fast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dirty="0" smtClean="0">
                <a:solidFill>
                  <a:srgbClr val="6A3E3E"/>
                </a:solidFill>
                <a:latin typeface="Consolas" charset="0"/>
              </a:rPr>
              <a:t>fast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fast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dirty="0" err="1" smtClean="0">
                <a:solidFill>
                  <a:srgbClr val="0000C0"/>
                </a:solidFill>
                <a:latin typeface="Consolas" charset="0"/>
              </a:rPr>
              <a:t>next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cur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dirty="0" err="1" smtClean="0">
                <a:solidFill>
                  <a:srgbClr val="0000C0"/>
                </a:solidFill>
                <a:latin typeface="Consolas" charset="0"/>
              </a:rPr>
              <a:t>next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slow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dirty="0" err="1" smtClean="0">
                <a:solidFill>
                  <a:srgbClr val="0000C0"/>
                </a:solidFill>
                <a:latin typeface="Consolas" charset="0"/>
              </a:rPr>
              <a:t>next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slow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dirty="0" err="1" smtClean="0">
                <a:solidFill>
                  <a:srgbClr val="0000C0"/>
                </a:solidFill>
                <a:latin typeface="Consolas" charset="0"/>
              </a:rPr>
              <a:t>next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dirty="0" smtClean="0">
                <a:solidFill>
                  <a:srgbClr val="6A3E3E"/>
                </a:solidFill>
                <a:latin typeface="Consolas" charset="0"/>
              </a:rPr>
              <a:t>cur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}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head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en-US" sz="13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92982" y="0"/>
            <a:ext cx="5791200" cy="89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Reverse Half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67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"/>
            <a:ext cx="3505200" cy="1025236"/>
          </a:xfrm>
        </p:spPr>
        <p:txBody>
          <a:bodyPr/>
          <a:lstStyle/>
          <a:p>
            <a:r>
              <a:rPr lang="en-US" dirty="0" smtClean="0"/>
              <a:t>GCD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025237"/>
            <a:ext cx="4599709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gcd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[]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arr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arr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==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||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arr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dirty="0" err="1" smtClean="0">
                <a:solidFill>
                  <a:srgbClr val="0000C0"/>
                </a:solidFill>
                <a:latin typeface="Consolas" charset="0"/>
              </a:rPr>
              <a:t>length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== 0)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-1;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mr-IN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ans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arr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[0];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mr-IN" sz="1300" b="1" dirty="0" err="1" smtClean="0">
                <a:solidFill>
                  <a:srgbClr val="7F0055"/>
                </a:solidFill>
                <a:latin typeface="Consolas" charset="0"/>
              </a:rPr>
              <a:t>for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= 1; 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&lt; 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arr</a:t>
            </a:r>
            <a:r>
              <a:rPr lang="mr-IN" sz="13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mr-IN" sz="1300" b="1" dirty="0" err="1" smtClean="0">
                <a:solidFill>
                  <a:srgbClr val="0000C0"/>
                </a:solidFill>
                <a:latin typeface="Consolas" charset="0"/>
              </a:rPr>
              <a:t>length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; 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++)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mr-IN" sz="1300" dirty="0" err="1" smtClean="0">
                <a:solidFill>
                  <a:srgbClr val="6A3E3E"/>
                </a:solidFill>
                <a:latin typeface="Consolas" charset="0"/>
              </a:rPr>
              <a:t>ans</a:t>
            </a:r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mr-IN" sz="1300" i="1" dirty="0" err="1" smtClean="0">
                <a:solidFill>
                  <a:srgbClr val="000000"/>
                </a:solidFill>
                <a:latin typeface="Consolas" charset="0"/>
              </a:rPr>
              <a:t>gcd</a:t>
            </a:r>
            <a:r>
              <a:rPr lang="mr-IN" sz="1300" i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1300" i="1" dirty="0" err="1" smtClean="0">
                <a:solidFill>
                  <a:srgbClr val="6A3E3E"/>
                </a:solidFill>
                <a:latin typeface="Consolas" charset="0"/>
              </a:rPr>
              <a:t>ans</a:t>
            </a:r>
            <a:r>
              <a:rPr lang="mr-IN" sz="1300" i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mr-IN" sz="1300" i="1" dirty="0" err="1" smtClean="0">
                <a:solidFill>
                  <a:srgbClr val="6A3E3E"/>
                </a:solidFill>
                <a:latin typeface="Consolas" charset="0"/>
              </a:rPr>
              <a:t>arr</a:t>
            </a:r>
            <a:r>
              <a:rPr lang="mr-IN" sz="1300" i="1" dirty="0" smtClean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mr-IN" sz="1300" i="1" dirty="0" err="1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i="1" dirty="0" smtClean="0">
                <a:solidFill>
                  <a:srgbClr val="000000"/>
                </a:solidFill>
                <a:latin typeface="Consolas" charset="0"/>
              </a:rPr>
              <a:t>]);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ans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}</a:t>
            </a:r>
          </a:p>
          <a:p>
            <a:endParaRPr lang="en-US" sz="1300" dirty="0" smtClean="0">
              <a:latin typeface="Consolas" charset="0"/>
            </a:endParaRPr>
          </a:p>
          <a:p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gcd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a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b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mr-IN" sz="1300" b="1" dirty="0" err="1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b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== 0)	</a:t>
            </a:r>
            <a:r>
              <a:rPr lang="mr-IN" sz="1300" b="1" dirty="0" err="1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a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mr-IN" sz="1300" b="1" dirty="0" err="1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1300" b="1" i="1" dirty="0" err="1" smtClean="0">
                <a:solidFill>
                  <a:srgbClr val="000000"/>
                </a:solidFill>
                <a:latin typeface="Consolas" charset="0"/>
              </a:rPr>
              <a:t>gcd</a:t>
            </a:r>
            <a:r>
              <a:rPr lang="mr-IN" sz="1300" b="1" i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1300" b="1" i="1" dirty="0" err="1" smtClean="0">
                <a:solidFill>
                  <a:srgbClr val="6A3E3E"/>
                </a:solidFill>
                <a:latin typeface="Consolas" charset="0"/>
              </a:rPr>
              <a:t>b</a:t>
            </a:r>
            <a:r>
              <a:rPr lang="mr-IN" sz="1300" b="1" i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mr-IN" sz="1300" b="1" i="1" dirty="0" err="1" smtClean="0">
                <a:solidFill>
                  <a:srgbClr val="6A3E3E"/>
                </a:solidFill>
                <a:latin typeface="Consolas" charset="0"/>
              </a:rPr>
              <a:t>a</a:t>
            </a:r>
            <a:r>
              <a:rPr lang="mr-IN" sz="1300" b="1" i="1" dirty="0" smtClean="0">
                <a:solidFill>
                  <a:srgbClr val="000000"/>
                </a:solidFill>
                <a:latin typeface="Consolas" charset="0"/>
              </a:rPr>
              <a:t> % </a:t>
            </a:r>
            <a:r>
              <a:rPr lang="mr-IN" sz="1300" b="1" i="1" dirty="0" err="1" smtClean="0">
                <a:solidFill>
                  <a:srgbClr val="6A3E3E"/>
                </a:solidFill>
                <a:latin typeface="Consolas" charset="0"/>
              </a:rPr>
              <a:t>b</a:t>
            </a:r>
            <a:r>
              <a:rPr lang="mr-IN" sz="1300" b="1" i="1" dirty="0" smtClean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en-US" sz="1300" dirty="0"/>
          </a:p>
        </p:txBody>
      </p:sp>
      <p:sp>
        <p:nvSpPr>
          <p:cNvPr id="7" name="Rectangle 6"/>
          <p:cNvSpPr/>
          <p:nvPr/>
        </p:nvSpPr>
        <p:spPr>
          <a:xfrm>
            <a:off x="5250873" y="1025237"/>
            <a:ext cx="694112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boolean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checkSubtree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TreeNode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a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TreeNode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b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b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==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true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a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==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false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i="1" dirty="0" err="1" smtClean="0">
                <a:solidFill>
                  <a:srgbClr val="000000"/>
                </a:solidFill>
                <a:latin typeface="Consolas" charset="0"/>
              </a:rPr>
              <a:t>sameTree</a:t>
            </a:r>
            <a:r>
              <a:rPr lang="en-US" sz="1300" b="1" i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i="1" dirty="0" smtClean="0">
                <a:solidFill>
                  <a:srgbClr val="6A3E3E"/>
                </a:solidFill>
                <a:latin typeface="Consolas" charset="0"/>
              </a:rPr>
              <a:t>a</a:t>
            </a:r>
            <a:r>
              <a:rPr lang="en-US" sz="1300" b="1" i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i="1" dirty="0" smtClean="0">
                <a:solidFill>
                  <a:srgbClr val="6A3E3E"/>
                </a:solidFill>
                <a:latin typeface="Consolas" charset="0"/>
              </a:rPr>
              <a:t>b</a:t>
            </a:r>
            <a:r>
              <a:rPr lang="en-US" sz="1300" b="1" i="1" dirty="0" smtClean="0">
                <a:solidFill>
                  <a:srgbClr val="000000"/>
                </a:solidFill>
                <a:latin typeface="Consolas" charset="0"/>
              </a:rPr>
              <a:t>) || </a:t>
            </a:r>
            <a:r>
              <a:rPr lang="en-US" sz="1300" b="1" i="1" dirty="0" err="1" smtClean="0">
                <a:solidFill>
                  <a:srgbClr val="000000"/>
                </a:solidFill>
                <a:latin typeface="Consolas" charset="0"/>
              </a:rPr>
              <a:t>checkSubtree</a:t>
            </a:r>
            <a:r>
              <a:rPr lang="en-US" sz="1300" b="1" i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i="1" dirty="0" err="1" smtClean="0">
                <a:solidFill>
                  <a:srgbClr val="6A3E3E"/>
                </a:solidFill>
                <a:latin typeface="Consolas" charset="0"/>
              </a:rPr>
              <a:t>a</a:t>
            </a:r>
            <a:r>
              <a:rPr lang="en-US" sz="1300" b="1" i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i="1" dirty="0" err="1" smtClean="0">
                <a:solidFill>
                  <a:srgbClr val="0000C0"/>
                </a:solidFill>
                <a:latin typeface="Consolas" charset="0"/>
              </a:rPr>
              <a:t>left</a:t>
            </a:r>
            <a:r>
              <a:rPr lang="en-US" sz="1300" b="1" i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i="1" dirty="0" smtClean="0">
                <a:solidFill>
                  <a:srgbClr val="6A3E3E"/>
                </a:solidFill>
                <a:latin typeface="Consolas" charset="0"/>
              </a:rPr>
              <a:t>b</a:t>
            </a:r>
            <a:r>
              <a:rPr lang="en-US" sz="1300" b="1" i="1" dirty="0" smtClean="0">
                <a:solidFill>
                  <a:srgbClr val="000000"/>
                </a:solidFill>
                <a:latin typeface="Consolas" charset="0"/>
              </a:rPr>
              <a:t>) </a:t>
            </a:r>
          </a:p>
          <a:p>
            <a:r>
              <a:rPr lang="en-US" sz="1300" b="1" i="1" dirty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i="1" dirty="0" smtClean="0">
                <a:solidFill>
                  <a:srgbClr val="000000"/>
                </a:solidFill>
                <a:latin typeface="Consolas" charset="0"/>
              </a:rPr>
              <a:t>	|| </a:t>
            </a:r>
            <a:r>
              <a:rPr lang="en-US" sz="1300" b="1" i="1" dirty="0" err="1" smtClean="0">
                <a:solidFill>
                  <a:srgbClr val="000000"/>
                </a:solidFill>
                <a:latin typeface="Consolas" charset="0"/>
              </a:rPr>
              <a:t>checkSubtree</a:t>
            </a:r>
            <a:r>
              <a:rPr lang="en-US" sz="1300" b="1" i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i="1" dirty="0" err="1" smtClean="0">
                <a:solidFill>
                  <a:srgbClr val="6A3E3E"/>
                </a:solidFill>
                <a:latin typeface="Consolas" charset="0"/>
              </a:rPr>
              <a:t>a</a:t>
            </a:r>
            <a:r>
              <a:rPr lang="en-US" sz="1300" b="1" i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i="1" dirty="0" err="1" smtClean="0">
                <a:solidFill>
                  <a:srgbClr val="0000C0"/>
                </a:solidFill>
                <a:latin typeface="Consolas" charset="0"/>
              </a:rPr>
              <a:t>right</a:t>
            </a:r>
            <a:r>
              <a:rPr lang="en-US" sz="1300" b="1" i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i="1" dirty="0" smtClean="0">
                <a:solidFill>
                  <a:srgbClr val="6A3E3E"/>
                </a:solidFill>
                <a:latin typeface="Consolas" charset="0"/>
              </a:rPr>
              <a:t>b</a:t>
            </a:r>
            <a:r>
              <a:rPr lang="en-US" sz="1300" b="1" i="1" dirty="0" smtClean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}</a:t>
            </a:r>
          </a:p>
          <a:p>
            <a:endParaRPr lang="en-US" sz="1300" dirty="0" smtClean="0">
              <a:latin typeface="Consolas" charset="0"/>
            </a:endParaRPr>
          </a:p>
          <a:p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boolean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sameTree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TreeNode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a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TreeNode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b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mr-IN" sz="1300" b="1" dirty="0" err="1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a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== </a:t>
            </a:r>
            <a:r>
              <a:rPr lang="mr-IN" sz="1300" b="1" dirty="0" err="1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&amp;&amp; 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b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== </a:t>
            </a:r>
            <a:r>
              <a:rPr lang="mr-IN" sz="1300" b="1" dirty="0" err="1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)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true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mr-IN" sz="1300" b="1" dirty="0" err="1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a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== </a:t>
            </a:r>
            <a:r>
              <a:rPr lang="mr-IN" sz="1300" b="1" dirty="0" err="1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|| 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b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== </a:t>
            </a:r>
            <a:r>
              <a:rPr lang="mr-IN" sz="1300" b="1" dirty="0" err="1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)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false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mr-IN" sz="1300" b="1" dirty="0" err="1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a</a:t>
            </a:r>
            <a:r>
              <a:rPr lang="mr-IN" sz="13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mr-IN" sz="1300" b="1" dirty="0" err="1" smtClean="0">
                <a:solidFill>
                  <a:srgbClr val="0000C0"/>
                </a:solidFill>
                <a:latin typeface="Consolas" charset="0"/>
              </a:rPr>
              <a:t>val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!= 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b</a:t>
            </a:r>
            <a:r>
              <a:rPr lang="mr-IN" sz="13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mr-IN" sz="1300" b="1" dirty="0" err="1" smtClean="0">
                <a:solidFill>
                  <a:srgbClr val="0000C0"/>
                </a:solidFill>
                <a:latin typeface="Consolas" charset="0"/>
              </a:rPr>
              <a:t>val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)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false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i="1" dirty="0" err="1" smtClean="0">
                <a:solidFill>
                  <a:srgbClr val="000000"/>
                </a:solidFill>
                <a:latin typeface="Consolas" charset="0"/>
              </a:rPr>
              <a:t>sameTree</a:t>
            </a:r>
            <a:r>
              <a:rPr lang="en-US" sz="1300" b="1" i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i="1" dirty="0" err="1" smtClean="0">
                <a:solidFill>
                  <a:srgbClr val="6A3E3E"/>
                </a:solidFill>
                <a:latin typeface="Consolas" charset="0"/>
              </a:rPr>
              <a:t>a</a:t>
            </a:r>
            <a:r>
              <a:rPr lang="en-US" sz="1300" b="1" i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i="1" dirty="0" err="1" smtClean="0">
                <a:solidFill>
                  <a:srgbClr val="0000C0"/>
                </a:solidFill>
                <a:latin typeface="Consolas" charset="0"/>
              </a:rPr>
              <a:t>left</a:t>
            </a:r>
            <a:r>
              <a:rPr lang="en-US" sz="1300" b="1" i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i="1" dirty="0" err="1" smtClean="0">
                <a:solidFill>
                  <a:srgbClr val="6A3E3E"/>
                </a:solidFill>
                <a:latin typeface="Consolas" charset="0"/>
              </a:rPr>
              <a:t>b</a:t>
            </a:r>
            <a:r>
              <a:rPr lang="en-US" sz="1300" b="1" i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i="1" dirty="0" err="1" smtClean="0">
                <a:solidFill>
                  <a:srgbClr val="0000C0"/>
                </a:solidFill>
                <a:latin typeface="Consolas" charset="0"/>
              </a:rPr>
              <a:t>left</a:t>
            </a:r>
            <a:r>
              <a:rPr lang="en-US" sz="1300" b="1" i="1" dirty="0" smtClean="0">
                <a:solidFill>
                  <a:srgbClr val="000000"/>
                </a:solidFill>
                <a:latin typeface="Consolas" charset="0"/>
              </a:rPr>
              <a:t>) &amp;&amp; </a:t>
            </a:r>
            <a:r>
              <a:rPr lang="en-US" sz="1300" b="1" i="1" dirty="0" err="1" smtClean="0">
                <a:solidFill>
                  <a:srgbClr val="000000"/>
                </a:solidFill>
                <a:latin typeface="Consolas" charset="0"/>
              </a:rPr>
              <a:t>sameTree</a:t>
            </a:r>
            <a:r>
              <a:rPr lang="en-US" sz="1300" b="1" i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i="1" dirty="0" err="1" smtClean="0">
                <a:solidFill>
                  <a:srgbClr val="6A3E3E"/>
                </a:solidFill>
                <a:latin typeface="Consolas" charset="0"/>
              </a:rPr>
              <a:t>a</a:t>
            </a:r>
            <a:r>
              <a:rPr lang="en-US" sz="1300" b="1" i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i="1" dirty="0" err="1" smtClean="0">
                <a:solidFill>
                  <a:srgbClr val="0000C0"/>
                </a:solidFill>
                <a:latin typeface="Consolas" charset="0"/>
              </a:rPr>
              <a:t>right</a:t>
            </a:r>
            <a:r>
              <a:rPr lang="en-US" sz="1300" b="1" i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i="1" dirty="0" err="1" smtClean="0">
                <a:solidFill>
                  <a:srgbClr val="6A3E3E"/>
                </a:solidFill>
                <a:latin typeface="Consolas" charset="0"/>
              </a:rPr>
              <a:t>b</a:t>
            </a:r>
            <a:r>
              <a:rPr lang="en-US" sz="1300" b="1" i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i="1" dirty="0" err="1" smtClean="0">
                <a:solidFill>
                  <a:srgbClr val="0000C0"/>
                </a:solidFill>
                <a:latin typeface="Consolas" charset="0"/>
              </a:rPr>
              <a:t>right</a:t>
            </a:r>
            <a:r>
              <a:rPr lang="en-US" sz="1300" b="1" i="1" dirty="0" smtClean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en-US" sz="1300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5334000" y="1"/>
            <a:ext cx="3962400" cy="1025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Subtree</a:t>
            </a:r>
            <a:r>
              <a:rPr lang="en-US" dirty="0" smtClean="0"/>
              <a:t> 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06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44291" cy="942109"/>
          </a:xfrm>
        </p:spPr>
        <p:txBody>
          <a:bodyPr/>
          <a:lstStyle/>
          <a:p>
            <a:r>
              <a:rPr lang="en-US" smtClean="0"/>
              <a:t>Tree Amplitude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" y="942109"/>
            <a:ext cx="584661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maxDiff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TreeNode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root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root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==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0;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i="1" dirty="0" err="1" smtClean="0">
                <a:solidFill>
                  <a:srgbClr val="000000"/>
                </a:solidFill>
                <a:latin typeface="Consolas" charset="0"/>
              </a:rPr>
              <a:t>maxDiff</a:t>
            </a:r>
            <a:r>
              <a:rPr lang="en-US" sz="1300" b="1" i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i="1" dirty="0" smtClean="0">
                <a:solidFill>
                  <a:srgbClr val="6A3E3E"/>
                </a:solidFill>
                <a:latin typeface="Consolas" charset="0"/>
              </a:rPr>
              <a:t>root</a:t>
            </a:r>
            <a:r>
              <a:rPr lang="en-US" sz="1300" b="1" i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i="1" dirty="0" err="1" smtClean="0">
                <a:solidFill>
                  <a:srgbClr val="6A3E3E"/>
                </a:solidFill>
                <a:latin typeface="Consolas" charset="0"/>
              </a:rPr>
              <a:t>root</a:t>
            </a:r>
            <a:r>
              <a:rPr lang="en-US" sz="1300" b="1" i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i="1" dirty="0" err="1" smtClean="0">
                <a:solidFill>
                  <a:srgbClr val="0000C0"/>
                </a:solidFill>
                <a:latin typeface="Consolas" charset="0"/>
              </a:rPr>
              <a:t>val</a:t>
            </a:r>
            <a:r>
              <a:rPr lang="en-US" sz="1300" b="1" i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i="1" dirty="0" err="1" smtClean="0">
                <a:solidFill>
                  <a:srgbClr val="6A3E3E"/>
                </a:solidFill>
                <a:latin typeface="Consolas" charset="0"/>
              </a:rPr>
              <a:t>root</a:t>
            </a:r>
            <a:r>
              <a:rPr lang="en-US" sz="1300" b="1" i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i="1" dirty="0" err="1" smtClean="0">
                <a:solidFill>
                  <a:srgbClr val="0000C0"/>
                </a:solidFill>
                <a:latin typeface="Consolas" charset="0"/>
              </a:rPr>
              <a:t>val</a:t>
            </a:r>
            <a:r>
              <a:rPr lang="en-US" sz="1300" b="1" i="1" dirty="0" smtClean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}</a:t>
            </a:r>
          </a:p>
          <a:p>
            <a:endParaRPr lang="en-US" sz="1300" dirty="0" smtClean="0">
              <a:latin typeface="Consolas" charset="0"/>
            </a:endParaRPr>
          </a:p>
          <a:p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maxDiff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TreeNode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root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min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max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root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==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max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-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min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dirty="0" smtClean="0">
                <a:solidFill>
                  <a:srgbClr val="6A3E3E"/>
                </a:solidFill>
                <a:latin typeface="Consolas" charset="0"/>
              </a:rPr>
              <a:t>min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Math.</a:t>
            </a:r>
            <a:r>
              <a:rPr lang="en-US" sz="1300" i="1" dirty="0" err="1" smtClean="0">
                <a:solidFill>
                  <a:srgbClr val="000000"/>
                </a:solidFill>
                <a:latin typeface="Consolas" charset="0"/>
              </a:rPr>
              <a:t>min</a:t>
            </a:r>
            <a:r>
              <a:rPr lang="en-US" sz="1300" i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i="1" dirty="0" smtClean="0">
                <a:solidFill>
                  <a:srgbClr val="6A3E3E"/>
                </a:solidFill>
                <a:latin typeface="Consolas" charset="0"/>
              </a:rPr>
              <a:t>min</a:t>
            </a:r>
            <a:r>
              <a:rPr lang="en-US" sz="1300" i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i="1" dirty="0" err="1" smtClean="0">
                <a:solidFill>
                  <a:srgbClr val="6A3E3E"/>
                </a:solidFill>
                <a:latin typeface="Consolas" charset="0"/>
              </a:rPr>
              <a:t>root</a:t>
            </a:r>
            <a:r>
              <a:rPr lang="en-US" sz="1300" i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i="1" dirty="0" err="1" smtClean="0">
                <a:solidFill>
                  <a:srgbClr val="0000C0"/>
                </a:solidFill>
                <a:latin typeface="Consolas" charset="0"/>
              </a:rPr>
              <a:t>val</a:t>
            </a:r>
            <a:r>
              <a:rPr lang="en-US" sz="1300" i="1" dirty="0" smtClean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dirty="0" smtClean="0">
                <a:solidFill>
                  <a:srgbClr val="6A3E3E"/>
                </a:solidFill>
                <a:latin typeface="Consolas" charset="0"/>
              </a:rPr>
              <a:t>max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Math.</a:t>
            </a:r>
            <a:r>
              <a:rPr lang="en-US" sz="1300" i="1" dirty="0" err="1" smtClean="0">
                <a:solidFill>
                  <a:srgbClr val="000000"/>
                </a:solidFill>
                <a:latin typeface="Consolas" charset="0"/>
              </a:rPr>
              <a:t>max</a:t>
            </a:r>
            <a:r>
              <a:rPr lang="en-US" sz="1300" i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i="1" dirty="0" smtClean="0">
                <a:solidFill>
                  <a:srgbClr val="6A3E3E"/>
                </a:solidFill>
                <a:latin typeface="Consolas" charset="0"/>
              </a:rPr>
              <a:t>max</a:t>
            </a:r>
            <a:r>
              <a:rPr lang="en-US" sz="1300" i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i="1" dirty="0" err="1" smtClean="0">
                <a:solidFill>
                  <a:srgbClr val="6A3E3E"/>
                </a:solidFill>
                <a:latin typeface="Consolas" charset="0"/>
              </a:rPr>
              <a:t>root</a:t>
            </a:r>
            <a:r>
              <a:rPr lang="en-US" sz="1300" i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i="1" dirty="0" err="1" smtClean="0">
                <a:solidFill>
                  <a:srgbClr val="0000C0"/>
                </a:solidFill>
                <a:latin typeface="Consolas" charset="0"/>
              </a:rPr>
              <a:t>val</a:t>
            </a:r>
            <a:r>
              <a:rPr lang="en-US" sz="1300" i="1" dirty="0" smtClean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Math.</a:t>
            </a:r>
            <a:r>
              <a:rPr lang="en-US" sz="1300" b="1" i="1" dirty="0" err="1" smtClean="0">
                <a:solidFill>
                  <a:srgbClr val="000000"/>
                </a:solidFill>
                <a:latin typeface="Consolas" charset="0"/>
              </a:rPr>
              <a:t>max</a:t>
            </a:r>
            <a:r>
              <a:rPr lang="en-US" sz="1300" b="1" i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i="1" dirty="0" err="1" smtClean="0">
                <a:solidFill>
                  <a:srgbClr val="000000"/>
                </a:solidFill>
                <a:latin typeface="Consolas" charset="0"/>
              </a:rPr>
              <a:t>maxDiff</a:t>
            </a:r>
            <a:r>
              <a:rPr lang="en-US" sz="1300" b="1" i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i="1" dirty="0" err="1" smtClean="0">
                <a:solidFill>
                  <a:srgbClr val="6A3E3E"/>
                </a:solidFill>
                <a:latin typeface="Consolas" charset="0"/>
              </a:rPr>
              <a:t>root</a:t>
            </a:r>
            <a:r>
              <a:rPr lang="en-US" sz="1300" b="1" i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i="1" dirty="0" err="1" smtClean="0">
                <a:solidFill>
                  <a:srgbClr val="0000C0"/>
                </a:solidFill>
                <a:latin typeface="Consolas" charset="0"/>
              </a:rPr>
              <a:t>left</a:t>
            </a:r>
            <a:r>
              <a:rPr lang="en-US" sz="1300" b="1" i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i="1" dirty="0" smtClean="0">
                <a:solidFill>
                  <a:srgbClr val="6A3E3E"/>
                </a:solidFill>
                <a:latin typeface="Consolas" charset="0"/>
              </a:rPr>
              <a:t>min</a:t>
            </a:r>
            <a:r>
              <a:rPr lang="en-US" sz="1300" b="1" i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i="1" dirty="0" smtClean="0">
                <a:solidFill>
                  <a:srgbClr val="6A3E3E"/>
                </a:solidFill>
                <a:latin typeface="Consolas" charset="0"/>
              </a:rPr>
              <a:t>max</a:t>
            </a:r>
            <a:r>
              <a:rPr lang="en-US" sz="1300" b="1" i="1" dirty="0" smtClean="0">
                <a:solidFill>
                  <a:srgbClr val="000000"/>
                </a:solidFill>
                <a:latin typeface="Consolas" charset="0"/>
              </a:rPr>
              <a:t>), </a:t>
            </a:r>
          </a:p>
          <a:p>
            <a:r>
              <a:rPr lang="en-US" sz="1300" b="1" i="1" dirty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i="1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i="1" dirty="0" err="1" smtClean="0">
                <a:solidFill>
                  <a:srgbClr val="000000"/>
                </a:solidFill>
                <a:latin typeface="Consolas" charset="0"/>
              </a:rPr>
              <a:t>maxDiff</a:t>
            </a:r>
            <a:r>
              <a:rPr lang="en-US" sz="1300" b="1" i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i="1" dirty="0" err="1" smtClean="0">
                <a:solidFill>
                  <a:srgbClr val="6A3E3E"/>
                </a:solidFill>
                <a:latin typeface="Consolas" charset="0"/>
              </a:rPr>
              <a:t>root</a:t>
            </a:r>
            <a:r>
              <a:rPr lang="en-US" sz="1300" b="1" i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i="1" dirty="0" err="1" smtClean="0">
                <a:solidFill>
                  <a:srgbClr val="0000C0"/>
                </a:solidFill>
                <a:latin typeface="Consolas" charset="0"/>
              </a:rPr>
              <a:t>right</a:t>
            </a:r>
            <a:r>
              <a:rPr lang="en-US" sz="1300" b="1" i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i="1" dirty="0" smtClean="0">
                <a:solidFill>
                  <a:srgbClr val="6A3E3E"/>
                </a:solidFill>
                <a:latin typeface="Consolas" charset="0"/>
              </a:rPr>
              <a:t>min</a:t>
            </a:r>
            <a:r>
              <a:rPr lang="en-US" sz="1300" b="1" i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i="1" dirty="0" smtClean="0">
                <a:solidFill>
                  <a:srgbClr val="6A3E3E"/>
                </a:solidFill>
                <a:latin typeface="Consolas" charset="0"/>
              </a:rPr>
              <a:t>max</a:t>
            </a:r>
            <a:r>
              <a:rPr lang="en-US" sz="1300" b="1" i="1" dirty="0" smtClean="0">
                <a:solidFill>
                  <a:srgbClr val="000000"/>
                </a:solidFill>
                <a:latin typeface="Consolas" charset="0"/>
              </a:rPr>
              <a:t>));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en-US" sz="1300" dirty="0"/>
          </a:p>
        </p:txBody>
      </p:sp>
      <p:sp>
        <p:nvSpPr>
          <p:cNvPr id="5" name="Rectangle 4"/>
          <p:cNvSpPr/>
          <p:nvPr/>
        </p:nvSpPr>
        <p:spPr>
          <a:xfrm>
            <a:off x="0" y="3618453"/>
            <a:ext cx="56526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smtClean="0">
                <a:solidFill>
                  <a:srgbClr val="2F2F2F"/>
                </a:solidFill>
                <a:effectLst/>
                <a:latin typeface="-apple-system" charset="0"/>
              </a:rPr>
              <a:t>Given a tree of N nodes, return the amplitude of the tree</a:t>
            </a:r>
            <a:r>
              <a:rPr lang="en-US" smtClean="0"/>
              <a:t/>
            </a:r>
            <a:br>
              <a:rPr lang="en-US" smtClean="0"/>
            </a:br>
            <a:r>
              <a:rPr lang="en-US" b="0" i="0" dirty="0" smtClean="0">
                <a:solidFill>
                  <a:srgbClr val="2F2F2F"/>
                </a:solidFill>
                <a:effectLst/>
                <a:latin typeface="-apple-system" charset="0"/>
              </a:rPr>
              <a:t>就是从 root 到 leaf max - min 的差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16781" y="942109"/>
            <a:ext cx="590896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7F0055"/>
                </a:solidFill>
                <a:highlight>
                  <a:srgbClr val="D4D4D4"/>
                </a:highlight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 count(</a:t>
            </a:r>
            <a:r>
              <a:rPr lang="en-US" sz="1300" b="1" dirty="0" err="1" smtClean="0">
                <a:solidFill>
                  <a:srgbClr val="7F0055"/>
                </a:solidFill>
                <a:highlight>
                  <a:srgbClr val="D4D4D4"/>
                </a:highlight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[] </a:t>
            </a:r>
            <a:r>
              <a:rPr lang="en-US" sz="1300" b="1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nsolas" charset="0"/>
              </a:rPr>
              <a:t>arr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){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arr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==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||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arr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dirty="0" err="1" smtClean="0">
                <a:solidFill>
                  <a:srgbClr val="0000C0"/>
                </a:solidFill>
                <a:latin typeface="Consolas" charset="0"/>
              </a:rPr>
              <a:t>length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&lt; 3)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 0;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sum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 0,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count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 0;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mr-IN" sz="1300" b="1" dirty="0" err="1" smtClean="0">
                <a:solidFill>
                  <a:srgbClr val="7F0055"/>
                </a:solidFill>
                <a:latin typeface="Consolas" charset="0"/>
              </a:rPr>
              <a:t>for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= 2; 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&lt; 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arr</a:t>
            </a:r>
            <a:r>
              <a:rPr lang="mr-IN" sz="13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mr-IN" sz="1300" b="1" dirty="0" err="1" smtClean="0">
                <a:solidFill>
                  <a:srgbClr val="0000C0"/>
                </a:solidFill>
                <a:latin typeface="Consolas" charset="0"/>
              </a:rPr>
              <a:t>length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; 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++){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mr-IN" sz="1300" b="1" dirty="0" err="1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arr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] - 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arr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mr-IN" sz="1300" b="1" dirty="0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-1] == 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arr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mr-IN" sz="1300" b="1" dirty="0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-1] - 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arr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mr-IN" sz="1300" b="1" dirty="0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-2]){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en-US" sz="1300" dirty="0" smtClean="0">
                <a:solidFill>
                  <a:srgbClr val="6A3E3E"/>
                </a:solidFill>
                <a:latin typeface="Consolas" charset="0"/>
              </a:rPr>
              <a:t>count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++;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en-US" sz="1300" dirty="0" smtClean="0">
                <a:solidFill>
                  <a:srgbClr val="6A3E3E"/>
                </a:solidFill>
                <a:latin typeface="Consolas" charset="0"/>
              </a:rPr>
              <a:t>sum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+= </a:t>
            </a:r>
            <a:r>
              <a:rPr lang="en-US" sz="1300" dirty="0" smtClean="0">
                <a:solidFill>
                  <a:srgbClr val="6A3E3E"/>
                </a:solidFill>
                <a:latin typeface="Consolas" charset="0"/>
              </a:rPr>
              <a:t>count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}</a:t>
            </a:r>
          </a:p>
          <a:p>
            <a:r>
              <a:rPr lang="da-DK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da-DK" sz="1300" b="1" dirty="0" err="1" smtClean="0">
                <a:solidFill>
                  <a:srgbClr val="7F0055"/>
                </a:solidFill>
                <a:latin typeface="Consolas" charset="0"/>
              </a:rPr>
              <a:t>else</a:t>
            </a:r>
            <a:endParaRPr lang="da-DK" sz="1300" b="1" dirty="0" smtClean="0">
              <a:solidFill>
                <a:srgbClr val="7F0055"/>
              </a:solidFill>
              <a:latin typeface="Consolas" charset="0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en-US" sz="1300" dirty="0" smtClean="0">
                <a:solidFill>
                  <a:srgbClr val="6A3E3E"/>
                </a:solidFill>
                <a:latin typeface="Consolas" charset="0"/>
              </a:rPr>
              <a:t>count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= 0;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}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charset="0"/>
              </a:rPr>
              <a:t>sum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en-US" sz="13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16781" y="0"/>
            <a:ext cx="5396346" cy="942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Arithmetic Sequence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46618" y="450519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smtClean="0">
                <a:solidFill>
                  <a:srgbClr val="2F2F2F"/>
                </a:solidFill>
                <a:effectLst/>
                <a:latin typeface="-apple-system" charset="0"/>
              </a:rPr>
              <a:t>Given an array, return the number of possible arithmetic sequence.</a:t>
            </a:r>
            <a:r>
              <a:rPr lang="en-US" smtClean="0"/>
              <a:t/>
            </a:r>
            <a:br>
              <a:rPr lang="en-US" smtClean="0"/>
            </a:br>
            <a:r>
              <a:rPr lang="en-US" b="0" i="0" dirty="0" smtClean="0">
                <a:solidFill>
                  <a:srgbClr val="2F2F2F"/>
                </a:solidFill>
                <a:effectLst/>
                <a:latin typeface="-apple-system" charset="0"/>
              </a:rPr>
              <a:t>给一个数组，返回可能的等差数列个数。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94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560618" cy="983673"/>
          </a:xfrm>
        </p:spPr>
        <p:txBody>
          <a:bodyPr/>
          <a:lstStyle/>
          <a:p>
            <a:r>
              <a:rPr lang="en-US" smtClean="0"/>
              <a:t>Round Robin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" y="983673"/>
            <a:ext cx="742603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float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roundRobin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[]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aTime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[]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eTime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q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aTime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==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||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aTime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dirty="0" err="1" smtClean="0">
                <a:solidFill>
                  <a:srgbClr val="0000C0"/>
                </a:solidFill>
                <a:latin typeface="Consolas" charset="0"/>
              </a:rPr>
              <a:t>length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== 0)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0;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Queue&lt;Process&gt; 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que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LinkedList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&lt;Process&gt;();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que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.offer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Process(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aTime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[0],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eTime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[0]));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waitTime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 0,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curTime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 0;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len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aTime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dirty="0" err="1" smtClean="0">
                <a:solidFill>
                  <a:srgbClr val="0000C0"/>
                </a:solidFill>
                <a:latin typeface="Consolas" charset="0"/>
              </a:rPr>
              <a:t>length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mr-IN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idx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= 1;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while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(!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que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.isEmpty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() ||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idx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&lt;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len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pPr marL="14288" indent="-14288"/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que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.isEmpty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()){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que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.offer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Process(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aTime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idx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],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eTime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idx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]));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curTime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aTime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idx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++];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continue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}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Process </a:t>
            </a:r>
            <a:r>
              <a:rPr lang="en-US" sz="1300" dirty="0" smtClean="0">
                <a:solidFill>
                  <a:srgbClr val="6A3E3E"/>
                </a:solidFill>
                <a:latin typeface="Consolas" charset="0"/>
              </a:rPr>
              <a:t>p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que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.poll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waitTime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+= 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curTime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- 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p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dirty="0" err="1" smtClean="0">
                <a:solidFill>
                  <a:srgbClr val="0000C0"/>
                </a:solidFill>
                <a:latin typeface="Consolas" charset="0"/>
              </a:rPr>
              <a:t>arrTime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curTime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+= 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p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dirty="0" err="1" smtClean="0">
                <a:solidFill>
                  <a:srgbClr val="0000C0"/>
                </a:solidFill>
                <a:latin typeface="Consolas" charset="0"/>
              </a:rPr>
              <a:t>duration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&gt;= </a:t>
            </a:r>
            <a:r>
              <a:rPr lang="en-US" sz="1300" dirty="0" smtClean="0">
                <a:solidFill>
                  <a:srgbClr val="6A3E3E"/>
                </a:solidFill>
                <a:latin typeface="Consolas" charset="0"/>
              </a:rPr>
              <a:t>q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? </a:t>
            </a:r>
            <a:r>
              <a:rPr lang="en-US" sz="1300" dirty="0" smtClean="0">
                <a:solidFill>
                  <a:srgbClr val="6A3E3E"/>
                </a:solidFill>
                <a:latin typeface="Consolas" charset="0"/>
              </a:rPr>
              <a:t>q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: 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p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dirty="0" err="1" smtClean="0">
                <a:solidFill>
                  <a:srgbClr val="0000C0"/>
                </a:solidFill>
                <a:latin typeface="Consolas" charset="0"/>
              </a:rPr>
              <a:t>duration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while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idx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&lt;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len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&amp;&amp;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aTime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idx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] &lt;=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curTime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que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.offer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Process(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aTime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idx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],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eTime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idx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++]));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}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p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dirty="0" err="1" smtClean="0">
                <a:solidFill>
                  <a:srgbClr val="0000C0"/>
                </a:solidFill>
                <a:latin typeface="Consolas" charset="0"/>
              </a:rPr>
              <a:t>duration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&gt;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q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que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.offer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Process(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curTime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p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dirty="0" err="1" smtClean="0">
                <a:solidFill>
                  <a:srgbClr val="0000C0"/>
                </a:solidFill>
                <a:latin typeface="Consolas" charset="0"/>
              </a:rPr>
              <a:t>duration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-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q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}	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(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float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waitTime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/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len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984760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117600"/>
          </a:xfrm>
        </p:spPr>
        <p:txBody>
          <a:bodyPr/>
          <a:lstStyle/>
          <a:p>
            <a:r>
              <a:rPr lang="en-US" dirty="0" smtClean="0"/>
              <a:t>Shortest Job First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117601"/>
            <a:ext cx="8505371" cy="589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double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calWaitingTime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[]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aTime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[]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eTime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dirty="0" smtClean="0">
                <a:solidFill>
                  <a:srgbClr val="3F7F5F"/>
                </a:solidFill>
                <a:latin typeface="Consolas" charset="0"/>
              </a:rPr>
              <a:t>// </a:t>
            </a:r>
            <a:r>
              <a:rPr lang="en-US" sz="1300" dirty="0" err="1" smtClean="0">
                <a:solidFill>
                  <a:srgbClr val="3F7F5F"/>
                </a:solidFill>
                <a:latin typeface="Consolas" charset="0"/>
              </a:rPr>
              <a:t>aTime</a:t>
            </a:r>
            <a:r>
              <a:rPr lang="en-US" sz="1300" dirty="0" smtClean="0">
                <a:solidFill>
                  <a:srgbClr val="3F7F5F"/>
                </a:solidFill>
                <a:latin typeface="Consolas" charset="0"/>
              </a:rPr>
              <a:t> is already sorted.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aTime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==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||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aTime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dirty="0" err="1" smtClean="0">
                <a:solidFill>
                  <a:srgbClr val="0000C0"/>
                </a:solidFill>
                <a:latin typeface="Consolas" charset="0"/>
              </a:rPr>
              <a:t>length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== 0)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0;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PriorityQueue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&lt;Process&gt; 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pq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PriorityQueue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&lt;Process&gt;(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Comparator&lt;Process&gt;(){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dirty="0" smtClean="0">
                <a:solidFill>
                  <a:srgbClr val="646464"/>
                </a:solidFill>
                <a:latin typeface="Consolas" charset="0"/>
              </a:rPr>
              <a:t>@Override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compare(Process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p1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, Process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p2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p1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dirty="0" smtClean="0">
                <a:solidFill>
                  <a:srgbClr val="0000C0"/>
                </a:solidFill>
                <a:latin typeface="Consolas" charset="0"/>
              </a:rPr>
              <a:t>execTime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==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p2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dirty="0" smtClean="0">
                <a:solidFill>
                  <a:srgbClr val="0000C0"/>
                </a:solidFill>
                <a:latin typeface="Consolas" charset="0"/>
              </a:rPr>
              <a:t>execTime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	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p1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dirty="0" smtClean="0">
                <a:solidFill>
                  <a:srgbClr val="0000C0"/>
                </a:solidFill>
                <a:latin typeface="Consolas" charset="0"/>
              </a:rPr>
              <a:t>arrTime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-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p2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dirty="0" smtClean="0">
                <a:solidFill>
                  <a:srgbClr val="0000C0"/>
                </a:solidFill>
                <a:latin typeface="Consolas" charset="0"/>
              </a:rPr>
              <a:t>arrTime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p1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dirty="0" smtClean="0">
                <a:solidFill>
                  <a:srgbClr val="0000C0"/>
                </a:solidFill>
                <a:latin typeface="Consolas" charset="0"/>
              </a:rPr>
              <a:t>execTime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-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p2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dirty="0" smtClean="0">
                <a:solidFill>
                  <a:srgbClr val="0000C0"/>
                </a:solidFill>
                <a:latin typeface="Consolas" charset="0"/>
              </a:rPr>
              <a:t>execTime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}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	});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idx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 0,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len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aTime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dirty="0" err="1" smtClean="0">
                <a:solidFill>
                  <a:srgbClr val="0000C0"/>
                </a:solidFill>
                <a:latin typeface="Consolas" charset="0"/>
              </a:rPr>
              <a:t>length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curTime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aTime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[0],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waitTime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 0;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while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(!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pq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.isEmpty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() ||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idx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&lt;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len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pq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.isEmpty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()){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curTime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aTime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idx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];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while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idx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&lt;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len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&amp;&amp;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aTime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idx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] &lt;=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curTime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		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pq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.offer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Process(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aTime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idx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],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eTime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idx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++]));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continue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}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Process </a:t>
            </a:r>
            <a:r>
              <a:rPr lang="en-US" sz="1300" dirty="0" smtClean="0">
                <a:solidFill>
                  <a:srgbClr val="6A3E3E"/>
                </a:solidFill>
                <a:latin typeface="Consolas" charset="0"/>
              </a:rPr>
              <a:t>p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pq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.poll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waitTime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+= 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curTime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- 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p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dirty="0" err="1" smtClean="0">
                <a:solidFill>
                  <a:srgbClr val="0000C0"/>
                </a:solidFill>
                <a:latin typeface="Consolas" charset="0"/>
              </a:rPr>
              <a:t>arrTime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curTime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+= 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p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dirty="0" err="1" smtClean="0">
                <a:solidFill>
                  <a:srgbClr val="0000C0"/>
                </a:solidFill>
                <a:latin typeface="Consolas" charset="0"/>
              </a:rPr>
              <a:t>execTime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while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idx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&lt;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len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&amp;&amp;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aTime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idx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] &lt;=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curTime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pq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.offer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Process(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aTime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idx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],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eTime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idx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++]));</a:t>
            </a:r>
            <a:endParaRPr lang="en-US" sz="1300" dirty="0" smtClean="0">
              <a:solidFill>
                <a:srgbClr val="000000"/>
              </a:solidFill>
              <a:latin typeface="Consolas" charset="0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}</a:t>
            </a:r>
            <a:endParaRPr lang="en-US" sz="1300" dirty="0" smtClean="0">
              <a:latin typeface="Consolas" charset="0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(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double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waitTime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/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len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52950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GetKClosestPoint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25563"/>
            <a:ext cx="666403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Point[] 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getKClosest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(Point[]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points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2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k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)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points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==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|| </a:t>
            </a:r>
            <a:r>
              <a:rPr lang="en-US" sz="1200" b="1" dirty="0" err="1" smtClean="0">
                <a:solidFill>
                  <a:srgbClr val="6A3E3E"/>
                </a:solidFill>
                <a:latin typeface="Consolas" charset="0"/>
              </a:rPr>
              <a:t>points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b="1" dirty="0" err="1" smtClean="0">
                <a:solidFill>
                  <a:srgbClr val="0000C0"/>
                </a:solidFill>
                <a:latin typeface="Consolas" charset="0"/>
              </a:rPr>
              <a:t>length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== 0)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points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k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&lt; 0)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Point </a:t>
            </a:r>
            <a:r>
              <a:rPr lang="en-US" sz="1200" dirty="0" smtClean="0">
                <a:solidFill>
                  <a:srgbClr val="6A3E3E"/>
                </a:solidFill>
                <a:latin typeface="Consolas" charset="0"/>
              </a:rPr>
              <a:t>o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Point(0, 0);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Arrays.</a:t>
            </a:r>
            <a:r>
              <a:rPr lang="en-US" sz="1200" i="1" dirty="0" err="1" smtClean="0">
                <a:solidFill>
                  <a:srgbClr val="000000"/>
                </a:solidFill>
                <a:latin typeface="Consolas" charset="0"/>
              </a:rPr>
              <a:t>sort</a:t>
            </a:r>
            <a:r>
              <a:rPr lang="en-US" sz="1200" i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i="1" dirty="0" smtClean="0">
                <a:solidFill>
                  <a:srgbClr val="6A3E3E"/>
                </a:solidFill>
                <a:latin typeface="Consolas" charset="0"/>
              </a:rPr>
              <a:t>points</a:t>
            </a:r>
            <a:r>
              <a:rPr lang="en-US" sz="1200" i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200" b="1" i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200" b="1" i="1" dirty="0" smtClean="0">
                <a:solidFill>
                  <a:srgbClr val="000000"/>
                </a:solidFill>
                <a:latin typeface="Consolas" charset="0"/>
              </a:rPr>
              <a:t> Comparator&lt;Point&gt;(){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dirty="0" smtClean="0">
                <a:solidFill>
                  <a:srgbClr val="646464"/>
                </a:solidFill>
                <a:latin typeface="Consolas" charset="0"/>
              </a:rPr>
              <a:t>@Override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compare(Point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a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, Point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b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i="1" dirty="0" smtClean="0">
                <a:solidFill>
                  <a:srgbClr val="000000"/>
                </a:solidFill>
                <a:latin typeface="Consolas" charset="0"/>
              </a:rPr>
              <a:t>distance(</a:t>
            </a:r>
            <a:r>
              <a:rPr lang="en-US" sz="1200" b="1" i="1" dirty="0" smtClean="0">
                <a:solidFill>
                  <a:srgbClr val="6A3E3E"/>
                </a:solidFill>
                <a:latin typeface="Consolas" charset="0"/>
              </a:rPr>
              <a:t>a</a:t>
            </a:r>
            <a:r>
              <a:rPr lang="en-US" sz="1200" b="1" i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200" b="1" i="1" dirty="0" smtClean="0">
                <a:solidFill>
                  <a:srgbClr val="6A3E3E"/>
                </a:solidFill>
                <a:latin typeface="Consolas" charset="0"/>
              </a:rPr>
              <a:t>o</a:t>
            </a:r>
            <a:r>
              <a:rPr lang="en-US" sz="1200" b="1" i="1" dirty="0" smtClean="0">
                <a:solidFill>
                  <a:srgbClr val="000000"/>
                </a:solidFill>
                <a:latin typeface="Consolas" charset="0"/>
              </a:rPr>
              <a:t>) - distance(</a:t>
            </a:r>
            <a:r>
              <a:rPr lang="en-US" sz="1200" b="1" i="1" dirty="0" smtClean="0">
                <a:solidFill>
                  <a:srgbClr val="6A3E3E"/>
                </a:solidFill>
                <a:latin typeface="Consolas" charset="0"/>
              </a:rPr>
              <a:t>b</a:t>
            </a:r>
            <a:r>
              <a:rPr lang="en-US" sz="1200" b="1" i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200" b="1" i="1" dirty="0" smtClean="0">
                <a:solidFill>
                  <a:srgbClr val="6A3E3E"/>
                </a:solidFill>
                <a:latin typeface="Consolas" charset="0"/>
              </a:rPr>
              <a:t>o</a:t>
            </a:r>
            <a:r>
              <a:rPr lang="en-US" sz="1200" b="1" i="1" dirty="0" smtClean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}</a:t>
            </a:r>
          </a:p>
          <a:p>
            <a:r>
              <a:rPr lang="mr-IN" sz="1200" dirty="0" smtClean="0">
                <a:solidFill>
                  <a:srgbClr val="000000"/>
                </a:solidFill>
                <a:latin typeface="Consolas" charset="0"/>
              </a:rPr>
              <a:t>	});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k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&gt;= </a:t>
            </a:r>
            <a:r>
              <a:rPr lang="en-US" sz="1200" b="1" dirty="0" err="1" smtClean="0">
                <a:solidFill>
                  <a:srgbClr val="6A3E3E"/>
                </a:solidFill>
                <a:latin typeface="Consolas" charset="0"/>
              </a:rPr>
              <a:t>points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b="1" dirty="0" err="1" smtClean="0">
                <a:solidFill>
                  <a:srgbClr val="0000C0"/>
                </a:solidFill>
                <a:latin typeface="Consolas" charset="0"/>
              </a:rPr>
              <a:t>length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)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points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Point[] 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ans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Point[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k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];</a:t>
            </a:r>
          </a:p>
          <a:p>
            <a:r>
              <a:rPr lang="mr-IN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mr-IN" sz="1200" b="1" dirty="0" err="1" smtClean="0">
                <a:solidFill>
                  <a:srgbClr val="7F0055"/>
                </a:solidFill>
                <a:latin typeface="Consolas" charset="0"/>
              </a:rPr>
              <a:t>for</a:t>
            </a:r>
            <a:r>
              <a:rPr lang="mr-IN" sz="12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12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mr-IN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1200" b="1" dirty="0" err="1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200" b="1" dirty="0" smtClean="0">
                <a:solidFill>
                  <a:srgbClr val="000000"/>
                </a:solidFill>
                <a:latin typeface="Consolas" charset="0"/>
              </a:rPr>
              <a:t> = 0; </a:t>
            </a:r>
            <a:r>
              <a:rPr lang="mr-IN" sz="1200" b="1" dirty="0" err="1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200" b="1" dirty="0" smtClean="0">
                <a:solidFill>
                  <a:srgbClr val="000000"/>
                </a:solidFill>
                <a:latin typeface="Consolas" charset="0"/>
              </a:rPr>
              <a:t>&lt; </a:t>
            </a:r>
            <a:r>
              <a:rPr lang="mr-IN" sz="1200" b="1" dirty="0" err="1" smtClean="0">
                <a:solidFill>
                  <a:srgbClr val="6A3E3E"/>
                </a:solidFill>
                <a:latin typeface="Consolas" charset="0"/>
              </a:rPr>
              <a:t>k</a:t>
            </a:r>
            <a:r>
              <a:rPr lang="mr-IN" sz="1200" b="1" dirty="0" smtClean="0">
                <a:solidFill>
                  <a:srgbClr val="000000"/>
                </a:solidFill>
                <a:latin typeface="Consolas" charset="0"/>
              </a:rPr>
              <a:t>; </a:t>
            </a:r>
            <a:r>
              <a:rPr lang="mr-IN" sz="1200" b="1" dirty="0" err="1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200" b="1" dirty="0" smtClean="0">
                <a:solidFill>
                  <a:srgbClr val="000000"/>
                </a:solidFill>
                <a:latin typeface="Consolas" charset="0"/>
              </a:rPr>
              <a:t>++)</a:t>
            </a:r>
          </a:p>
          <a:p>
            <a:r>
              <a:rPr lang="mr-IN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mr-IN" sz="1200" dirty="0" err="1" smtClean="0">
                <a:solidFill>
                  <a:srgbClr val="6A3E3E"/>
                </a:solidFill>
                <a:latin typeface="Consolas" charset="0"/>
              </a:rPr>
              <a:t>ans</a:t>
            </a:r>
            <a:r>
              <a:rPr lang="mr-IN" sz="1200" dirty="0" smtClean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mr-IN" sz="1200" dirty="0" err="1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200" dirty="0" smtClean="0">
                <a:solidFill>
                  <a:srgbClr val="000000"/>
                </a:solidFill>
                <a:latin typeface="Consolas" charset="0"/>
              </a:rPr>
              <a:t>] = </a:t>
            </a:r>
            <a:r>
              <a:rPr lang="mr-IN" sz="1200" dirty="0" err="1" smtClean="0">
                <a:solidFill>
                  <a:srgbClr val="6A3E3E"/>
                </a:solidFill>
                <a:latin typeface="Consolas" charset="0"/>
              </a:rPr>
              <a:t>points</a:t>
            </a:r>
            <a:r>
              <a:rPr lang="mr-IN" sz="1200" dirty="0" smtClean="0">
                <a:solidFill>
                  <a:srgbClr val="000000"/>
                </a:solidFill>
                <a:latin typeface="Consolas" charset="0"/>
              </a:rPr>
              <a:t>[</a:t>
            </a:r>
            <a:r>
              <a:rPr lang="mr-IN" sz="1200" dirty="0" err="1" smtClean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200" dirty="0" smtClean="0">
                <a:solidFill>
                  <a:srgbClr val="000000"/>
                </a:solidFill>
                <a:latin typeface="Consolas" charset="0"/>
              </a:rPr>
              <a:t>]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;</a:t>
            </a:r>
            <a:endParaRPr lang="mr-IN" sz="1200" dirty="0" smtClean="0">
              <a:solidFill>
                <a:srgbClr val="000000"/>
              </a:solidFill>
              <a:latin typeface="Consolas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err="1" smtClean="0">
                <a:solidFill>
                  <a:srgbClr val="6A3E3E"/>
                </a:solidFill>
                <a:latin typeface="Consolas" charset="0"/>
              </a:rPr>
              <a:t>ans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506707"/>
            <a:ext cx="55556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distance(Point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a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, Point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b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mr-IN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mr-IN" sz="1200" b="1" dirty="0" err="1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mr-IN" sz="1200" b="1" dirty="0" smtClean="0">
                <a:solidFill>
                  <a:srgbClr val="000000"/>
                </a:solidFill>
                <a:latin typeface="Consolas" charset="0"/>
              </a:rPr>
              <a:t> (</a:t>
            </a:r>
            <a:r>
              <a:rPr lang="mr-IN" sz="1200" b="1" dirty="0" err="1" smtClean="0">
                <a:solidFill>
                  <a:srgbClr val="6A3E3E"/>
                </a:solidFill>
                <a:latin typeface="Consolas" charset="0"/>
              </a:rPr>
              <a:t>a</a:t>
            </a:r>
            <a:r>
              <a:rPr lang="mr-IN" sz="12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mr-IN" sz="1200" b="1" dirty="0" err="1" smtClean="0">
                <a:solidFill>
                  <a:srgbClr val="0000C0"/>
                </a:solidFill>
                <a:latin typeface="Consolas" charset="0"/>
              </a:rPr>
              <a:t>x</a:t>
            </a:r>
            <a:r>
              <a:rPr lang="mr-IN" sz="1200" b="1" dirty="0" smtClean="0">
                <a:solidFill>
                  <a:srgbClr val="000000"/>
                </a:solidFill>
                <a:latin typeface="Consolas" charset="0"/>
              </a:rPr>
              <a:t> - </a:t>
            </a:r>
            <a:r>
              <a:rPr lang="mr-IN" sz="1200" b="1" dirty="0" err="1" smtClean="0">
                <a:solidFill>
                  <a:srgbClr val="6A3E3E"/>
                </a:solidFill>
                <a:latin typeface="Consolas" charset="0"/>
              </a:rPr>
              <a:t>b</a:t>
            </a:r>
            <a:r>
              <a:rPr lang="mr-IN" sz="12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mr-IN" sz="1200" b="1" dirty="0" err="1" smtClean="0">
                <a:solidFill>
                  <a:srgbClr val="0000C0"/>
                </a:solidFill>
                <a:latin typeface="Consolas" charset="0"/>
              </a:rPr>
              <a:t>x</a:t>
            </a:r>
            <a:r>
              <a:rPr lang="mr-IN" sz="1200" b="1" dirty="0" smtClean="0">
                <a:solidFill>
                  <a:srgbClr val="000000"/>
                </a:solidFill>
                <a:latin typeface="Consolas" charset="0"/>
              </a:rPr>
              <a:t>)*(</a:t>
            </a:r>
            <a:r>
              <a:rPr lang="mr-IN" sz="1200" b="1" dirty="0" err="1" smtClean="0">
                <a:solidFill>
                  <a:srgbClr val="6A3E3E"/>
                </a:solidFill>
                <a:latin typeface="Consolas" charset="0"/>
              </a:rPr>
              <a:t>a</a:t>
            </a:r>
            <a:r>
              <a:rPr lang="mr-IN" sz="12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mr-IN" sz="1200" b="1" dirty="0" err="1" smtClean="0">
                <a:solidFill>
                  <a:srgbClr val="0000C0"/>
                </a:solidFill>
                <a:latin typeface="Consolas" charset="0"/>
              </a:rPr>
              <a:t>x</a:t>
            </a:r>
            <a:r>
              <a:rPr lang="mr-IN" sz="1200" b="1" dirty="0" smtClean="0">
                <a:solidFill>
                  <a:srgbClr val="000000"/>
                </a:solidFill>
                <a:latin typeface="Consolas" charset="0"/>
              </a:rPr>
              <a:t> - </a:t>
            </a:r>
            <a:r>
              <a:rPr lang="mr-IN" sz="1200" b="1" dirty="0" err="1" smtClean="0">
                <a:solidFill>
                  <a:srgbClr val="6A3E3E"/>
                </a:solidFill>
                <a:latin typeface="Consolas" charset="0"/>
              </a:rPr>
              <a:t>b</a:t>
            </a:r>
            <a:r>
              <a:rPr lang="mr-IN" sz="12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mr-IN" sz="1200" b="1" dirty="0" err="1" smtClean="0">
                <a:solidFill>
                  <a:srgbClr val="0000C0"/>
                </a:solidFill>
                <a:latin typeface="Consolas" charset="0"/>
              </a:rPr>
              <a:t>x</a:t>
            </a:r>
            <a:r>
              <a:rPr lang="mr-IN" sz="1200" b="1" dirty="0" smtClean="0">
                <a:solidFill>
                  <a:srgbClr val="000000"/>
                </a:solidFill>
                <a:latin typeface="Consolas" charset="0"/>
              </a:rPr>
              <a:t>) + (</a:t>
            </a:r>
            <a:r>
              <a:rPr lang="mr-IN" sz="1200" b="1" dirty="0" err="1" smtClean="0">
                <a:solidFill>
                  <a:srgbClr val="6A3E3E"/>
                </a:solidFill>
                <a:latin typeface="Consolas" charset="0"/>
              </a:rPr>
              <a:t>a</a:t>
            </a:r>
            <a:r>
              <a:rPr lang="mr-IN" sz="12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mr-IN" sz="1200" b="1" dirty="0" err="1" smtClean="0">
                <a:solidFill>
                  <a:srgbClr val="0000C0"/>
                </a:solidFill>
                <a:latin typeface="Consolas" charset="0"/>
              </a:rPr>
              <a:t>y</a:t>
            </a:r>
            <a:r>
              <a:rPr lang="mr-IN" sz="1200" b="1" dirty="0" smtClean="0">
                <a:solidFill>
                  <a:srgbClr val="000000"/>
                </a:solidFill>
                <a:latin typeface="Consolas" charset="0"/>
              </a:rPr>
              <a:t> - </a:t>
            </a:r>
            <a:r>
              <a:rPr lang="mr-IN" sz="1200" b="1" dirty="0" err="1" smtClean="0">
                <a:solidFill>
                  <a:srgbClr val="6A3E3E"/>
                </a:solidFill>
                <a:latin typeface="Consolas" charset="0"/>
              </a:rPr>
              <a:t>b</a:t>
            </a:r>
            <a:r>
              <a:rPr lang="mr-IN" sz="12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mr-IN" sz="1200" b="1" dirty="0" err="1" smtClean="0">
                <a:solidFill>
                  <a:srgbClr val="0000C0"/>
                </a:solidFill>
                <a:latin typeface="Consolas" charset="0"/>
              </a:rPr>
              <a:t>y</a:t>
            </a:r>
            <a:r>
              <a:rPr lang="mr-IN" sz="1200" b="1" dirty="0" smtClean="0">
                <a:solidFill>
                  <a:srgbClr val="000000"/>
                </a:solidFill>
                <a:latin typeface="Consolas" charset="0"/>
              </a:rPr>
              <a:t>)*(</a:t>
            </a:r>
            <a:r>
              <a:rPr lang="mr-IN" sz="1200" b="1" dirty="0" err="1" smtClean="0">
                <a:solidFill>
                  <a:srgbClr val="6A3E3E"/>
                </a:solidFill>
                <a:latin typeface="Consolas" charset="0"/>
              </a:rPr>
              <a:t>a</a:t>
            </a:r>
            <a:r>
              <a:rPr lang="mr-IN" sz="12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mr-IN" sz="1200" b="1" dirty="0" err="1" smtClean="0">
                <a:solidFill>
                  <a:srgbClr val="0000C0"/>
                </a:solidFill>
                <a:latin typeface="Consolas" charset="0"/>
              </a:rPr>
              <a:t>y</a:t>
            </a:r>
            <a:r>
              <a:rPr lang="mr-IN" sz="1200" b="1" dirty="0" smtClean="0">
                <a:solidFill>
                  <a:srgbClr val="000000"/>
                </a:solidFill>
                <a:latin typeface="Consolas" charset="0"/>
              </a:rPr>
              <a:t> - </a:t>
            </a:r>
            <a:r>
              <a:rPr lang="mr-IN" sz="1200" b="1" dirty="0" err="1" smtClean="0">
                <a:solidFill>
                  <a:srgbClr val="6A3E3E"/>
                </a:solidFill>
                <a:latin typeface="Consolas" charset="0"/>
              </a:rPr>
              <a:t>b</a:t>
            </a:r>
            <a:r>
              <a:rPr lang="mr-IN" sz="12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mr-IN" sz="1200" b="1" dirty="0" err="1" smtClean="0">
                <a:solidFill>
                  <a:srgbClr val="0000C0"/>
                </a:solidFill>
                <a:latin typeface="Consolas" charset="0"/>
              </a:rPr>
              <a:t>y</a:t>
            </a:r>
            <a:r>
              <a:rPr lang="mr-IN" sz="1200" b="1" dirty="0" smtClean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mr-IN" sz="1200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5777345" y="1325563"/>
            <a:ext cx="66778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Point[] 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getKClosest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(Point[]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points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, Point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origin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2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k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)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points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==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|| </a:t>
            </a:r>
            <a:r>
              <a:rPr lang="en-US" sz="1200" b="1" dirty="0" err="1" smtClean="0">
                <a:solidFill>
                  <a:srgbClr val="6A3E3E"/>
                </a:solidFill>
                <a:latin typeface="Consolas" charset="0"/>
              </a:rPr>
              <a:t>points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b="1" dirty="0" err="1" smtClean="0">
                <a:solidFill>
                  <a:srgbClr val="0000C0"/>
                </a:solidFill>
                <a:latin typeface="Consolas" charset="0"/>
              </a:rPr>
              <a:t>length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&lt;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k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)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points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PriorityQueue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&lt;Point&gt; 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pq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PriorityQueue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&lt;Point&gt;(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Comparator&lt;Point&gt;(){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dirty="0" smtClean="0">
                <a:solidFill>
                  <a:srgbClr val="646464"/>
                </a:solidFill>
                <a:latin typeface="Consolas" charset="0"/>
              </a:rPr>
              <a:t>@Override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compare(Point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a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, Point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b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){	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	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Double.</a:t>
            </a:r>
            <a:r>
              <a:rPr lang="en-US" sz="1200" b="1" i="1" dirty="0" err="1" smtClean="0">
                <a:solidFill>
                  <a:srgbClr val="000000"/>
                </a:solidFill>
                <a:latin typeface="Consolas" charset="0"/>
              </a:rPr>
              <a:t>compare</a:t>
            </a:r>
            <a:r>
              <a:rPr lang="en-US" sz="1200" b="1" i="1" dirty="0" smtClean="0">
                <a:solidFill>
                  <a:srgbClr val="000000"/>
                </a:solidFill>
                <a:latin typeface="Consolas" charset="0"/>
              </a:rPr>
              <a:t>(distance(</a:t>
            </a:r>
            <a:r>
              <a:rPr lang="en-US" sz="1200" b="1" i="1" dirty="0" smtClean="0">
                <a:solidFill>
                  <a:srgbClr val="6A3E3E"/>
                </a:solidFill>
                <a:latin typeface="Consolas" charset="0"/>
              </a:rPr>
              <a:t>b</a:t>
            </a:r>
            <a:r>
              <a:rPr lang="en-US" sz="1200" b="1" i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200" b="1" i="1" dirty="0" smtClean="0">
                <a:solidFill>
                  <a:srgbClr val="6A3E3E"/>
                </a:solidFill>
                <a:latin typeface="Consolas" charset="0"/>
              </a:rPr>
              <a:t>origin</a:t>
            </a:r>
            <a:r>
              <a:rPr lang="en-US" sz="1200" b="1" i="1" dirty="0" smtClean="0">
                <a:solidFill>
                  <a:srgbClr val="000000"/>
                </a:solidFill>
                <a:latin typeface="Consolas" charset="0"/>
              </a:rPr>
              <a:t>), 					distance(</a:t>
            </a:r>
            <a:r>
              <a:rPr lang="en-US" sz="1200" b="1" i="1" dirty="0" smtClean="0">
                <a:solidFill>
                  <a:srgbClr val="6A3E3E"/>
                </a:solidFill>
                <a:latin typeface="Consolas" charset="0"/>
              </a:rPr>
              <a:t>a</a:t>
            </a:r>
            <a:r>
              <a:rPr lang="en-US" sz="1200" b="1" i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200" b="1" i="1" dirty="0" smtClean="0">
                <a:solidFill>
                  <a:srgbClr val="6A3E3E"/>
                </a:solidFill>
                <a:latin typeface="Consolas" charset="0"/>
              </a:rPr>
              <a:t>origin</a:t>
            </a:r>
            <a:r>
              <a:rPr lang="en-US" sz="1200" b="1" i="1" dirty="0" smtClean="0">
                <a:solidFill>
                  <a:srgbClr val="000000"/>
                </a:solidFill>
                <a:latin typeface="Consolas" charset="0"/>
              </a:rPr>
              <a:t>));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}</a:t>
            </a:r>
          </a:p>
          <a:p>
            <a:r>
              <a:rPr lang="mr-IN" sz="1200" dirty="0" smtClean="0">
                <a:solidFill>
                  <a:srgbClr val="000000"/>
                </a:solidFill>
                <a:latin typeface="Consolas" charset="0"/>
              </a:rPr>
              <a:t>	});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for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(Point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p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: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points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) {</a:t>
            </a:r>
          </a:p>
          <a:p>
            <a:r>
              <a:rPr lang="mr-IN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mr-IN" sz="1200" dirty="0" err="1" smtClean="0">
                <a:solidFill>
                  <a:srgbClr val="6A3E3E"/>
                </a:solidFill>
                <a:latin typeface="Consolas" charset="0"/>
              </a:rPr>
              <a:t>pq</a:t>
            </a:r>
            <a:r>
              <a:rPr lang="mr-IN" sz="1200" dirty="0" err="1" smtClean="0">
                <a:solidFill>
                  <a:srgbClr val="000000"/>
                </a:solidFill>
                <a:latin typeface="Consolas" charset="0"/>
              </a:rPr>
              <a:t>.offer</a:t>
            </a:r>
            <a:r>
              <a:rPr lang="mr-IN" sz="12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1200" dirty="0" err="1" smtClean="0">
                <a:solidFill>
                  <a:srgbClr val="6A3E3E"/>
                </a:solidFill>
                <a:latin typeface="Consolas" charset="0"/>
              </a:rPr>
              <a:t>p</a:t>
            </a:r>
            <a:r>
              <a:rPr lang="mr-IN" sz="1200" dirty="0" smtClean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mr-IN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mr-IN" sz="1200" b="1" dirty="0" err="1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mr-IN" sz="12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1200" b="1" dirty="0" err="1" smtClean="0">
                <a:solidFill>
                  <a:srgbClr val="6A3E3E"/>
                </a:solidFill>
                <a:latin typeface="Consolas" charset="0"/>
              </a:rPr>
              <a:t>pq</a:t>
            </a:r>
            <a:r>
              <a:rPr lang="mr-IN" sz="1200" b="1" dirty="0" err="1" smtClean="0">
                <a:solidFill>
                  <a:srgbClr val="000000"/>
                </a:solidFill>
                <a:latin typeface="Consolas" charset="0"/>
              </a:rPr>
              <a:t>.size</a:t>
            </a:r>
            <a:r>
              <a:rPr lang="mr-IN" sz="1200" b="1" dirty="0" smtClean="0">
                <a:solidFill>
                  <a:srgbClr val="000000"/>
                </a:solidFill>
                <a:latin typeface="Consolas" charset="0"/>
              </a:rPr>
              <a:t>() &gt; </a:t>
            </a:r>
            <a:r>
              <a:rPr lang="mr-IN" sz="1200" b="1" dirty="0" err="1" smtClean="0">
                <a:solidFill>
                  <a:srgbClr val="6A3E3E"/>
                </a:solidFill>
                <a:latin typeface="Consolas" charset="0"/>
              </a:rPr>
              <a:t>k</a:t>
            </a:r>
            <a:r>
              <a:rPr lang="mr-IN" sz="1200" b="1" dirty="0" smtClean="0">
                <a:solidFill>
                  <a:srgbClr val="000000"/>
                </a:solidFill>
                <a:latin typeface="Consolas" charset="0"/>
              </a:rPr>
              <a:t>)</a:t>
            </a:r>
          </a:p>
          <a:p>
            <a:r>
              <a:rPr lang="mr-IN" sz="1200" dirty="0" smtClean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mr-IN" sz="1200" dirty="0" err="1" smtClean="0">
                <a:solidFill>
                  <a:srgbClr val="6A3E3E"/>
                </a:solidFill>
                <a:latin typeface="Consolas" charset="0"/>
              </a:rPr>
              <a:t>pq</a:t>
            </a:r>
            <a:r>
              <a:rPr lang="mr-IN" sz="1200" dirty="0" err="1" smtClean="0">
                <a:solidFill>
                  <a:srgbClr val="000000"/>
                </a:solidFill>
                <a:latin typeface="Consolas" charset="0"/>
              </a:rPr>
              <a:t>.poll</a:t>
            </a:r>
            <a:r>
              <a:rPr lang="mr-IN" sz="1200" dirty="0" smtClean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mr-IN" sz="1200" dirty="0" smtClean="0">
                <a:solidFill>
                  <a:srgbClr val="000000"/>
                </a:solidFill>
                <a:latin typeface="Consolas" charset="0"/>
              </a:rPr>
              <a:t>	}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Point[] 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ans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Point[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k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];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while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(!</a:t>
            </a:r>
            <a:r>
              <a:rPr lang="en-US" sz="1200" b="1" dirty="0" err="1" smtClean="0">
                <a:solidFill>
                  <a:srgbClr val="6A3E3E"/>
                </a:solidFill>
                <a:latin typeface="Consolas" charset="0"/>
              </a:rPr>
              <a:t>pq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.isEmpty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())</a:t>
            </a:r>
          </a:p>
          <a:p>
            <a:r>
              <a:rPr lang="mr-IN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mr-IN" sz="1200" dirty="0" err="1" smtClean="0">
                <a:solidFill>
                  <a:srgbClr val="6A3E3E"/>
                </a:solidFill>
                <a:latin typeface="Consolas" charset="0"/>
              </a:rPr>
              <a:t>ans</a:t>
            </a:r>
            <a:r>
              <a:rPr lang="mr-IN" sz="1200" dirty="0" smtClean="0">
                <a:solidFill>
                  <a:srgbClr val="000000"/>
                </a:solidFill>
                <a:latin typeface="Consolas" charset="0"/>
              </a:rPr>
              <a:t>[--</a:t>
            </a:r>
            <a:r>
              <a:rPr lang="mr-IN" sz="1200" dirty="0" err="1" smtClean="0">
                <a:solidFill>
                  <a:srgbClr val="6A3E3E"/>
                </a:solidFill>
                <a:latin typeface="Consolas" charset="0"/>
              </a:rPr>
              <a:t>k</a:t>
            </a:r>
            <a:r>
              <a:rPr lang="mr-IN" sz="1200" dirty="0" smtClean="0">
                <a:solidFill>
                  <a:srgbClr val="000000"/>
                </a:solidFill>
                <a:latin typeface="Consolas" charset="0"/>
              </a:rPr>
              <a:t>] = </a:t>
            </a:r>
            <a:r>
              <a:rPr lang="mr-IN" sz="1200" dirty="0" err="1" smtClean="0">
                <a:solidFill>
                  <a:srgbClr val="6A3E3E"/>
                </a:solidFill>
                <a:latin typeface="Consolas" charset="0"/>
              </a:rPr>
              <a:t>pq</a:t>
            </a:r>
            <a:r>
              <a:rPr lang="mr-IN" sz="1200" dirty="0" err="1" smtClean="0">
                <a:solidFill>
                  <a:srgbClr val="000000"/>
                </a:solidFill>
                <a:latin typeface="Consolas" charset="0"/>
              </a:rPr>
              <a:t>.poll</a:t>
            </a:r>
            <a:r>
              <a:rPr lang="mr-IN" sz="1200" dirty="0" smtClean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err="1" smtClean="0">
                <a:solidFill>
                  <a:srgbClr val="6A3E3E"/>
                </a:solidFill>
                <a:latin typeface="Consolas" charset="0"/>
              </a:rPr>
              <a:t>ans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0" y="5111215"/>
            <a:ext cx="939338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400" dirty="0" smtClean="0">
                <a:solidFill>
                  <a:srgbClr val="3F7F5F"/>
                </a:solidFill>
                <a:latin typeface="Consolas" charset="0"/>
              </a:rPr>
              <a:t>/*</a:t>
            </a:r>
          </a:p>
          <a:p>
            <a:r>
              <a:rPr lang="zh-CN" altLang="en-US" sz="1400" dirty="0" smtClean="0">
                <a:solidFill>
                  <a:srgbClr val="3F7F5F"/>
                </a:solidFill>
                <a:latin typeface="Consolas" charset="0"/>
              </a:rPr>
              <a:t> * 一个组织发现了外星人，要给他们通信。</a:t>
            </a:r>
          </a:p>
          <a:p>
            <a:r>
              <a:rPr lang="zh-CN" altLang="en-US" sz="1400" dirty="0" smtClean="0">
                <a:solidFill>
                  <a:srgbClr val="3F7F5F"/>
                </a:solidFill>
                <a:latin typeface="Consolas" charset="0"/>
              </a:rPr>
              <a:t> * 我们的任务是给太空中的一些有可能有外星人的点发射信号。</a:t>
            </a:r>
          </a:p>
          <a:p>
            <a:r>
              <a:rPr lang="zh-CN" altLang="en-US" sz="1400" dirty="0" smtClean="0">
                <a:solidFill>
                  <a:srgbClr val="3F7F5F"/>
                </a:solidFill>
                <a:latin typeface="Consolas" charset="0"/>
              </a:rPr>
              <a:t> * 但是由于天线质量差（真是奇怪的理由），只能给太空中的 </a:t>
            </a:r>
            <a:r>
              <a:rPr lang="en-US" altLang="zh-CN" sz="1400" dirty="0" smtClean="0">
                <a:solidFill>
                  <a:srgbClr val="3F7F5F"/>
                </a:solidFill>
                <a:latin typeface="Consolas" charset="0"/>
              </a:rPr>
              <a:t>k </a:t>
            </a:r>
            <a:r>
              <a:rPr lang="zh-CN" altLang="en-US" sz="1400" dirty="0" smtClean="0">
                <a:solidFill>
                  <a:srgbClr val="3F7F5F"/>
                </a:solidFill>
                <a:latin typeface="Consolas" charset="0"/>
              </a:rPr>
              <a:t>个点发射信号。</a:t>
            </a:r>
          </a:p>
          <a:p>
            <a:r>
              <a:rPr lang="zh-CN" altLang="en-US" sz="1400" dirty="0" smtClean="0">
                <a:solidFill>
                  <a:srgbClr val="3F7F5F"/>
                </a:solidFill>
                <a:latin typeface="Consolas" charset="0"/>
              </a:rPr>
              <a:t> * 现在又已知一个点</a:t>
            </a:r>
            <a:r>
              <a:rPr lang="en-US" altLang="zh-CN" sz="1400" dirty="0" smtClean="0">
                <a:solidFill>
                  <a:srgbClr val="3F7F5F"/>
                </a:solidFill>
                <a:latin typeface="Consolas" charset="0"/>
              </a:rPr>
              <a:t>P</a:t>
            </a:r>
            <a:r>
              <a:rPr lang="zh-CN" altLang="en-US" sz="1400" dirty="0" smtClean="0">
                <a:solidFill>
                  <a:srgbClr val="3F7F5F"/>
                </a:solidFill>
                <a:latin typeface="Consolas" charset="0"/>
              </a:rPr>
              <a:t>，它的坐标是</a:t>
            </a:r>
            <a:r>
              <a:rPr lang="en-US" altLang="zh-CN" sz="1400" dirty="0" smtClean="0">
                <a:solidFill>
                  <a:srgbClr val="3F7F5F"/>
                </a:solidFill>
                <a:latin typeface="Consolas" charset="0"/>
              </a:rPr>
              <a:t>(0,0)</a:t>
            </a:r>
            <a:r>
              <a:rPr lang="zh-CN" altLang="en-US" sz="1400" dirty="0" smtClean="0">
                <a:solidFill>
                  <a:srgbClr val="3F7F5F"/>
                </a:solidFill>
                <a:latin typeface="Consolas" charset="0"/>
              </a:rPr>
              <a:t>，这个点周围最有可能有外星人。</a:t>
            </a:r>
          </a:p>
          <a:p>
            <a:r>
              <a:rPr lang="zh-CN" altLang="en-US" sz="1400" dirty="0" smtClean="0">
                <a:solidFill>
                  <a:srgbClr val="3F7F5F"/>
                </a:solidFill>
                <a:latin typeface="Consolas" charset="0"/>
              </a:rPr>
              <a:t> * 好了，给你</a:t>
            </a:r>
            <a:r>
              <a:rPr lang="en-US" altLang="zh-CN" sz="1400" dirty="0" smtClean="0">
                <a:solidFill>
                  <a:srgbClr val="3F7F5F"/>
                </a:solidFill>
                <a:latin typeface="Consolas" charset="0"/>
              </a:rPr>
              <a:t>N</a:t>
            </a:r>
            <a:r>
              <a:rPr lang="zh-CN" altLang="en-US" sz="1400" dirty="0" smtClean="0">
                <a:solidFill>
                  <a:srgbClr val="3F7F5F"/>
                </a:solidFill>
                <a:latin typeface="Consolas" charset="0"/>
              </a:rPr>
              <a:t>个点， 找到这个</a:t>
            </a:r>
            <a:r>
              <a:rPr lang="en-US" altLang="zh-CN" sz="1400" dirty="0" smtClean="0">
                <a:solidFill>
                  <a:srgbClr val="3F7F5F"/>
                </a:solidFill>
                <a:latin typeface="Consolas" charset="0"/>
              </a:rPr>
              <a:t>N</a:t>
            </a:r>
            <a:r>
              <a:rPr lang="zh-CN" altLang="en-US" sz="1400" dirty="0" smtClean="0">
                <a:solidFill>
                  <a:srgbClr val="3F7F5F"/>
                </a:solidFill>
                <a:latin typeface="Consolas" charset="0"/>
              </a:rPr>
              <a:t>个点中离原点</a:t>
            </a:r>
            <a:r>
              <a:rPr lang="en-US" altLang="zh-CN" sz="1400" dirty="0" smtClean="0">
                <a:solidFill>
                  <a:srgbClr val="3F7F5F"/>
                </a:solidFill>
                <a:latin typeface="Consolas" charset="0"/>
              </a:rPr>
              <a:t>P</a:t>
            </a:r>
            <a:r>
              <a:rPr lang="zh-CN" altLang="en-US" sz="1400" dirty="0" smtClean="0">
                <a:solidFill>
                  <a:srgbClr val="3F7F5F"/>
                </a:solidFill>
                <a:latin typeface="Consolas" charset="0"/>
              </a:rPr>
              <a:t>最近的</a:t>
            </a:r>
            <a:r>
              <a:rPr lang="en-US" altLang="zh-CN" sz="1400" dirty="0" smtClean="0">
                <a:solidFill>
                  <a:srgbClr val="3F7F5F"/>
                </a:solidFill>
                <a:latin typeface="Consolas" charset="0"/>
              </a:rPr>
              <a:t>k</a:t>
            </a:r>
            <a:r>
              <a:rPr lang="zh-CN" altLang="en-US" sz="1400" dirty="0" smtClean="0">
                <a:solidFill>
                  <a:srgbClr val="3F7F5F"/>
                </a:solidFill>
                <a:latin typeface="Consolas" charset="0"/>
              </a:rPr>
              <a:t>个。</a:t>
            </a:r>
          </a:p>
          <a:p>
            <a:r>
              <a:rPr lang="mr-IN" sz="1400" dirty="0" smtClean="0">
                <a:solidFill>
                  <a:srgbClr val="3F7F5F"/>
                </a:solidFill>
                <a:latin typeface="Consolas" charset="0"/>
              </a:rPr>
              <a:t> */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7174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211782" cy="928255"/>
          </a:xfrm>
        </p:spPr>
        <p:txBody>
          <a:bodyPr/>
          <a:lstStyle/>
          <a:p>
            <a:r>
              <a:rPr lang="en-US" smtClean="0"/>
              <a:t>LRU Cache Miss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928255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countMissLL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[]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arr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size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arr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==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||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arr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dirty="0" err="1" smtClean="0">
                <a:solidFill>
                  <a:srgbClr val="0000C0"/>
                </a:solidFill>
                <a:latin typeface="Consolas" charset="0"/>
              </a:rPr>
              <a:t>length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== 0)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0;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size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&lt; 1)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arr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dirty="0" err="1" smtClean="0">
                <a:solidFill>
                  <a:srgbClr val="0000C0"/>
                </a:solidFill>
                <a:latin typeface="Consolas" charset="0"/>
              </a:rPr>
              <a:t>length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LinkedList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&lt;Integer&gt; </a:t>
            </a:r>
            <a:r>
              <a:rPr lang="en-US" sz="1300" dirty="0" smtClean="0">
                <a:solidFill>
                  <a:srgbClr val="6A3E3E"/>
                </a:solidFill>
                <a:latin typeface="Consolas" charset="0"/>
              </a:rPr>
              <a:t>cache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LinkedList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&lt;Integer&gt;();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missed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 0;</a:t>
            </a:r>
          </a:p>
          <a:p>
            <a:r>
              <a:rPr lang="fr-FR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fr-FR" sz="1300" b="1" dirty="0" smtClean="0">
                <a:solidFill>
                  <a:srgbClr val="7F0055"/>
                </a:solidFill>
                <a:latin typeface="Consolas" charset="0"/>
              </a:rPr>
              <a:t>for</a:t>
            </a:r>
            <a:r>
              <a:rPr lang="fr-FR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fr-FR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fr-FR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fr-FR" sz="1300" b="1" dirty="0" smtClean="0">
                <a:solidFill>
                  <a:srgbClr val="6A3E3E"/>
                </a:solidFill>
                <a:latin typeface="Consolas" charset="0"/>
              </a:rPr>
              <a:t>x</a:t>
            </a:r>
            <a:r>
              <a:rPr lang="fr-FR" sz="1300" b="1" dirty="0" smtClean="0">
                <a:solidFill>
                  <a:srgbClr val="000000"/>
                </a:solidFill>
                <a:latin typeface="Consolas" charset="0"/>
              </a:rPr>
              <a:t> : </a:t>
            </a:r>
            <a:r>
              <a:rPr lang="fr-FR" sz="1300" b="1" dirty="0" err="1" smtClean="0">
                <a:solidFill>
                  <a:srgbClr val="6A3E3E"/>
                </a:solidFill>
                <a:latin typeface="Consolas" charset="0"/>
              </a:rPr>
              <a:t>arr</a:t>
            </a:r>
            <a:r>
              <a:rPr lang="fr-FR" sz="1300" b="1" dirty="0" smtClean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fr-FR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fr-FR" sz="13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fr-FR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fr-FR" sz="1300" b="1" dirty="0" err="1" smtClean="0">
                <a:solidFill>
                  <a:srgbClr val="6A3E3E"/>
                </a:solidFill>
                <a:latin typeface="Consolas" charset="0"/>
              </a:rPr>
              <a:t>cache</a:t>
            </a:r>
            <a:r>
              <a:rPr lang="fr-FR" sz="1300" b="1" dirty="0" err="1" smtClean="0">
                <a:solidFill>
                  <a:srgbClr val="000000"/>
                </a:solidFill>
                <a:latin typeface="Consolas" charset="0"/>
              </a:rPr>
              <a:t>.contains</a:t>
            </a:r>
            <a:r>
              <a:rPr lang="fr-FR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fr-FR" sz="1300" b="1" dirty="0" smtClean="0">
                <a:solidFill>
                  <a:srgbClr val="6A3E3E"/>
                </a:solidFill>
                <a:latin typeface="Consolas" charset="0"/>
              </a:rPr>
              <a:t>x</a:t>
            </a:r>
            <a:r>
              <a:rPr lang="fr-FR" sz="1300" b="1" dirty="0" smtClean="0">
                <a:solidFill>
                  <a:srgbClr val="000000"/>
                </a:solidFill>
                <a:latin typeface="Consolas" charset="0"/>
              </a:rPr>
              <a:t>))</a:t>
            </a:r>
          </a:p>
          <a:p>
            <a:r>
              <a:rPr lang="fr-FR" sz="1300" dirty="0" smtClean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fr-FR" sz="1300" dirty="0" err="1" smtClean="0">
                <a:solidFill>
                  <a:srgbClr val="6A3E3E"/>
                </a:solidFill>
                <a:latin typeface="Consolas" charset="0"/>
              </a:rPr>
              <a:t>cache</a:t>
            </a:r>
            <a:r>
              <a:rPr lang="fr-FR" sz="1300" dirty="0" err="1" smtClean="0">
                <a:solidFill>
                  <a:srgbClr val="000000"/>
                </a:solidFill>
                <a:latin typeface="Consolas" charset="0"/>
              </a:rPr>
              <a:t>.remove</a:t>
            </a:r>
            <a:r>
              <a:rPr lang="fr-FR" sz="13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fr-FR" sz="1300" dirty="0" smtClean="0">
                <a:solidFill>
                  <a:srgbClr val="6A3E3E"/>
                </a:solidFill>
                <a:latin typeface="Consolas" charset="0"/>
              </a:rPr>
              <a:t>x</a:t>
            </a:r>
            <a:r>
              <a:rPr lang="fr-FR" sz="1300" dirty="0" smtClean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da-DK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da-DK" sz="1300" b="1" dirty="0" err="1" smtClean="0">
                <a:solidFill>
                  <a:srgbClr val="7F0055"/>
                </a:solidFill>
                <a:latin typeface="Consolas" charset="0"/>
              </a:rPr>
              <a:t>else</a:t>
            </a:r>
            <a:endParaRPr lang="da-DK" sz="1300" b="1" dirty="0" smtClean="0">
              <a:solidFill>
                <a:srgbClr val="7F0055"/>
              </a:solidFill>
              <a:latin typeface="Consolas" charset="0"/>
            </a:endParaRP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mr-IN" sz="1300" dirty="0" err="1" smtClean="0">
                <a:solidFill>
                  <a:srgbClr val="6A3E3E"/>
                </a:solidFill>
                <a:latin typeface="Consolas" charset="0"/>
              </a:rPr>
              <a:t>missed</a:t>
            </a:r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++;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cache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.addFirst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dirty="0" smtClean="0">
                <a:solidFill>
                  <a:srgbClr val="6A3E3E"/>
                </a:solidFill>
                <a:latin typeface="Consolas" charset="0"/>
              </a:rPr>
              <a:t>x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cache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.size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() &gt;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size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cache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.removeLast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}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missed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en-US" sz="1300" dirty="0"/>
          </a:p>
        </p:txBody>
      </p:sp>
      <p:sp>
        <p:nvSpPr>
          <p:cNvPr id="7" name="Rectangle 6"/>
          <p:cNvSpPr/>
          <p:nvPr/>
        </p:nvSpPr>
        <p:spPr>
          <a:xfrm>
            <a:off x="4327896" y="2574859"/>
            <a:ext cx="786410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charset="0"/>
              </a:rPr>
              <a:t>countMiss</a:t>
            </a:r>
            <a:r>
              <a:rPr lang="en-US" sz="1200" b="1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charset="0"/>
              </a:rPr>
              <a:t>[] </a:t>
            </a:r>
            <a:r>
              <a:rPr lang="en-US" sz="1200" b="1" dirty="0" err="1">
                <a:solidFill>
                  <a:srgbClr val="6A3E3E"/>
                </a:solidFill>
                <a:latin typeface="Consolas" charset="0"/>
              </a:rPr>
              <a:t>arr</a:t>
            </a:r>
            <a:r>
              <a:rPr lang="en-US" sz="1200" b="1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200" b="1" dirty="0" err="1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charset="0"/>
              </a:rPr>
              <a:t>size</a:t>
            </a:r>
            <a:r>
              <a:rPr lang="en-US" sz="1200" b="1" dirty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b="1" dirty="0" err="1" smtClean="0">
                <a:solidFill>
                  <a:srgbClr val="6A3E3E"/>
                </a:solidFill>
                <a:latin typeface="Consolas" charset="0"/>
              </a:rPr>
              <a:t>arr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charset="0"/>
              </a:rPr>
              <a:t>== </a:t>
            </a:r>
            <a:r>
              <a:rPr lang="en-US" sz="1200" b="1" dirty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charset="0"/>
              </a:rPr>
              <a:t> || </a:t>
            </a:r>
            <a:r>
              <a:rPr lang="en-US" sz="1200" b="1" dirty="0" err="1">
                <a:solidFill>
                  <a:srgbClr val="6A3E3E"/>
                </a:solidFill>
                <a:latin typeface="Consolas" charset="0"/>
              </a:rPr>
              <a:t>arr</a:t>
            </a:r>
            <a:r>
              <a:rPr lang="en-US" sz="1200" b="1" dirty="0" err="1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charset="0"/>
              </a:rPr>
              <a:t>length</a:t>
            </a:r>
            <a:r>
              <a:rPr lang="en-US" sz="1200" b="1" dirty="0">
                <a:solidFill>
                  <a:srgbClr val="000000"/>
                </a:solidFill>
                <a:latin typeface="Consolas" charset="0"/>
              </a:rPr>
              <a:t> == 0)	</a:t>
            </a:r>
            <a:r>
              <a:rPr lang="en-US" sz="1200" b="1" dirty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charset="0"/>
              </a:rPr>
              <a:t> 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size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charset="0"/>
              </a:rPr>
              <a:t>&lt; 1)	</a:t>
            </a:r>
            <a:r>
              <a:rPr lang="en-US" sz="1200" b="1" dirty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err="1">
                <a:solidFill>
                  <a:srgbClr val="6A3E3E"/>
                </a:solidFill>
                <a:latin typeface="Consolas" charset="0"/>
              </a:rPr>
              <a:t>arr</a:t>
            </a:r>
            <a:r>
              <a:rPr lang="en-US" sz="1200" b="1" dirty="0" err="1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charset="0"/>
              </a:rPr>
              <a:t>length</a:t>
            </a:r>
            <a:r>
              <a:rPr lang="en-US" sz="1200" b="1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charset="0"/>
              </a:rPr>
              <a:t>missed</a:t>
            </a:r>
            <a:r>
              <a:rPr lang="en-US" sz="1200" b="1" dirty="0">
                <a:solidFill>
                  <a:srgbClr val="000000"/>
                </a:solidFill>
                <a:latin typeface="Consolas" charset="0"/>
              </a:rPr>
              <a:t> = 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LinkedHashMap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&lt;Integer</a:t>
            </a:r>
            <a:r>
              <a:rPr lang="en-US" sz="1200" dirty="0">
                <a:solidFill>
                  <a:srgbClr val="000000"/>
                </a:solidFill>
                <a:latin typeface="Consolas" charset="0"/>
              </a:rPr>
              <a:t>, Boolean&gt; </a:t>
            </a:r>
            <a:r>
              <a:rPr lang="en-US" sz="1200" dirty="0">
                <a:solidFill>
                  <a:srgbClr val="6A3E3E"/>
                </a:solidFill>
                <a:latin typeface="Consolas" charset="0"/>
              </a:rPr>
              <a:t>cache</a:t>
            </a:r>
            <a:r>
              <a:rPr lang="en-US" sz="120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charset="0"/>
              </a:rPr>
              <a:t>LinkedHashMap</a:t>
            </a:r>
            <a:r>
              <a:rPr lang="en-US" sz="1200" b="1" dirty="0">
                <a:solidFill>
                  <a:srgbClr val="000000"/>
                </a:solidFill>
                <a:latin typeface="Consolas" charset="0"/>
              </a:rPr>
              <a:t>&lt;Integer, </a:t>
            </a:r>
            <a:r>
              <a:rPr lang="zh-CN" altLang="en-US" sz="1200" b="1" dirty="0" smtClean="0">
                <a:solidFill>
                  <a:srgbClr val="000000"/>
                </a:solidFill>
                <a:latin typeface="Consolas" charset="0"/>
              </a:rPr>
              <a:t>				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Boolean</a:t>
            </a:r>
            <a:r>
              <a:rPr lang="en-US" sz="1200" b="1" dirty="0">
                <a:solidFill>
                  <a:srgbClr val="000000"/>
                </a:solidFill>
                <a:latin typeface="Consolas" charset="0"/>
              </a:rPr>
              <a:t>&gt;(</a:t>
            </a:r>
            <a:r>
              <a:rPr lang="en-US" sz="1200" b="1" dirty="0">
                <a:solidFill>
                  <a:srgbClr val="6A3E3E"/>
                </a:solidFill>
                <a:latin typeface="Consolas" charset="0"/>
              </a:rPr>
              <a:t>size</a:t>
            </a:r>
            <a:r>
              <a:rPr lang="en-US" sz="1200" b="1" dirty="0">
                <a:solidFill>
                  <a:srgbClr val="000000"/>
                </a:solidFill>
                <a:latin typeface="Consolas" charset="0"/>
              </a:rPr>
              <a:t>, 0.75f, </a:t>
            </a:r>
            <a:r>
              <a:rPr lang="en-US" sz="1200" b="1" dirty="0">
                <a:solidFill>
                  <a:srgbClr val="7F0055"/>
                </a:solidFill>
                <a:latin typeface="Consolas" charset="0"/>
              </a:rPr>
              <a:t>true</a:t>
            </a:r>
            <a:r>
              <a:rPr lang="en-US" sz="1200" b="1" dirty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dirty="0" smtClean="0">
                <a:solidFill>
                  <a:srgbClr val="646464"/>
                </a:solidFill>
                <a:latin typeface="Consolas" charset="0"/>
              </a:rPr>
              <a:t>@</a:t>
            </a:r>
            <a:r>
              <a:rPr lang="en-US" sz="1200" dirty="0">
                <a:solidFill>
                  <a:srgbClr val="646464"/>
                </a:solidFill>
                <a:latin typeface="Consolas" charset="0"/>
              </a:rPr>
              <a:t>Override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 charset="0"/>
              </a:rPr>
              <a:t>boolean</a:t>
            </a:r>
            <a:r>
              <a:rPr lang="en-US" sz="12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charset="0"/>
              </a:rPr>
              <a:t>removeEldestEntry</a:t>
            </a:r>
            <a:r>
              <a:rPr lang="en-US" sz="1200" b="1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charset="0"/>
              </a:rPr>
              <a:t>Map.Entry</a:t>
            </a:r>
            <a:r>
              <a:rPr lang="en-US" sz="1200" b="1" dirty="0">
                <a:solidFill>
                  <a:srgbClr val="000000"/>
                </a:solidFill>
                <a:latin typeface="Consolas" charset="0"/>
              </a:rPr>
              <a:t>&lt;Integer, Boolean&gt; </a:t>
            </a:r>
            <a:r>
              <a:rPr lang="en-US" sz="1200" b="1" dirty="0">
                <a:solidFill>
                  <a:srgbClr val="6A3E3E"/>
                </a:solidFill>
                <a:latin typeface="Consolas" charset="0"/>
              </a:rPr>
              <a:t>eldest</a:t>
            </a:r>
            <a:r>
              <a:rPr lang="en-US" sz="1200" b="1" dirty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en-US" sz="1200" b="1" dirty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charset="0"/>
              </a:rPr>
              <a:t>.size</a:t>
            </a:r>
            <a:r>
              <a:rPr lang="en-US" sz="1200" b="1" dirty="0">
                <a:solidFill>
                  <a:srgbClr val="000000"/>
                </a:solidFill>
                <a:latin typeface="Consolas" charset="0"/>
              </a:rPr>
              <a:t>() &gt; </a:t>
            </a:r>
            <a:r>
              <a:rPr lang="en-US" sz="1200" b="1" dirty="0">
                <a:solidFill>
                  <a:srgbClr val="6A3E3E"/>
                </a:solidFill>
                <a:latin typeface="Consolas" charset="0"/>
              </a:rPr>
              <a:t>size</a:t>
            </a:r>
            <a:r>
              <a:rPr lang="en-US" sz="1200" b="1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charset="0"/>
            </a:endParaRPr>
          </a:p>
          <a:p>
            <a:r>
              <a:rPr lang="mr-IN" sz="1200" dirty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mr-IN" sz="1200" dirty="0" smtClean="0">
                <a:solidFill>
                  <a:srgbClr val="000000"/>
                </a:solidFill>
                <a:latin typeface="Consolas" charset="0"/>
              </a:rPr>
              <a:t>};</a:t>
            </a:r>
            <a:endParaRPr lang="mr-IN" sz="1200" dirty="0">
              <a:solidFill>
                <a:srgbClr val="000000"/>
              </a:solidFill>
              <a:latin typeface="Consolas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fr-FR" sz="1200" b="1" dirty="0" smtClean="0">
                <a:solidFill>
                  <a:srgbClr val="7F0055"/>
                </a:solidFill>
                <a:latin typeface="Consolas" charset="0"/>
              </a:rPr>
              <a:t>for</a:t>
            </a:r>
            <a:r>
              <a:rPr lang="fr-FR" sz="12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fr-FR" sz="12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fr-FR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fr-FR" sz="1200" b="1" dirty="0">
                <a:solidFill>
                  <a:srgbClr val="6A3E3E"/>
                </a:solidFill>
                <a:latin typeface="Consolas" charset="0"/>
              </a:rPr>
              <a:t>x</a:t>
            </a:r>
            <a:r>
              <a:rPr lang="fr-FR" sz="1200" b="1" dirty="0">
                <a:solidFill>
                  <a:srgbClr val="000000"/>
                </a:solidFill>
                <a:latin typeface="Consolas" charset="0"/>
              </a:rPr>
              <a:t> : </a:t>
            </a:r>
            <a:r>
              <a:rPr lang="fr-FR" sz="1200" b="1" dirty="0" err="1">
                <a:solidFill>
                  <a:srgbClr val="6A3E3E"/>
                </a:solidFill>
                <a:latin typeface="Consolas" charset="0"/>
              </a:rPr>
              <a:t>arr</a:t>
            </a:r>
            <a:r>
              <a:rPr lang="fr-FR" sz="1200" b="1" dirty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fr-FR" sz="1200" b="1" dirty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fr-FR" sz="1200" b="1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fr-FR" sz="1200" b="1" dirty="0" err="1">
                <a:solidFill>
                  <a:srgbClr val="6A3E3E"/>
                </a:solidFill>
                <a:latin typeface="Consolas" charset="0"/>
              </a:rPr>
              <a:t>cache</a:t>
            </a:r>
            <a:r>
              <a:rPr lang="fr-FR" sz="1200" b="1" dirty="0" err="1">
                <a:solidFill>
                  <a:srgbClr val="000000"/>
                </a:solidFill>
                <a:latin typeface="Consolas" charset="0"/>
              </a:rPr>
              <a:t>.get</a:t>
            </a:r>
            <a:r>
              <a:rPr lang="fr-FR" sz="1200" b="1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fr-FR" sz="1200" b="1" dirty="0">
                <a:solidFill>
                  <a:srgbClr val="6A3E3E"/>
                </a:solidFill>
                <a:latin typeface="Consolas" charset="0"/>
              </a:rPr>
              <a:t>x</a:t>
            </a:r>
            <a:r>
              <a:rPr lang="fr-FR" sz="1200" b="1" dirty="0">
                <a:solidFill>
                  <a:srgbClr val="000000"/>
                </a:solidFill>
                <a:latin typeface="Consolas" charset="0"/>
              </a:rPr>
              <a:t>) == </a:t>
            </a:r>
            <a:r>
              <a:rPr lang="fr-FR" sz="1200" b="1" dirty="0" err="1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fr-FR" sz="1200" b="1" dirty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mr-IN" sz="1200" dirty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mr-IN" sz="1200" dirty="0" err="1">
                <a:solidFill>
                  <a:srgbClr val="6A3E3E"/>
                </a:solidFill>
                <a:latin typeface="Consolas" charset="0"/>
              </a:rPr>
              <a:t>missed</a:t>
            </a:r>
            <a:r>
              <a:rPr lang="mr-IN" sz="1200" dirty="0">
                <a:solidFill>
                  <a:srgbClr val="000000"/>
                </a:solidFill>
                <a:latin typeface="Consolas" charset="0"/>
              </a:rPr>
              <a:t>++;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en-US" sz="1200" dirty="0" err="1">
                <a:solidFill>
                  <a:srgbClr val="6A3E3E"/>
                </a:solidFill>
                <a:latin typeface="Consolas" charset="0"/>
              </a:rPr>
              <a:t>cache</a:t>
            </a:r>
            <a:r>
              <a:rPr lang="en-US" sz="1200" dirty="0" err="1">
                <a:solidFill>
                  <a:srgbClr val="000000"/>
                </a:solidFill>
                <a:latin typeface="Consolas" charset="0"/>
              </a:rPr>
              <a:t>.put</a:t>
            </a:r>
            <a:r>
              <a:rPr lang="en-US" sz="12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latin typeface="Consolas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latin typeface="Consolas" charset="0"/>
              </a:rPr>
              <a:t>true</a:t>
            </a:r>
            <a:r>
              <a:rPr lang="en-US" sz="1200" b="1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charset="0"/>
              </a:rPr>
              <a:t>		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charset="0"/>
              </a:rPr>
              <a:t>missed</a:t>
            </a:r>
            <a:r>
              <a:rPr lang="en-US" sz="1200" b="1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220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4849091" cy="969818"/>
          </a:xfrm>
        </p:spPr>
        <p:txBody>
          <a:bodyPr/>
          <a:lstStyle/>
          <a:p>
            <a:r>
              <a:rPr lang="en-US" dirty="0" smtClean="0"/>
              <a:t>BST Min Path Sum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69819"/>
            <a:ext cx="65532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rgbClr val="3F7F5F"/>
                </a:solidFill>
                <a:latin typeface="Consolas" charset="0"/>
              </a:rPr>
              <a:t>// for binary search tree from root to a leaf</a:t>
            </a:r>
          </a:p>
          <a:p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minPathSum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(</a:t>
            </a:r>
            <a:r>
              <a:rPr lang="en-US" sz="13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TreeNode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charset="0"/>
              </a:rPr>
              <a:t>root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){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root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==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0;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root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dirty="0" err="1" smtClean="0">
                <a:solidFill>
                  <a:srgbClr val="0000C0"/>
                </a:solidFill>
                <a:latin typeface="Consolas" charset="0"/>
              </a:rPr>
              <a:t>left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!=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&amp;&amp;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root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dirty="0" err="1" smtClean="0">
                <a:solidFill>
                  <a:srgbClr val="0000C0"/>
                </a:solidFill>
                <a:latin typeface="Consolas" charset="0"/>
              </a:rPr>
              <a:t>right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!=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Math.</a:t>
            </a:r>
            <a:r>
              <a:rPr lang="en-US" sz="1300" b="1" i="1" dirty="0" err="1" smtClean="0">
                <a:solidFill>
                  <a:srgbClr val="000000"/>
                </a:solidFill>
                <a:latin typeface="Consolas" charset="0"/>
              </a:rPr>
              <a:t>min</a:t>
            </a:r>
            <a:r>
              <a:rPr lang="en-US" sz="1300" b="1" i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minPathSum</a:t>
            </a:r>
            <a:r>
              <a:rPr lang="en-US" sz="1300" b="1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(</a:t>
            </a:r>
            <a:r>
              <a:rPr lang="en-US" sz="1300" b="1" i="1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nsolas" charset="0"/>
              </a:rPr>
              <a:t>root</a:t>
            </a:r>
            <a:r>
              <a:rPr lang="en-US" sz="1300" b="1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.</a:t>
            </a:r>
            <a:r>
              <a:rPr lang="en-US" sz="1300" b="1" i="1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nsolas" charset="0"/>
              </a:rPr>
              <a:t>left</a:t>
            </a:r>
            <a:r>
              <a:rPr lang="en-US" sz="1300" b="1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), </a:t>
            </a:r>
          </a:p>
          <a:p>
            <a:r>
              <a:rPr lang="en-US" sz="13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	</a:t>
            </a:r>
            <a:r>
              <a:rPr lang="en-US" sz="1300" b="1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		</a:t>
            </a:r>
            <a:r>
              <a:rPr lang="en-US" sz="1300" b="1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minPathSum</a:t>
            </a:r>
            <a:r>
              <a:rPr lang="en-US" sz="1300" b="1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(</a:t>
            </a:r>
            <a:r>
              <a:rPr lang="en-US" sz="1300" b="1" i="1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nsolas" charset="0"/>
              </a:rPr>
              <a:t>root</a:t>
            </a:r>
            <a:r>
              <a:rPr lang="en-US" sz="1300" b="1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.</a:t>
            </a:r>
            <a:r>
              <a:rPr lang="en-US" sz="1300" b="1" i="1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nsolas" charset="0"/>
              </a:rPr>
              <a:t>right</a:t>
            </a:r>
            <a:r>
              <a:rPr lang="en-US" sz="1300" b="1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)) + </a:t>
            </a:r>
            <a:r>
              <a:rPr lang="en-US" sz="1300" b="1" i="1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nsolas" charset="0"/>
              </a:rPr>
              <a:t>root</a:t>
            </a:r>
            <a:r>
              <a:rPr lang="en-US" sz="1300" b="1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.</a:t>
            </a:r>
            <a:r>
              <a:rPr lang="en-US" sz="1300" b="1" i="1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nsolas" charset="0"/>
              </a:rPr>
              <a:t>val</a:t>
            </a:r>
            <a:r>
              <a:rPr lang="en-US" sz="1300" b="1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root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dirty="0" err="1" smtClean="0">
                <a:solidFill>
                  <a:srgbClr val="0000C0"/>
                </a:solidFill>
                <a:latin typeface="Consolas" charset="0"/>
              </a:rPr>
              <a:t>left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!=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minPathSum</a:t>
            </a:r>
            <a:r>
              <a:rPr lang="en-US" sz="1300" b="1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(</a:t>
            </a:r>
            <a:r>
              <a:rPr lang="en-US" sz="1300" b="1" i="1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nsolas" charset="0"/>
              </a:rPr>
              <a:t>root</a:t>
            </a:r>
            <a:r>
              <a:rPr lang="en-US" sz="1300" b="1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.</a:t>
            </a:r>
            <a:r>
              <a:rPr lang="en-US" sz="1300" b="1" i="1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nsolas" charset="0"/>
              </a:rPr>
              <a:t>left</a:t>
            </a:r>
            <a:r>
              <a:rPr lang="en-US" sz="1300" b="1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) + </a:t>
            </a:r>
            <a:r>
              <a:rPr lang="en-US" sz="1300" b="1" i="1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nsolas" charset="0"/>
              </a:rPr>
              <a:t>root</a:t>
            </a:r>
            <a:r>
              <a:rPr lang="en-US" sz="1300" b="1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.</a:t>
            </a:r>
            <a:r>
              <a:rPr lang="en-US" sz="1300" b="1" i="1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nsolas" charset="0"/>
              </a:rPr>
              <a:t>val</a:t>
            </a:r>
            <a:r>
              <a:rPr lang="en-US" sz="1300" b="1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i="1" u="sng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minPathSum</a:t>
            </a:r>
            <a:r>
              <a:rPr lang="en-US" sz="1300" b="1" i="1" u="sng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(</a:t>
            </a:r>
            <a:r>
              <a:rPr lang="en-US" sz="1300" b="1" i="1" u="sng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nsolas" charset="0"/>
              </a:rPr>
              <a:t>root</a:t>
            </a:r>
            <a:r>
              <a:rPr lang="en-US" sz="1300" b="1" i="1" u="sng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.</a:t>
            </a:r>
            <a:r>
              <a:rPr lang="en-US" sz="1300" b="1" i="1" u="sng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nsolas" charset="0"/>
              </a:rPr>
              <a:t>right</a:t>
            </a:r>
            <a:r>
              <a:rPr lang="en-US" sz="1300" b="1" i="1" u="sng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) + </a:t>
            </a:r>
            <a:r>
              <a:rPr lang="en-US" sz="1300" b="1" i="1" u="sng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nsolas" charset="0"/>
              </a:rPr>
              <a:t>root</a:t>
            </a:r>
            <a:r>
              <a:rPr lang="en-US" sz="1300" b="1" i="1" u="sng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.</a:t>
            </a:r>
            <a:r>
              <a:rPr lang="en-US" sz="1300" b="1" i="1" u="sng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nsolas" charset="0"/>
              </a:rPr>
              <a:t>val</a:t>
            </a:r>
            <a:r>
              <a:rPr lang="en-US" sz="1300" b="1" i="1" u="sng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; 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en-US" sz="1300" dirty="0"/>
          </a:p>
        </p:txBody>
      </p:sp>
      <p:sp>
        <p:nvSpPr>
          <p:cNvPr id="5" name="Rectangle 4"/>
          <p:cNvSpPr/>
          <p:nvPr/>
        </p:nvSpPr>
        <p:spPr>
          <a:xfrm>
            <a:off x="0" y="3370037"/>
            <a:ext cx="55002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3F7F5F"/>
                </a:solidFill>
                <a:latin typeface="Consolas" charset="0"/>
              </a:rPr>
              <a:t>// for general binary tree with arbitrary start and end nodes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minPathSumAny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TreeNode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root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Result </a:t>
            </a:r>
            <a:r>
              <a:rPr lang="en-US" sz="1200" dirty="0" smtClean="0">
                <a:solidFill>
                  <a:srgbClr val="6A3E3E"/>
                </a:solidFill>
                <a:latin typeface="Consolas" charset="0"/>
              </a:rPr>
              <a:t>r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Result(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Integer.</a:t>
            </a:r>
            <a:r>
              <a:rPr lang="en-US" sz="1200" b="1" i="1" dirty="0" err="1" smtClean="0">
                <a:solidFill>
                  <a:srgbClr val="0000C0"/>
                </a:solidFill>
                <a:latin typeface="Consolas" charset="0"/>
              </a:rPr>
              <a:t>MAX_VALUE</a:t>
            </a:r>
            <a:r>
              <a:rPr lang="en-US" sz="1200" b="1" i="1" dirty="0" smtClean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i="1" dirty="0" err="1" smtClean="0">
                <a:solidFill>
                  <a:srgbClr val="000000"/>
                </a:solidFill>
                <a:latin typeface="Consolas" charset="0"/>
              </a:rPr>
              <a:t>minPath</a:t>
            </a:r>
            <a:r>
              <a:rPr lang="en-US" sz="1200" i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i="1" dirty="0" smtClean="0">
                <a:solidFill>
                  <a:srgbClr val="6A3E3E"/>
                </a:solidFill>
                <a:latin typeface="Consolas" charset="0"/>
              </a:rPr>
              <a:t>root</a:t>
            </a:r>
            <a:r>
              <a:rPr lang="en-US" sz="1200" i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200" i="1" dirty="0" smtClean="0">
                <a:solidFill>
                  <a:srgbClr val="6A3E3E"/>
                </a:solidFill>
                <a:latin typeface="Consolas" charset="0"/>
              </a:rPr>
              <a:t>r</a:t>
            </a:r>
            <a:r>
              <a:rPr lang="en-US" sz="1200" i="1" dirty="0" smtClean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err="1" smtClean="0">
                <a:solidFill>
                  <a:srgbClr val="6A3E3E"/>
                </a:solidFill>
                <a:latin typeface="Consolas" charset="0"/>
              </a:rPr>
              <a:t>r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b="1" dirty="0" err="1" smtClean="0">
                <a:solidFill>
                  <a:srgbClr val="0000C0"/>
                </a:solidFill>
                <a:latin typeface="Consolas" charset="0"/>
              </a:rPr>
              <a:t>val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}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minPath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TreeNode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root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, Result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res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root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==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)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0;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l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b="1" i="1" dirty="0" err="1" smtClean="0">
                <a:solidFill>
                  <a:srgbClr val="000000"/>
                </a:solidFill>
                <a:latin typeface="Consolas" charset="0"/>
              </a:rPr>
              <a:t>minPath</a:t>
            </a:r>
            <a:r>
              <a:rPr lang="en-US" sz="1200" b="1" i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b="1" i="1" dirty="0" err="1" smtClean="0">
                <a:solidFill>
                  <a:srgbClr val="6A3E3E"/>
                </a:solidFill>
                <a:latin typeface="Consolas" charset="0"/>
              </a:rPr>
              <a:t>root</a:t>
            </a:r>
            <a:r>
              <a:rPr lang="en-US" sz="1200" b="1" i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b="1" i="1" dirty="0" err="1" smtClean="0">
                <a:solidFill>
                  <a:srgbClr val="0000C0"/>
                </a:solidFill>
                <a:latin typeface="Consolas" charset="0"/>
              </a:rPr>
              <a:t>left</a:t>
            </a:r>
            <a:r>
              <a:rPr lang="en-US" sz="1200" b="1" i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200" b="1" i="1" dirty="0" smtClean="0">
                <a:solidFill>
                  <a:srgbClr val="6A3E3E"/>
                </a:solidFill>
                <a:latin typeface="Consolas" charset="0"/>
              </a:rPr>
              <a:t>res</a:t>
            </a:r>
            <a:r>
              <a:rPr lang="en-US" sz="1200" b="1" i="1" dirty="0" smtClean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r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b="1" i="1" dirty="0" err="1" smtClean="0">
                <a:solidFill>
                  <a:srgbClr val="000000"/>
                </a:solidFill>
                <a:latin typeface="Consolas" charset="0"/>
              </a:rPr>
              <a:t>minPath</a:t>
            </a:r>
            <a:r>
              <a:rPr lang="en-US" sz="1200" b="1" i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b="1" i="1" dirty="0" err="1" smtClean="0">
                <a:solidFill>
                  <a:srgbClr val="6A3E3E"/>
                </a:solidFill>
                <a:latin typeface="Consolas" charset="0"/>
              </a:rPr>
              <a:t>root</a:t>
            </a:r>
            <a:r>
              <a:rPr lang="en-US" sz="1200" b="1" i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b="1" i="1" dirty="0" err="1" smtClean="0">
                <a:solidFill>
                  <a:srgbClr val="0000C0"/>
                </a:solidFill>
                <a:latin typeface="Consolas" charset="0"/>
              </a:rPr>
              <a:t>right</a:t>
            </a:r>
            <a:r>
              <a:rPr lang="en-US" sz="1200" b="1" i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200" b="1" i="1" dirty="0" smtClean="0">
                <a:solidFill>
                  <a:srgbClr val="6A3E3E"/>
                </a:solidFill>
                <a:latin typeface="Consolas" charset="0"/>
              </a:rPr>
              <a:t>res</a:t>
            </a:r>
            <a:r>
              <a:rPr lang="en-US" sz="1200" b="1" i="1" dirty="0" smtClean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min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Math.</a:t>
            </a:r>
            <a:r>
              <a:rPr lang="en-US" sz="1200" b="1" i="1" dirty="0" err="1" smtClean="0">
                <a:solidFill>
                  <a:srgbClr val="000000"/>
                </a:solidFill>
                <a:latin typeface="Consolas" charset="0"/>
              </a:rPr>
              <a:t>min</a:t>
            </a:r>
            <a:r>
              <a:rPr lang="en-US" sz="1200" b="1" i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b="1" i="1" dirty="0" smtClean="0">
                <a:solidFill>
                  <a:srgbClr val="6A3E3E"/>
                </a:solidFill>
                <a:latin typeface="Consolas" charset="0"/>
              </a:rPr>
              <a:t>l</a:t>
            </a:r>
            <a:r>
              <a:rPr lang="en-US" sz="1200" b="1" i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200" b="1" i="1" dirty="0" smtClean="0">
                <a:solidFill>
                  <a:srgbClr val="6A3E3E"/>
                </a:solidFill>
                <a:latin typeface="Consolas" charset="0"/>
              </a:rPr>
              <a:t>r</a:t>
            </a:r>
            <a:r>
              <a:rPr lang="en-US" sz="1200" b="1" i="1" dirty="0" smtClean="0">
                <a:solidFill>
                  <a:srgbClr val="000000"/>
                </a:solidFill>
                <a:latin typeface="Consolas" charset="0"/>
              </a:rPr>
              <a:t>) + </a:t>
            </a:r>
            <a:r>
              <a:rPr lang="en-US" sz="1200" b="1" i="1" dirty="0" err="1" smtClean="0">
                <a:solidFill>
                  <a:srgbClr val="6A3E3E"/>
                </a:solidFill>
                <a:latin typeface="Consolas" charset="0"/>
              </a:rPr>
              <a:t>root</a:t>
            </a:r>
            <a:r>
              <a:rPr lang="en-US" sz="1200" b="1" i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b="1" i="1" dirty="0" err="1" smtClean="0">
                <a:solidFill>
                  <a:srgbClr val="0000C0"/>
                </a:solidFill>
                <a:latin typeface="Consolas" charset="0"/>
              </a:rPr>
              <a:t>val</a:t>
            </a:r>
            <a:r>
              <a:rPr lang="en-US" sz="1200" b="1" i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min2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Math.</a:t>
            </a:r>
            <a:r>
              <a:rPr lang="en-US" sz="1200" b="1" i="1" dirty="0" err="1" smtClean="0">
                <a:solidFill>
                  <a:srgbClr val="000000"/>
                </a:solidFill>
                <a:latin typeface="Consolas" charset="0"/>
              </a:rPr>
              <a:t>min</a:t>
            </a:r>
            <a:r>
              <a:rPr lang="en-US" sz="1200" b="1" i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b="1" i="1" dirty="0" smtClean="0">
                <a:solidFill>
                  <a:srgbClr val="6A3E3E"/>
                </a:solidFill>
                <a:latin typeface="Consolas" charset="0"/>
              </a:rPr>
              <a:t>min</a:t>
            </a:r>
            <a:r>
              <a:rPr lang="en-US" sz="1200" b="1" i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200" b="1" i="1" dirty="0" smtClean="0">
                <a:solidFill>
                  <a:srgbClr val="6A3E3E"/>
                </a:solidFill>
                <a:latin typeface="Consolas" charset="0"/>
              </a:rPr>
              <a:t>l</a:t>
            </a:r>
            <a:r>
              <a:rPr lang="en-US" sz="1200" b="1" i="1" dirty="0" smtClean="0">
                <a:solidFill>
                  <a:srgbClr val="000000"/>
                </a:solidFill>
                <a:latin typeface="Consolas" charset="0"/>
              </a:rPr>
              <a:t> + </a:t>
            </a:r>
            <a:r>
              <a:rPr lang="en-US" sz="1200" b="1" i="1" dirty="0" smtClean="0">
                <a:solidFill>
                  <a:srgbClr val="6A3E3E"/>
                </a:solidFill>
                <a:latin typeface="Consolas" charset="0"/>
              </a:rPr>
              <a:t>r</a:t>
            </a:r>
            <a:r>
              <a:rPr lang="en-US" sz="1200" b="1" i="1" dirty="0" smtClean="0">
                <a:solidFill>
                  <a:srgbClr val="000000"/>
                </a:solidFill>
                <a:latin typeface="Consolas" charset="0"/>
              </a:rPr>
              <a:t> + </a:t>
            </a:r>
            <a:r>
              <a:rPr lang="en-US" sz="1200" b="1" i="1" dirty="0" err="1" smtClean="0">
                <a:solidFill>
                  <a:srgbClr val="6A3E3E"/>
                </a:solidFill>
                <a:latin typeface="Consolas" charset="0"/>
              </a:rPr>
              <a:t>root</a:t>
            </a:r>
            <a:r>
              <a:rPr lang="en-US" sz="1200" b="1" i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b="1" i="1" dirty="0" err="1" smtClean="0">
                <a:solidFill>
                  <a:srgbClr val="0000C0"/>
                </a:solidFill>
                <a:latin typeface="Consolas" charset="0"/>
              </a:rPr>
              <a:t>val</a:t>
            </a:r>
            <a:r>
              <a:rPr lang="en-US" sz="1200" b="1" i="1" dirty="0" smtClean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res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dirty="0" err="1" smtClean="0">
                <a:solidFill>
                  <a:srgbClr val="0000C0"/>
                </a:solidFill>
                <a:latin typeface="Consolas" charset="0"/>
              </a:rPr>
              <a:t>val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u="sng" dirty="0" err="1" smtClean="0">
                <a:solidFill>
                  <a:srgbClr val="000000"/>
                </a:solidFill>
                <a:latin typeface="Consolas" charset="0"/>
              </a:rPr>
              <a:t>Math.</a:t>
            </a:r>
            <a:r>
              <a:rPr lang="en-US" sz="1200" i="1" u="sng" dirty="0" err="1" smtClean="0">
                <a:solidFill>
                  <a:srgbClr val="000000"/>
                </a:solidFill>
                <a:latin typeface="Consolas" charset="0"/>
              </a:rPr>
              <a:t>min</a:t>
            </a:r>
            <a:r>
              <a:rPr lang="en-US" sz="1200" i="1" u="sng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i="1" u="sng" dirty="0" err="1" smtClean="0">
                <a:solidFill>
                  <a:srgbClr val="6A3E3E"/>
                </a:solidFill>
                <a:latin typeface="Consolas" charset="0"/>
              </a:rPr>
              <a:t>res</a:t>
            </a:r>
            <a:r>
              <a:rPr lang="en-US" sz="1200" i="1" u="sng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i="1" u="sng" dirty="0" err="1" smtClean="0">
                <a:solidFill>
                  <a:srgbClr val="0000C0"/>
                </a:solidFill>
                <a:latin typeface="Consolas" charset="0"/>
              </a:rPr>
              <a:t>val</a:t>
            </a:r>
            <a:r>
              <a:rPr lang="en-US" sz="1200" i="1" u="sng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200" i="1" u="sng" dirty="0" smtClean="0">
                <a:solidFill>
                  <a:srgbClr val="6A3E3E"/>
                </a:solidFill>
                <a:latin typeface="Consolas" charset="0"/>
              </a:rPr>
              <a:t>min2</a:t>
            </a:r>
            <a:r>
              <a:rPr lang="en-US" sz="1200" i="1" u="sng" dirty="0" smtClean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min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28600" y="290837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b="0" i="0" dirty="0" smtClean="0">
                <a:solidFill>
                  <a:srgbClr val="2F2F2F"/>
                </a:solidFill>
                <a:effectLst/>
                <a:latin typeface="-apple-system" charset="0"/>
              </a:rPr>
              <a:t>跟</a:t>
            </a:r>
            <a:r>
              <a:rPr lang="en-US" altLang="zh-CN" sz="1200" b="0" i="0" dirty="0" smtClean="0">
                <a:solidFill>
                  <a:srgbClr val="2F2F2F"/>
                </a:solidFill>
                <a:effectLst/>
                <a:latin typeface="-apple-system" charset="0"/>
              </a:rPr>
              <a:t>BST</a:t>
            </a:r>
            <a:r>
              <a:rPr lang="zh-CN" altLang="en-US" sz="1200" b="0" i="0" dirty="0" smtClean="0">
                <a:solidFill>
                  <a:srgbClr val="2F2F2F"/>
                </a:solidFill>
                <a:effectLst/>
                <a:latin typeface="-apple-system" charset="0"/>
              </a:rPr>
              <a:t>没啥关系，不要看到</a:t>
            </a:r>
            <a:r>
              <a:rPr lang="en-US" altLang="zh-CN" sz="1200" b="0" i="0" dirty="0" smtClean="0">
                <a:solidFill>
                  <a:srgbClr val="2F2F2F"/>
                </a:solidFill>
                <a:effectLst/>
                <a:latin typeface="-apple-system" charset="0"/>
              </a:rPr>
              <a:t>BST</a:t>
            </a:r>
            <a:r>
              <a:rPr lang="zh-CN" altLang="en-US" sz="1200" b="0" i="0" dirty="0" smtClean="0">
                <a:solidFill>
                  <a:srgbClr val="2F2F2F"/>
                </a:solidFill>
                <a:effectLst/>
                <a:latin typeface="-apple-system" charset="0"/>
              </a:rPr>
              <a:t>就以为是最左边的路径之和（左边路径可以很长，右边路径可以很短），用递归做很简单。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5902037" y="969819"/>
            <a:ext cx="628996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ListNode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insert(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ListNode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arb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val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ListNode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newNode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ListNode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val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mr-IN" sz="1300" b="1" dirty="0" err="1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1300" b="1" dirty="0" err="1" smtClean="0">
                <a:solidFill>
                  <a:srgbClr val="6A3E3E"/>
                </a:solidFill>
                <a:latin typeface="Consolas" charset="0"/>
              </a:rPr>
              <a:t>arb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 == </a:t>
            </a:r>
            <a:r>
              <a:rPr lang="mr-IN" sz="1300" b="1" dirty="0" err="1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mr-IN" sz="1300" b="1" dirty="0" smtClean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newNode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dirty="0" err="1" smtClean="0">
                <a:solidFill>
                  <a:srgbClr val="0000C0"/>
                </a:solidFill>
                <a:latin typeface="Consolas" charset="0"/>
              </a:rPr>
              <a:t>next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newNode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newNode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}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ListNode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ptr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arb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do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dirty="0" smtClean="0">
                <a:solidFill>
                  <a:srgbClr val="3F7F5F"/>
                </a:solidFill>
                <a:latin typeface="Consolas" charset="0"/>
              </a:rPr>
              <a:t>// </a:t>
            </a:r>
            <a:r>
              <a:rPr lang="en-US" sz="1300" dirty="0" err="1" smtClean="0">
                <a:solidFill>
                  <a:srgbClr val="3F7F5F"/>
                </a:solidFill>
                <a:latin typeface="Consolas" charset="0"/>
              </a:rPr>
              <a:t>val</a:t>
            </a:r>
            <a:r>
              <a:rPr lang="en-US" sz="1300" dirty="0" smtClean="0">
                <a:solidFill>
                  <a:srgbClr val="3F7F5F"/>
                </a:solidFill>
                <a:latin typeface="Consolas" charset="0"/>
              </a:rPr>
              <a:t> is between two nodes, stop search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val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&gt;=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ptr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dirty="0" err="1" smtClean="0">
                <a:solidFill>
                  <a:srgbClr val="0000C0"/>
                </a:solidFill>
                <a:latin typeface="Consolas" charset="0"/>
              </a:rPr>
              <a:t>val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&amp;&amp;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val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&lt;=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ptr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dirty="0" err="1" smtClean="0">
                <a:solidFill>
                  <a:srgbClr val="0000C0"/>
                </a:solidFill>
                <a:latin typeface="Consolas" charset="0"/>
              </a:rPr>
              <a:t>next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dirty="0" err="1" smtClean="0">
                <a:solidFill>
                  <a:srgbClr val="0000C0"/>
                </a:solidFill>
                <a:latin typeface="Consolas" charset="0"/>
              </a:rPr>
              <a:t>val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break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ptr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dirty="0" err="1" smtClean="0">
                <a:solidFill>
                  <a:srgbClr val="0000C0"/>
                </a:solidFill>
                <a:latin typeface="Consolas" charset="0"/>
              </a:rPr>
              <a:t>val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&gt;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ptr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dirty="0" err="1" smtClean="0">
                <a:solidFill>
                  <a:srgbClr val="0000C0"/>
                </a:solidFill>
                <a:latin typeface="Consolas" charset="0"/>
              </a:rPr>
              <a:t>next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dirty="0" err="1" smtClean="0">
                <a:solidFill>
                  <a:srgbClr val="0000C0"/>
                </a:solidFill>
                <a:latin typeface="Consolas" charset="0"/>
              </a:rPr>
              <a:t>val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&amp;&amp; (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val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&gt;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ptr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dirty="0" err="1" smtClean="0">
                <a:solidFill>
                  <a:srgbClr val="0000C0"/>
                </a:solidFill>
                <a:latin typeface="Consolas" charset="0"/>
              </a:rPr>
              <a:t>val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</a:p>
          <a:p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			||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val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&lt;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ptr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dirty="0" err="1" smtClean="0">
                <a:solidFill>
                  <a:srgbClr val="0000C0"/>
                </a:solidFill>
                <a:latin typeface="Consolas" charset="0"/>
              </a:rPr>
              <a:t>next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dirty="0" err="1" smtClean="0">
                <a:solidFill>
                  <a:srgbClr val="0000C0"/>
                </a:solidFill>
                <a:latin typeface="Consolas" charset="0"/>
              </a:rPr>
              <a:t>val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))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break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ptr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ptr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dirty="0" err="1" smtClean="0">
                <a:solidFill>
                  <a:srgbClr val="0000C0"/>
                </a:solidFill>
                <a:latin typeface="Consolas" charset="0"/>
              </a:rPr>
              <a:t>next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}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while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ptr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!=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arb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);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newNode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dirty="0" err="1" smtClean="0">
                <a:solidFill>
                  <a:srgbClr val="0000C0"/>
                </a:solidFill>
                <a:latin typeface="Consolas" charset="0"/>
              </a:rPr>
              <a:t>next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ptr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dirty="0" err="1" smtClean="0">
                <a:solidFill>
                  <a:srgbClr val="0000C0"/>
                </a:solidFill>
                <a:latin typeface="Consolas" charset="0"/>
              </a:rPr>
              <a:t>next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ptr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dirty="0" err="1" smtClean="0">
                <a:solidFill>
                  <a:srgbClr val="0000C0"/>
                </a:solidFill>
                <a:latin typeface="Consolas" charset="0"/>
              </a:rPr>
              <a:t>next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newNode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newNode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en-US" sz="13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902037" y="0"/>
            <a:ext cx="4849091" cy="969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Insert Cycle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1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3918857" cy="899886"/>
          </a:xfrm>
        </p:spPr>
        <p:txBody>
          <a:bodyPr/>
          <a:lstStyle/>
          <a:p>
            <a:r>
              <a:rPr lang="en-US" dirty="0" smtClean="0"/>
              <a:t>Company 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899887"/>
            <a:ext cx="611981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Node 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getMaxAvgSubtree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(Node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root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root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==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root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Node[] 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ans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Node[1];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helper(</a:t>
            </a:r>
            <a:r>
              <a:rPr lang="en-US" sz="1300" i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charset="0"/>
              </a:rPr>
              <a:t>root</a:t>
            </a:r>
            <a:r>
              <a:rPr lang="en-US" sz="13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, </a:t>
            </a:r>
            <a:r>
              <a:rPr lang="en-US" sz="1300" i="1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nsolas" charset="0"/>
              </a:rPr>
              <a:t>ans</a:t>
            </a:r>
            <a:r>
              <a:rPr lang="en-US" sz="13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ans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[0];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}</a:t>
            </a:r>
          </a:p>
          <a:p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ResultWrapper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helper(Node </a:t>
            </a:r>
            <a:r>
              <a:rPr lang="en-US" sz="1300" b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charset="0"/>
              </a:rPr>
              <a:t>root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, Node[] </a:t>
            </a:r>
            <a:r>
              <a:rPr lang="en-US" sz="1300" b="1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nsolas" charset="0"/>
              </a:rPr>
              <a:t>ans</a:t>
            </a:r>
            <a:r>
              <a:rPr lang="en-US" sz="13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) 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sum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root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dirty="0" err="1" smtClean="0">
                <a:solidFill>
                  <a:srgbClr val="0000C0"/>
                </a:solidFill>
                <a:latin typeface="Consolas" charset="0"/>
              </a:rPr>
              <a:t>val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num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 1;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double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maxAvg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Integer.</a:t>
            </a:r>
            <a:r>
              <a:rPr lang="en-US" sz="1300" b="1" i="1" dirty="0" err="1" smtClean="0">
                <a:solidFill>
                  <a:srgbClr val="0000C0"/>
                </a:solidFill>
                <a:latin typeface="Consolas" charset="0"/>
              </a:rPr>
              <a:t>MIN_VALUE</a:t>
            </a:r>
            <a:r>
              <a:rPr lang="en-US" sz="1300" b="1" i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root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dirty="0" err="1" smtClean="0">
                <a:solidFill>
                  <a:srgbClr val="0000C0"/>
                </a:solidFill>
                <a:latin typeface="Consolas" charset="0"/>
              </a:rPr>
              <a:t>children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==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||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root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dirty="0" err="1" smtClean="0">
                <a:solidFill>
                  <a:srgbClr val="0000C0"/>
                </a:solidFill>
                <a:latin typeface="Consolas" charset="0"/>
              </a:rPr>
              <a:t>children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.isEmpty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())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ResultWrapper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sum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num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maxAvg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for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(Node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child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: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root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b="1" dirty="0" err="1" smtClean="0">
                <a:solidFill>
                  <a:srgbClr val="0000C0"/>
                </a:solidFill>
                <a:latin typeface="Consolas" charset="0"/>
              </a:rPr>
              <a:t>children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ResultWrapper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rw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helper(</a:t>
            </a:r>
            <a:r>
              <a:rPr lang="en-US" sz="1300" i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charset="0"/>
              </a:rPr>
              <a:t>child</a:t>
            </a:r>
            <a:r>
              <a:rPr lang="en-US" sz="13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, </a:t>
            </a:r>
            <a:r>
              <a:rPr lang="en-US" sz="1300" i="1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nsolas" charset="0"/>
              </a:rPr>
              <a:t>ans</a:t>
            </a:r>
            <a:r>
              <a:rPr lang="en-US" sz="13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);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mr-IN" sz="1300" dirty="0" err="1" smtClean="0">
                <a:solidFill>
                  <a:srgbClr val="6A3E3E"/>
                </a:solidFill>
                <a:latin typeface="Consolas" charset="0"/>
              </a:rPr>
              <a:t>sum</a:t>
            </a:r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 += </a:t>
            </a:r>
            <a:r>
              <a:rPr lang="mr-IN" sz="1300" dirty="0" err="1" smtClean="0">
                <a:solidFill>
                  <a:srgbClr val="6A3E3E"/>
                </a:solidFill>
                <a:latin typeface="Consolas" charset="0"/>
              </a:rPr>
              <a:t>rw</a:t>
            </a:r>
            <a:r>
              <a:rPr lang="mr-IN" sz="13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mr-IN" sz="1300" dirty="0" err="1" smtClean="0">
                <a:solidFill>
                  <a:srgbClr val="0000C0"/>
                </a:solidFill>
                <a:latin typeface="Consolas" charset="0"/>
              </a:rPr>
              <a:t>sum</a:t>
            </a:r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mr-IN" sz="1300" dirty="0" err="1" smtClean="0">
                <a:solidFill>
                  <a:srgbClr val="6A3E3E"/>
                </a:solidFill>
                <a:latin typeface="Consolas" charset="0"/>
              </a:rPr>
              <a:t>num</a:t>
            </a:r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 += </a:t>
            </a:r>
            <a:r>
              <a:rPr lang="mr-IN" sz="1300" dirty="0" err="1" smtClean="0">
                <a:solidFill>
                  <a:srgbClr val="6A3E3E"/>
                </a:solidFill>
                <a:latin typeface="Consolas" charset="0"/>
              </a:rPr>
              <a:t>rw</a:t>
            </a:r>
            <a:r>
              <a:rPr lang="mr-IN" sz="13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mr-IN" sz="1300" dirty="0" err="1" smtClean="0">
                <a:solidFill>
                  <a:srgbClr val="0000C0"/>
                </a:solidFill>
                <a:latin typeface="Consolas" charset="0"/>
              </a:rPr>
              <a:t>num</a:t>
            </a:r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maxAvg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dirty="0" err="1" smtClean="0">
                <a:solidFill>
                  <a:srgbClr val="000000"/>
                </a:solidFill>
                <a:latin typeface="Consolas" charset="0"/>
              </a:rPr>
              <a:t>Math.</a:t>
            </a:r>
            <a:r>
              <a:rPr lang="en-US" sz="1300" i="1" dirty="0" err="1" smtClean="0">
                <a:solidFill>
                  <a:srgbClr val="000000"/>
                </a:solidFill>
                <a:latin typeface="Consolas" charset="0"/>
              </a:rPr>
              <a:t>max</a:t>
            </a:r>
            <a:r>
              <a:rPr lang="en-US" sz="1300" i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i="1" dirty="0" err="1" smtClean="0">
                <a:solidFill>
                  <a:srgbClr val="6A3E3E"/>
                </a:solidFill>
                <a:latin typeface="Consolas" charset="0"/>
              </a:rPr>
              <a:t>maxAvg</a:t>
            </a:r>
            <a:r>
              <a:rPr lang="en-US" sz="1300" i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i="1" dirty="0" err="1" smtClean="0">
                <a:solidFill>
                  <a:srgbClr val="6A3E3E"/>
                </a:solidFill>
                <a:latin typeface="Consolas" charset="0"/>
              </a:rPr>
              <a:t>rw</a:t>
            </a:r>
            <a:r>
              <a:rPr lang="en-US" sz="1300" i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300" i="1" dirty="0" err="1" smtClean="0">
                <a:solidFill>
                  <a:srgbClr val="0000C0"/>
                </a:solidFill>
                <a:latin typeface="Consolas" charset="0"/>
              </a:rPr>
              <a:t>maxAvg</a:t>
            </a:r>
            <a:r>
              <a:rPr lang="en-US" sz="1300" i="1" dirty="0" smtClean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}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double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curAvg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= (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double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 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sum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/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num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curAvg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&gt;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maxAvg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ans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[0] = </a:t>
            </a:r>
            <a:r>
              <a:rPr lang="en-US" sz="1300" dirty="0" smtClean="0">
                <a:solidFill>
                  <a:srgbClr val="6A3E3E"/>
                </a:solidFill>
                <a:latin typeface="Consolas" charset="0"/>
              </a:rPr>
              <a:t>root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maxAvg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dirty="0" err="1" smtClean="0">
                <a:solidFill>
                  <a:srgbClr val="6A3E3E"/>
                </a:solidFill>
                <a:latin typeface="Consolas" charset="0"/>
              </a:rPr>
              <a:t>curAvg</a:t>
            </a:r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}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 smtClean="0">
                <a:solidFill>
                  <a:srgbClr val="000000"/>
                </a:solidFill>
                <a:latin typeface="Consolas" charset="0"/>
              </a:rPr>
              <a:t>ResultWrapper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smtClean="0">
                <a:solidFill>
                  <a:srgbClr val="6A3E3E"/>
                </a:solidFill>
                <a:latin typeface="Consolas" charset="0"/>
              </a:rPr>
              <a:t>sum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num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dirty="0" err="1" smtClean="0">
                <a:solidFill>
                  <a:srgbClr val="6A3E3E"/>
                </a:solidFill>
                <a:latin typeface="Consolas" charset="0"/>
              </a:rPr>
              <a:t>maxAvg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en-US" sz="1300" dirty="0"/>
          </a:p>
        </p:txBody>
      </p:sp>
      <p:sp>
        <p:nvSpPr>
          <p:cNvPr id="3" name="Rectangle 2"/>
          <p:cNvSpPr/>
          <p:nvPr/>
        </p:nvSpPr>
        <p:spPr>
          <a:xfrm>
            <a:off x="5936343" y="899887"/>
            <a:ext cx="6279470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 String </a:t>
            </a:r>
            <a:r>
              <a:rPr lang="en-US" sz="1300" b="1" dirty="0" err="1">
                <a:solidFill>
                  <a:srgbClr val="000000"/>
                </a:solidFill>
                <a:latin typeface="Consolas" charset="0"/>
              </a:rPr>
              <a:t>longestPalindrome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(String </a:t>
            </a:r>
            <a:r>
              <a:rPr lang="en-US" sz="1300" b="1" dirty="0">
                <a:solidFill>
                  <a:srgbClr val="6A3E3E"/>
                </a:solidFill>
                <a:latin typeface="Consolas" charset="0"/>
              </a:rPr>
              <a:t>s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)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[] </a:t>
            </a:r>
            <a:r>
              <a:rPr lang="en-US" sz="1300" b="1" dirty="0" err="1">
                <a:solidFill>
                  <a:srgbClr val="6A3E3E"/>
                </a:solidFill>
                <a:latin typeface="Consolas" charset="0"/>
              </a:rPr>
              <a:t>pos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300" b="1" dirty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[2];</a:t>
            </a:r>
          </a:p>
          <a:p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mr-IN" sz="1300" b="1" dirty="0" err="1">
                <a:solidFill>
                  <a:srgbClr val="7F0055"/>
                </a:solidFill>
                <a:latin typeface="Consolas" charset="0"/>
              </a:rPr>
              <a:t>for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1300" b="1" dirty="0" err="1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 = 0; 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 &lt; 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s</a:t>
            </a:r>
            <a:r>
              <a:rPr lang="mr-IN" sz="1300" b="1" dirty="0" err="1">
                <a:solidFill>
                  <a:srgbClr val="000000"/>
                </a:solidFill>
                <a:latin typeface="Consolas" charset="0"/>
              </a:rPr>
              <a:t>.length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(); 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++){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i="1" dirty="0" smtClean="0">
                <a:solidFill>
                  <a:srgbClr val="000000"/>
                </a:solidFill>
                <a:latin typeface="Consolas" charset="0"/>
              </a:rPr>
              <a:t>expand(</a:t>
            </a:r>
            <a:r>
              <a:rPr lang="en-US" sz="1300" i="1" dirty="0" smtClean="0">
                <a:solidFill>
                  <a:srgbClr val="6A3E3E"/>
                </a:solidFill>
                <a:latin typeface="Consolas" charset="0"/>
              </a:rPr>
              <a:t>s</a:t>
            </a:r>
            <a:r>
              <a:rPr lang="en-US" sz="1300" i="1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i="1" dirty="0" err="1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en-US" sz="1300" i="1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i="1" dirty="0" err="1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en-US" sz="1300" i="1" dirty="0" err="1">
                <a:solidFill>
                  <a:srgbClr val="000000"/>
                </a:solidFill>
                <a:latin typeface="Consolas" charset="0"/>
              </a:rPr>
              <a:t>,</a:t>
            </a:r>
            <a:r>
              <a:rPr lang="en-US" sz="1300" i="1" dirty="0" err="1">
                <a:solidFill>
                  <a:srgbClr val="6A3E3E"/>
                </a:solidFill>
                <a:latin typeface="Consolas" charset="0"/>
              </a:rPr>
              <a:t>pos</a:t>
            </a:r>
            <a:r>
              <a:rPr lang="en-US" sz="1300" i="1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300" i="1" dirty="0" smtClean="0">
                <a:solidFill>
                  <a:srgbClr val="000000"/>
                </a:solidFill>
                <a:latin typeface="Consolas" charset="0"/>
              </a:rPr>
              <a:t>expand(</a:t>
            </a:r>
            <a:r>
              <a:rPr lang="en-US" sz="1300" i="1" dirty="0" smtClean="0">
                <a:solidFill>
                  <a:srgbClr val="6A3E3E"/>
                </a:solidFill>
                <a:latin typeface="Consolas" charset="0"/>
              </a:rPr>
              <a:t>s</a:t>
            </a:r>
            <a:r>
              <a:rPr lang="en-US" sz="1300" i="1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i="1" dirty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en-US" sz="1300" i="1" dirty="0">
                <a:solidFill>
                  <a:srgbClr val="000000"/>
                </a:solidFill>
                <a:latin typeface="Consolas" charset="0"/>
              </a:rPr>
              <a:t>-1, </a:t>
            </a:r>
            <a:r>
              <a:rPr lang="en-US" sz="1300" i="1" dirty="0" err="1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en-US" sz="1300" i="1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i="1" dirty="0" err="1">
                <a:solidFill>
                  <a:srgbClr val="6A3E3E"/>
                </a:solidFill>
                <a:latin typeface="Consolas" charset="0"/>
              </a:rPr>
              <a:t>pos</a:t>
            </a:r>
            <a:r>
              <a:rPr lang="en-US" sz="1300" i="1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charset="0"/>
              </a:rPr>
              <a:t>	}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300" b="1" dirty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>
                <a:solidFill>
                  <a:srgbClr val="6A3E3E"/>
                </a:solidFill>
                <a:latin typeface="Consolas" charset="0"/>
              </a:rPr>
              <a:t>s</a:t>
            </a:r>
            <a:r>
              <a:rPr lang="en-US" sz="1300" b="1" dirty="0" err="1">
                <a:solidFill>
                  <a:srgbClr val="000000"/>
                </a:solidFill>
                <a:latin typeface="Consolas" charset="0"/>
              </a:rPr>
              <a:t>.substring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300" b="1" dirty="0" err="1">
                <a:solidFill>
                  <a:srgbClr val="6A3E3E"/>
                </a:solidFill>
                <a:latin typeface="Consolas" charset="0"/>
              </a:rPr>
              <a:t>pos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[0], </a:t>
            </a:r>
            <a:r>
              <a:rPr lang="en-US" sz="1300" b="1" dirty="0" err="1">
                <a:solidFill>
                  <a:srgbClr val="6A3E3E"/>
                </a:solidFill>
                <a:latin typeface="Consolas" charset="0"/>
              </a:rPr>
              <a:t>pos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[0] + </a:t>
            </a:r>
            <a:r>
              <a:rPr lang="en-US" sz="1300" b="1" dirty="0" err="1">
                <a:solidFill>
                  <a:srgbClr val="6A3E3E"/>
                </a:solidFill>
                <a:latin typeface="Consolas" charset="0"/>
              </a:rPr>
              <a:t>pos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[1]);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en-US" sz="1300" dirty="0">
              <a:solidFill>
                <a:srgbClr val="000000"/>
              </a:solidFill>
              <a:latin typeface="Consolas" charset="0"/>
            </a:endParaRPr>
          </a:p>
          <a:p>
            <a:endParaRPr lang="en-US" sz="130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sz="1300" b="1" dirty="0" smtClean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charset="0"/>
              </a:rPr>
              <a:t>void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smtClean="0">
                <a:solidFill>
                  <a:srgbClr val="000000"/>
                </a:solidFill>
                <a:latin typeface="Consolas" charset="0"/>
              </a:rPr>
              <a:t>expand (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String </a:t>
            </a:r>
            <a:r>
              <a:rPr lang="en-US" sz="1300" b="1" dirty="0">
                <a:solidFill>
                  <a:srgbClr val="6A3E3E"/>
                </a:solidFill>
                <a:latin typeface="Consolas" charset="0"/>
              </a:rPr>
              <a:t>s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dirty="0" err="1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 err="1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dirty="0" err="1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300" b="1" dirty="0">
                <a:solidFill>
                  <a:srgbClr val="6A3E3E"/>
                </a:solidFill>
                <a:latin typeface="Consolas" charset="0"/>
              </a:rPr>
              <a:t>j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300" b="1" dirty="0" err="1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[] </a:t>
            </a:r>
            <a:r>
              <a:rPr lang="en-US" sz="1300" b="1" dirty="0" err="1">
                <a:solidFill>
                  <a:srgbClr val="6A3E3E"/>
                </a:solidFill>
                <a:latin typeface="Consolas" charset="0"/>
              </a:rPr>
              <a:t>pos</a:t>
            </a:r>
            <a:r>
              <a:rPr lang="en-US" sz="1300" b="1" dirty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mr-IN" sz="1300" b="1" dirty="0" err="1">
                <a:solidFill>
                  <a:srgbClr val="7F0055"/>
                </a:solidFill>
                <a:latin typeface="Consolas" charset="0"/>
              </a:rPr>
              <a:t>while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 &gt;= 0 &amp;&amp; 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j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 &lt; 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s</a:t>
            </a:r>
            <a:r>
              <a:rPr lang="mr-IN" sz="1300" b="1" dirty="0" err="1">
                <a:solidFill>
                  <a:srgbClr val="000000"/>
                </a:solidFill>
                <a:latin typeface="Consolas" charset="0"/>
              </a:rPr>
              <a:t>.length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() &amp;&amp; 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s</a:t>
            </a:r>
            <a:r>
              <a:rPr lang="mr-IN" sz="1300" b="1" dirty="0" err="1">
                <a:solidFill>
                  <a:srgbClr val="000000"/>
                </a:solidFill>
                <a:latin typeface="Consolas" charset="0"/>
              </a:rPr>
              <a:t>.charAt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) == 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s</a:t>
            </a:r>
            <a:r>
              <a:rPr lang="mr-IN" sz="1300" b="1" dirty="0" err="1">
                <a:solidFill>
                  <a:srgbClr val="000000"/>
                </a:solidFill>
                <a:latin typeface="Consolas" charset="0"/>
              </a:rPr>
              <a:t>.charAt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j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)){</a:t>
            </a:r>
          </a:p>
          <a:p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mr-IN" sz="1300" b="1" dirty="0" err="1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1300" b="1" dirty="0">
                <a:solidFill>
                  <a:srgbClr val="6A3E3E"/>
                </a:solidFill>
                <a:latin typeface="Consolas" charset="0"/>
              </a:rPr>
              <a:t>j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-</a:t>
            </a:r>
            <a:r>
              <a:rPr lang="mr-IN" sz="1300" b="1" dirty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+1 &gt; </a:t>
            </a:r>
            <a:r>
              <a:rPr lang="mr-IN" sz="1300" b="1" dirty="0" err="1">
                <a:solidFill>
                  <a:srgbClr val="6A3E3E"/>
                </a:solidFill>
                <a:latin typeface="Consolas" charset="0"/>
              </a:rPr>
              <a:t>pos</a:t>
            </a:r>
            <a:r>
              <a:rPr lang="mr-IN" sz="1300" b="1" dirty="0">
                <a:solidFill>
                  <a:srgbClr val="000000"/>
                </a:solidFill>
                <a:latin typeface="Consolas" charset="0"/>
              </a:rPr>
              <a:t>[1]){</a:t>
            </a:r>
          </a:p>
          <a:p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mr-IN" sz="1300" dirty="0" err="1">
                <a:solidFill>
                  <a:srgbClr val="6A3E3E"/>
                </a:solidFill>
                <a:latin typeface="Consolas" charset="0"/>
              </a:rPr>
              <a:t>pos</a:t>
            </a:r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[0] = </a:t>
            </a:r>
            <a:r>
              <a:rPr lang="mr-IN" sz="1300" dirty="0" err="1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mr-IN" sz="1300" dirty="0" err="1">
                <a:solidFill>
                  <a:srgbClr val="6A3E3E"/>
                </a:solidFill>
                <a:latin typeface="Consolas" charset="0"/>
              </a:rPr>
              <a:t>pos</a:t>
            </a:r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[1] = </a:t>
            </a:r>
            <a:r>
              <a:rPr lang="mr-IN" sz="1300" dirty="0">
                <a:solidFill>
                  <a:srgbClr val="6A3E3E"/>
                </a:solidFill>
                <a:latin typeface="Consolas" charset="0"/>
              </a:rPr>
              <a:t>j</a:t>
            </a:r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-</a:t>
            </a:r>
            <a:r>
              <a:rPr lang="mr-IN" sz="1300" dirty="0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+1;</a:t>
            </a:r>
          </a:p>
          <a:p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		}</a:t>
            </a:r>
          </a:p>
          <a:p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mr-IN" sz="1300" dirty="0" err="1">
                <a:solidFill>
                  <a:srgbClr val="6A3E3E"/>
                </a:solidFill>
                <a:latin typeface="Consolas" charset="0"/>
              </a:rPr>
              <a:t>i</a:t>
            </a:r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--;</a:t>
            </a:r>
          </a:p>
          <a:p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mr-IN" sz="1300" dirty="0" err="1">
                <a:solidFill>
                  <a:srgbClr val="6A3E3E"/>
                </a:solidFill>
                <a:latin typeface="Consolas" charset="0"/>
              </a:rPr>
              <a:t>j</a:t>
            </a:r>
            <a:r>
              <a:rPr lang="mr-IN" sz="1300" dirty="0" err="1">
                <a:solidFill>
                  <a:srgbClr val="000000"/>
                </a:solidFill>
                <a:latin typeface="Consolas" charset="0"/>
              </a:rPr>
              <a:t>++</a:t>
            </a:r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mr-IN" sz="1300" dirty="0">
                <a:solidFill>
                  <a:srgbClr val="000000"/>
                </a:solidFill>
                <a:latin typeface="Consolas" charset="0"/>
              </a:rPr>
              <a:t>	}</a:t>
            </a:r>
          </a:p>
          <a:p>
            <a:r>
              <a:rPr lang="mr-IN" sz="1300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en-US" sz="13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936343" y="1"/>
            <a:ext cx="6119813" cy="899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Longest Palindrome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5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28675"/>
          </a:xfrm>
        </p:spPr>
        <p:txBody>
          <a:bodyPr/>
          <a:lstStyle/>
          <a:p>
            <a:r>
              <a:rPr lang="en-US" dirty="0" smtClean="0"/>
              <a:t>City Connection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828675"/>
            <a:ext cx="98869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ArrayList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&lt;Connection&gt; 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getLowCost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ArrayList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&lt;Connection&gt;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connections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)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connections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==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|| </a:t>
            </a:r>
            <a:r>
              <a:rPr lang="en-US" sz="1200" b="1" dirty="0" err="1" smtClean="0">
                <a:solidFill>
                  <a:srgbClr val="6A3E3E"/>
                </a:solidFill>
                <a:latin typeface="Consolas" charset="0"/>
              </a:rPr>
              <a:t>connections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.isEmpty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())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connections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Collections.</a:t>
            </a:r>
            <a:r>
              <a:rPr lang="en-US" sz="1200" i="1" dirty="0" err="1" smtClean="0">
                <a:solidFill>
                  <a:srgbClr val="000000"/>
                </a:solidFill>
                <a:latin typeface="Consolas" charset="0"/>
              </a:rPr>
              <a:t>sort</a:t>
            </a:r>
            <a:r>
              <a:rPr lang="en-US" sz="1200" i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i="1" dirty="0" smtClean="0">
                <a:solidFill>
                  <a:srgbClr val="6A3E3E"/>
                </a:solidFill>
                <a:latin typeface="Consolas" charset="0"/>
              </a:rPr>
              <a:t>connections</a:t>
            </a:r>
            <a:r>
              <a:rPr lang="en-US" sz="1200" i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200" b="1" i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200" b="1" i="1" dirty="0" smtClean="0">
                <a:solidFill>
                  <a:srgbClr val="000000"/>
                </a:solidFill>
                <a:latin typeface="Consolas" charset="0"/>
              </a:rPr>
              <a:t> Comparator&lt;Connection&gt;(){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dirty="0" smtClean="0">
                <a:solidFill>
                  <a:srgbClr val="646464"/>
                </a:solidFill>
                <a:latin typeface="Consolas" charset="0"/>
              </a:rPr>
              <a:t>@Override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err="1" smtClean="0">
                <a:solidFill>
                  <a:srgbClr val="7F0055"/>
                </a:solidFill>
                <a:highlight>
                  <a:srgbClr val="D4D4D4"/>
                </a:highlight>
                <a:latin typeface="Consolas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 compare(Connection </a:t>
            </a:r>
            <a:r>
              <a:rPr lang="en-US" sz="1200" b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charset="0"/>
              </a:rPr>
              <a:t>c1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, Connection </a:t>
            </a:r>
            <a:r>
              <a:rPr lang="en-US" sz="1200" b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charset="0"/>
              </a:rPr>
              <a:t>c2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){	</a:t>
            </a:r>
            <a:r>
              <a:rPr lang="en-US" sz="1200" b="1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 charset="0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 </a:t>
            </a:r>
            <a:r>
              <a:rPr lang="en-US" sz="1200" b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charset="0"/>
              </a:rPr>
              <a:t>c1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.</a:t>
            </a:r>
            <a:r>
              <a:rPr lang="en-US" sz="1200" b="1" dirty="0" smtClean="0">
                <a:solidFill>
                  <a:srgbClr val="0000C0"/>
                </a:solidFill>
                <a:highlight>
                  <a:srgbClr val="D4D4D4"/>
                </a:highlight>
                <a:latin typeface="Consolas" charset="0"/>
              </a:rPr>
              <a:t>cost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 - </a:t>
            </a:r>
            <a:r>
              <a:rPr lang="en-US" sz="1200" b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charset="0"/>
              </a:rPr>
              <a:t>c2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.</a:t>
            </a:r>
            <a:r>
              <a:rPr lang="en-US" sz="1200" b="1" dirty="0" smtClean="0">
                <a:solidFill>
                  <a:srgbClr val="0000C0"/>
                </a:solidFill>
                <a:highlight>
                  <a:srgbClr val="D4D4D4"/>
                </a:highlight>
                <a:latin typeface="Consolas" charset="0"/>
              </a:rPr>
              <a:t>cost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; 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}</a:t>
            </a:r>
          </a:p>
          <a:p>
            <a:r>
              <a:rPr lang="mr-IN" sz="1200" dirty="0" smtClean="0">
                <a:solidFill>
                  <a:srgbClr val="000000"/>
                </a:solidFill>
                <a:latin typeface="Consolas" charset="0"/>
              </a:rPr>
              <a:t>	});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Map&lt;String, String&gt; </a:t>
            </a:r>
            <a:r>
              <a:rPr lang="en-US" sz="1200" dirty="0" smtClean="0">
                <a:solidFill>
                  <a:srgbClr val="6A3E3E"/>
                </a:solidFill>
                <a:latin typeface="Consolas" charset="0"/>
              </a:rPr>
              <a:t>map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HashMap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&lt;String, String&gt;();</a:t>
            </a:r>
            <a:r>
              <a:rPr lang="en-US" sz="1200" dirty="0" smtClean="0">
                <a:solidFill>
                  <a:srgbClr val="3F7F5F"/>
                </a:solidFill>
                <a:latin typeface="Consolas" charset="0"/>
              </a:rPr>
              <a:t>// </a:t>
            </a:r>
            <a:r>
              <a:rPr lang="en-US" sz="1200" u="sng" dirty="0" smtClean="0">
                <a:solidFill>
                  <a:srgbClr val="3F7F5F"/>
                </a:solidFill>
                <a:latin typeface="Consolas" charset="0"/>
              </a:rPr>
              <a:t>pre-processing to make city connect to itself</a:t>
            </a:r>
            <a:endParaRPr lang="en-US" sz="1200" b="1" dirty="0" smtClean="0">
              <a:solidFill>
                <a:srgbClr val="000000"/>
              </a:solidFill>
              <a:latin typeface="Consolas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for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(Connection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con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: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connections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map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.put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dirty="0" smtClean="0">
                <a:solidFill>
                  <a:srgbClr val="6A3E3E"/>
                </a:solidFill>
                <a:latin typeface="Consolas" charset="0"/>
              </a:rPr>
              <a:t>con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dirty="0" smtClean="0">
                <a:solidFill>
                  <a:srgbClr val="0000C0"/>
                </a:solidFill>
                <a:latin typeface="Consolas" charset="0"/>
              </a:rPr>
              <a:t>node1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200" dirty="0" smtClean="0">
                <a:solidFill>
                  <a:srgbClr val="6A3E3E"/>
                </a:solidFill>
                <a:latin typeface="Consolas" charset="0"/>
              </a:rPr>
              <a:t>con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dirty="0" smtClean="0">
                <a:solidFill>
                  <a:srgbClr val="0000C0"/>
                </a:solidFill>
                <a:latin typeface="Consolas" charset="0"/>
              </a:rPr>
              <a:t>node1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map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.put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dirty="0" smtClean="0">
                <a:solidFill>
                  <a:srgbClr val="6A3E3E"/>
                </a:solidFill>
                <a:latin typeface="Consolas" charset="0"/>
              </a:rPr>
              <a:t>con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dirty="0" smtClean="0">
                <a:solidFill>
                  <a:srgbClr val="0000C0"/>
                </a:solidFill>
                <a:latin typeface="Consolas" charset="0"/>
              </a:rPr>
              <a:t>node2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200" dirty="0" smtClean="0">
                <a:solidFill>
                  <a:srgbClr val="6A3E3E"/>
                </a:solidFill>
                <a:latin typeface="Consolas" charset="0"/>
              </a:rPr>
              <a:t>con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dirty="0" smtClean="0">
                <a:solidFill>
                  <a:srgbClr val="0000C0"/>
                </a:solidFill>
                <a:latin typeface="Consolas" charset="0"/>
              </a:rPr>
              <a:t>node2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}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ArrayList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&lt;Connection&gt; 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ans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ArrayList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&lt;Connection&gt;(); </a:t>
            </a:r>
            <a:r>
              <a:rPr lang="en-US" sz="1200" dirty="0" smtClean="0">
                <a:solidFill>
                  <a:srgbClr val="3F7F5F"/>
                </a:solidFill>
                <a:latin typeface="Consolas" charset="0"/>
              </a:rPr>
              <a:t>// traverse connections to build MST</a:t>
            </a:r>
            <a:endParaRPr lang="en-US" sz="1200" b="1" dirty="0" smtClean="0">
              <a:solidFill>
                <a:srgbClr val="000000"/>
              </a:solidFill>
              <a:latin typeface="Consolas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for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(Connection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con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: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connections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String </a:t>
            </a:r>
            <a:r>
              <a:rPr lang="en-US" sz="1200" dirty="0" smtClean="0">
                <a:solidFill>
                  <a:srgbClr val="6A3E3E"/>
                </a:solidFill>
                <a:latin typeface="Consolas" charset="0"/>
              </a:rPr>
              <a:t>root1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i="1" dirty="0" smtClean="0">
                <a:solidFill>
                  <a:srgbClr val="000000"/>
                </a:solidFill>
                <a:latin typeface="Consolas" charset="0"/>
              </a:rPr>
              <a:t>root(</a:t>
            </a:r>
            <a:r>
              <a:rPr lang="en-US" sz="1200" i="1" dirty="0" smtClean="0">
                <a:solidFill>
                  <a:srgbClr val="6A3E3E"/>
                </a:solidFill>
                <a:latin typeface="Consolas" charset="0"/>
              </a:rPr>
              <a:t>con</a:t>
            </a:r>
            <a:r>
              <a:rPr lang="en-US" sz="1200" i="1" dirty="0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i="1" dirty="0" smtClean="0">
                <a:solidFill>
                  <a:srgbClr val="0000C0"/>
                </a:solidFill>
                <a:latin typeface="Consolas" charset="0"/>
              </a:rPr>
              <a:t>node1</a:t>
            </a:r>
            <a:r>
              <a:rPr lang="en-US" sz="1200" i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200" i="1" dirty="0" smtClean="0">
                <a:solidFill>
                  <a:srgbClr val="6A3E3E"/>
                </a:solidFill>
                <a:latin typeface="Consolas" charset="0"/>
              </a:rPr>
              <a:t>map</a:t>
            </a:r>
            <a:r>
              <a:rPr lang="en-US" sz="1200" i="1" dirty="0" smtClean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String </a:t>
            </a:r>
            <a:r>
              <a:rPr lang="en-US" sz="1200" dirty="0" smtClean="0">
                <a:solidFill>
                  <a:srgbClr val="6A3E3E"/>
                </a:solidFill>
                <a:latin typeface="Consolas" charset="0"/>
              </a:rPr>
              <a:t>root2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i="1" dirty="0" smtClean="0">
                <a:solidFill>
                  <a:srgbClr val="000000"/>
                </a:solidFill>
                <a:latin typeface="Consolas" charset="0"/>
              </a:rPr>
              <a:t>root(</a:t>
            </a:r>
            <a:r>
              <a:rPr lang="en-US" sz="1200" i="1" dirty="0" smtClean="0">
                <a:solidFill>
                  <a:srgbClr val="6A3E3E"/>
                </a:solidFill>
                <a:latin typeface="Consolas" charset="0"/>
              </a:rPr>
              <a:t>con</a:t>
            </a:r>
            <a:r>
              <a:rPr lang="en-US" sz="1200" i="1" dirty="0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i="1" dirty="0" smtClean="0">
                <a:solidFill>
                  <a:srgbClr val="0000C0"/>
                </a:solidFill>
                <a:latin typeface="Consolas" charset="0"/>
              </a:rPr>
              <a:t>node2</a:t>
            </a:r>
            <a:r>
              <a:rPr lang="en-US" sz="1200" i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200" i="1" dirty="0" smtClean="0">
                <a:solidFill>
                  <a:srgbClr val="6A3E3E"/>
                </a:solidFill>
                <a:latin typeface="Consolas" charset="0"/>
              </a:rPr>
              <a:t>map</a:t>
            </a:r>
            <a:r>
              <a:rPr lang="en-US" sz="1200" i="1" dirty="0" smtClean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root1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.equals(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root2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))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continue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;	</a:t>
            </a:r>
            <a:r>
              <a:rPr lang="en-US" sz="1200" b="1" dirty="0" smtClean="0">
                <a:solidFill>
                  <a:srgbClr val="3F7F5F"/>
                </a:solidFill>
                <a:latin typeface="Consolas" charset="0"/>
              </a:rPr>
              <a:t>// if they are already connected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map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.put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dirty="0" smtClean="0">
                <a:solidFill>
                  <a:srgbClr val="6A3E3E"/>
                </a:solidFill>
                <a:latin typeface="Consolas" charset="0"/>
              </a:rPr>
              <a:t>root2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200" dirty="0" smtClean="0">
                <a:solidFill>
                  <a:srgbClr val="6A3E3E"/>
                </a:solidFill>
                <a:latin typeface="Consolas" charset="0"/>
              </a:rPr>
              <a:t>root1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);		</a:t>
            </a:r>
            <a:r>
              <a:rPr lang="en-US" sz="1200" dirty="0" smtClean="0">
                <a:solidFill>
                  <a:srgbClr val="3F7F5F"/>
                </a:solidFill>
                <a:latin typeface="Consolas" charset="0"/>
              </a:rPr>
              <a:t>// union them </a:t>
            </a:r>
            <a:endParaRPr lang="en-US" sz="1200" dirty="0" smtClean="0">
              <a:solidFill>
                <a:srgbClr val="000000"/>
              </a:solidFill>
              <a:latin typeface="Consolas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ans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.add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dirty="0" smtClean="0">
                <a:solidFill>
                  <a:srgbClr val="6A3E3E"/>
                </a:solidFill>
                <a:latin typeface="Consolas" charset="0"/>
              </a:rPr>
              <a:t>con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}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b="1" dirty="0" err="1" smtClean="0">
                <a:solidFill>
                  <a:srgbClr val="6A3E3E"/>
                </a:solidFill>
                <a:latin typeface="Consolas" charset="0"/>
              </a:rPr>
              <a:t>map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.size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() - 1 != </a:t>
            </a:r>
            <a:r>
              <a:rPr lang="en-US" sz="1200" b="1" dirty="0" err="1" smtClean="0">
                <a:solidFill>
                  <a:srgbClr val="6A3E3E"/>
                </a:solidFill>
                <a:latin typeface="Consolas" charset="0"/>
              </a:rPr>
              <a:t>ans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.size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())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; 	</a:t>
            </a:r>
            <a:r>
              <a:rPr lang="en-US" altLang="zh-CN" sz="1200" dirty="0" smtClean="0">
                <a:solidFill>
                  <a:srgbClr val="3F7F5F"/>
                </a:solidFill>
                <a:latin typeface="Consolas" charset="0"/>
              </a:rPr>
              <a:t>//</a:t>
            </a:r>
            <a:r>
              <a:rPr lang="zh-CN" altLang="en-US" sz="1200" dirty="0" smtClean="0">
                <a:solidFill>
                  <a:srgbClr val="3F7F5F"/>
                </a:solidFill>
                <a:latin typeface="Consolas" charset="0"/>
              </a:rPr>
              <a:t>检查是否联通，不连通的话边更少</a:t>
            </a:r>
            <a:endParaRPr lang="en-US" sz="1200" b="1" dirty="0" smtClean="0">
              <a:solidFill>
                <a:srgbClr val="000000"/>
              </a:solidFill>
              <a:latin typeface="Consolas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Collections.</a:t>
            </a:r>
            <a:r>
              <a:rPr lang="en-US" sz="1200" i="1" dirty="0" err="1" smtClean="0">
                <a:solidFill>
                  <a:srgbClr val="000000"/>
                </a:solidFill>
                <a:latin typeface="Consolas" charset="0"/>
              </a:rPr>
              <a:t>sort</a:t>
            </a:r>
            <a:r>
              <a:rPr lang="en-US" sz="1200" i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i="1" dirty="0" err="1" smtClean="0">
                <a:solidFill>
                  <a:srgbClr val="6A3E3E"/>
                </a:solidFill>
                <a:latin typeface="Consolas" charset="0"/>
              </a:rPr>
              <a:t>ans</a:t>
            </a:r>
            <a:r>
              <a:rPr lang="en-US" sz="1200" i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200" b="1" i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200" b="1" i="1" dirty="0" smtClean="0">
                <a:solidFill>
                  <a:srgbClr val="000000"/>
                </a:solidFill>
                <a:latin typeface="Consolas" charset="0"/>
              </a:rPr>
              <a:t> Comparator&lt;Connection&gt;(){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dirty="0" smtClean="0">
                <a:solidFill>
                  <a:srgbClr val="646464"/>
                </a:solidFill>
                <a:latin typeface="Consolas" charset="0"/>
              </a:rPr>
              <a:t>@Override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compare(Connection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c1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, Connection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c2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c1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b="1" dirty="0" smtClean="0">
                <a:solidFill>
                  <a:srgbClr val="0000C0"/>
                </a:solidFill>
                <a:latin typeface="Consolas" charset="0"/>
              </a:rPr>
              <a:t>node1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.equals(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c2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b="1" dirty="0" smtClean="0">
                <a:solidFill>
                  <a:srgbClr val="0000C0"/>
                </a:solidFill>
                <a:latin typeface="Consolas" charset="0"/>
              </a:rPr>
              <a:t>node1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))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	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c1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b="1" dirty="0" smtClean="0">
                <a:solidFill>
                  <a:srgbClr val="0000C0"/>
                </a:solidFill>
                <a:latin typeface="Consolas" charset="0"/>
              </a:rPr>
              <a:t>node2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.compareTo(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c2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b="1" dirty="0" smtClean="0">
                <a:solidFill>
                  <a:srgbClr val="0000C0"/>
                </a:solidFill>
                <a:latin typeface="Consolas" charset="0"/>
              </a:rPr>
              <a:t>node2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c1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b="1" dirty="0" smtClean="0">
                <a:solidFill>
                  <a:srgbClr val="0000C0"/>
                </a:solidFill>
                <a:latin typeface="Consolas" charset="0"/>
              </a:rPr>
              <a:t>node1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.compareTo(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c2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b="1" dirty="0" smtClean="0">
                <a:solidFill>
                  <a:srgbClr val="0000C0"/>
                </a:solidFill>
                <a:latin typeface="Consolas" charset="0"/>
              </a:rPr>
              <a:t>node1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}</a:t>
            </a:r>
          </a:p>
          <a:p>
            <a:r>
              <a:rPr lang="mr-IN" sz="1200" dirty="0" smtClean="0">
                <a:solidFill>
                  <a:srgbClr val="000000"/>
                </a:solidFill>
                <a:latin typeface="Consolas" charset="0"/>
              </a:rPr>
              <a:t>	});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err="1" smtClean="0">
                <a:solidFill>
                  <a:srgbClr val="6A3E3E"/>
                </a:solidFill>
                <a:latin typeface="Consolas" charset="0"/>
              </a:rPr>
              <a:t>ans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468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00100"/>
          </a:xfrm>
        </p:spPr>
        <p:txBody>
          <a:bodyPr/>
          <a:lstStyle/>
          <a:p>
            <a:r>
              <a:rPr lang="en-US" smtClean="0"/>
              <a:t>Order Dependency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82626"/>
            <a:ext cx="1178718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List&lt;Order&gt; 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getOrderList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(List&lt;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Order_Dependency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&gt; </a:t>
            </a:r>
            <a:r>
              <a:rPr lang="en-US" sz="1200" b="1" dirty="0" err="1" smtClean="0">
                <a:solidFill>
                  <a:srgbClr val="6A3E3E"/>
                </a:solidFill>
                <a:latin typeface="Consolas" charset="0"/>
              </a:rPr>
              <a:t>orderDependencies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Map&lt;String, Order&gt; 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orderMap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HashMap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&lt;String, Order&gt;();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Map&lt;String, Integer&gt; 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in_degree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HashMap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&lt;String, Integer&gt;();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Map&lt;String, Set&lt;String&gt;&gt; </a:t>
            </a:r>
            <a:r>
              <a:rPr lang="en-US" sz="1200" dirty="0" smtClean="0">
                <a:solidFill>
                  <a:srgbClr val="6A3E3E"/>
                </a:solidFill>
                <a:latin typeface="Consolas" charset="0"/>
              </a:rPr>
              <a:t>graph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HashMap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&lt;String, Set&lt;String&gt;&gt;();</a:t>
            </a:r>
            <a:endParaRPr lang="en-US" sz="1200" dirty="0" smtClean="0">
              <a:latin typeface="Consolas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for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Order_Dependency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od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: </a:t>
            </a:r>
            <a:r>
              <a:rPr lang="en-US" sz="1200" b="1" dirty="0" err="1" smtClean="0">
                <a:solidFill>
                  <a:srgbClr val="6A3E3E"/>
                </a:solidFill>
                <a:latin typeface="Consolas" charset="0"/>
              </a:rPr>
              <a:t>orderDependencies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)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String </a:t>
            </a:r>
            <a:r>
              <a:rPr lang="en-US" sz="1200" dirty="0" smtClean="0">
                <a:solidFill>
                  <a:srgbClr val="6A3E3E"/>
                </a:solidFill>
                <a:latin typeface="Consolas" charset="0"/>
              </a:rPr>
              <a:t>order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od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dirty="0" err="1" smtClean="0">
                <a:solidFill>
                  <a:srgbClr val="0000C0"/>
                </a:solidFill>
                <a:latin typeface="Consolas" charset="0"/>
              </a:rPr>
              <a:t>order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dirty="0" err="1" smtClean="0">
                <a:solidFill>
                  <a:srgbClr val="0000C0"/>
                </a:solidFill>
                <a:latin typeface="Consolas" charset="0"/>
              </a:rPr>
              <a:t>name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String 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dept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od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dirty="0" err="1" smtClean="0">
                <a:solidFill>
                  <a:srgbClr val="0000C0"/>
                </a:solidFill>
                <a:latin typeface="Consolas" charset="0"/>
              </a:rPr>
              <a:t>dependent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dirty="0" err="1" smtClean="0">
                <a:solidFill>
                  <a:srgbClr val="0000C0"/>
                </a:solidFill>
                <a:latin typeface="Consolas" charset="0"/>
              </a:rPr>
              <a:t>name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orderMap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.putIfAbsent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dirty="0" smtClean="0">
                <a:solidFill>
                  <a:srgbClr val="6A3E3E"/>
                </a:solidFill>
                <a:latin typeface="Consolas" charset="0"/>
              </a:rPr>
              <a:t>order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od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dirty="0" err="1" smtClean="0">
                <a:solidFill>
                  <a:srgbClr val="0000C0"/>
                </a:solidFill>
                <a:latin typeface="Consolas" charset="0"/>
              </a:rPr>
              <a:t>order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orderMap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.putIfAbsent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dept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od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dirty="0" err="1" smtClean="0">
                <a:solidFill>
                  <a:srgbClr val="0000C0"/>
                </a:solidFill>
                <a:latin typeface="Consolas" charset="0"/>
              </a:rPr>
              <a:t>dependent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in_degree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.putIfAbsent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dirty="0" smtClean="0">
                <a:solidFill>
                  <a:srgbClr val="6A3E3E"/>
                </a:solidFill>
                <a:latin typeface="Consolas" charset="0"/>
              </a:rPr>
              <a:t>order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, 0);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in_degree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.putIfAbsent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dept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, 0);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(!</a:t>
            </a:r>
            <a:r>
              <a:rPr lang="en-US" sz="1200" b="1" dirty="0" err="1" smtClean="0">
                <a:solidFill>
                  <a:srgbClr val="6A3E3E"/>
                </a:solidFill>
                <a:latin typeface="Consolas" charset="0"/>
              </a:rPr>
              <a:t>graph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.containsKey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order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) || !</a:t>
            </a:r>
            <a:r>
              <a:rPr lang="en-US" sz="1200" b="1" dirty="0" err="1" smtClean="0">
                <a:solidFill>
                  <a:srgbClr val="6A3E3E"/>
                </a:solidFill>
                <a:latin typeface="Consolas" charset="0"/>
              </a:rPr>
              <a:t>graph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.get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order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).contains(</a:t>
            </a:r>
            <a:r>
              <a:rPr lang="en-US" sz="1200" b="1" dirty="0" err="1" smtClean="0">
                <a:solidFill>
                  <a:srgbClr val="6A3E3E"/>
                </a:solidFill>
                <a:latin typeface="Consolas" charset="0"/>
              </a:rPr>
              <a:t>dept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))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in_degree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.put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dept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in_degree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.get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dept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) + 1);	</a:t>
            </a:r>
            <a:r>
              <a:rPr lang="en-US" sz="1200" dirty="0" smtClean="0">
                <a:solidFill>
                  <a:srgbClr val="3F7F5F"/>
                </a:solidFill>
                <a:latin typeface="Consolas" charset="0"/>
              </a:rPr>
              <a:t>// duplicate dependencies would be ignored.</a:t>
            </a:r>
            <a:endParaRPr lang="en-US" sz="1200" dirty="0" smtClean="0">
              <a:latin typeface="Consolas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graph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.putIfAbsent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dirty="0" smtClean="0">
                <a:solidFill>
                  <a:srgbClr val="6A3E3E"/>
                </a:solidFill>
                <a:latin typeface="Consolas" charset="0"/>
              </a:rPr>
              <a:t>order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HashSet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&lt;String&gt;());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graph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.get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dirty="0" smtClean="0">
                <a:solidFill>
                  <a:srgbClr val="6A3E3E"/>
                </a:solidFill>
                <a:latin typeface="Consolas" charset="0"/>
              </a:rPr>
              <a:t>order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).add(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dept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}</a:t>
            </a:r>
            <a:endParaRPr lang="en-US" sz="1200" dirty="0" smtClean="0">
              <a:latin typeface="Consolas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Queue&lt;String&gt; 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que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LinkedList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&lt;String&gt;();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for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(String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key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: </a:t>
            </a:r>
            <a:r>
              <a:rPr lang="en-US" sz="1200" b="1" dirty="0" err="1" smtClean="0">
                <a:solidFill>
                  <a:srgbClr val="6A3E3E"/>
                </a:solidFill>
                <a:latin typeface="Consolas" charset="0"/>
              </a:rPr>
              <a:t>in_degree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.keySet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())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b="1" dirty="0" err="1" smtClean="0">
                <a:solidFill>
                  <a:srgbClr val="6A3E3E"/>
                </a:solidFill>
                <a:latin typeface="Consolas" charset="0"/>
              </a:rPr>
              <a:t>in_degree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.get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key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) == 0)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que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.offer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dirty="0" smtClean="0">
                <a:solidFill>
                  <a:srgbClr val="6A3E3E"/>
                </a:solidFill>
                <a:latin typeface="Consolas" charset="0"/>
              </a:rPr>
              <a:t>key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);</a:t>
            </a:r>
            <a:endParaRPr lang="en-US" sz="1200" dirty="0" smtClean="0">
              <a:latin typeface="Consolas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List&lt;Order&gt; 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ans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ArrayList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&lt;Order&gt;();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while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(!</a:t>
            </a:r>
            <a:r>
              <a:rPr lang="en-US" sz="1200" b="1" dirty="0" err="1" smtClean="0">
                <a:solidFill>
                  <a:srgbClr val="6A3E3E"/>
                </a:solidFill>
                <a:latin typeface="Consolas" charset="0"/>
              </a:rPr>
              <a:t>que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.isEmpty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())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String </a:t>
            </a:r>
            <a:r>
              <a:rPr lang="en-US" sz="1200" dirty="0" smtClean="0">
                <a:solidFill>
                  <a:srgbClr val="6A3E3E"/>
                </a:solidFill>
                <a:latin typeface="Consolas" charset="0"/>
              </a:rPr>
              <a:t>s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que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.poll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ans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.add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orderMap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.get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dirty="0" smtClean="0">
                <a:solidFill>
                  <a:srgbClr val="6A3E3E"/>
                </a:solidFill>
                <a:latin typeface="Consolas" charset="0"/>
              </a:rPr>
              <a:t>s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));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Set&lt;String&gt; 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adjs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graph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.get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dirty="0" smtClean="0">
                <a:solidFill>
                  <a:srgbClr val="6A3E3E"/>
                </a:solidFill>
                <a:latin typeface="Consolas" charset="0"/>
              </a:rPr>
              <a:t>s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b="1" dirty="0" err="1" smtClean="0">
                <a:solidFill>
                  <a:srgbClr val="6A3E3E"/>
                </a:solidFill>
                <a:latin typeface="Consolas" charset="0"/>
              </a:rPr>
              <a:t>adjs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==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)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continue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for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(String </a:t>
            </a:r>
            <a:r>
              <a:rPr lang="en-US" sz="1200" b="1" dirty="0" err="1" smtClean="0">
                <a:solidFill>
                  <a:srgbClr val="6A3E3E"/>
                </a:solidFill>
                <a:latin typeface="Consolas" charset="0"/>
              </a:rPr>
              <a:t>adj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: </a:t>
            </a:r>
            <a:r>
              <a:rPr lang="en-US" sz="1200" b="1" dirty="0" err="1" smtClean="0">
                <a:solidFill>
                  <a:srgbClr val="6A3E3E"/>
                </a:solidFill>
                <a:latin typeface="Consolas" charset="0"/>
              </a:rPr>
              <a:t>adjs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b="1" dirty="0" err="1" smtClean="0">
                <a:solidFill>
                  <a:srgbClr val="6A3E3E"/>
                </a:solidFill>
                <a:latin typeface="Consolas" charset="0"/>
              </a:rPr>
              <a:t>in_degree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.put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b="1" dirty="0" err="1" smtClean="0">
                <a:solidFill>
                  <a:srgbClr val="6A3E3E"/>
                </a:solidFill>
                <a:latin typeface="Consolas" charset="0"/>
              </a:rPr>
              <a:t>adj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200" b="1" dirty="0" err="1" smtClean="0">
                <a:solidFill>
                  <a:srgbClr val="6A3E3E"/>
                </a:solidFill>
                <a:latin typeface="Consolas" charset="0"/>
              </a:rPr>
              <a:t>in_degree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.get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b="1" dirty="0" err="1" smtClean="0">
                <a:solidFill>
                  <a:srgbClr val="6A3E3E"/>
                </a:solidFill>
                <a:latin typeface="Consolas" charset="0"/>
              </a:rPr>
              <a:t>adj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) - 1) == 1)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		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que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.offer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adj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}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b="1" dirty="0" err="1" smtClean="0">
                <a:solidFill>
                  <a:srgbClr val="6A3E3E"/>
                </a:solidFill>
                <a:latin typeface="Consolas" charset="0"/>
              </a:rPr>
              <a:t>in_degree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.size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() != </a:t>
            </a:r>
            <a:r>
              <a:rPr lang="en-US" sz="1200" b="1" dirty="0" err="1" smtClean="0">
                <a:solidFill>
                  <a:srgbClr val="6A3E3E"/>
                </a:solidFill>
                <a:latin typeface="Consolas" charset="0"/>
              </a:rPr>
              <a:t>ans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.size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())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;</a:t>
            </a:r>
            <a:endParaRPr lang="en-US" sz="1200" b="1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err="1" smtClean="0">
                <a:solidFill>
                  <a:srgbClr val="6A3E3E"/>
                </a:solidFill>
                <a:latin typeface="Consolas" charset="0"/>
              </a:rPr>
              <a:t>ans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7125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High Five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25563"/>
            <a:ext cx="91582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Map&lt;Integer, Double&gt; </a:t>
            </a:r>
            <a:r>
              <a:rPr lang="en-US" sz="12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getHighFive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(List&lt;Node&gt; </a:t>
            </a:r>
            <a:r>
              <a:rPr lang="en-US" sz="1200" b="1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 charset="0"/>
              </a:rPr>
              <a:t>scores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Map&lt;Integer, 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PriorityQueue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&lt;Integer&gt;&gt; 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scoreMap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HashMap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&lt;Integer, 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PriorityQueue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&lt;Integer&gt;&gt;();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for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(Node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s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: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scores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scoreMap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.putIfAbsent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s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dirty="0" err="1" smtClean="0">
                <a:solidFill>
                  <a:srgbClr val="0000C0"/>
                </a:solidFill>
                <a:latin typeface="Consolas" charset="0"/>
              </a:rPr>
              <a:t>id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PriorityQueue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&lt;Integer&gt;(5));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PriorityQueue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&lt;Integer&gt; 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ss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scoreMap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.get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s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dirty="0" err="1" smtClean="0">
                <a:solidFill>
                  <a:srgbClr val="0000C0"/>
                </a:solidFill>
                <a:latin typeface="Consolas" charset="0"/>
              </a:rPr>
              <a:t>id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ss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.offer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s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dirty="0" err="1" smtClean="0">
                <a:solidFill>
                  <a:srgbClr val="0000C0"/>
                </a:solidFill>
                <a:latin typeface="Consolas" charset="0"/>
              </a:rPr>
              <a:t>score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mr-IN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mr-IN" sz="1200" b="1" dirty="0" err="1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mr-IN" sz="12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mr-IN" sz="1200" b="1" dirty="0" err="1" smtClean="0">
                <a:solidFill>
                  <a:srgbClr val="6A3E3E"/>
                </a:solidFill>
                <a:latin typeface="Consolas" charset="0"/>
              </a:rPr>
              <a:t>ss</a:t>
            </a:r>
            <a:r>
              <a:rPr lang="mr-IN" sz="1200" b="1" dirty="0" err="1" smtClean="0">
                <a:solidFill>
                  <a:srgbClr val="000000"/>
                </a:solidFill>
                <a:latin typeface="Consolas" charset="0"/>
              </a:rPr>
              <a:t>.size</a:t>
            </a:r>
            <a:r>
              <a:rPr lang="mr-IN" sz="1200" b="1" dirty="0" smtClean="0">
                <a:solidFill>
                  <a:srgbClr val="000000"/>
                </a:solidFill>
                <a:latin typeface="Consolas" charset="0"/>
              </a:rPr>
              <a:t>() &gt; 5)	</a:t>
            </a:r>
            <a:r>
              <a:rPr lang="mr-IN" sz="1200" b="1" dirty="0" err="1" smtClean="0">
                <a:solidFill>
                  <a:srgbClr val="6A3E3E"/>
                </a:solidFill>
                <a:latin typeface="Consolas" charset="0"/>
              </a:rPr>
              <a:t>ss</a:t>
            </a:r>
            <a:r>
              <a:rPr lang="mr-IN" sz="1200" b="1" dirty="0" err="1" smtClean="0">
                <a:solidFill>
                  <a:srgbClr val="000000"/>
                </a:solidFill>
                <a:latin typeface="Consolas" charset="0"/>
              </a:rPr>
              <a:t>.poll</a:t>
            </a:r>
            <a:r>
              <a:rPr lang="mr-IN" sz="1200" b="1" dirty="0" smtClean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mr-IN" sz="1200" dirty="0" smtClean="0">
                <a:solidFill>
                  <a:srgbClr val="000000"/>
                </a:solidFill>
                <a:latin typeface="Consolas" charset="0"/>
              </a:rPr>
              <a:t>	}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Map&lt;Integer, Double&gt; 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avgHighScore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HashMap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&lt;Integer, Double&gt;();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for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b="1" dirty="0" err="1" smtClean="0">
                <a:solidFill>
                  <a:srgbClr val="7F0055"/>
                </a:solidFill>
                <a:latin typeface="Consolas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id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: </a:t>
            </a:r>
            <a:r>
              <a:rPr lang="en-US" sz="1200" b="1" dirty="0" err="1" smtClean="0">
                <a:solidFill>
                  <a:srgbClr val="6A3E3E"/>
                </a:solidFill>
                <a:latin typeface="Consolas" charset="0"/>
              </a:rPr>
              <a:t>scoreMap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.keySet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()){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PriorityQueue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&lt;Integer&gt; 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pq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scoreMap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.get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dirty="0" smtClean="0">
                <a:solidFill>
                  <a:srgbClr val="6A3E3E"/>
                </a:solidFill>
                <a:latin typeface="Consolas" charset="0"/>
              </a:rPr>
              <a:t>id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double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sum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= 0;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for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double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s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: </a:t>
            </a:r>
            <a:r>
              <a:rPr lang="en-US" sz="1200" b="1" dirty="0" err="1" smtClean="0">
                <a:solidFill>
                  <a:srgbClr val="6A3E3E"/>
                </a:solidFill>
                <a:latin typeface="Consolas" charset="0"/>
              </a:rPr>
              <a:t>pq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)</a:t>
            </a:r>
          </a:p>
          <a:p>
            <a:r>
              <a:rPr lang="mr-IN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mr-IN" sz="1200" dirty="0" err="1" smtClean="0">
                <a:solidFill>
                  <a:srgbClr val="6A3E3E"/>
                </a:solidFill>
                <a:latin typeface="Consolas" charset="0"/>
              </a:rPr>
              <a:t>sum</a:t>
            </a:r>
            <a:r>
              <a:rPr lang="mr-IN" sz="1200" dirty="0" smtClean="0">
                <a:solidFill>
                  <a:srgbClr val="000000"/>
                </a:solidFill>
                <a:latin typeface="Consolas" charset="0"/>
              </a:rPr>
              <a:t> += </a:t>
            </a:r>
            <a:r>
              <a:rPr lang="mr-IN" sz="1200" dirty="0" err="1" smtClean="0">
                <a:solidFill>
                  <a:srgbClr val="6A3E3E"/>
                </a:solidFill>
                <a:latin typeface="Consolas" charset="0"/>
              </a:rPr>
              <a:t>s</a:t>
            </a:r>
            <a:r>
              <a:rPr lang="mr-IN" sz="12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avgHighScore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.put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dirty="0" smtClean="0">
                <a:solidFill>
                  <a:srgbClr val="6A3E3E"/>
                </a:solidFill>
                <a:latin typeface="Consolas" charset="0"/>
              </a:rPr>
              <a:t>id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en-US" sz="1200" dirty="0" smtClean="0">
                <a:solidFill>
                  <a:srgbClr val="6A3E3E"/>
                </a:solidFill>
                <a:latin typeface="Consolas" charset="0"/>
              </a:rPr>
              <a:t>sum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/ 5);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}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err="1" smtClean="0">
                <a:solidFill>
                  <a:srgbClr val="6A3E3E"/>
                </a:solidFill>
                <a:latin typeface="Consolas" charset="0"/>
              </a:rPr>
              <a:t>avgHighScore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15000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03564"/>
          </a:xfrm>
        </p:spPr>
        <p:txBody>
          <a:bodyPr/>
          <a:lstStyle/>
          <a:p>
            <a:r>
              <a:rPr lang="en-US" dirty="0" err="1" smtClean="0"/>
              <a:t>CopyListWithRandomPointer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" y="856357"/>
            <a:ext cx="838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public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static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RandomListNode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copy(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RandomListNode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head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head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==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)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head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RandomListNode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ptr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dirty="0" smtClean="0">
                <a:solidFill>
                  <a:srgbClr val="6A3E3E"/>
                </a:solidFill>
                <a:latin typeface="Consolas" charset="0"/>
              </a:rPr>
              <a:t>head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dirty="0" smtClean="0">
                <a:solidFill>
                  <a:srgbClr val="3F7F5F"/>
                </a:solidFill>
                <a:latin typeface="Consolas" charset="0"/>
              </a:rPr>
              <a:t>// make copies for all nodes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while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b="1" dirty="0" err="1" smtClean="0">
                <a:solidFill>
                  <a:srgbClr val="6A3E3E"/>
                </a:solidFill>
                <a:latin typeface="Consolas" charset="0"/>
              </a:rPr>
              <a:t>ptr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!=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)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RandomListNode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dirty="0" smtClean="0">
                <a:solidFill>
                  <a:srgbClr val="6A3E3E"/>
                </a:solidFill>
                <a:latin typeface="Consolas" charset="0"/>
              </a:rPr>
              <a:t>copy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RandomListNode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b="1" dirty="0" err="1" smtClean="0">
                <a:solidFill>
                  <a:srgbClr val="6A3E3E"/>
                </a:solidFill>
                <a:latin typeface="Consolas" charset="0"/>
              </a:rPr>
              <a:t>ptr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b="1" dirty="0" err="1" smtClean="0">
                <a:solidFill>
                  <a:srgbClr val="0000C0"/>
                </a:solidFill>
                <a:latin typeface="Consolas" charset="0"/>
              </a:rPr>
              <a:t>label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copy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dirty="0" err="1" smtClean="0">
                <a:solidFill>
                  <a:srgbClr val="0000C0"/>
                </a:solidFill>
                <a:latin typeface="Consolas" charset="0"/>
              </a:rPr>
              <a:t>next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ptr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dirty="0" err="1" smtClean="0">
                <a:solidFill>
                  <a:srgbClr val="0000C0"/>
                </a:solidFill>
                <a:latin typeface="Consolas" charset="0"/>
              </a:rPr>
              <a:t>next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ptr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dirty="0" err="1" smtClean="0">
                <a:solidFill>
                  <a:srgbClr val="0000C0"/>
                </a:solidFill>
                <a:latin typeface="Consolas" charset="0"/>
              </a:rPr>
              <a:t>next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dirty="0" smtClean="0">
                <a:solidFill>
                  <a:srgbClr val="6A3E3E"/>
                </a:solidFill>
                <a:latin typeface="Consolas" charset="0"/>
              </a:rPr>
              <a:t>copy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ptr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copy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dirty="0" err="1" smtClean="0">
                <a:solidFill>
                  <a:srgbClr val="0000C0"/>
                </a:solidFill>
                <a:latin typeface="Consolas" charset="0"/>
              </a:rPr>
              <a:t>next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}</a:t>
            </a:r>
            <a:endParaRPr lang="en-US" sz="1200" dirty="0" smtClean="0">
              <a:latin typeface="Consolas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dirty="0" smtClean="0">
                <a:solidFill>
                  <a:srgbClr val="3F7F5F"/>
                </a:solidFill>
                <a:latin typeface="Consolas" charset="0"/>
              </a:rPr>
              <a:t>// setup random node links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ptr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dirty="0" smtClean="0">
                <a:solidFill>
                  <a:srgbClr val="6A3E3E"/>
                </a:solidFill>
                <a:latin typeface="Consolas" charset="0"/>
              </a:rPr>
              <a:t>head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while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b="1" dirty="0" err="1" smtClean="0">
                <a:solidFill>
                  <a:srgbClr val="6A3E3E"/>
                </a:solidFill>
                <a:latin typeface="Consolas" charset="0"/>
              </a:rPr>
              <a:t>ptr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!=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){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RandomListNode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dirty="0" smtClean="0">
                <a:solidFill>
                  <a:srgbClr val="6A3E3E"/>
                </a:solidFill>
                <a:latin typeface="Consolas" charset="0"/>
              </a:rPr>
              <a:t>copy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ptr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dirty="0" err="1" smtClean="0">
                <a:solidFill>
                  <a:srgbClr val="0000C0"/>
                </a:solidFill>
                <a:latin typeface="Consolas" charset="0"/>
              </a:rPr>
              <a:t>next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b="1" dirty="0" err="1" smtClean="0">
                <a:solidFill>
                  <a:srgbClr val="6A3E3E"/>
                </a:solidFill>
                <a:latin typeface="Consolas" charset="0"/>
              </a:rPr>
              <a:t>ptr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b="1" dirty="0" err="1" smtClean="0">
                <a:solidFill>
                  <a:srgbClr val="0000C0"/>
                </a:solidFill>
                <a:latin typeface="Consolas" charset="0"/>
              </a:rPr>
              <a:t>random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!=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	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copy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dirty="0" err="1" smtClean="0">
                <a:solidFill>
                  <a:srgbClr val="0000C0"/>
                </a:solidFill>
                <a:latin typeface="Consolas" charset="0"/>
              </a:rPr>
              <a:t>random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ptr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dirty="0" err="1" smtClean="0">
                <a:solidFill>
                  <a:srgbClr val="0000C0"/>
                </a:solidFill>
                <a:latin typeface="Consolas" charset="0"/>
              </a:rPr>
              <a:t>random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dirty="0" err="1" smtClean="0">
                <a:solidFill>
                  <a:srgbClr val="0000C0"/>
                </a:solidFill>
                <a:latin typeface="Consolas" charset="0"/>
              </a:rPr>
              <a:t>next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ptr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copy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dirty="0" err="1" smtClean="0">
                <a:solidFill>
                  <a:srgbClr val="0000C0"/>
                </a:solidFill>
                <a:latin typeface="Consolas" charset="0"/>
              </a:rPr>
              <a:t>next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}</a:t>
            </a:r>
            <a:endParaRPr lang="en-US" sz="1200" dirty="0" smtClean="0">
              <a:latin typeface="Consolas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dirty="0" smtClean="0">
                <a:solidFill>
                  <a:srgbClr val="3F7F5F"/>
                </a:solidFill>
                <a:latin typeface="Consolas" charset="0"/>
              </a:rPr>
              <a:t>// separate nodes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RandomListNode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dirty="0" smtClean="0">
                <a:solidFill>
                  <a:srgbClr val="6A3E3E"/>
                </a:solidFill>
                <a:latin typeface="Consolas" charset="0"/>
              </a:rPr>
              <a:t>dummy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RandomListNode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(-1);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ptr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dirty="0" smtClean="0">
                <a:solidFill>
                  <a:srgbClr val="6A3E3E"/>
                </a:solidFill>
                <a:latin typeface="Consolas" charset="0"/>
              </a:rPr>
              <a:t>dummy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while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200" b="1" dirty="0" smtClean="0">
                <a:solidFill>
                  <a:srgbClr val="6A3E3E"/>
                </a:solidFill>
                <a:latin typeface="Consolas" charset="0"/>
              </a:rPr>
              <a:t>head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!=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)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ptr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dirty="0" err="1" smtClean="0">
                <a:solidFill>
                  <a:srgbClr val="0000C0"/>
                </a:solidFill>
                <a:latin typeface="Consolas" charset="0"/>
              </a:rPr>
              <a:t>next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head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dirty="0" err="1" smtClean="0">
                <a:solidFill>
                  <a:srgbClr val="0000C0"/>
                </a:solidFill>
                <a:latin typeface="Consolas" charset="0"/>
              </a:rPr>
              <a:t>next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ptr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ptr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dirty="0" err="1" smtClean="0">
                <a:solidFill>
                  <a:srgbClr val="0000C0"/>
                </a:solidFill>
                <a:latin typeface="Consolas" charset="0"/>
              </a:rPr>
              <a:t>next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head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dirty="0" err="1" smtClean="0">
                <a:solidFill>
                  <a:srgbClr val="0000C0"/>
                </a:solidFill>
                <a:latin typeface="Consolas" charset="0"/>
              </a:rPr>
              <a:t>next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ptr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dirty="0" err="1" smtClean="0">
                <a:solidFill>
                  <a:srgbClr val="0000C0"/>
                </a:solidFill>
                <a:latin typeface="Consolas" charset="0"/>
              </a:rPr>
              <a:t>next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dirty="0" smtClean="0">
                <a:solidFill>
                  <a:srgbClr val="6A3E3E"/>
                </a:solidFill>
                <a:latin typeface="Consolas" charset="0"/>
              </a:rPr>
              <a:t>head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head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dirty="0" err="1" smtClean="0">
                <a:solidFill>
                  <a:srgbClr val="0000C0"/>
                </a:solidFill>
                <a:latin typeface="Consolas" charset="0"/>
              </a:rPr>
              <a:t>next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	</a:t>
            </a:r>
            <a:r>
              <a:rPr lang="en-US" sz="1200" dirty="0" err="1" smtClean="0">
                <a:solidFill>
                  <a:srgbClr val="6A3E3E"/>
                </a:solidFill>
                <a:latin typeface="Consolas" charset="0"/>
              </a:rPr>
              <a:t>ptr</a:t>
            </a:r>
            <a:r>
              <a:rPr lang="en-US" sz="1200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dirty="0" err="1" smtClean="0">
                <a:solidFill>
                  <a:srgbClr val="0000C0"/>
                </a:solidFill>
                <a:latin typeface="Consolas" charset="0"/>
              </a:rPr>
              <a:t>next</a:t>
            </a:r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null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}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	</a:t>
            </a:r>
            <a:r>
              <a:rPr lang="en-US" sz="1200" b="1" dirty="0" smtClean="0">
                <a:solidFill>
                  <a:srgbClr val="7F0055"/>
                </a:solidFill>
                <a:latin typeface="Consolas" charset="0"/>
              </a:rPr>
              <a:t>return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200" b="1" dirty="0" err="1" smtClean="0">
                <a:solidFill>
                  <a:srgbClr val="6A3E3E"/>
                </a:solidFill>
                <a:latin typeface="Consolas" charset="0"/>
              </a:rPr>
              <a:t>dummy</a:t>
            </a:r>
            <a:r>
              <a:rPr lang="en-US" sz="1200" b="1" dirty="0" err="1" smtClean="0">
                <a:solidFill>
                  <a:srgbClr val="000000"/>
                </a:solidFill>
                <a:latin typeface="Consolas" charset="0"/>
              </a:rPr>
              <a:t>.</a:t>
            </a:r>
            <a:r>
              <a:rPr lang="en-US" sz="1200" b="1" dirty="0" err="1" smtClean="0">
                <a:solidFill>
                  <a:srgbClr val="0000C0"/>
                </a:solidFill>
                <a:latin typeface="Consolas" charset="0"/>
              </a:rPr>
              <a:t>next</a:t>
            </a:r>
            <a:r>
              <a:rPr lang="en-US" sz="1200" b="1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81247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646</Words>
  <Application>Microsoft Macintosh PowerPoint</Application>
  <PresentationFormat>Widescreen</PresentationFormat>
  <Paragraphs>565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-apple-system</vt:lpstr>
      <vt:lpstr>Calibri</vt:lpstr>
      <vt:lpstr>Calibri Light</vt:lpstr>
      <vt:lpstr>Consolas</vt:lpstr>
      <vt:lpstr>DengXian</vt:lpstr>
      <vt:lpstr>Mangal</vt:lpstr>
      <vt:lpstr>Arial</vt:lpstr>
      <vt:lpstr>Office Theme</vt:lpstr>
      <vt:lpstr>Window Sum</vt:lpstr>
      <vt:lpstr>GetKClosestPoint</vt:lpstr>
      <vt:lpstr>LRU Cache Miss</vt:lpstr>
      <vt:lpstr>BST Min Path Sum</vt:lpstr>
      <vt:lpstr>Company Tree</vt:lpstr>
      <vt:lpstr>City Connection</vt:lpstr>
      <vt:lpstr>Order Dependency</vt:lpstr>
      <vt:lpstr>High Five</vt:lpstr>
      <vt:lpstr>CopyListWithRandomPointer</vt:lpstr>
      <vt:lpstr>Sliding Window Max</vt:lpstr>
      <vt:lpstr>Gray Code</vt:lpstr>
      <vt:lpstr>Rotate String</vt:lpstr>
      <vt:lpstr>Closest Two Sum</vt:lpstr>
      <vt:lpstr>GCD</vt:lpstr>
      <vt:lpstr>Tree Amplitude</vt:lpstr>
      <vt:lpstr>Round Robin</vt:lpstr>
      <vt:lpstr>Shortest Job First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Tree</dc:title>
  <dc:creator>Edward Wang</dc:creator>
  <cp:lastModifiedBy>Edward Wang</cp:lastModifiedBy>
  <cp:revision>29</cp:revision>
  <dcterms:created xsi:type="dcterms:W3CDTF">2016-11-21T02:43:54Z</dcterms:created>
  <dcterms:modified xsi:type="dcterms:W3CDTF">2016-11-21T22:23:02Z</dcterms:modified>
</cp:coreProperties>
</file>