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9"/>
  </p:notesMasterIdLst>
  <p:sldIdLst>
    <p:sldId id="367" r:id="rId3"/>
    <p:sldId id="416" r:id="rId4"/>
    <p:sldId id="417" r:id="rId5"/>
    <p:sldId id="418" r:id="rId6"/>
    <p:sldId id="415" r:id="rId7"/>
    <p:sldId id="419" r:id="rId8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M &amp; NLP Task I" id="{D60175E3-0E5D-D74D-8635-E008D68C097D}">
          <p14:sldIdLst>
            <p14:sldId id="367"/>
            <p14:sldId id="416"/>
            <p14:sldId id="417"/>
            <p14:sldId id="418"/>
            <p14:sldId id="415"/>
            <p14:sldId id="4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7" autoAdjust="0"/>
    <p:restoredTop sz="82184" autoAdjust="0"/>
  </p:normalViewPr>
  <p:slideViewPr>
    <p:cSldViewPr snapToGrid="0">
      <p:cViewPr varScale="1">
        <p:scale>
          <a:sx n="98" d="100"/>
          <a:sy n="98" d="100"/>
        </p:scale>
        <p:origin x="194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 dirty="0">
                <a:latin typeface="Times New Roman"/>
              </a:rPr>
              <a:t>&lt;header&gt;</a:t>
            </a:r>
          </a:p>
        </p:txBody>
      </p:sp>
      <p:sp>
        <p:nvSpPr>
          <p:cNvPr id="26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 dirty="0">
                <a:latin typeface="Times New Roman"/>
              </a:rPr>
              <a:t>&lt;date/time&gt;</a:t>
            </a:r>
          </a:p>
        </p:txBody>
      </p:sp>
      <p:sp>
        <p:nvSpPr>
          <p:cNvPr id="26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 dirty="0">
                <a:latin typeface="Times New Roman"/>
              </a:rPr>
              <a:t>&lt;footer&gt;</a:t>
            </a:r>
          </a:p>
        </p:txBody>
      </p:sp>
      <p:sp>
        <p:nvSpPr>
          <p:cNvPr id="26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10B2105-225F-4FE3-849A-7975E719A850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a.gov/topics/history/features/flats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istory.nasa.gov/40thann/define.htm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a.gov/centers/johnson/news/releases/1978_1980/index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a.gov/centers/johnson/news/releases/1978_1980/index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10B2105-225F-4FE3-849A-7975E719A850}" type="slidenum">
              <a:rPr lang="en-GB" sz="1400" b="0" strike="noStrike" spc="-1" smtClean="0">
                <a:latin typeface="Times New Roman"/>
              </a:rPr>
              <a:t>1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570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dirty="0">
                <a:hlinkClick r:id="rId3"/>
              </a:rPr>
              <a:t>https://www.nasa.gov/topics/history/features/flats.html</a:t>
            </a:r>
            <a:r>
              <a:rPr lang="en-US" dirty="0"/>
              <a:t>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dirty="0">
                <a:hlinkClick r:id="rId4"/>
              </a:rPr>
              <a:t>https://history.nasa.gov/40thann/define.htm</a:t>
            </a:r>
            <a:endParaRPr lang="en-US" dirty="0"/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GB" sz="1200" b="0" strike="noStrike" spc="-1" dirty="0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FC83E2E-A3AD-4C5A-82B5-9212AA00B498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247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GB" sz="1200" b="0" strike="noStrike" spc="-1" dirty="0">
                <a:latin typeface="Arial"/>
              </a:rPr>
              <a:t>Here we can see some space flights even there are no records of missions, but there was a lot of training so we assume they count that time. </a:t>
            </a:r>
            <a:r>
              <a:rPr lang="en-US" dirty="0">
                <a:hlinkClick r:id="rId3"/>
              </a:rPr>
              <a:t>https://www.nasa.gov/centers/johnson/news/releases/1978_1980/index.html</a:t>
            </a:r>
            <a:endParaRPr lang="en-US" dirty="0"/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sz="1200" b="0" strike="noStrike" spc="-1" dirty="0">
              <a:latin typeface="Arial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GB" sz="1200" b="0" strike="noStrike" spc="-1" dirty="0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FC83E2E-A3AD-4C5A-82B5-9212AA00B498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2650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GB" sz="1200" b="0" strike="noStrike" spc="-1" dirty="0">
                <a:latin typeface="Arial"/>
              </a:rPr>
              <a:t>Here we can see some space flights even there are no records of missions, but there was a lot of training so we assume they count that time. </a:t>
            </a:r>
            <a:r>
              <a:rPr lang="en-US" dirty="0">
                <a:hlinkClick r:id="rId3"/>
              </a:rPr>
              <a:t>https://www.nasa.gov/centers/johnson/news/releases/1978_1980/index.html</a:t>
            </a:r>
            <a:endParaRPr lang="en-US" dirty="0"/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sz="1200" b="0" strike="noStrike" spc="-1" dirty="0">
              <a:latin typeface="Arial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GB" sz="1200" b="0" strike="noStrike" spc="-1" dirty="0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FC83E2E-A3AD-4C5A-82B5-9212AA00B498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6540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GB" sz="1200" b="0" strike="noStrike" spc="-1" dirty="0">
                <a:latin typeface="Arial"/>
              </a:rPr>
              <a:t>Even after the inclusion of women in space programs we can see that even they started to flying on missions on 1983 there isn’t an inclusion in the space walks.</a:t>
            </a:r>
          </a:p>
        </p:txBody>
      </p:sp>
      <p:sp>
        <p:nvSpPr>
          <p:cNvPr id="387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FC83E2E-A3AD-4C5A-82B5-9212AA00B498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033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GB" sz="1200" b="0" strike="noStrike" spc="-1" dirty="0">
                <a:latin typeface="Arial"/>
              </a:rPr>
              <a:t>Even after the inclusion of women in space programs we can see that even they started to flying on missions on 1983 there isn’t an inclusion in the space walks.</a:t>
            </a:r>
          </a:p>
        </p:txBody>
      </p:sp>
      <p:sp>
        <p:nvSpPr>
          <p:cNvPr id="387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FC83E2E-A3AD-4C5A-82B5-9212AA00B498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694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574" y="260648"/>
            <a:ext cx="3533462" cy="95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2071"/>
          <a:stretch/>
        </p:blipFill>
        <p:spPr bwMode="auto">
          <a:xfrm>
            <a:off x="5220072" y="2659316"/>
            <a:ext cx="3456384" cy="213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36"/>
          <p:cNvSpPr>
            <a:spLocks noChangeArrowheads="1"/>
          </p:cNvSpPr>
          <p:nvPr userDrawn="1"/>
        </p:nvSpPr>
        <p:spPr bwMode="auto">
          <a:xfrm>
            <a:off x="380683" y="549275"/>
            <a:ext cx="4680000" cy="4385906"/>
          </a:xfrm>
          <a:prstGeom prst="rect">
            <a:avLst/>
          </a:prstGeom>
          <a:solidFill>
            <a:srgbClr val="0098A1"/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98A1"/>
              </a:solidFill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652672" y="2381979"/>
            <a:ext cx="3780472" cy="138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Title </a:t>
            </a:r>
            <a:br>
              <a:rPr lang="de-DE" noProof="0" dirty="0"/>
            </a:b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Event</a:t>
            </a:r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46380" y="4356780"/>
            <a:ext cx="4497120" cy="1022984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Performing</a:t>
            </a:r>
            <a:r>
              <a:rPr lang="de-DE" dirty="0"/>
              <a:t> Person</a:t>
            </a:r>
          </a:p>
        </p:txBody>
      </p:sp>
      <p:sp>
        <p:nvSpPr>
          <p:cNvPr id="27" name="Bildplatzhalter 9"/>
          <p:cNvSpPr>
            <a:spLocks noGrp="1" noChangeAspect="1"/>
          </p:cNvSpPr>
          <p:nvPr>
            <p:ph type="pic" sz="quarter" idx="27"/>
          </p:nvPr>
        </p:nvSpPr>
        <p:spPr>
          <a:xfrm>
            <a:off x="50436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28" name="Bildplatzhalter 9"/>
          <p:cNvSpPr>
            <a:spLocks noGrp="1" noChangeAspect="1"/>
          </p:cNvSpPr>
          <p:nvPr>
            <p:ph type="pic" sz="quarter" idx="28"/>
          </p:nvPr>
        </p:nvSpPr>
        <p:spPr>
          <a:xfrm>
            <a:off x="1882753" y="5157192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29" name="Bildplatzhalter 9"/>
          <p:cNvSpPr>
            <a:spLocks noGrp="1" noChangeAspect="1"/>
          </p:cNvSpPr>
          <p:nvPr>
            <p:ph type="pic" sz="quarter" idx="29"/>
          </p:nvPr>
        </p:nvSpPr>
        <p:spPr>
          <a:xfrm>
            <a:off x="325777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0" name="Bildplatzhalter 9"/>
          <p:cNvSpPr>
            <a:spLocks noGrp="1" noChangeAspect="1"/>
          </p:cNvSpPr>
          <p:nvPr>
            <p:ph type="pic" sz="quarter" idx="30"/>
          </p:nvPr>
        </p:nvSpPr>
        <p:spPr>
          <a:xfrm>
            <a:off x="46395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1" name="Bildplatzhalter 9"/>
          <p:cNvSpPr>
            <a:spLocks noGrp="1" noChangeAspect="1"/>
          </p:cNvSpPr>
          <p:nvPr>
            <p:ph type="pic" sz="quarter" idx="31"/>
          </p:nvPr>
        </p:nvSpPr>
        <p:spPr>
          <a:xfrm>
            <a:off x="60111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2" name="Bildplatzhalter 9"/>
          <p:cNvSpPr>
            <a:spLocks noGrp="1" noChangeAspect="1"/>
          </p:cNvSpPr>
          <p:nvPr>
            <p:ph type="pic" sz="quarter" idx="32"/>
          </p:nvPr>
        </p:nvSpPr>
        <p:spPr>
          <a:xfrm>
            <a:off x="7385948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3" name="Rectangle 24"/>
          <p:cNvSpPr>
            <a:spLocks noChangeArrowheads="1"/>
          </p:cNvSpPr>
          <p:nvPr userDrawn="1"/>
        </p:nvSpPr>
        <p:spPr bwMode="auto">
          <a:xfrm>
            <a:off x="380683" y="504918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 dirty="0"/>
          </a:p>
        </p:txBody>
      </p:sp>
      <p:sp>
        <p:nvSpPr>
          <p:cNvPr id="34" name="Rectangle 24"/>
          <p:cNvSpPr>
            <a:spLocks noChangeArrowheads="1"/>
          </p:cNvSpPr>
          <p:nvPr userDrawn="1"/>
        </p:nvSpPr>
        <p:spPr bwMode="auto">
          <a:xfrm>
            <a:off x="395536" y="650686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 dirty="0"/>
          </a:p>
        </p:txBody>
      </p:sp>
    </p:spTree>
    <p:extLst>
      <p:ext uri="{BB962C8B-B14F-4D97-AF65-F5344CB8AC3E}">
        <p14:creationId xmlns:p14="http://schemas.microsoft.com/office/powerpoint/2010/main" val="96241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"/>
          <p:cNvSpPr/>
          <p:nvPr/>
        </p:nvSpPr>
        <p:spPr>
          <a:xfrm>
            <a:off x="380520" y="650052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" name="Picture 2"/>
          <p:cNvPicPr/>
          <p:nvPr/>
        </p:nvPicPr>
        <p:blipFill>
          <a:blip r:embed="rId15"/>
          <a:srcRect r="62494"/>
          <a:stretch/>
        </p:blipFill>
        <p:spPr>
          <a:xfrm>
            <a:off x="6979680" y="21600"/>
            <a:ext cx="1772640" cy="823320"/>
          </a:xfrm>
          <a:prstGeom prst="rect">
            <a:avLst/>
          </a:prstGeom>
          <a:ln>
            <a:noFill/>
          </a:ln>
        </p:spPr>
      </p:pic>
      <p:pic>
        <p:nvPicPr>
          <p:cNvPr id="2" name="Picture 2"/>
          <p:cNvPicPr/>
          <p:nvPr/>
        </p:nvPicPr>
        <p:blipFill>
          <a:blip r:embed="rId15"/>
          <a:srcRect l="37267"/>
          <a:stretch/>
        </p:blipFill>
        <p:spPr>
          <a:xfrm>
            <a:off x="294480" y="21600"/>
            <a:ext cx="2966040" cy="823320"/>
          </a:xfrm>
          <a:prstGeom prst="rect">
            <a:avLst/>
          </a:prstGeom>
          <a:ln>
            <a:noFill/>
          </a:ln>
        </p:spPr>
      </p:pic>
      <p:sp>
        <p:nvSpPr>
          <p:cNvPr id="3" name="Line 2"/>
          <p:cNvSpPr/>
          <p:nvPr/>
        </p:nvSpPr>
        <p:spPr>
          <a:xfrm>
            <a:off x="380520" y="76140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2"/>
          <p:cNvPicPr/>
          <p:nvPr/>
        </p:nvPicPr>
        <p:blipFill>
          <a:blip r:embed="rId16"/>
          <a:stretch/>
        </p:blipFill>
        <p:spPr>
          <a:xfrm>
            <a:off x="5220720" y="260640"/>
            <a:ext cx="3532680" cy="952560"/>
          </a:xfrm>
          <a:prstGeom prst="rect">
            <a:avLst/>
          </a:prstGeom>
          <a:ln>
            <a:noFill/>
          </a:ln>
        </p:spPr>
      </p:pic>
      <p:pic>
        <p:nvPicPr>
          <p:cNvPr id="5" name="Picture 16"/>
          <p:cNvPicPr/>
          <p:nvPr/>
        </p:nvPicPr>
        <p:blipFill>
          <a:blip r:embed="rId17"/>
          <a:srcRect b="-2078"/>
          <a:stretch/>
        </p:blipFill>
        <p:spPr>
          <a:xfrm>
            <a:off x="5220000" y="2659320"/>
            <a:ext cx="3455640" cy="213696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380520" y="549360"/>
            <a:ext cx="4679280" cy="4385160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380520" y="5049360"/>
            <a:ext cx="8372520" cy="35280"/>
          </a:xfrm>
          <a:prstGeom prst="rect">
            <a:avLst/>
          </a:prstGeom>
          <a:solidFill>
            <a:srgbClr val="FF191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5"/>
          <p:cNvSpPr/>
          <p:nvPr/>
        </p:nvSpPr>
        <p:spPr>
          <a:xfrm>
            <a:off x="395640" y="6507000"/>
            <a:ext cx="8372520" cy="35280"/>
          </a:xfrm>
          <a:prstGeom prst="rect">
            <a:avLst/>
          </a:prstGeom>
          <a:solidFill>
            <a:srgbClr val="FF191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2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 1"/>
          <p:cNvSpPr/>
          <p:nvPr/>
        </p:nvSpPr>
        <p:spPr>
          <a:xfrm>
            <a:off x="380520" y="650052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2"/>
          <p:cNvPicPr/>
          <p:nvPr/>
        </p:nvPicPr>
        <p:blipFill>
          <a:blip r:embed="rId14"/>
          <a:srcRect r="62494"/>
          <a:stretch/>
        </p:blipFill>
        <p:spPr>
          <a:xfrm>
            <a:off x="6979680" y="21600"/>
            <a:ext cx="1772640" cy="823320"/>
          </a:xfrm>
          <a:prstGeom prst="rect">
            <a:avLst/>
          </a:prstGeom>
          <a:ln>
            <a:noFill/>
          </a:ln>
        </p:spPr>
      </p:pic>
      <p:pic>
        <p:nvPicPr>
          <p:cNvPr id="92" name="Picture 2"/>
          <p:cNvPicPr/>
          <p:nvPr/>
        </p:nvPicPr>
        <p:blipFill>
          <a:blip r:embed="rId14"/>
          <a:srcRect l="37267"/>
          <a:stretch/>
        </p:blipFill>
        <p:spPr>
          <a:xfrm>
            <a:off x="294480" y="21600"/>
            <a:ext cx="2966040" cy="823320"/>
          </a:xfrm>
          <a:prstGeom prst="rect">
            <a:avLst/>
          </a:prstGeom>
          <a:ln>
            <a:noFill/>
          </a:ln>
        </p:spPr>
      </p:pic>
      <p:sp>
        <p:nvSpPr>
          <p:cNvPr id="93" name="Line 2"/>
          <p:cNvSpPr/>
          <p:nvPr/>
        </p:nvSpPr>
        <p:spPr>
          <a:xfrm>
            <a:off x="380520" y="76140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8432640" y="6461640"/>
            <a:ext cx="334440" cy="33444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2607" y="537621"/>
            <a:ext cx="4638877" cy="2645417"/>
          </a:xfrm>
        </p:spPr>
        <p:txBody>
          <a:bodyPr/>
          <a:lstStyle/>
          <a:p>
            <a:r>
              <a:rPr lang="en-GB" sz="2400" spc="-1" dirty="0">
                <a:solidFill>
                  <a:srgbClr val="FFFFFF"/>
                </a:solidFill>
              </a:rPr>
              <a:t>Data Visualization</a:t>
            </a:r>
            <a:br>
              <a:rPr lang="en-GB" sz="3000" spc="-1" dirty="0">
                <a:solidFill>
                  <a:srgbClr val="FFFFFF"/>
                </a:solidFill>
              </a:rPr>
            </a:br>
            <a:r>
              <a:rPr lang="en-GB" sz="3000" spc="-1" dirty="0">
                <a:solidFill>
                  <a:srgbClr val="FFFFFF"/>
                </a:solidFill>
              </a:rPr>
              <a:t>NASA Astronauts </a:t>
            </a:r>
            <a:br>
              <a:rPr lang="en-GB" sz="3000" spc="-1" dirty="0">
                <a:solidFill>
                  <a:srgbClr val="FFFFFF"/>
                </a:solidFill>
              </a:rPr>
            </a:br>
            <a:r>
              <a:rPr lang="en-GB" sz="3000" spc="-1" dirty="0">
                <a:solidFill>
                  <a:srgbClr val="FFFFFF"/>
                </a:solidFill>
              </a:rPr>
              <a:t>1959-2013</a:t>
            </a:r>
            <a:br>
              <a:rPr lang="en-GB" sz="3000" spc="-1" dirty="0">
                <a:solidFill>
                  <a:srgbClr val="FFFFFF"/>
                </a:solidFill>
              </a:rPr>
            </a:br>
            <a:r>
              <a:rPr lang="en-GB" sz="3000" spc="-1" dirty="0">
                <a:solidFill>
                  <a:srgbClr val="FFFFFF"/>
                </a:solidFill>
              </a:rPr>
              <a:t> </a:t>
            </a:r>
            <a:endParaRPr lang="en-GB" sz="3000" b="0" spc="-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4364" y="2871788"/>
            <a:ext cx="4497120" cy="179034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</a:pPr>
            <a:endParaRPr lang="en-GB" b="1" spc="-1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3600" b="1" spc="-1" dirty="0">
                <a:solidFill>
                  <a:srgbClr val="FFFFFF"/>
                </a:solidFill>
              </a:rPr>
              <a:t>Edgardo Panza</a:t>
            </a:r>
          </a:p>
          <a:p>
            <a:pPr>
              <a:lnSpc>
                <a:spcPct val="100000"/>
              </a:lnSpc>
            </a:pPr>
            <a:r>
              <a:rPr lang="en-GB" sz="3600" b="1" spc="-1" dirty="0">
                <a:solidFill>
                  <a:srgbClr val="FFFFFF"/>
                </a:solidFill>
              </a:rPr>
              <a:t>Lucas Whitmire</a:t>
            </a:r>
          </a:p>
          <a:p>
            <a:pPr>
              <a:lnSpc>
                <a:spcPct val="100000"/>
              </a:lnSpc>
            </a:pPr>
            <a:r>
              <a:rPr lang="en-GB" sz="3600" b="1" spc="-1" dirty="0">
                <a:solidFill>
                  <a:srgbClr val="FFFFFF"/>
                </a:solidFill>
              </a:rPr>
              <a:t>Federico Rueda Luna</a:t>
            </a:r>
          </a:p>
          <a:p>
            <a:pPr>
              <a:lnSpc>
                <a:spcPct val="100000"/>
              </a:lnSpc>
            </a:pPr>
            <a:endParaRPr lang="en-GB" b="1" spc="-1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900" b="1" spc="-1" dirty="0">
                <a:solidFill>
                  <a:srgbClr val="FFFFFF"/>
                </a:solidFill>
              </a:rPr>
              <a:t>Master of Data Science – SuSe 2020 </a:t>
            </a:r>
            <a:endParaRPr lang="en-GB" sz="2900" spc="-1" dirty="0"/>
          </a:p>
        </p:txBody>
      </p:sp>
      <p:pic>
        <p:nvPicPr>
          <p:cNvPr id="10" name="Picture 36" descr="Grashof für ppt"/>
          <p:cNvPicPr>
            <a:picLocks noGrp="1" noChangeAspect="1" noChangeArrowheads="1"/>
          </p:cNvPicPr>
          <p:nvPr>
            <p:ph type="pic" sz="quarter" idx="27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:\Berninger\PowerPointPraesentation\Bilder\Fachbereich6\Studierende.jpg"/>
          <p:cNvPicPr>
            <a:picLocks noGrp="1" noChangeAspect="1" noChangeArrowheads="1"/>
          </p:cNvPicPr>
          <p:nvPr>
            <p:ph type="pic" sz="quarter" idx="28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:\Berninger\PowerPointPraesentation\Bilder\Fachbereich1.jpg"/>
          <p:cNvPicPr>
            <a:picLocks noGrp="1" noChangeAspect="1" noChangeArrowheads="1"/>
          </p:cNvPicPr>
          <p:nvPr>
            <p:ph type="pic" sz="quarter" idx="31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:\Berninger\PowerPointPraesentation\Bilder\Qualitätsmanagement\Qualitätsmanagement.jpg"/>
          <p:cNvPicPr>
            <a:picLocks noGrp="1" noChangeAspect="1" noChangeArrowheads="1"/>
          </p:cNvPicPr>
          <p:nvPr>
            <p:ph type="pic" sz="quarter" idx="32"/>
          </p:nvPr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:\Berninger\PowerPointPraesentation\Bilder\Titelseite.jpg"/>
          <p:cNvPicPr>
            <a:picLocks noGrp="1" noChangeAspect="1" noChangeArrowheads="1"/>
          </p:cNvPicPr>
          <p:nvPr>
            <p:ph type="pic" sz="quarter" idx="29"/>
          </p:nvPr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platzhalter 4"/>
          <p:cNvPicPr>
            <a:picLocks noGrp="1" noChangeAspect="1"/>
          </p:cNvPicPr>
          <p:nvPr>
            <p:ph type="pic" sz="quarter" idx="30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43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2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C6528C75-09FC-4BD4-976B-90174C547387}" type="slidenum">
              <a:rPr lang="en-GB" sz="12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2</a:t>
            </a:fld>
            <a:endParaRPr lang="en-GB" sz="12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EC5A2CA-C9A7-8447-8A81-2A5DA45C4320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</a:rPr>
              <a:t>Facts</a:t>
            </a:r>
            <a:endParaRPr lang="en-GB" sz="2000" spc="-1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11DD31A-FF75-C147-993E-9979B84D5D2B}"/>
              </a:ext>
            </a:extLst>
          </p:cNvPr>
          <p:cNvSpPr txBox="1">
            <a:spLocks/>
          </p:cNvSpPr>
          <p:nvPr/>
        </p:nvSpPr>
        <p:spPr>
          <a:xfrm>
            <a:off x="399060" y="1699774"/>
            <a:ext cx="8229240" cy="4361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spc="-1" dirty="0">
                <a:solidFill>
                  <a:srgbClr val="0098A1"/>
                </a:solidFill>
              </a:rPr>
              <a:t>Women were not eligible to be astronauts: all astronauts were required to be military test pilots, a career not available to women at the time.</a:t>
            </a:r>
          </a:p>
          <a:p>
            <a:pPr algn="just"/>
            <a:r>
              <a:rPr lang="en-US" sz="1600" spc="-1" dirty="0">
                <a:solidFill>
                  <a:srgbClr val="0098A1"/>
                </a:solidFill>
              </a:rPr>
              <a:t>The Astronaut Class of 1978, otherwise known as the "Thirty-Five New Guys," was NASA's first new group of astronauts since 1969. This class was notable for many reasons, including having the first African-American, the first Asian-American astronauts and especially recognizes as being the first to recruit women.  </a:t>
            </a:r>
          </a:p>
          <a:p>
            <a:pPr algn="just"/>
            <a:r>
              <a:rPr lang="en-US" sz="1600" spc="-1" dirty="0">
                <a:solidFill>
                  <a:srgbClr val="0098A1"/>
                </a:solidFill>
              </a:rPr>
              <a:t>Sally Kristen Ride became the first American woman in space in 1983.</a:t>
            </a:r>
          </a:p>
          <a:p>
            <a:pPr algn="just"/>
            <a:endParaRPr lang="en-US" sz="1600" spc="-1" dirty="0">
              <a:solidFill>
                <a:srgbClr val="0098A1"/>
              </a:solidFill>
            </a:endParaRPr>
          </a:p>
          <a:p>
            <a:endParaRPr lang="en-US" sz="1600" spc="-1" dirty="0">
              <a:solidFill>
                <a:srgbClr val="0098A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2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C6528C75-09FC-4BD4-976B-90174C547387}" type="slidenum">
              <a:rPr lang="en-GB" sz="12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3</a:t>
            </a:fld>
            <a:endParaRPr lang="en-GB" sz="12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EC5A2CA-C9A7-8447-8A81-2A5DA45C4320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</a:rPr>
              <a:t>Women in space</a:t>
            </a:r>
            <a:endParaRPr lang="en-GB" sz="2000" spc="-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254BD5-AA21-C643-8CD0-C68FD6918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26" y="1507371"/>
            <a:ext cx="8529714" cy="488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5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2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C6528C75-09FC-4BD4-976B-90174C547387}" type="slidenum">
              <a:rPr lang="en-GB" sz="12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4</a:t>
            </a:fld>
            <a:endParaRPr lang="en-GB" sz="12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EC5A2CA-C9A7-8447-8A81-2A5DA45C4320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</a:rPr>
              <a:t>Women in space</a:t>
            </a:r>
            <a:endParaRPr lang="en-GB" sz="2000" spc="-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AD372-BC86-0346-95C3-748B453FC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87" y="1507371"/>
            <a:ext cx="7653625" cy="436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1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2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C6528C75-09FC-4BD4-976B-90174C547387}" type="slidenum">
              <a:rPr lang="en-GB" sz="12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5</a:t>
            </a:fld>
            <a:endParaRPr lang="en-GB" sz="12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EC5A2CA-C9A7-8447-8A81-2A5DA45C4320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</a:rPr>
              <a:t>Women in space</a:t>
            </a:r>
            <a:endParaRPr lang="en-GB" sz="2000" spc="-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A37D00-C35A-9647-AC8A-0FC7FC297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268" y="1631520"/>
            <a:ext cx="5981464" cy="478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9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2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C6528C75-09FC-4BD4-976B-90174C547387}" type="slidenum">
              <a:rPr lang="en-GB" sz="12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6</a:t>
            </a:fld>
            <a:endParaRPr lang="en-GB" sz="12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EC5A2CA-C9A7-8447-8A81-2A5DA45C4320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</a:rPr>
              <a:t>Women in space</a:t>
            </a:r>
            <a:endParaRPr lang="en-GB" sz="2000" spc="-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B2BF74-E752-894A-92CB-26F25E1BD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00" y="1665611"/>
            <a:ext cx="6165600" cy="46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3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Presentation_Beuth_University_english</Template>
  <TotalTime>1736</TotalTime>
  <Words>336</Words>
  <Application>Microsoft Macintosh PowerPoint</Application>
  <PresentationFormat>On-screen Show (4:3)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Symbol</vt:lpstr>
      <vt:lpstr>Times New Roman</vt:lpstr>
      <vt:lpstr>Wingdings</vt:lpstr>
      <vt:lpstr>Office Theme</vt:lpstr>
      <vt:lpstr>Office Theme</vt:lpstr>
      <vt:lpstr>Data Visualization NASA Astronauts  1959-2013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Event</dc:title>
  <dc:subject/>
  <dc:creator>Federico Rueda Luna</dc:creator>
  <dc:description/>
  <cp:lastModifiedBy>Edgardo Panza</cp:lastModifiedBy>
  <cp:revision>465</cp:revision>
  <cp:lastPrinted>2014-04-23T12:07:05Z</cp:lastPrinted>
  <dcterms:created xsi:type="dcterms:W3CDTF">2019-11-02T10:55:03Z</dcterms:created>
  <dcterms:modified xsi:type="dcterms:W3CDTF">2020-07-03T20:37:41Z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