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7"/>
  </p:notesMasterIdLst>
  <p:sldIdLst>
    <p:sldId id="367" r:id="rId3"/>
    <p:sldId id="416" r:id="rId4"/>
    <p:sldId id="417" r:id="rId5"/>
    <p:sldId id="415" r:id="rId6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M &amp; NLP Task I" id="{D60175E3-0E5D-D74D-8635-E008D68C097D}">
          <p14:sldIdLst>
            <p14:sldId id="367"/>
            <p14:sldId id="416"/>
            <p14:sldId id="417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82184" autoAdjust="0"/>
  </p:normalViewPr>
  <p:slideViewPr>
    <p:cSldViewPr snapToGrid="0">
      <p:cViewPr varScale="1">
        <p:scale>
          <a:sx n="98" d="100"/>
          <a:sy n="98" d="100"/>
        </p:scale>
        <p:origin x="19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10B2105-225F-4FE3-849A-7975E719A8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topics/history/features/flat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istory.nasa.gov/40thann/define.htm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centers/johnson/news/releases/1978_1980/index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10B2105-225F-4FE3-849A-7975E719A850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7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3"/>
              </a:rPr>
              <a:t>https://www.nasa.gov/topics/history/features/flats.html</a:t>
            </a:r>
            <a:r>
              <a:rPr lang="en-US" dirty="0"/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dirty="0">
                <a:hlinkClick r:id="rId4"/>
              </a:rPr>
              <a:t>https://history.nasa.gov/40thann/define.htm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47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200" b="0" strike="noStrike" spc="-1" dirty="0">
                <a:latin typeface="Arial"/>
              </a:rPr>
              <a:t>Here we can see some space flights even there are no records of missions, but there was a lot of training so we assume they count that time. </a:t>
            </a:r>
            <a:r>
              <a:rPr lang="en-US" dirty="0">
                <a:hlinkClick r:id="rId3"/>
              </a:rPr>
              <a:t>https://www.nasa.gov/centers/johnson/news/releases/1978_1980/index.html</a:t>
            </a:r>
            <a:endParaRPr lang="en-US" dirty="0"/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sz="1200" b="0" strike="noStrike" spc="-1" dirty="0">
              <a:latin typeface="Arial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200" b="0" strike="noStrike" spc="-1" dirty="0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65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GB" sz="1200" b="0" strike="noStrike" spc="-1" dirty="0">
                <a:latin typeface="Arial"/>
              </a:rPr>
              <a:t>Even after the inclusion of women in space programs we can see that even they started to flying on missions on 1983 there isn’t an inclusion in the space walks.</a:t>
            </a:r>
          </a:p>
        </p:txBody>
      </p:sp>
      <p:sp>
        <p:nvSpPr>
          <p:cNvPr id="387" name="TextShape 3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FC83E2E-A3AD-4C5A-82B5-9212AA00B498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3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Title </a:t>
            </a:r>
            <a:br>
              <a:rPr lang="de-DE" noProof="0" dirty="0"/>
            </a:b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Event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4497120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Person</a:t>
            </a:r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96241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2"/>
          <p:cNvPicPr/>
          <p:nvPr/>
        </p:nvPicPr>
        <p:blipFill>
          <a:blip r:embed="rId15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/>
          <p:cNvPicPr/>
          <p:nvPr/>
        </p:nvPicPr>
        <p:blipFill>
          <a:blip r:embed="rId16"/>
          <a:stretch/>
        </p:blipFill>
        <p:spPr>
          <a:xfrm>
            <a:off x="5220720" y="260640"/>
            <a:ext cx="3532680" cy="952560"/>
          </a:xfrm>
          <a:prstGeom prst="rect">
            <a:avLst/>
          </a:prstGeom>
          <a:ln>
            <a:noFill/>
          </a:ln>
        </p:spPr>
      </p:pic>
      <p:pic>
        <p:nvPicPr>
          <p:cNvPr id="5" name="Picture 16"/>
          <p:cNvPicPr/>
          <p:nvPr/>
        </p:nvPicPr>
        <p:blipFill>
          <a:blip r:embed="rId17"/>
          <a:srcRect b="-2078"/>
          <a:stretch/>
        </p:blipFill>
        <p:spPr>
          <a:xfrm>
            <a:off x="5220000" y="2659320"/>
            <a:ext cx="3455640" cy="213696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380520" y="549360"/>
            <a:ext cx="4679280" cy="4385160"/>
          </a:xfrm>
          <a:prstGeom prst="rect">
            <a:avLst/>
          </a:prstGeom>
          <a:solidFill>
            <a:srgbClr val="0098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380520" y="504936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395640" y="6507000"/>
            <a:ext cx="8372520" cy="35280"/>
          </a:xfrm>
          <a:prstGeom prst="rect">
            <a:avLst/>
          </a:prstGeom>
          <a:solidFill>
            <a:srgbClr val="FF191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380520" y="650052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/>
          <p:cNvPicPr/>
          <p:nvPr/>
        </p:nvPicPr>
        <p:blipFill>
          <a:blip r:embed="rId14"/>
          <a:srcRect r="62494"/>
          <a:stretch/>
        </p:blipFill>
        <p:spPr>
          <a:xfrm>
            <a:off x="6979680" y="21600"/>
            <a:ext cx="1772640" cy="823320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>
          <a:blip r:embed="rId14"/>
          <a:srcRect l="37267"/>
          <a:stretch/>
        </p:blipFill>
        <p:spPr>
          <a:xfrm>
            <a:off x="294480" y="21600"/>
            <a:ext cx="2966040" cy="82332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>
            <a:off x="380520" y="761400"/>
            <a:ext cx="8352000" cy="360"/>
          </a:xfrm>
          <a:prstGeom prst="line">
            <a:avLst/>
          </a:prstGeom>
          <a:ln w="28440">
            <a:solidFill>
              <a:srgbClr val="0098A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8432640" y="6461640"/>
            <a:ext cx="334440" cy="3344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2607" y="537621"/>
            <a:ext cx="4638877" cy="2645417"/>
          </a:xfrm>
        </p:spPr>
        <p:txBody>
          <a:bodyPr/>
          <a:lstStyle/>
          <a:p>
            <a:r>
              <a:rPr lang="en-GB" sz="2400" spc="-1" dirty="0">
                <a:solidFill>
                  <a:srgbClr val="FFFFFF"/>
                </a:solidFill>
              </a:rPr>
              <a:t>Data Visualization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NASA Astronauts 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1959-2013</a:t>
            </a:r>
            <a:br>
              <a:rPr lang="en-GB" sz="3000" spc="-1" dirty="0">
                <a:solidFill>
                  <a:srgbClr val="FFFFFF"/>
                </a:solidFill>
              </a:rPr>
            </a:br>
            <a:r>
              <a:rPr lang="en-GB" sz="3000" spc="-1" dirty="0">
                <a:solidFill>
                  <a:srgbClr val="FFFFFF"/>
                </a:solidFill>
              </a:rPr>
              <a:t> </a:t>
            </a:r>
            <a:endParaRPr lang="en-GB" sz="3000" b="0" spc="-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364" y="2871788"/>
            <a:ext cx="4497120" cy="17903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Edgardo Panza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Lucas Whitmire</a:t>
            </a:r>
          </a:p>
          <a:p>
            <a:pPr>
              <a:lnSpc>
                <a:spcPct val="100000"/>
              </a:lnSpc>
            </a:pPr>
            <a:r>
              <a:rPr lang="en-GB" sz="3600" b="1" spc="-1" dirty="0">
                <a:solidFill>
                  <a:srgbClr val="FFFFFF"/>
                </a:solidFill>
              </a:rPr>
              <a:t>Federico Rueda Luna</a:t>
            </a:r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900" b="1" spc="-1" dirty="0">
                <a:solidFill>
                  <a:srgbClr val="FFFFFF"/>
                </a:solidFill>
              </a:rPr>
              <a:t>Master of Data Science – SuSe 2020 </a:t>
            </a:r>
            <a:endParaRPr lang="en-GB" sz="2900" spc="-1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2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Facts</a:t>
            </a:r>
            <a:endParaRPr lang="en-GB" sz="2000" spc="-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11DD31A-FF75-C147-993E-9979B84D5D2B}"/>
              </a:ext>
            </a:extLst>
          </p:cNvPr>
          <p:cNvSpPr txBox="1">
            <a:spLocks/>
          </p:cNvSpPr>
          <p:nvPr/>
        </p:nvSpPr>
        <p:spPr>
          <a:xfrm>
            <a:off x="399060" y="1699774"/>
            <a:ext cx="8229240" cy="4361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Women were not eligible to be astronauts: all astronauts were required to be military test pilots, a career not available to women at the time.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The Astronaut Class of 1978, otherwise known as the "Thirty-Five New Guys," was NASA's first new group of astronauts since 1969. This class was notable for many reasons, including having the first African-American, the first Asian-American astronauts and especially recognizes as being the first to recruit women.  </a:t>
            </a:r>
          </a:p>
          <a:p>
            <a:pPr algn="just"/>
            <a:r>
              <a:rPr lang="en-US" sz="1600" spc="-1" dirty="0">
                <a:solidFill>
                  <a:srgbClr val="0098A1"/>
                </a:solidFill>
              </a:rPr>
              <a:t>Sally Kristen Ride became the first American woman in space in 1983.</a:t>
            </a:r>
          </a:p>
          <a:p>
            <a:pPr algn="just"/>
            <a:endParaRPr lang="en-US" sz="1600" spc="-1" dirty="0">
              <a:solidFill>
                <a:srgbClr val="0098A1"/>
              </a:solidFill>
            </a:endParaRPr>
          </a:p>
          <a:p>
            <a:endParaRPr lang="en-US" sz="1600" spc="-1" dirty="0">
              <a:solidFill>
                <a:srgbClr val="0098A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3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54BD5-AA21-C643-8CD0-C68FD6918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26" y="1507371"/>
            <a:ext cx="8529714" cy="48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"/>
          <p:cNvSpPr/>
          <p:nvPr/>
        </p:nvSpPr>
        <p:spPr>
          <a:xfrm>
            <a:off x="6530040" y="6540840"/>
            <a:ext cx="2133000" cy="2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5000">
            <a:noAutofit/>
          </a:bodyPr>
          <a:lstStyle/>
          <a:p>
            <a:pPr algn="r">
              <a:lnSpc>
                <a:spcPct val="100000"/>
              </a:lnSpc>
            </a:pPr>
            <a:fld id="{C6528C75-09FC-4BD4-976B-90174C547387}" type="slidenum">
              <a:rPr lang="en-GB" sz="12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4</a:t>
            </a:fld>
            <a:endParaRPr lang="en-GB" sz="12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EC5A2CA-C9A7-8447-8A81-2A5DA45C4320}"/>
              </a:ext>
            </a:extLst>
          </p:cNvPr>
          <p:cNvSpPr/>
          <p:nvPr/>
        </p:nvSpPr>
        <p:spPr>
          <a:xfrm>
            <a:off x="399060" y="1081851"/>
            <a:ext cx="8345880" cy="425520"/>
          </a:xfrm>
          <a:prstGeom prst="rect">
            <a:avLst/>
          </a:prstGeom>
          <a:noFill/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lang="en-US" sz="2000" b="1" spc="-1" dirty="0">
                <a:solidFill>
                  <a:srgbClr val="EF181E"/>
                </a:solidFill>
              </a:rPr>
              <a:t>Women in space</a:t>
            </a:r>
            <a:endParaRPr lang="en-GB" sz="2000" spc="-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A37D00-C35A-9647-AC8A-0FC7FC297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68" y="1631520"/>
            <a:ext cx="5981464" cy="47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Presentation_Beuth_University_english</Template>
  <TotalTime>1734</TotalTime>
  <Words>244</Words>
  <Application>Microsoft Macintosh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Office Theme</vt:lpstr>
      <vt:lpstr>Office Theme</vt:lpstr>
      <vt:lpstr>Data Visualization NASA Astronauts  1959-2013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</dc:title>
  <dc:subject/>
  <dc:creator>Federico Rueda Luna</dc:creator>
  <dc:description/>
  <cp:lastModifiedBy>Edgardo Panza</cp:lastModifiedBy>
  <cp:revision>464</cp:revision>
  <cp:lastPrinted>2014-04-23T12:07:05Z</cp:lastPrinted>
  <dcterms:created xsi:type="dcterms:W3CDTF">2019-11-02T10:55:03Z</dcterms:created>
  <dcterms:modified xsi:type="dcterms:W3CDTF">2020-07-03T18:30:09Z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