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6"/>
  </p:notesMasterIdLst>
  <p:sldIdLst>
    <p:sldId id="367" r:id="rId4"/>
    <p:sldId id="257" r:id="rId5"/>
    <p:sldId id="402" r:id="rId6"/>
    <p:sldId id="385" r:id="rId7"/>
    <p:sldId id="415" r:id="rId8"/>
    <p:sldId id="416" r:id="rId9"/>
    <p:sldId id="418" r:id="rId10"/>
    <p:sldId id="417" r:id="rId11"/>
    <p:sldId id="420" r:id="rId12"/>
    <p:sldId id="399" r:id="rId13"/>
    <p:sldId id="414" r:id="rId14"/>
    <p:sldId id="412" r:id="rId15"/>
  </p:sldIdLst>
  <p:sldSz cx="9144000" cy="6858000" type="screen4x3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M &amp; NLP Task I" id="{D60175E3-0E5D-D74D-8635-E008D68C097D}">
          <p14:sldIdLst>
            <p14:sldId id="367"/>
            <p14:sldId id="257"/>
            <p14:sldId id="402"/>
            <p14:sldId id="385"/>
            <p14:sldId id="415"/>
            <p14:sldId id="416"/>
            <p14:sldId id="418"/>
            <p14:sldId id="417"/>
            <p14:sldId id="420"/>
            <p14:sldId id="399"/>
            <p14:sldId id="414"/>
            <p14:sldId id="4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3" autoAdjust="0"/>
    <p:restoredTop sz="82160" autoAdjust="0"/>
  </p:normalViewPr>
  <p:slideViewPr>
    <p:cSldViewPr snapToGrid="0">
      <p:cViewPr varScale="1">
        <p:scale>
          <a:sx n="89" d="100"/>
          <a:sy n="89" d="100"/>
        </p:scale>
        <p:origin x="165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6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1400" b="0" strike="noStrike" spc="-1" dirty="0">
                <a:latin typeface="Times New Roman"/>
              </a:rPr>
              <a:t>&lt;header&gt;</a:t>
            </a:r>
          </a:p>
        </p:txBody>
      </p:sp>
      <p:sp>
        <p:nvSpPr>
          <p:cNvPr id="26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GB" sz="1400" b="0" strike="noStrike" spc="-1" dirty="0">
                <a:latin typeface="Times New Roman"/>
              </a:rPr>
              <a:t>&lt;date/time&gt;</a:t>
            </a:r>
          </a:p>
        </p:txBody>
      </p:sp>
      <p:sp>
        <p:nvSpPr>
          <p:cNvPr id="26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GB" sz="1400" b="0" strike="noStrike" spc="-1" dirty="0">
                <a:latin typeface="Times New Roman"/>
              </a:rPr>
              <a:t>&lt;footer&gt;</a:t>
            </a:r>
          </a:p>
        </p:txBody>
      </p:sp>
      <p:sp>
        <p:nvSpPr>
          <p:cNvPr id="26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10B2105-225F-4FE3-849A-7975E719A850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10B2105-225F-4FE3-849A-7975E719A850}" type="slidenum">
              <a:rPr lang="en-GB" sz="1400" b="0" strike="noStrike" spc="-1" smtClean="0">
                <a:latin typeface="Times New Roman"/>
              </a:rPr>
              <a:t>1</a:t>
            </a:fld>
            <a:endParaRPr lang="en-GB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5705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992520" y="3229920"/>
            <a:ext cx="7942680" cy="3057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GB" sz="2000" b="0" strike="noStrike" spc="-1" dirty="0">
              <a:latin typeface="Arial"/>
            </a:endParaRPr>
          </a:p>
        </p:txBody>
      </p:sp>
      <p:sp>
        <p:nvSpPr>
          <p:cNvPr id="414" name="CustomShape 3"/>
          <p:cNvSpPr/>
          <p:nvPr/>
        </p:nvSpPr>
        <p:spPr>
          <a:xfrm>
            <a:off x="5622480" y="6456240"/>
            <a:ext cx="430272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5137531-3C52-4F92-843C-DDA7A943B951}" type="slidenum">
              <a:rPr lang="en-GB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10</a:t>
            </a:fld>
            <a:endParaRPr lang="en-GB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842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992520" y="3229920"/>
            <a:ext cx="7942680" cy="3057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GB" sz="2000" b="0" strike="noStrike" spc="-1" dirty="0">
              <a:latin typeface="Arial"/>
            </a:endParaRPr>
          </a:p>
        </p:txBody>
      </p:sp>
      <p:sp>
        <p:nvSpPr>
          <p:cNvPr id="414" name="CustomShape 3"/>
          <p:cNvSpPr/>
          <p:nvPr/>
        </p:nvSpPr>
        <p:spPr>
          <a:xfrm>
            <a:off x="5622480" y="6456240"/>
            <a:ext cx="430272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5137531-3C52-4F92-843C-DDA7A943B951}" type="slidenum">
              <a:rPr lang="en-GB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11</a:t>
            </a:fld>
            <a:endParaRPr lang="en-GB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9490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992520" y="3229920"/>
            <a:ext cx="7942680" cy="3057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GB" sz="2000" b="0" strike="noStrike" spc="-1" dirty="0">
              <a:latin typeface="Arial"/>
            </a:endParaRPr>
          </a:p>
        </p:txBody>
      </p:sp>
      <p:sp>
        <p:nvSpPr>
          <p:cNvPr id="414" name="CustomShape 3"/>
          <p:cNvSpPr/>
          <p:nvPr/>
        </p:nvSpPr>
        <p:spPr>
          <a:xfrm>
            <a:off x="5622480" y="6456240"/>
            <a:ext cx="430272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5137531-3C52-4F92-843C-DDA7A943B951}" type="slidenum">
              <a:rPr lang="en-GB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12</a:t>
            </a:fld>
            <a:endParaRPr lang="en-GB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8147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time: 20 mins.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Erase the time in each bullet point</a:t>
            </a:r>
            <a:endParaRPr lang="en-C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10B2105-225F-4FE3-849A-7975E719A850}" type="slidenum">
              <a:rPr lang="en-GB" sz="1400" b="0" strike="noStrike" spc="-1" smtClean="0">
                <a:latin typeface="Times New Roman"/>
              </a:rPr>
              <a:t>2</a:t>
            </a:fld>
            <a:endParaRPr lang="en-GB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9702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10B2105-225F-4FE3-849A-7975E719A850}" type="slidenum">
              <a:rPr lang="en-GB" sz="1400" b="0" strike="noStrike" spc="-1" smtClean="0">
                <a:latin typeface="Times New Roman"/>
              </a:rPr>
              <a:t>3</a:t>
            </a:fld>
            <a:endParaRPr lang="en-GB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8613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prstGeom prst="rect">
            <a:avLst/>
          </a:prstGeom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en-GB" sz="1200" b="0" strike="noStrike" spc="-1" dirty="0">
              <a:latin typeface="Arial"/>
            </a:endParaRPr>
          </a:p>
        </p:txBody>
      </p:sp>
      <p:sp>
        <p:nvSpPr>
          <p:cNvPr id="387" name="TextShape 3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FC83E2E-A3AD-4C5A-82B5-9212AA00B498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n-GB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1024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prstGeom prst="rect">
            <a:avLst/>
          </a:prstGeom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en-GB" sz="1200" b="0" strike="noStrike" spc="-1" dirty="0">
              <a:latin typeface="Arial"/>
            </a:endParaRPr>
          </a:p>
        </p:txBody>
      </p:sp>
      <p:sp>
        <p:nvSpPr>
          <p:cNvPr id="387" name="TextShape 3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FC83E2E-A3AD-4C5A-82B5-9212AA00B498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en-GB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0332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prstGeom prst="rect">
            <a:avLst/>
          </a:prstGeom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en-GB" sz="1200" b="0" strike="noStrike" spc="-1" dirty="0">
              <a:latin typeface="Arial"/>
            </a:endParaRPr>
          </a:p>
        </p:txBody>
      </p:sp>
      <p:sp>
        <p:nvSpPr>
          <p:cNvPr id="387" name="TextShape 3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FC83E2E-A3AD-4C5A-82B5-9212AA00B498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en-GB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2470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prstGeom prst="rect">
            <a:avLst/>
          </a:prstGeom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en-GB" sz="1200" b="0" strike="noStrike" spc="-1" dirty="0">
              <a:latin typeface="Arial"/>
            </a:endParaRPr>
          </a:p>
        </p:txBody>
      </p:sp>
      <p:sp>
        <p:nvSpPr>
          <p:cNvPr id="387" name="TextShape 3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FC83E2E-A3AD-4C5A-82B5-9212AA00B498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en-GB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4933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prstGeom prst="rect">
            <a:avLst/>
          </a:prstGeom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en-GB" sz="1200" b="0" strike="noStrike" spc="-1" dirty="0">
              <a:latin typeface="Arial"/>
            </a:endParaRPr>
          </a:p>
        </p:txBody>
      </p:sp>
      <p:sp>
        <p:nvSpPr>
          <p:cNvPr id="387" name="TextShape 3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FC83E2E-A3AD-4C5A-82B5-9212AA00B498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en-GB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0479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prstGeom prst="rect">
            <a:avLst/>
          </a:prstGeom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en-GB" sz="1200" b="0" strike="noStrike" spc="-1" dirty="0">
              <a:latin typeface="Arial"/>
            </a:endParaRPr>
          </a:p>
        </p:txBody>
      </p:sp>
      <p:sp>
        <p:nvSpPr>
          <p:cNvPr id="387" name="TextShape 3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FC83E2E-A3AD-4C5A-82B5-9212AA00B498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lang="en-GB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816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0574" y="260648"/>
            <a:ext cx="3533462" cy="95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2071"/>
          <a:stretch/>
        </p:blipFill>
        <p:spPr bwMode="auto">
          <a:xfrm>
            <a:off x="5220072" y="2659316"/>
            <a:ext cx="3456384" cy="2137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36"/>
          <p:cNvSpPr>
            <a:spLocks noChangeArrowheads="1"/>
          </p:cNvSpPr>
          <p:nvPr userDrawn="1"/>
        </p:nvSpPr>
        <p:spPr bwMode="auto">
          <a:xfrm>
            <a:off x="380683" y="549275"/>
            <a:ext cx="4680000" cy="4385906"/>
          </a:xfrm>
          <a:prstGeom prst="rect">
            <a:avLst/>
          </a:prstGeom>
          <a:solidFill>
            <a:srgbClr val="0098A1"/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98A1"/>
              </a:solidFill>
            </a:endParaRP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652672" y="2381979"/>
            <a:ext cx="3780472" cy="138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Title </a:t>
            </a:r>
            <a:br>
              <a:rPr lang="de-DE" noProof="0" dirty="0"/>
            </a:b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Event</a:t>
            </a:r>
          </a:p>
        </p:txBody>
      </p:sp>
      <p:sp>
        <p:nvSpPr>
          <p:cNvPr id="2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46380" y="4356780"/>
            <a:ext cx="4497120" cy="1022984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Performing</a:t>
            </a:r>
            <a:r>
              <a:rPr lang="de-DE" dirty="0"/>
              <a:t> Person</a:t>
            </a:r>
          </a:p>
        </p:txBody>
      </p:sp>
      <p:sp>
        <p:nvSpPr>
          <p:cNvPr id="27" name="Bildplatzhalter 9"/>
          <p:cNvSpPr>
            <a:spLocks noGrp="1" noChangeAspect="1"/>
          </p:cNvSpPr>
          <p:nvPr>
            <p:ph type="pic" sz="quarter" idx="27"/>
          </p:nvPr>
        </p:nvSpPr>
        <p:spPr>
          <a:xfrm>
            <a:off x="50436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28" name="Bildplatzhalter 9"/>
          <p:cNvSpPr>
            <a:spLocks noGrp="1" noChangeAspect="1"/>
          </p:cNvSpPr>
          <p:nvPr>
            <p:ph type="pic" sz="quarter" idx="28"/>
          </p:nvPr>
        </p:nvSpPr>
        <p:spPr>
          <a:xfrm>
            <a:off x="1882753" y="5157192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29" name="Bildplatzhalter 9"/>
          <p:cNvSpPr>
            <a:spLocks noGrp="1" noChangeAspect="1"/>
          </p:cNvSpPr>
          <p:nvPr>
            <p:ph type="pic" sz="quarter" idx="29"/>
          </p:nvPr>
        </p:nvSpPr>
        <p:spPr>
          <a:xfrm>
            <a:off x="325777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30" name="Bildplatzhalter 9"/>
          <p:cNvSpPr>
            <a:spLocks noGrp="1" noChangeAspect="1"/>
          </p:cNvSpPr>
          <p:nvPr>
            <p:ph type="pic" sz="quarter" idx="30"/>
          </p:nvPr>
        </p:nvSpPr>
        <p:spPr>
          <a:xfrm>
            <a:off x="463953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31" name="Bildplatzhalter 9"/>
          <p:cNvSpPr>
            <a:spLocks noGrp="1" noChangeAspect="1"/>
          </p:cNvSpPr>
          <p:nvPr>
            <p:ph type="pic" sz="quarter" idx="31"/>
          </p:nvPr>
        </p:nvSpPr>
        <p:spPr>
          <a:xfrm>
            <a:off x="601113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32" name="Bildplatzhalter 9"/>
          <p:cNvSpPr>
            <a:spLocks noGrp="1" noChangeAspect="1"/>
          </p:cNvSpPr>
          <p:nvPr>
            <p:ph type="pic" sz="quarter" idx="32"/>
          </p:nvPr>
        </p:nvSpPr>
        <p:spPr>
          <a:xfrm>
            <a:off x="7385948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33" name="Rectangle 24"/>
          <p:cNvSpPr>
            <a:spLocks noChangeArrowheads="1"/>
          </p:cNvSpPr>
          <p:nvPr userDrawn="1"/>
        </p:nvSpPr>
        <p:spPr bwMode="auto">
          <a:xfrm>
            <a:off x="380683" y="5049184"/>
            <a:ext cx="8373353" cy="36000"/>
          </a:xfrm>
          <a:prstGeom prst="rect">
            <a:avLst/>
          </a:prstGeom>
          <a:solidFill>
            <a:srgbClr val="FF191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Clr>
                <a:srgbClr val="FF1919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 dirty="0"/>
          </a:p>
        </p:txBody>
      </p:sp>
      <p:sp>
        <p:nvSpPr>
          <p:cNvPr id="34" name="Rectangle 24"/>
          <p:cNvSpPr>
            <a:spLocks noChangeArrowheads="1"/>
          </p:cNvSpPr>
          <p:nvPr userDrawn="1"/>
        </p:nvSpPr>
        <p:spPr bwMode="auto">
          <a:xfrm>
            <a:off x="395536" y="6506864"/>
            <a:ext cx="8373353" cy="36000"/>
          </a:xfrm>
          <a:prstGeom prst="rect">
            <a:avLst/>
          </a:prstGeom>
          <a:solidFill>
            <a:srgbClr val="FF191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Clr>
                <a:srgbClr val="FF1919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 dirty="0"/>
          </a:p>
        </p:txBody>
      </p:sp>
    </p:spTree>
    <p:extLst>
      <p:ext uri="{BB962C8B-B14F-4D97-AF65-F5344CB8AC3E}">
        <p14:creationId xmlns:p14="http://schemas.microsoft.com/office/powerpoint/2010/main" val="962410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"/>
          <p:cNvSpPr/>
          <p:nvPr/>
        </p:nvSpPr>
        <p:spPr>
          <a:xfrm>
            <a:off x="380520" y="6500520"/>
            <a:ext cx="8352000" cy="360"/>
          </a:xfrm>
          <a:prstGeom prst="line">
            <a:avLst/>
          </a:prstGeom>
          <a:ln w="28440">
            <a:solidFill>
              <a:srgbClr val="0098A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" name="Picture 2"/>
          <p:cNvPicPr/>
          <p:nvPr/>
        </p:nvPicPr>
        <p:blipFill>
          <a:blip r:embed="rId15"/>
          <a:srcRect r="62494"/>
          <a:stretch/>
        </p:blipFill>
        <p:spPr>
          <a:xfrm>
            <a:off x="6979680" y="21600"/>
            <a:ext cx="1772640" cy="823320"/>
          </a:xfrm>
          <a:prstGeom prst="rect">
            <a:avLst/>
          </a:prstGeom>
          <a:ln>
            <a:noFill/>
          </a:ln>
        </p:spPr>
      </p:pic>
      <p:pic>
        <p:nvPicPr>
          <p:cNvPr id="2" name="Picture 2"/>
          <p:cNvPicPr/>
          <p:nvPr/>
        </p:nvPicPr>
        <p:blipFill>
          <a:blip r:embed="rId15"/>
          <a:srcRect l="37267"/>
          <a:stretch/>
        </p:blipFill>
        <p:spPr>
          <a:xfrm>
            <a:off x="294480" y="21600"/>
            <a:ext cx="2966040" cy="823320"/>
          </a:xfrm>
          <a:prstGeom prst="rect">
            <a:avLst/>
          </a:prstGeom>
          <a:ln>
            <a:noFill/>
          </a:ln>
        </p:spPr>
      </p:pic>
      <p:sp>
        <p:nvSpPr>
          <p:cNvPr id="3" name="Line 2"/>
          <p:cNvSpPr/>
          <p:nvPr/>
        </p:nvSpPr>
        <p:spPr>
          <a:xfrm>
            <a:off x="380520" y="761400"/>
            <a:ext cx="8352000" cy="360"/>
          </a:xfrm>
          <a:prstGeom prst="line">
            <a:avLst/>
          </a:prstGeom>
          <a:ln w="28440">
            <a:solidFill>
              <a:srgbClr val="0098A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2"/>
          <p:cNvPicPr/>
          <p:nvPr/>
        </p:nvPicPr>
        <p:blipFill>
          <a:blip r:embed="rId16"/>
          <a:stretch/>
        </p:blipFill>
        <p:spPr>
          <a:xfrm>
            <a:off x="5220720" y="260640"/>
            <a:ext cx="3532680" cy="952560"/>
          </a:xfrm>
          <a:prstGeom prst="rect">
            <a:avLst/>
          </a:prstGeom>
          <a:ln>
            <a:noFill/>
          </a:ln>
        </p:spPr>
      </p:pic>
      <p:pic>
        <p:nvPicPr>
          <p:cNvPr id="5" name="Picture 16"/>
          <p:cNvPicPr/>
          <p:nvPr/>
        </p:nvPicPr>
        <p:blipFill>
          <a:blip r:embed="rId17"/>
          <a:srcRect b="-2078"/>
          <a:stretch/>
        </p:blipFill>
        <p:spPr>
          <a:xfrm>
            <a:off x="5220000" y="2659320"/>
            <a:ext cx="3455640" cy="2136960"/>
          </a:xfrm>
          <a:prstGeom prst="rect">
            <a:avLst/>
          </a:prstGeom>
          <a:ln>
            <a:noFill/>
          </a:ln>
        </p:spPr>
      </p:pic>
      <p:sp>
        <p:nvSpPr>
          <p:cNvPr id="6" name="CustomShape 3"/>
          <p:cNvSpPr/>
          <p:nvPr/>
        </p:nvSpPr>
        <p:spPr>
          <a:xfrm>
            <a:off x="380520" y="549360"/>
            <a:ext cx="4679280" cy="4385160"/>
          </a:xfrm>
          <a:prstGeom prst="rect">
            <a:avLst/>
          </a:prstGeom>
          <a:solidFill>
            <a:srgbClr val="0098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4"/>
          <p:cNvSpPr/>
          <p:nvPr/>
        </p:nvSpPr>
        <p:spPr>
          <a:xfrm>
            <a:off x="380520" y="5049360"/>
            <a:ext cx="8372520" cy="35280"/>
          </a:xfrm>
          <a:prstGeom prst="rect">
            <a:avLst/>
          </a:prstGeom>
          <a:solidFill>
            <a:srgbClr val="FF191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5"/>
          <p:cNvSpPr/>
          <p:nvPr/>
        </p:nvSpPr>
        <p:spPr>
          <a:xfrm>
            <a:off x="395640" y="6507000"/>
            <a:ext cx="8372520" cy="35280"/>
          </a:xfrm>
          <a:prstGeom prst="rect">
            <a:avLst/>
          </a:prstGeom>
          <a:solidFill>
            <a:srgbClr val="FF191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2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1"/>
          <p:cNvSpPr/>
          <p:nvPr/>
        </p:nvSpPr>
        <p:spPr>
          <a:xfrm>
            <a:off x="380520" y="6500520"/>
            <a:ext cx="8352000" cy="360"/>
          </a:xfrm>
          <a:prstGeom prst="line">
            <a:avLst/>
          </a:prstGeom>
          <a:ln w="28440">
            <a:solidFill>
              <a:srgbClr val="0098A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Picture 2"/>
          <p:cNvPicPr/>
          <p:nvPr/>
        </p:nvPicPr>
        <p:blipFill>
          <a:blip r:embed="rId14"/>
          <a:srcRect r="62494"/>
          <a:stretch/>
        </p:blipFill>
        <p:spPr>
          <a:xfrm>
            <a:off x="6979680" y="21600"/>
            <a:ext cx="1772640" cy="823320"/>
          </a:xfrm>
          <a:prstGeom prst="rect">
            <a:avLst/>
          </a:prstGeom>
          <a:ln>
            <a:noFill/>
          </a:ln>
        </p:spPr>
      </p:pic>
      <p:pic>
        <p:nvPicPr>
          <p:cNvPr id="49" name="Picture 2"/>
          <p:cNvPicPr/>
          <p:nvPr/>
        </p:nvPicPr>
        <p:blipFill>
          <a:blip r:embed="rId14"/>
          <a:srcRect l="37267"/>
          <a:stretch/>
        </p:blipFill>
        <p:spPr>
          <a:xfrm>
            <a:off x="294480" y="21600"/>
            <a:ext cx="2966040" cy="823320"/>
          </a:xfrm>
          <a:prstGeom prst="rect">
            <a:avLst/>
          </a:prstGeom>
          <a:ln>
            <a:noFill/>
          </a:ln>
        </p:spPr>
      </p:pic>
      <p:sp>
        <p:nvSpPr>
          <p:cNvPr id="50" name="Line 2"/>
          <p:cNvSpPr/>
          <p:nvPr/>
        </p:nvSpPr>
        <p:spPr>
          <a:xfrm>
            <a:off x="380520" y="761400"/>
            <a:ext cx="8352000" cy="360"/>
          </a:xfrm>
          <a:prstGeom prst="line">
            <a:avLst/>
          </a:prstGeom>
          <a:ln w="28440">
            <a:solidFill>
              <a:srgbClr val="0098A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3"/>
          <p:cNvSpPr/>
          <p:nvPr/>
        </p:nvSpPr>
        <p:spPr>
          <a:xfrm>
            <a:off x="8432640" y="6461640"/>
            <a:ext cx="334440" cy="33444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Line 1"/>
          <p:cNvSpPr/>
          <p:nvPr/>
        </p:nvSpPr>
        <p:spPr>
          <a:xfrm>
            <a:off x="380520" y="6500520"/>
            <a:ext cx="8352000" cy="360"/>
          </a:xfrm>
          <a:prstGeom prst="line">
            <a:avLst/>
          </a:prstGeom>
          <a:ln w="28440">
            <a:solidFill>
              <a:srgbClr val="0098A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Picture 2"/>
          <p:cNvPicPr/>
          <p:nvPr/>
        </p:nvPicPr>
        <p:blipFill>
          <a:blip r:embed="rId14"/>
          <a:srcRect r="62494"/>
          <a:stretch/>
        </p:blipFill>
        <p:spPr>
          <a:xfrm>
            <a:off x="6979680" y="21600"/>
            <a:ext cx="1772640" cy="823320"/>
          </a:xfrm>
          <a:prstGeom prst="rect">
            <a:avLst/>
          </a:prstGeom>
          <a:ln>
            <a:noFill/>
          </a:ln>
        </p:spPr>
      </p:pic>
      <p:pic>
        <p:nvPicPr>
          <p:cNvPr id="92" name="Picture 2"/>
          <p:cNvPicPr/>
          <p:nvPr/>
        </p:nvPicPr>
        <p:blipFill>
          <a:blip r:embed="rId14"/>
          <a:srcRect l="37267"/>
          <a:stretch/>
        </p:blipFill>
        <p:spPr>
          <a:xfrm>
            <a:off x="294480" y="21600"/>
            <a:ext cx="2966040" cy="823320"/>
          </a:xfrm>
          <a:prstGeom prst="rect">
            <a:avLst/>
          </a:prstGeom>
          <a:ln>
            <a:noFill/>
          </a:ln>
        </p:spPr>
      </p:pic>
      <p:sp>
        <p:nvSpPr>
          <p:cNvPr id="93" name="Line 2"/>
          <p:cNvSpPr/>
          <p:nvPr/>
        </p:nvSpPr>
        <p:spPr>
          <a:xfrm>
            <a:off x="380520" y="761400"/>
            <a:ext cx="8352000" cy="360"/>
          </a:xfrm>
          <a:prstGeom prst="line">
            <a:avLst/>
          </a:prstGeom>
          <a:ln w="28440">
            <a:solidFill>
              <a:srgbClr val="0098A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3"/>
          <p:cNvSpPr/>
          <p:nvPr/>
        </p:nvSpPr>
        <p:spPr>
          <a:xfrm>
            <a:off x="8432640" y="6461640"/>
            <a:ext cx="334440" cy="33444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2607" y="537621"/>
            <a:ext cx="4638877" cy="2645417"/>
          </a:xfrm>
        </p:spPr>
        <p:txBody>
          <a:bodyPr/>
          <a:lstStyle/>
          <a:p>
            <a:r>
              <a:rPr lang="en-GB" sz="2400" spc="-1" dirty="0">
                <a:solidFill>
                  <a:srgbClr val="FFFFFF"/>
                </a:solidFill>
              </a:rPr>
              <a:t>Data Visualization</a:t>
            </a:r>
            <a:br>
              <a:rPr lang="en-GB" sz="3000" spc="-1" dirty="0">
                <a:solidFill>
                  <a:srgbClr val="FFFFFF"/>
                </a:solidFill>
              </a:rPr>
            </a:br>
            <a:r>
              <a:rPr lang="en-GB" sz="3000" spc="-1" dirty="0">
                <a:solidFill>
                  <a:srgbClr val="FFFFFF"/>
                </a:solidFill>
              </a:rPr>
              <a:t>NASA Astronauts </a:t>
            </a:r>
            <a:br>
              <a:rPr lang="en-GB" sz="3000" spc="-1" dirty="0">
                <a:solidFill>
                  <a:srgbClr val="FFFFFF"/>
                </a:solidFill>
              </a:rPr>
            </a:br>
            <a:r>
              <a:rPr lang="en-GB" sz="3000" spc="-1" dirty="0">
                <a:solidFill>
                  <a:srgbClr val="FFFFFF"/>
                </a:solidFill>
              </a:rPr>
              <a:t>1959-2013</a:t>
            </a:r>
            <a:br>
              <a:rPr lang="en-GB" sz="3000" spc="-1" dirty="0">
                <a:solidFill>
                  <a:srgbClr val="FFFFFF"/>
                </a:solidFill>
              </a:rPr>
            </a:br>
            <a:r>
              <a:rPr lang="en-GB" sz="3000" spc="-1" dirty="0">
                <a:solidFill>
                  <a:srgbClr val="FFFFFF"/>
                </a:solidFill>
              </a:rPr>
              <a:t> </a:t>
            </a:r>
            <a:endParaRPr lang="en-GB" sz="3000" b="0" spc="-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4364" y="2871788"/>
            <a:ext cx="4497120" cy="1790346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00000"/>
              </a:lnSpc>
            </a:pPr>
            <a:endParaRPr lang="en-GB" b="1" spc="-1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3600" b="1" spc="-1" dirty="0">
                <a:solidFill>
                  <a:srgbClr val="FFFFFF"/>
                </a:solidFill>
              </a:rPr>
              <a:t>Edgardo Panza</a:t>
            </a:r>
          </a:p>
          <a:p>
            <a:pPr>
              <a:lnSpc>
                <a:spcPct val="100000"/>
              </a:lnSpc>
            </a:pPr>
            <a:r>
              <a:rPr lang="en-GB" sz="3600" b="1" spc="-1" dirty="0">
                <a:solidFill>
                  <a:srgbClr val="FFFFFF"/>
                </a:solidFill>
              </a:rPr>
              <a:t>Lucas Whitmire</a:t>
            </a:r>
          </a:p>
          <a:p>
            <a:pPr>
              <a:lnSpc>
                <a:spcPct val="100000"/>
              </a:lnSpc>
            </a:pPr>
            <a:r>
              <a:rPr lang="en-GB" sz="3600" b="1" spc="-1" dirty="0">
                <a:solidFill>
                  <a:srgbClr val="FFFFFF"/>
                </a:solidFill>
              </a:rPr>
              <a:t>Federico Rueda Luna</a:t>
            </a:r>
          </a:p>
          <a:p>
            <a:pPr>
              <a:lnSpc>
                <a:spcPct val="100000"/>
              </a:lnSpc>
            </a:pPr>
            <a:endParaRPr lang="en-GB" b="1" spc="-1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2900" b="1" spc="-1" dirty="0">
                <a:solidFill>
                  <a:srgbClr val="FFFFFF"/>
                </a:solidFill>
              </a:rPr>
              <a:t>Master of Data Science – SuSe 2020 </a:t>
            </a:r>
            <a:endParaRPr lang="en-GB" sz="2900" spc="-1" dirty="0"/>
          </a:p>
        </p:txBody>
      </p:sp>
      <p:pic>
        <p:nvPicPr>
          <p:cNvPr id="10" name="Picture 36" descr="Grashof für ppt"/>
          <p:cNvPicPr>
            <a:picLocks noGrp="1" noChangeAspect="1" noChangeArrowheads="1"/>
          </p:cNvPicPr>
          <p:nvPr>
            <p:ph type="pic" sz="quarter" idx="27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P:\Berninger\PowerPointPraesentation\Bilder\Fachbereich6\Studierende.jpg"/>
          <p:cNvPicPr>
            <a:picLocks noGrp="1" noChangeAspect="1" noChangeArrowheads="1"/>
          </p:cNvPicPr>
          <p:nvPr>
            <p:ph type="pic" sz="quarter" idx="28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:\Berninger\PowerPointPraesentation\Bilder\Fachbereich1.jpg"/>
          <p:cNvPicPr>
            <a:picLocks noGrp="1" noChangeAspect="1" noChangeArrowheads="1"/>
          </p:cNvPicPr>
          <p:nvPr>
            <p:ph type="pic" sz="quarter" idx="31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:\Berninger\PowerPointPraesentation\Bilder\Qualitätsmanagement\Qualitätsmanagement.jpg"/>
          <p:cNvPicPr>
            <a:picLocks noGrp="1" noChangeAspect="1" noChangeArrowheads="1"/>
          </p:cNvPicPr>
          <p:nvPr>
            <p:ph type="pic" sz="quarter" idx="32"/>
          </p:nvPr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P:\Berninger\PowerPointPraesentation\Bilder\Titelseite.jpg"/>
          <p:cNvPicPr>
            <a:picLocks noGrp="1" noChangeAspect="1" noChangeArrowheads="1"/>
          </p:cNvPicPr>
          <p:nvPr>
            <p:ph type="pic" sz="quarter" idx="29"/>
          </p:nvPr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dplatzhalter 4"/>
          <p:cNvPicPr>
            <a:picLocks noGrp="1" noChangeAspect="1"/>
          </p:cNvPicPr>
          <p:nvPr>
            <p:ph type="pic" sz="quarter" idx="30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435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EDFE0CA-D45D-6045-B5AE-4D6FE0210271}"/>
              </a:ext>
            </a:extLst>
          </p:cNvPr>
          <p:cNvSpPr txBox="1">
            <a:spLocks/>
          </p:cNvSpPr>
          <p:nvPr/>
        </p:nvSpPr>
        <p:spPr>
          <a:xfrm>
            <a:off x="457200" y="1843465"/>
            <a:ext cx="8229240" cy="39326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spc="-1" dirty="0">
                <a:solidFill>
                  <a:srgbClr val="0098A1"/>
                </a:solidFill>
              </a:rPr>
              <a:t>Part 1:</a:t>
            </a:r>
            <a:endParaRPr lang="en-US" sz="1600" spc="-1" dirty="0">
              <a:solidFill>
                <a:srgbClr val="0098A1"/>
              </a:solidFill>
            </a:endParaRPr>
          </a:p>
          <a:p>
            <a:pPr marL="0" indent="0">
              <a:buNone/>
            </a:pPr>
            <a:r>
              <a:rPr lang="en-US" sz="1600" spc="-1" dirty="0">
                <a:solidFill>
                  <a:srgbClr val="0098A1"/>
                </a:solidFill>
              </a:rPr>
              <a:t>Info…</a:t>
            </a:r>
          </a:p>
          <a:p>
            <a:pPr marL="0" indent="0">
              <a:buNone/>
            </a:pPr>
            <a:endParaRPr lang="en-US" sz="1600" spc="-1" dirty="0">
              <a:solidFill>
                <a:srgbClr val="0098A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71" name="CustomShape 1"/>
          <p:cNvSpPr/>
          <p:nvPr/>
        </p:nvSpPr>
        <p:spPr>
          <a:xfrm>
            <a:off x="6530040" y="6540840"/>
            <a:ext cx="21330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5000">
            <a:noAutofit/>
          </a:bodyPr>
          <a:lstStyle/>
          <a:p>
            <a:pPr algn="r">
              <a:lnSpc>
                <a:spcPct val="100000"/>
              </a:lnSpc>
            </a:pPr>
            <a:fld id="{B89C218D-1130-43A5-91F7-7A47D3EEB864}" type="slidenum">
              <a:rPr lang="en-GB" sz="13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10</a:t>
            </a:fld>
            <a:endParaRPr lang="en-GB" sz="13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9F57F030-2EB6-564F-B84F-5C8623643907}"/>
              </a:ext>
            </a:extLst>
          </p:cNvPr>
          <p:cNvSpPr/>
          <p:nvPr/>
        </p:nvSpPr>
        <p:spPr>
          <a:xfrm>
            <a:off x="399060" y="1081851"/>
            <a:ext cx="8345880" cy="42552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lang="en-US" sz="2000" b="1" spc="-1" dirty="0">
                <a:solidFill>
                  <a:srgbClr val="EF181E"/>
                </a:solidFill>
              </a:rPr>
              <a:t>KEY FINDINGS</a:t>
            </a:r>
          </a:p>
        </p:txBody>
      </p:sp>
    </p:spTree>
    <p:extLst>
      <p:ext uri="{BB962C8B-B14F-4D97-AF65-F5344CB8AC3E}">
        <p14:creationId xmlns:p14="http://schemas.microsoft.com/office/powerpoint/2010/main" val="50980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EDFE0CA-D45D-6045-B5AE-4D6FE0210271}"/>
              </a:ext>
            </a:extLst>
          </p:cNvPr>
          <p:cNvSpPr txBox="1">
            <a:spLocks/>
          </p:cNvSpPr>
          <p:nvPr/>
        </p:nvSpPr>
        <p:spPr>
          <a:xfrm>
            <a:off x="457200" y="1843465"/>
            <a:ext cx="8229240" cy="39326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spc="-1" dirty="0">
                <a:solidFill>
                  <a:srgbClr val="0098A1"/>
                </a:solidFill>
              </a:rPr>
              <a:t>Part 1:</a:t>
            </a:r>
          </a:p>
          <a:p>
            <a:pPr marL="0" indent="0">
              <a:buNone/>
            </a:pPr>
            <a:r>
              <a:rPr lang="en-US" sz="1600" spc="-1" dirty="0">
                <a:solidFill>
                  <a:srgbClr val="0098A1"/>
                </a:solidFill>
              </a:rPr>
              <a:t>Info…</a:t>
            </a:r>
          </a:p>
          <a:p>
            <a:endParaRPr lang="en-US" dirty="0"/>
          </a:p>
        </p:txBody>
      </p:sp>
      <p:sp>
        <p:nvSpPr>
          <p:cNvPr id="371" name="CustomShape 1"/>
          <p:cNvSpPr/>
          <p:nvPr/>
        </p:nvSpPr>
        <p:spPr>
          <a:xfrm>
            <a:off x="6530040" y="6540840"/>
            <a:ext cx="21330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5000">
            <a:noAutofit/>
          </a:bodyPr>
          <a:lstStyle/>
          <a:p>
            <a:pPr algn="r">
              <a:lnSpc>
                <a:spcPct val="100000"/>
              </a:lnSpc>
            </a:pPr>
            <a:fld id="{B89C218D-1130-43A5-91F7-7A47D3EEB864}" type="slidenum">
              <a:rPr lang="en-GB" sz="13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11</a:t>
            </a:fld>
            <a:endParaRPr lang="en-GB" sz="13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9F57F030-2EB6-564F-B84F-5C8623643907}"/>
              </a:ext>
            </a:extLst>
          </p:cNvPr>
          <p:cNvSpPr/>
          <p:nvPr/>
        </p:nvSpPr>
        <p:spPr>
          <a:xfrm>
            <a:off x="399060" y="1081851"/>
            <a:ext cx="8345880" cy="42552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lang="en-US" sz="2000" b="1" spc="-1" dirty="0">
                <a:solidFill>
                  <a:srgbClr val="EF181E"/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99111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6530040" y="6540840"/>
            <a:ext cx="21330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5000">
            <a:noAutofit/>
          </a:bodyPr>
          <a:lstStyle/>
          <a:p>
            <a:pPr algn="r">
              <a:lnSpc>
                <a:spcPct val="100000"/>
              </a:lnSpc>
            </a:pPr>
            <a:fld id="{B89C218D-1130-43A5-91F7-7A47D3EEB864}" type="slidenum">
              <a:rPr lang="en-GB" sz="13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12</a:t>
            </a:fld>
            <a:endParaRPr lang="en-GB" sz="1300" b="0" strike="noStrike" spc="-1" dirty="0"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275040" y="1573200"/>
            <a:ext cx="8451720" cy="42552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lang="en-GB" sz="2200" b="1" strike="noStrike" spc="-1" dirty="0">
                <a:solidFill>
                  <a:srgbClr val="EF181E"/>
                </a:solidFill>
                <a:latin typeface="Arial"/>
                <a:ea typeface="DejaVu Sans"/>
              </a:rPr>
              <a:t>QUESTIONS?</a:t>
            </a:r>
            <a:endParaRPr lang="en-GB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60"/>
              </a:spcBef>
            </a:pPr>
            <a:endParaRPr lang="en-GB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lang="en-GB" sz="4000" b="1" strike="noStrike" spc="-1" dirty="0">
                <a:solidFill>
                  <a:srgbClr val="EF181E"/>
                </a:solidFill>
                <a:latin typeface="Arial"/>
                <a:ea typeface="DejaVu Sans"/>
              </a:rPr>
              <a:t>THANKS!</a:t>
            </a:r>
            <a:endParaRPr lang="en-GB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874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3"/>
          <p:cNvSpPr/>
          <p:nvPr/>
        </p:nvSpPr>
        <p:spPr>
          <a:xfrm>
            <a:off x="6530040" y="6540840"/>
            <a:ext cx="21330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5000">
            <a:noAutofit/>
          </a:bodyPr>
          <a:lstStyle/>
          <a:p>
            <a:pPr algn="r">
              <a:lnSpc>
                <a:spcPct val="100000"/>
              </a:lnSpc>
            </a:pPr>
            <a:fld id="{2FCB098B-627C-46F3-A25D-3380B6C8E818}" type="slidenum">
              <a:rPr lang="en-GB" sz="13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2</a:t>
            </a:fld>
            <a:endParaRPr lang="en-GB" sz="1300" b="0" strike="noStrike" spc="-1" dirty="0">
              <a:latin typeface="Arial"/>
            </a:endParaRPr>
          </a:p>
        </p:txBody>
      </p:sp>
      <p:grpSp>
        <p:nvGrpSpPr>
          <p:cNvPr id="289" name="Group 1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7" name="CustomShape 2">
            <a:extLst>
              <a:ext uri="{FF2B5EF4-FFF2-40B4-BE49-F238E27FC236}">
                <a16:creationId xmlns:a16="http://schemas.microsoft.com/office/drawing/2014/main" id="{DFBB83E3-0413-CE4A-8790-7E3E8A54A023}"/>
              </a:ext>
            </a:extLst>
          </p:cNvPr>
          <p:cNvSpPr/>
          <p:nvPr/>
        </p:nvSpPr>
        <p:spPr>
          <a:xfrm>
            <a:off x="399060" y="1081851"/>
            <a:ext cx="8345880" cy="42552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lang="en-US" sz="2000" b="1" spc="-1" dirty="0">
                <a:solidFill>
                  <a:srgbClr val="EF181E"/>
                </a:solidFill>
              </a:rPr>
              <a:t>Agenda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06F1451-8A1E-BD41-A8F8-627B8D07A87C}"/>
              </a:ext>
            </a:extLst>
          </p:cNvPr>
          <p:cNvSpPr txBox="1">
            <a:spLocks/>
          </p:cNvSpPr>
          <p:nvPr/>
        </p:nvSpPr>
        <p:spPr>
          <a:xfrm>
            <a:off x="985838" y="1843465"/>
            <a:ext cx="6929437" cy="42715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600" b="1" spc="-1" dirty="0">
                <a:solidFill>
                  <a:srgbClr val="0098A1"/>
                </a:solidFill>
              </a:rPr>
              <a:t>Introduction to Dataset (1 min.)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spc="-1" dirty="0">
                <a:solidFill>
                  <a:srgbClr val="0098A1"/>
                </a:solidFill>
              </a:rPr>
              <a:t>Stages in Exploratory Analysis (collection-process-cleansing-communicate)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spc="-1" dirty="0">
                <a:solidFill>
                  <a:srgbClr val="0098A1"/>
                </a:solidFill>
              </a:rPr>
              <a:t>Develop Approach 1 (4 min.)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spc="-1" dirty="0">
                <a:solidFill>
                  <a:srgbClr val="0098A1"/>
                </a:solidFill>
              </a:rPr>
              <a:t>Develop Approach 2 (4 min.)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spc="-1" dirty="0">
                <a:solidFill>
                  <a:srgbClr val="0098A1"/>
                </a:solidFill>
              </a:rPr>
              <a:t>Develop Approach 3 (4 min.)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spc="-1" dirty="0">
                <a:solidFill>
                  <a:srgbClr val="0098A1"/>
                </a:solidFill>
              </a:rPr>
              <a:t>Key Findings on Dataset (1 min.)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spc="-1" dirty="0">
                <a:solidFill>
                  <a:srgbClr val="0098A1"/>
                </a:solidFill>
              </a:rPr>
              <a:t>Conclusions from process (1 min.)</a:t>
            </a:r>
            <a:endParaRPr lang="en-US" sz="1600" spc="-1" dirty="0">
              <a:solidFill>
                <a:srgbClr val="0098A1"/>
              </a:solidFill>
            </a:endParaRPr>
          </a:p>
          <a:p>
            <a:endParaRPr lang="en-US" sz="1600" spc="-1" dirty="0">
              <a:solidFill>
                <a:srgbClr val="0098A1"/>
              </a:solidFill>
            </a:endParaRPr>
          </a:p>
          <a:p>
            <a:endParaRPr lang="en-US" sz="1600" spc="-1" dirty="0">
              <a:solidFill>
                <a:srgbClr val="0098A1"/>
              </a:solidFill>
            </a:endParaRPr>
          </a:p>
          <a:p>
            <a:endParaRPr lang="en-US" sz="1600" spc="-1" dirty="0">
              <a:solidFill>
                <a:srgbClr val="0098A1"/>
              </a:solidFill>
            </a:endParaRPr>
          </a:p>
          <a:p>
            <a:endParaRPr lang="en-US" sz="1600" spc="-1" dirty="0">
              <a:solidFill>
                <a:srgbClr val="0098A1"/>
              </a:solidFill>
            </a:endParaRPr>
          </a:p>
          <a:p>
            <a:pPr marL="0" indent="0">
              <a:buNone/>
            </a:pPr>
            <a:endParaRPr lang="en-US" sz="1600" spc="-1" dirty="0">
              <a:solidFill>
                <a:srgbClr val="0098A1"/>
              </a:solidFill>
            </a:endParaRPr>
          </a:p>
          <a:p>
            <a:endParaRPr lang="en-US" sz="1600" spc="-1" dirty="0">
              <a:solidFill>
                <a:srgbClr val="0098A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3115376-E26D-FC40-973E-57DBDAD23DCF}"/>
              </a:ext>
            </a:extLst>
          </p:cNvPr>
          <p:cNvSpPr txBox="1">
            <a:spLocks/>
          </p:cNvSpPr>
          <p:nvPr/>
        </p:nvSpPr>
        <p:spPr>
          <a:xfrm>
            <a:off x="457380" y="1845801"/>
            <a:ext cx="8229240" cy="17546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spc="-1" dirty="0">
                <a:solidFill>
                  <a:srgbClr val="0098A1"/>
                </a:solidFill>
              </a:rPr>
              <a:t>Characteristic 1: </a:t>
            </a:r>
            <a:r>
              <a:rPr lang="en-US" sz="1600" spc="-1" dirty="0">
                <a:solidFill>
                  <a:srgbClr val="0098A1"/>
                </a:solidFill>
              </a:rPr>
              <a:t>information</a:t>
            </a:r>
          </a:p>
          <a:p>
            <a:r>
              <a:rPr lang="en-US" sz="1600" b="1" spc="-1" dirty="0">
                <a:solidFill>
                  <a:srgbClr val="0098A1"/>
                </a:solidFill>
              </a:rPr>
              <a:t>Characteristic 2: </a:t>
            </a:r>
            <a:r>
              <a:rPr lang="en-US" sz="1600" spc="-1" dirty="0">
                <a:solidFill>
                  <a:srgbClr val="0098A1"/>
                </a:solidFill>
              </a:rPr>
              <a:t>information</a:t>
            </a:r>
          </a:p>
          <a:p>
            <a:r>
              <a:rPr lang="en-US" sz="1600" b="1" spc="-1" dirty="0">
                <a:solidFill>
                  <a:srgbClr val="0098A1"/>
                </a:solidFill>
              </a:rPr>
              <a:t>Characteristic 3: </a:t>
            </a:r>
            <a:r>
              <a:rPr lang="en-US" sz="1600" spc="-1" dirty="0">
                <a:solidFill>
                  <a:srgbClr val="0098A1"/>
                </a:solidFill>
              </a:rPr>
              <a:t>information</a:t>
            </a:r>
          </a:p>
          <a:p>
            <a:r>
              <a:rPr lang="en-US" sz="1600" b="1" spc="-1" dirty="0">
                <a:solidFill>
                  <a:srgbClr val="0098A1"/>
                </a:solidFill>
              </a:rPr>
              <a:t>Characteristic 4: </a:t>
            </a:r>
            <a:r>
              <a:rPr lang="en-US" sz="1600" spc="-1" dirty="0">
                <a:solidFill>
                  <a:srgbClr val="0098A1"/>
                </a:solidFill>
              </a:rPr>
              <a:t>information</a:t>
            </a:r>
          </a:p>
          <a:p>
            <a:endParaRPr lang="en-US" sz="1600" spc="-1" dirty="0">
              <a:solidFill>
                <a:srgbClr val="0098A1"/>
              </a:solidFill>
            </a:endParaRPr>
          </a:p>
          <a:p>
            <a:pPr marL="0" indent="0" algn="ctr">
              <a:buNone/>
            </a:pPr>
            <a:endParaRPr lang="en-US" sz="1600" spc="-1" dirty="0">
              <a:solidFill>
                <a:srgbClr val="0098A1"/>
              </a:solidFill>
            </a:endParaRPr>
          </a:p>
          <a:p>
            <a:pPr marL="0" indent="0" algn="ctr">
              <a:buNone/>
            </a:pPr>
            <a:endParaRPr lang="en-US" sz="1600" b="1" spc="-1" dirty="0">
              <a:solidFill>
                <a:srgbClr val="0098A1"/>
              </a:solidFill>
            </a:endParaRP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278" name="CustomShape 3"/>
          <p:cNvSpPr/>
          <p:nvPr/>
        </p:nvSpPr>
        <p:spPr>
          <a:xfrm>
            <a:off x="6530040" y="6540840"/>
            <a:ext cx="21330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5000">
            <a:noAutofit/>
          </a:bodyPr>
          <a:lstStyle/>
          <a:p>
            <a:pPr algn="r">
              <a:lnSpc>
                <a:spcPct val="100000"/>
              </a:lnSpc>
            </a:pPr>
            <a:fld id="{2FCB098B-627C-46F3-A25D-3380B6C8E818}" type="slidenum">
              <a:rPr lang="en-GB" sz="13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3</a:t>
            </a:fld>
            <a:endParaRPr lang="en-GB" sz="1300" b="0" strike="noStrike" spc="-1" dirty="0">
              <a:latin typeface="Arial"/>
            </a:endParaRPr>
          </a:p>
        </p:txBody>
      </p:sp>
      <p:grpSp>
        <p:nvGrpSpPr>
          <p:cNvPr id="289" name="Group 1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0" name="CustomShape 2">
            <a:extLst>
              <a:ext uri="{FF2B5EF4-FFF2-40B4-BE49-F238E27FC236}">
                <a16:creationId xmlns:a16="http://schemas.microsoft.com/office/drawing/2014/main" id="{56456894-CF88-CC49-83C2-11175B31C125}"/>
              </a:ext>
            </a:extLst>
          </p:cNvPr>
          <p:cNvSpPr/>
          <p:nvPr/>
        </p:nvSpPr>
        <p:spPr>
          <a:xfrm>
            <a:off x="399060" y="1081851"/>
            <a:ext cx="8345880" cy="42552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lang="en-US" sz="2000" b="1" spc="-1" dirty="0">
                <a:solidFill>
                  <a:srgbClr val="EF181E"/>
                </a:solidFill>
              </a:rPr>
              <a:t>Introduction to Dataset</a:t>
            </a:r>
            <a:endParaRPr lang="en-GB" sz="2000" spc="-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78C438-3A5A-EC43-A370-A718CF349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8881"/>
            <a:ext cx="9144000" cy="240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0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2"/>
          <p:cNvSpPr/>
          <p:nvPr/>
        </p:nvSpPr>
        <p:spPr>
          <a:xfrm>
            <a:off x="6530040" y="6540840"/>
            <a:ext cx="21330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5000">
            <a:noAutofit/>
          </a:bodyPr>
          <a:lstStyle/>
          <a:p>
            <a:pPr algn="r">
              <a:lnSpc>
                <a:spcPct val="100000"/>
              </a:lnSpc>
            </a:pPr>
            <a:fld id="{C6528C75-09FC-4BD4-976B-90174C547387}" type="slidenum">
              <a:rPr lang="en-GB" sz="12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4</a:t>
            </a:fld>
            <a:endParaRPr lang="en-GB" sz="12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EC5A2CA-C9A7-8447-8A81-2A5DA45C4320}"/>
              </a:ext>
            </a:extLst>
          </p:cNvPr>
          <p:cNvSpPr/>
          <p:nvPr/>
        </p:nvSpPr>
        <p:spPr>
          <a:xfrm>
            <a:off x="399060" y="1081851"/>
            <a:ext cx="8345880" cy="42552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lang="en-US" sz="2000" b="1" spc="-1" dirty="0">
                <a:solidFill>
                  <a:srgbClr val="EF181E"/>
                </a:solidFill>
              </a:rPr>
              <a:t>Stages in exploratory analysis</a:t>
            </a:r>
            <a:endParaRPr lang="en-GB" sz="2000" spc="-1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D6B3A47-2FF3-944D-B93A-6504FF706CDC}"/>
              </a:ext>
            </a:extLst>
          </p:cNvPr>
          <p:cNvSpPr txBox="1">
            <a:spLocks/>
          </p:cNvSpPr>
          <p:nvPr/>
        </p:nvSpPr>
        <p:spPr>
          <a:xfrm>
            <a:off x="457200" y="1843465"/>
            <a:ext cx="8229240" cy="45287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spc="-1" dirty="0">
                <a:solidFill>
                  <a:srgbClr val="0098A1"/>
                </a:solidFill>
              </a:rPr>
              <a:t>Platform Challenges addressed by ML models:</a:t>
            </a:r>
          </a:p>
          <a:p>
            <a:pPr marL="0" indent="0">
              <a:buNone/>
            </a:pPr>
            <a:r>
              <a:rPr lang="en-US" sz="1600" spc="-1" dirty="0">
                <a:solidFill>
                  <a:srgbClr val="0098A1"/>
                </a:solidFill>
              </a:rPr>
              <a:t>Information …</a:t>
            </a:r>
          </a:p>
          <a:p>
            <a:endParaRPr lang="en-US" sz="1600" spc="-1" dirty="0">
              <a:solidFill>
                <a:srgbClr val="0098A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2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2"/>
          <p:cNvSpPr/>
          <p:nvPr/>
        </p:nvSpPr>
        <p:spPr>
          <a:xfrm>
            <a:off x="6530040" y="6540840"/>
            <a:ext cx="21330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5000">
            <a:noAutofit/>
          </a:bodyPr>
          <a:lstStyle/>
          <a:p>
            <a:pPr algn="r">
              <a:lnSpc>
                <a:spcPct val="100000"/>
              </a:lnSpc>
            </a:pPr>
            <a:fld id="{C6528C75-09FC-4BD4-976B-90174C547387}" type="slidenum">
              <a:rPr lang="en-GB" sz="12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5</a:t>
            </a:fld>
            <a:endParaRPr lang="en-GB" sz="12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EC5A2CA-C9A7-8447-8A81-2A5DA45C4320}"/>
              </a:ext>
            </a:extLst>
          </p:cNvPr>
          <p:cNvSpPr/>
          <p:nvPr/>
        </p:nvSpPr>
        <p:spPr>
          <a:xfrm>
            <a:off x="399060" y="1081851"/>
            <a:ext cx="8345880" cy="42552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lang="en-US" sz="2000" b="1" spc="-1" dirty="0">
                <a:solidFill>
                  <a:srgbClr val="EF181E"/>
                </a:solidFill>
              </a:rPr>
              <a:t>Career of women in space</a:t>
            </a:r>
            <a:endParaRPr lang="en-GB" sz="2000" spc="-1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D6B3A47-2FF3-944D-B93A-6504FF706CDC}"/>
              </a:ext>
            </a:extLst>
          </p:cNvPr>
          <p:cNvSpPr txBox="1">
            <a:spLocks/>
          </p:cNvSpPr>
          <p:nvPr/>
        </p:nvSpPr>
        <p:spPr>
          <a:xfrm>
            <a:off x="457200" y="1843466"/>
            <a:ext cx="8229240" cy="7711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spc="-1" dirty="0">
                <a:solidFill>
                  <a:srgbClr val="0098A1"/>
                </a:solidFill>
              </a:rPr>
              <a:t>Let´s start with the proportion of male/female NASA astronauts from 1959 to 2013:</a:t>
            </a:r>
          </a:p>
          <a:p>
            <a:r>
              <a:rPr lang="en-US" sz="1600" spc="-1" dirty="0">
                <a:solidFill>
                  <a:srgbClr val="0098A1"/>
                </a:solidFill>
              </a:rPr>
              <a:t>Speech …</a:t>
            </a:r>
          </a:p>
          <a:p>
            <a:endParaRPr lang="en-US" sz="1600" spc="-1" dirty="0">
              <a:solidFill>
                <a:srgbClr val="0098A1"/>
              </a:solidFill>
            </a:endParaRP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0609F3-54D7-CF4E-ADD7-E4D274A9E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797" y="2950709"/>
            <a:ext cx="5138046" cy="324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9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2"/>
          <p:cNvSpPr/>
          <p:nvPr/>
        </p:nvSpPr>
        <p:spPr>
          <a:xfrm>
            <a:off x="6530040" y="6540840"/>
            <a:ext cx="21330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5000">
            <a:noAutofit/>
          </a:bodyPr>
          <a:lstStyle/>
          <a:p>
            <a:pPr algn="r">
              <a:lnSpc>
                <a:spcPct val="100000"/>
              </a:lnSpc>
            </a:pPr>
            <a:fld id="{C6528C75-09FC-4BD4-976B-90174C547387}" type="slidenum">
              <a:rPr lang="en-GB" sz="12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6</a:t>
            </a:fld>
            <a:endParaRPr lang="en-GB" sz="12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EC5A2CA-C9A7-8447-8A81-2A5DA45C4320}"/>
              </a:ext>
            </a:extLst>
          </p:cNvPr>
          <p:cNvSpPr/>
          <p:nvPr/>
        </p:nvSpPr>
        <p:spPr>
          <a:xfrm>
            <a:off x="399060" y="1081851"/>
            <a:ext cx="8345880" cy="42552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lang="en-US" sz="2000" b="1" spc="-1" dirty="0">
                <a:solidFill>
                  <a:srgbClr val="EF181E"/>
                </a:solidFill>
              </a:rPr>
              <a:t>Career of women in space</a:t>
            </a:r>
            <a:endParaRPr lang="en-GB" sz="2000" spc="-1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D6B3A47-2FF3-944D-B93A-6504FF706CDC}"/>
              </a:ext>
            </a:extLst>
          </p:cNvPr>
          <p:cNvSpPr txBox="1">
            <a:spLocks/>
          </p:cNvSpPr>
          <p:nvPr/>
        </p:nvSpPr>
        <p:spPr>
          <a:xfrm>
            <a:off x="457200" y="1843466"/>
            <a:ext cx="8229240" cy="7711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spc="-1" dirty="0">
                <a:solidFill>
                  <a:srgbClr val="0098A1"/>
                </a:solidFill>
              </a:rPr>
              <a:t>What about the gender distribution of US astronauts from 1959-2013?</a:t>
            </a:r>
          </a:p>
          <a:p>
            <a:r>
              <a:rPr lang="en-US" sz="1600" spc="-1" dirty="0">
                <a:solidFill>
                  <a:srgbClr val="0098A1"/>
                </a:solidFill>
              </a:rPr>
              <a:t>Speech …</a:t>
            </a:r>
          </a:p>
          <a:p>
            <a:endParaRPr lang="en-US" sz="1600" spc="-1" dirty="0">
              <a:solidFill>
                <a:srgbClr val="0098A1"/>
              </a:solidFill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8B980D-05C4-604B-9E32-7DE00C90E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07" y="2699336"/>
            <a:ext cx="4581330" cy="3341469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8B7AB31-7758-CE47-A5EA-4FB72657F154}"/>
              </a:ext>
            </a:extLst>
          </p:cNvPr>
          <p:cNvSpPr txBox="1">
            <a:spLocks/>
          </p:cNvSpPr>
          <p:nvPr/>
        </p:nvSpPr>
        <p:spPr>
          <a:xfrm>
            <a:off x="5252724" y="2699335"/>
            <a:ext cx="3503169" cy="33414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spc="-1" dirty="0">
                <a:solidFill>
                  <a:srgbClr val="0098A1"/>
                </a:solidFill>
              </a:rPr>
              <a:t>Interesting Facts:</a:t>
            </a:r>
          </a:p>
          <a:p>
            <a:r>
              <a:rPr lang="en-US" sz="1600" spc="-1" dirty="0">
                <a:solidFill>
                  <a:srgbClr val="0098A1"/>
                </a:solidFill>
              </a:rPr>
              <a:t>Fact 1</a:t>
            </a:r>
          </a:p>
          <a:p>
            <a:r>
              <a:rPr lang="en-US" sz="1600" spc="-1" dirty="0">
                <a:solidFill>
                  <a:srgbClr val="0098A1"/>
                </a:solidFill>
              </a:rPr>
              <a:t>Fact 2</a:t>
            </a:r>
          </a:p>
          <a:p>
            <a:endParaRPr lang="en-US" sz="1600" spc="-1" dirty="0">
              <a:solidFill>
                <a:srgbClr val="0098A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2"/>
          <p:cNvSpPr/>
          <p:nvPr/>
        </p:nvSpPr>
        <p:spPr>
          <a:xfrm>
            <a:off x="6530040" y="6540840"/>
            <a:ext cx="21330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5000">
            <a:noAutofit/>
          </a:bodyPr>
          <a:lstStyle/>
          <a:p>
            <a:pPr algn="r">
              <a:lnSpc>
                <a:spcPct val="100000"/>
              </a:lnSpc>
            </a:pPr>
            <a:fld id="{C6528C75-09FC-4BD4-976B-90174C547387}" type="slidenum">
              <a:rPr lang="en-GB" sz="12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7</a:t>
            </a:fld>
            <a:endParaRPr lang="en-GB" sz="12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EC5A2CA-C9A7-8447-8A81-2A5DA45C4320}"/>
              </a:ext>
            </a:extLst>
          </p:cNvPr>
          <p:cNvSpPr/>
          <p:nvPr/>
        </p:nvSpPr>
        <p:spPr>
          <a:xfrm>
            <a:off x="399060" y="1081851"/>
            <a:ext cx="8345880" cy="42552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lang="en-US" sz="2000" b="1" spc="-1" dirty="0">
                <a:solidFill>
                  <a:srgbClr val="EF181E"/>
                </a:solidFill>
              </a:rPr>
              <a:t>Career of women in space</a:t>
            </a:r>
            <a:endParaRPr lang="en-GB" sz="2000" spc="-1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D6B3A47-2FF3-944D-B93A-6504FF706CDC}"/>
              </a:ext>
            </a:extLst>
          </p:cNvPr>
          <p:cNvSpPr txBox="1">
            <a:spLocks/>
          </p:cNvSpPr>
          <p:nvPr/>
        </p:nvSpPr>
        <p:spPr>
          <a:xfrm>
            <a:off x="457200" y="1843466"/>
            <a:ext cx="8229240" cy="7711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spc="-1" dirty="0">
                <a:solidFill>
                  <a:srgbClr val="0098A1"/>
                </a:solidFill>
              </a:rPr>
              <a:t>Which are the US regions with more female astronauts?</a:t>
            </a:r>
          </a:p>
          <a:p>
            <a:r>
              <a:rPr lang="en-US" sz="1600" spc="-1" dirty="0">
                <a:solidFill>
                  <a:srgbClr val="0098A1"/>
                </a:solidFill>
              </a:rPr>
              <a:t>Speech …</a:t>
            </a:r>
          </a:p>
          <a:p>
            <a:endParaRPr lang="en-US" sz="1600" spc="-1" dirty="0">
              <a:solidFill>
                <a:srgbClr val="0098A1"/>
              </a:solidFill>
            </a:endParaRP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F6EBBC-A02D-C645-9807-4721F3ADE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259" y="2614614"/>
            <a:ext cx="5057122" cy="371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29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05C033-D909-A64E-8921-AC7489CB6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041" y="2570061"/>
            <a:ext cx="4571999" cy="3346651"/>
          </a:xfrm>
          <a:prstGeom prst="rect">
            <a:avLst/>
          </a:prstGeom>
        </p:spPr>
      </p:pic>
      <p:sp>
        <p:nvSpPr>
          <p:cNvPr id="303" name="CustomShape 2"/>
          <p:cNvSpPr/>
          <p:nvPr/>
        </p:nvSpPr>
        <p:spPr>
          <a:xfrm>
            <a:off x="6530040" y="6540840"/>
            <a:ext cx="21330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5000">
            <a:noAutofit/>
          </a:bodyPr>
          <a:lstStyle/>
          <a:p>
            <a:pPr algn="r">
              <a:lnSpc>
                <a:spcPct val="100000"/>
              </a:lnSpc>
            </a:pPr>
            <a:fld id="{C6528C75-09FC-4BD4-976B-90174C547387}" type="slidenum">
              <a:rPr lang="en-GB" sz="12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8</a:t>
            </a:fld>
            <a:endParaRPr lang="en-GB" sz="12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EC5A2CA-C9A7-8447-8A81-2A5DA45C4320}"/>
              </a:ext>
            </a:extLst>
          </p:cNvPr>
          <p:cNvSpPr/>
          <p:nvPr/>
        </p:nvSpPr>
        <p:spPr>
          <a:xfrm>
            <a:off x="399060" y="1081851"/>
            <a:ext cx="8345880" cy="42552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lang="en-US" sz="2000" b="1" spc="-1" dirty="0">
                <a:solidFill>
                  <a:srgbClr val="EF181E"/>
                </a:solidFill>
              </a:rPr>
              <a:t>Career of women in space</a:t>
            </a:r>
            <a:endParaRPr lang="en-GB" sz="2000" spc="-1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D6B3A47-2FF3-944D-B93A-6504FF706CDC}"/>
              </a:ext>
            </a:extLst>
          </p:cNvPr>
          <p:cNvSpPr txBox="1">
            <a:spLocks/>
          </p:cNvSpPr>
          <p:nvPr/>
        </p:nvSpPr>
        <p:spPr>
          <a:xfrm>
            <a:off x="457200" y="1843466"/>
            <a:ext cx="8229240" cy="7711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spc="-1" dirty="0">
                <a:solidFill>
                  <a:srgbClr val="0098A1"/>
                </a:solidFill>
              </a:rPr>
              <a:t>What about the age at time of NASA’s selection?</a:t>
            </a:r>
          </a:p>
          <a:p>
            <a:r>
              <a:rPr lang="en-US" sz="1600" spc="-1" dirty="0">
                <a:solidFill>
                  <a:srgbClr val="0098A1"/>
                </a:solidFill>
              </a:rPr>
              <a:t>Speech …</a:t>
            </a:r>
          </a:p>
          <a:p>
            <a:endParaRPr lang="en-US" sz="1600" spc="-1" dirty="0">
              <a:solidFill>
                <a:srgbClr val="0098A1"/>
              </a:solidFill>
            </a:endParaRPr>
          </a:p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8B7AB31-7758-CE47-A5EA-4FB72657F154}"/>
              </a:ext>
            </a:extLst>
          </p:cNvPr>
          <p:cNvSpPr txBox="1">
            <a:spLocks/>
          </p:cNvSpPr>
          <p:nvPr/>
        </p:nvSpPr>
        <p:spPr>
          <a:xfrm>
            <a:off x="587872" y="2950709"/>
            <a:ext cx="2826841" cy="29660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spc="-1" dirty="0">
                <a:solidFill>
                  <a:srgbClr val="0098A1"/>
                </a:solidFill>
              </a:rPr>
              <a:t>Interesting Facts:</a:t>
            </a:r>
          </a:p>
          <a:p>
            <a:r>
              <a:rPr lang="en-US" sz="1600" spc="-1" dirty="0">
                <a:solidFill>
                  <a:srgbClr val="0098A1"/>
                </a:solidFill>
              </a:rPr>
              <a:t>Fact 1</a:t>
            </a:r>
          </a:p>
          <a:p>
            <a:r>
              <a:rPr lang="en-US" sz="1600" spc="-1" dirty="0">
                <a:solidFill>
                  <a:srgbClr val="0098A1"/>
                </a:solidFill>
              </a:rPr>
              <a:t>Fact 2</a:t>
            </a:r>
          </a:p>
          <a:p>
            <a:endParaRPr lang="en-US" sz="1600" spc="-1" dirty="0">
              <a:solidFill>
                <a:srgbClr val="0098A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1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2"/>
          <p:cNvSpPr/>
          <p:nvPr/>
        </p:nvSpPr>
        <p:spPr>
          <a:xfrm>
            <a:off x="6530040" y="6540840"/>
            <a:ext cx="21330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5000">
            <a:noAutofit/>
          </a:bodyPr>
          <a:lstStyle/>
          <a:p>
            <a:pPr algn="r">
              <a:lnSpc>
                <a:spcPct val="100000"/>
              </a:lnSpc>
            </a:pPr>
            <a:fld id="{C6528C75-09FC-4BD4-976B-90174C547387}" type="slidenum">
              <a:rPr lang="en-GB" sz="12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9</a:t>
            </a:fld>
            <a:endParaRPr lang="en-GB" sz="12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EC5A2CA-C9A7-8447-8A81-2A5DA45C4320}"/>
              </a:ext>
            </a:extLst>
          </p:cNvPr>
          <p:cNvSpPr/>
          <p:nvPr/>
        </p:nvSpPr>
        <p:spPr>
          <a:xfrm>
            <a:off x="399060" y="1081851"/>
            <a:ext cx="8345880" cy="42552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lang="en-US" sz="2000" b="1" spc="-1" dirty="0">
                <a:solidFill>
                  <a:srgbClr val="EF181E"/>
                </a:solidFill>
              </a:rPr>
              <a:t>Career of women in space</a:t>
            </a:r>
            <a:endParaRPr lang="en-GB" sz="2000" spc="-1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D6B3A47-2FF3-944D-B93A-6504FF706CDC}"/>
              </a:ext>
            </a:extLst>
          </p:cNvPr>
          <p:cNvSpPr txBox="1">
            <a:spLocks/>
          </p:cNvSpPr>
          <p:nvPr/>
        </p:nvSpPr>
        <p:spPr>
          <a:xfrm>
            <a:off x="457200" y="1843466"/>
            <a:ext cx="8229240" cy="7711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spc="-1" dirty="0">
                <a:solidFill>
                  <a:srgbClr val="0098A1"/>
                </a:solidFill>
              </a:rPr>
              <a:t>Which is the program with more female astronauts' participation?</a:t>
            </a:r>
          </a:p>
          <a:p>
            <a:r>
              <a:rPr lang="en-US" sz="1600" spc="-1" dirty="0">
                <a:solidFill>
                  <a:srgbClr val="0098A1"/>
                </a:solidFill>
              </a:rPr>
              <a:t>Speech …</a:t>
            </a:r>
          </a:p>
          <a:p>
            <a:endParaRPr lang="en-US" sz="1600" spc="-1" dirty="0">
              <a:solidFill>
                <a:srgbClr val="0098A1"/>
              </a:solidFill>
            </a:endParaRPr>
          </a:p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8B7AB31-7758-CE47-A5EA-4FB72657F154}"/>
              </a:ext>
            </a:extLst>
          </p:cNvPr>
          <p:cNvSpPr txBox="1">
            <a:spLocks/>
          </p:cNvSpPr>
          <p:nvPr/>
        </p:nvSpPr>
        <p:spPr>
          <a:xfrm>
            <a:off x="6406399" y="2950709"/>
            <a:ext cx="2256642" cy="29660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spc="-1" dirty="0">
                <a:solidFill>
                  <a:srgbClr val="0098A1"/>
                </a:solidFill>
              </a:rPr>
              <a:t>Interesting Facts:</a:t>
            </a:r>
          </a:p>
          <a:p>
            <a:r>
              <a:rPr lang="en-US" sz="1600" spc="-1" dirty="0">
                <a:solidFill>
                  <a:srgbClr val="0098A1"/>
                </a:solidFill>
              </a:rPr>
              <a:t>Fact 1</a:t>
            </a:r>
          </a:p>
          <a:p>
            <a:r>
              <a:rPr lang="en-US" sz="1600" spc="-1" dirty="0">
                <a:solidFill>
                  <a:srgbClr val="0098A1"/>
                </a:solidFill>
              </a:rPr>
              <a:t>Fact 2</a:t>
            </a:r>
          </a:p>
          <a:p>
            <a:endParaRPr lang="en-US" sz="1600" spc="-1" dirty="0">
              <a:solidFill>
                <a:srgbClr val="0098A1"/>
              </a:solidFill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66750F-2E78-5449-8F4B-1D67B4B01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16" y="2592756"/>
            <a:ext cx="5818166" cy="380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72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Presentation_Beuth_University_english</Template>
  <TotalTime>1127</TotalTime>
  <Words>275</Words>
  <Application>Microsoft Macintosh PowerPoint</Application>
  <PresentationFormat>On-screen Show (4:3)</PresentationFormat>
  <Paragraphs>88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Narrow</vt:lpstr>
      <vt:lpstr>Symbol</vt:lpstr>
      <vt:lpstr>Times New Roman</vt:lpstr>
      <vt:lpstr>Wingdings</vt:lpstr>
      <vt:lpstr>Office Theme</vt:lpstr>
      <vt:lpstr>Office Theme</vt:lpstr>
      <vt:lpstr>Office Theme</vt:lpstr>
      <vt:lpstr>Data Visualization NASA Astronauts  1959-2013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Event</dc:title>
  <dc:subject/>
  <dc:creator>Federico Rueda Luna</dc:creator>
  <dc:description/>
  <cp:lastModifiedBy>Federico Rueda Luna</cp:lastModifiedBy>
  <cp:revision>460</cp:revision>
  <cp:lastPrinted>2014-04-23T12:07:05Z</cp:lastPrinted>
  <dcterms:created xsi:type="dcterms:W3CDTF">2019-11-02T10:55:03Z</dcterms:created>
  <dcterms:modified xsi:type="dcterms:W3CDTF">2020-06-21T21:43:24Z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