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9144000" cy="5143500" type="screen16x9"/>
  <p:notesSz cx="6858000" cy="9144000"/>
  <p:embeddedFontLst>
    <p:embeddedFont>
      <p:font typeface="Maven Pro" panose="02010600030101010101" charset="0"/>
      <p:regular r:id="rId11"/>
      <p:bold r:id="rId12"/>
    </p:embeddedFont>
    <p:embeddedFont>
      <p:font typeface="Nunito" panose="02010600030101010101"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c47f0caa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c47f0caa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c47f0caa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c47f0caa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46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c47f0caa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c47f0caa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75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c47f0caa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c47f0caa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621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c47f0caa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c47f0caa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20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c47f0caa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c47f0caa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68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c47f0caaf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c47f0caa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959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ata.cityofnewyork.us/Transportation/Subway-Entrances/drex-xx5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ata.cityofnewyork.us/Housing-Development/Individual-Landmark-Sites/ts56-fkf5" TargetMode="External"/><Relationship Id="rId5" Type="http://schemas.openxmlformats.org/officeDocument/2006/relationships/hyperlink" Target="https://data.cityofnewyork.us/Health/DOHMH-New-York-City-Restaurant-Inspection-Results/43nn-pn8j/data" TargetMode="External"/><Relationship Id="rId4" Type="http://schemas.openxmlformats.org/officeDocument/2006/relationships/hyperlink" Target="https://data.cityofnewyork.us/Social-Services/NYC-Wi-Fi-Hotspot-Locations/a9we-mtp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zh-CN" dirty="0"/>
              <a:t>Final Project of ITWS database</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subTitle" idx="1"/>
          </p:nvPr>
        </p:nvSpPr>
        <p:spPr>
          <a:xfrm>
            <a:off x="769756" y="372652"/>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2">
                    <a:lumMod val="40000"/>
                    <a:lumOff val="60000"/>
                  </a:schemeClr>
                </a:solidFill>
                <a:latin typeface="Maven Pro" panose="02010600030101010101" charset="0"/>
              </a:rPr>
              <a:t>Overview</a:t>
            </a:r>
            <a:endParaRPr sz="2400" dirty="0">
              <a:solidFill>
                <a:schemeClr val="accent2">
                  <a:lumMod val="40000"/>
                  <a:lumOff val="60000"/>
                </a:schemeClr>
              </a:solidFill>
              <a:latin typeface="Maven Pro" panose="02010600030101010101" charset="0"/>
            </a:endParaRPr>
          </a:p>
        </p:txBody>
      </p:sp>
      <p:sp>
        <p:nvSpPr>
          <p:cNvPr id="2" name="文本框 1">
            <a:extLst>
              <a:ext uri="{FF2B5EF4-FFF2-40B4-BE49-F238E27FC236}">
                <a16:creationId xmlns:a16="http://schemas.microsoft.com/office/drawing/2014/main" id="{AC036AB8-8CCE-408F-B5E6-D723283F8F40}"/>
              </a:ext>
            </a:extLst>
          </p:cNvPr>
          <p:cNvSpPr txBox="1"/>
          <p:nvPr/>
        </p:nvSpPr>
        <p:spPr>
          <a:xfrm>
            <a:off x="769756" y="860156"/>
            <a:ext cx="7676819" cy="2523768"/>
          </a:xfrm>
          <a:prstGeom prst="rect">
            <a:avLst/>
          </a:prstGeom>
          <a:noFill/>
        </p:spPr>
        <p:txBody>
          <a:bodyPr wrap="square" rtlCol="0">
            <a:spAutoFit/>
          </a:bodyPr>
          <a:lstStyle/>
          <a:p>
            <a:r>
              <a:rPr lang="en-US" altLang="zh-CN" sz="1600" dirty="0">
                <a:solidFill>
                  <a:schemeClr val="bg1"/>
                </a:solidFill>
                <a:latin typeface="Maven Pro" panose="02010600030101010101" charset="0"/>
              </a:rPr>
              <a:t>In our project, we intend to combine some databases in New York from the angle of tourists. The core attribute of all the databases is their location both geographic coordinate system (longitude and latitude) and neighborhoods. Based on it, when people arrive at a certain landmark, they can get the surroundings including the</a:t>
            </a:r>
          </a:p>
          <a:p>
            <a:r>
              <a:rPr lang="en-US" altLang="zh-CN" sz="1600" dirty="0">
                <a:solidFill>
                  <a:schemeClr val="bg1"/>
                </a:solidFill>
                <a:latin typeface="Maven Pro" panose="02010600030101010101" charset="0"/>
              </a:rPr>
              <a:t>nearest subway entrance, some good restaurants nearby and free public </a:t>
            </a:r>
            <a:r>
              <a:rPr lang="en-US" altLang="zh-CN" sz="1600" dirty="0" err="1">
                <a:solidFill>
                  <a:schemeClr val="bg1"/>
                </a:solidFill>
                <a:latin typeface="Maven Pro" panose="02010600030101010101" charset="0"/>
              </a:rPr>
              <a:t>wifi</a:t>
            </a:r>
            <a:r>
              <a:rPr lang="en-US" altLang="zh-CN" sz="1600" dirty="0">
                <a:solidFill>
                  <a:schemeClr val="bg1"/>
                </a:solidFill>
                <a:latin typeface="Maven Pro" panose="02010600030101010101" charset="0"/>
              </a:rPr>
              <a:t> they can access to. Also, according to the distance of landmarks, people can find their next goal. So, it is like a map that focuses on the landmarks which can bring convenience to the visitors.</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subTitle" idx="1"/>
          </p:nvPr>
        </p:nvSpPr>
        <p:spPr>
          <a:xfrm>
            <a:off x="499534" y="349997"/>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2">
                    <a:lumMod val="40000"/>
                    <a:lumOff val="60000"/>
                  </a:schemeClr>
                </a:solidFill>
                <a:latin typeface="Maven Pro" panose="02010600030101010101" charset="0"/>
              </a:rPr>
              <a:t>Data</a:t>
            </a:r>
            <a:endParaRPr sz="2000" dirty="0">
              <a:solidFill>
                <a:schemeClr val="accent2">
                  <a:lumMod val="40000"/>
                  <a:lumOff val="60000"/>
                </a:schemeClr>
              </a:solidFill>
              <a:latin typeface="Maven Pro" panose="02010600030101010101" charset="0"/>
            </a:endParaRPr>
          </a:p>
        </p:txBody>
      </p:sp>
      <p:sp>
        <p:nvSpPr>
          <p:cNvPr id="6" name="矩形 5">
            <a:extLst>
              <a:ext uri="{FF2B5EF4-FFF2-40B4-BE49-F238E27FC236}">
                <a16:creationId xmlns:a16="http://schemas.microsoft.com/office/drawing/2014/main" id="{9442E8F7-E0F3-4D20-BC33-7D4F67B81D88}"/>
              </a:ext>
            </a:extLst>
          </p:cNvPr>
          <p:cNvSpPr/>
          <p:nvPr/>
        </p:nvSpPr>
        <p:spPr>
          <a:xfrm>
            <a:off x="499534" y="906373"/>
            <a:ext cx="8890000" cy="3323987"/>
          </a:xfrm>
          <a:prstGeom prst="rect">
            <a:avLst/>
          </a:prstGeom>
        </p:spPr>
        <p:txBody>
          <a:bodyPr wrap="square">
            <a:spAutoFit/>
          </a:bodyPr>
          <a:lstStyle/>
          <a:p>
            <a:r>
              <a:rPr lang="en-US" altLang="zh-CN" b="1" dirty="0">
                <a:solidFill>
                  <a:schemeClr val="accent2">
                    <a:lumMod val="40000"/>
                    <a:lumOff val="60000"/>
                  </a:schemeClr>
                </a:solidFill>
                <a:latin typeface="Times New Roman" panose="02020603050405020304" pitchFamily="18" charset="0"/>
              </a:rPr>
              <a:t>Subway entrance Data:</a:t>
            </a:r>
            <a:r>
              <a:rPr lang="en-US" altLang="zh-CN" b="1" dirty="0">
                <a:solidFill>
                  <a:schemeClr val="accent2">
                    <a:lumMod val="40000"/>
                    <a:lumOff val="60000"/>
                  </a:schemeClr>
                </a:solidFill>
                <a:latin typeface="Times New Roman" panose="02020603050405020304" pitchFamily="18" charset="0"/>
                <a:hlinkClick r:id="rId3">
                  <a:extLst>
                    <a:ext uri="{A12FA001-AC4F-418D-AE19-62706E023703}">
                      <ahyp:hlinkClr xmlns:ahyp="http://schemas.microsoft.com/office/drawing/2018/hyperlinkcolor" val="tx"/>
                    </a:ext>
                  </a:extLst>
                </a:hlinkClick>
              </a:rPr>
              <a:t> </a:t>
            </a:r>
            <a:endParaRPr lang="en-US" altLang="zh-CN" dirty="0">
              <a:solidFill>
                <a:schemeClr val="accent2">
                  <a:lumMod val="40000"/>
                  <a:lumOff val="60000"/>
                </a:schemeClr>
              </a:solidFill>
            </a:endParaRPr>
          </a:p>
          <a:p>
            <a:r>
              <a:rPr lang="en-US" altLang="zh-CN" dirty="0">
                <a:solidFill>
                  <a:schemeClr val="bg1"/>
                </a:solidFill>
                <a:latin typeface="Times New Roman" panose="02020603050405020304" pitchFamily="18" charset="0"/>
              </a:rPr>
              <a:t>  Link: </a:t>
            </a:r>
            <a:r>
              <a:rPr lang="en-US" altLang="zh-CN" b="1" u="sng" dirty="0">
                <a:solidFill>
                  <a:schemeClr val="bg1"/>
                </a:solidFill>
                <a:latin typeface="Times New Roman" panose="02020603050405020304" pitchFamily="18" charset="0"/>
                <a:hlinkClick r:id="rId3">
                  <a:extLst>
                    <a:ext uri="{A12FA001-AC4F-418D-AE19-62706E023703}">
                      <ahyp:hlinkClr xmlns:ahyp="http://schemas.microsoft.com/office/drawing/2018/hyperlinkcolor" val="tx"/>
                    </a:ext>
                  </a:extLst>
                </a:hlinkClick>
              </a:rPr>
              <a:t>https://data.cityofnewyork.us/Transportation/Subway-Entrances/drex-xx56</a:t>
            </a:r>
            <a:endParaRPr lang="en-US" altLang="zh-CN" dirty="0">
              <a:solidFill>
                <a:schemeClr val="bg1"/>
              </a:solidFill>
            </a:endParaRPr>
          </a:p>
          <a:p>
            <a:pPr indent="457200"/>
            <a:r>
              <a:rPr lang="en-US" altLang="zh-CN" dirty="0">
                <a:solidFill>
                  <a:schemeClr val="bg1"/>
                </a:solidFill>
                <a:latin typeface="Times New Roman" panose="02020603050405020304" pitchFamily="18" charset="0"/>
              </a:rPr>
              <a:t>Description: It provides the location, name and its line of New York subway entrance</a:t>
            </a:r>
            <a:endParaRPr lang="en-US" altLang="zh-CN" dirty="0">
              <a:solidFill>
                <a:schemeClr val="bg1"/>
              </a:solidFill>
            </a:endParaRPr>
          </a:p>
          <a:p>
            <a:r>
              <a:rPr lang="en-US" altLang="zh-CN" b="1" dirty="0">
                <a:solidFill>
                  <a:schemeClr val="accent2">
                    <a:lumMod val="40000"/>
                    <a:lumOff val="60000"/>
                  </a:schemeClr>
                </a:solidFill>
                <a:latin typeface="Times New Roman" panose="02020603050405020304" pitchFamily="18" charset="0"/>
              </a:rPr>
              <a:t>Public Wi-Fi Location Data:</a:t>
            </a:r>
            <a:endParaRPr lang="en-US" altLang="zh-CN" dirty="0">
              <a:solidFill>
                <a:schemeClr val="accent2">
                  <a:lumMod val="40000"/>
                  <a:lumOff val="60000"/>
                </a:schemeClr>
              </a:solidFill>
            </a:endParaRPr>
          </a:p>
          <a:p>
            <a:pPr indent="457200"/>
            <a:r>
              <a:rPr lang="en-US" altLang="zh-CN" dirty="0">
                <a:solidFill>
                  <a:schemeClr val="bg1"/>
                </a:solidFill>
                <a:latin typeface="Times New Roman" panose="02020603050405020304" pitchFamily="18" charset="0"/>
                <a:hlinkClick r:id="rId4">
                  <a:extLst>
                    <a:ext uri="{A12FA001-AC4F-418D-AE19-62706E023703}">
                      <ahyp:hlinkClr xmlns:ahyp="http://schemas.microsoft.com/office/drawing/2018/hyperlinkcolor" val="tx"/>
                    </a:ext>
                  </a:extLst>
                </a:hlinkClick>
              </a:rPr>
              <a:t>Link: </a:t>
            </a:r>
            <a:r>
              <a:rPr lang="en-US" altLang="zh-CN" b="1" u="sng" dirty="0">
                <a:solidFill>
                  <a:schemeClr val="bg1"/>
                </a:solidFill>
                <a:latin typeface="Times New Roman" panose="02020603050405020304" pitchFamily="18" charset="0"/>
                <a:hlinkClick r:id="rId4">
                  <a:extLst>
                    <a:ext uri="{A12FA001-AC4F-418D-AE19-62706E023703}">
                      <ahyp:hlinkClr xmlns:ahyp="http://schemas.microsoft.com/office/drawing/2018/hyperlinkcolor" val="tx"/>
                    </a:ext>
                  </a:extLst>
                </a:hlinkClick>
              </a:rPr>
              <a:t>https://data.cityofnewyork.us/Social-Services/NYC-Wi-Fi-Hotspot-Locations/a9we-mtpn</a:t>
            </a:r>
            <a:endParaRPr lang="en-US" altLang="zh-CN" dirty="0">
              <a:solidFill>
                <a:schemeClr val="bg1"/>
              </a:solidFill>
            </a:endParaRPr>
          </a:p>
          <a:p>
            <a:pPr indent="457200"/>
            <a:r>
              <a:rPr lang="en-US" altLang="zh-CN" dirty="0">
                <a:solidFill>
                  <a:schemeClr val="bg1"/>
                </a:solidFill>
                <a:latin typeface="Times New Roman" panose="02020603050405020304" pitchFamily="18" charset="0"/>
              </a:rPr>
              <a:t>Description: It provides the location, name, provider and the type(free or not) of Wi-Fi in New York</a:t>
            </a:r>
            <a:r>
              <a:rPr lang="en-US" altLang="zh-CN" b="1" dirty="0">
                <a:solidFill>
                  <a:schemeClr val="bg1"/>
                </a:solidFill>
                <a:latin typeface="Times New Roman" panose="02020603050405020304" pitchFamily="18" charset="0"/>
              </a:rPr>
              <a:t> </a:t>
            </a:r>
            <a:endParaRPr lang="en-US" altLang="zh-CN" dirty="0">
              <a:solidFill>
                <a:schemeClr val="bg1"/>
              </a:solidFill>
            </a:endParaRPr>
          </a:p>
          <a:p>
            <a:r>
              <a:rPr lang="en-US" altLang="zh-CN" b="1" dirty="0">
                <a:solidFill>
                  <a:schemeClr val="accent2">
                    <a:lumMod val="40000"/>
                    <a:lumOff val="60000"/>
                  </a:schemeClr>
                </a:solidFill>
                <a:latin typeface="Times New Roman" panose="02020603050405020304" pitchFamily="18" charset="0"/>
              </a:rPr>
              <a:t>Restaurant Inspection:</a:t>
            </a:r>
            <a:r>
              <a:rPr lang="en-US" altLang="zh-CN" b="1" dirty="0">
                <a:solidFill>
                  <a:schemeClr val="accent2">
                    <a:lumMod val="40000"/>
                    <a:lumOff val="60000"/>
                  </a:schemeClr>
                </a:solidFill>
                <a:latin typeface="Times New Roman" panose="02020603050405020304" pitchFamily="18" charset="0"/>
                <a:hlinkClick r:id="rId5">
                  <a:extLst>
                    <a:ext uri="{A12FA001-AC4F-418D-AE19-62706E023703}">
                      <ahyp:hlinkClr xmlns:ahyp="http://schemas.microsoft.com/office/drawing/2018/hyperlinkcolor" val="tx"/>
                    </a:ext>
                  </a:extLst>
                </a:hlinkClick>
              </a:rPr>
              <a:t> </a:t>
            </a:r>
            <a:endParaRPr lang="en-US" altLang="zh-CN" dirty="0">
              <a:solidFill>
                <a:schemeClr val="accent2">
                  <a:lumMod val="40000"/>
                  <a:lumOff val="60000"/>
                </a:schemeClr>
              </a:solidFill>
            </a:endParaRPr>
          </a:p>
          <a:p>
            <a:pPr marL="457200"/>
            <a:r>
              <a:rPr lang="en-US" altLang="zh-CN" dirty="0">
                <a:solidFill>
                  <a:schemeClr val="bg1"/>
                </a:solidFill>
                <a:latin typeface="Times New Roman" panose="02020603050405020304" pitchFamily="18" charset="0"/>
              </a:rPr>
              <a:t>Link:: </a:t>
            </a:r>
            <a:r>
              <a:rPr lang="en-US" altLang="zh-CN" b="1" u="sng" dirty="0">
                <a:solidFill>
                  <a:schemeClr val="bg1"/>
                </a:solidFill>
                <a:latin typeface="Times New Roman" panose="02020603050405020304" pitchFamily="18" charset="0"/>
                <a:hlinkClick r:id="rId5">
                  <a:extLst>
                    <a:ext uri="{A12FA001-AC4F-418D-AE19-62706E023703}">
                      <ahyp:hlinkClr xmlns:ahyp="http://schemas.microsoft.com/office/drawing/2018/hyperlinkcolor" val="tx"/>
                    </a:ext>
                  </a:extLst>
                </a:hlinkClick>
              </a:rPr>
              <a:t>https://data.cityofnewyork.us/Health/DOHMH-New-York-City-Restaurant-Inspection-Results/43nn-pn8j/data</a:t>
            </a:r>
            <a:endParaRPr lang="en-US" altLang="zh-CN" dirty="0">
              <a:solidFill>
                <a:schemeClr val="bg1"/>
              </a:solidFill>
            </a:endParaRPr>
          </a:p>
          <a:p>
            <a:pPr marL="457200"/>
            <a:r>
              <a:rPr lang="en-US" altLang="zh-CN" dirty="0">
                <a:solidFill>
                  <a:schemeClr val="bg1"/>
                </a:solidFill>
                <a:latin typeface="Times New Roman" panose="02020603050405020304" pitchFamily="18" charset="0"/>
              </a:rPr>
              <a:t>Description: It provides name, location, cuisine, phone numbers of restaurants in New York</a:t>
            </a:r>
            <a:endParaRPr lang="en-US" altLang="zh-CN" dirty="0">
              <a:solidFill>
                <a:schemeClr val="bg1"/>
              </a:solidFill>
            </a:endParaRPr>
          </a:p>
          <a:p>
            <a:r>
              <a:rPr lang="en-US" altLang="zh-CN" b="1" dirty="0">
                <a:solidFill>
                  <a:schemeClr val="accent2">
                    <a:lumMod val="40000"/>
                    <a:lumOff val="60000"/>
                  </a:schemeClr>
                </a:solidFill>
                <a:latin typeface="Times New Roman" panose="02020603050405020304" pitchFamily="18" charset="0"/>
              </a:rPr>
              <a:t>Landmarks and Historic Building stuff:</a:t>
            </a:r>
            <a:endParaRPr lang="en-US" altLang="zh-CN" dirty="0">
              <a:solidFill>
                <a:schemeClr val="accent2">
                  <a:lumMod val="40000"/>
                  <a:lumOff val="60000"/>
                </a:schemeClr>
              </a:solidFill>
            </a:endParaRPr>
          </a:p>
          <a:p>
            <a:pPr indent="457200"/>
            <a:r>
              <a:rPr lang="en-US" altLang="zh-CN" dirty="0">
                <a:solidFill>
                  <a:schemeClr val="bg1"/>
                </a:solidFill>
                <a:latin typeface="Times New Roman" panose="02020603050405020304" pitchFamily="18" charset="0"/>
              </a:rPr>
              <a:t>Link: </a:t>
            </a:r>
            <a:r>
              <a:rPr lang="en-US" altLang="zh-CN" b="1" u="sng" dirty="0">
                <a:solidFill>
                  <a:schemeClr val="bg1"/>
                </a:solidFill>
                <a:latin typeface="Times New Roman" panose="02020603050405020304" pitchFamily="18" charset="0"/>
                <a:hlinkClick r:id="rId6">
                  <a:extLst>
                    <a:ext uri="{A12FA001-AC4F-418D-AE19-62706E023703}">
                      <ahyp:hlinkClr xmlns:ahyp="http://schemas.microsoft.com/office/drawing/2018/hyperlinkcolor" val="tx"/>
                    </a:ext>
                  </a:extLst>
                </a:hlinkClick>
              </a:rPr>
              <a:t>https://data.cityofnewyork.us/Housing-Development/Individual-Landmark-Sites/ts56-fkf5</a:t>
            </a:r>
            <a:endParaRPr lang="en-US" altLang="zh-CN" dirty="0">
              <a:solidFill>
                <a:schemeClr val="bg1"/>
              </a:solidFill>
            </a:endParaRPr>
          </a:p>
          <a:p>
            <a:pPr indent="457200"/>
            <a:r>
              <a:rPr lang="en-US" altLang="zh-CN" dirty="0">
                <a:solidFill>
                  <a:schemeClr val="bg1"/>
                </a:solidFill>
                <a:latin typeface="Times New Roman" panose="02020603050405020304" pitchFamily="18" charset="0"/>
              </a:rPr>
              <a:t>Description: It provides the location, name, type, designated date of landmarks in New York.</a:t>
            </a:r>
            <a:endParaRPr lang="en-US" altLang="zh-CN" dirty="0">
              <a:solidFill>
                <a:schemeClr val="bg1"/>
              </a:solidFill>
            </a:endParaRPr>
          </a:p>
          <a:p>
            <a:br>
              <a:rPr lang="en-US" altLang="zh-CN" dirty="0"/>
            </a:br>
            <a:endParaRPr lang="zh-CN" altLang="en-US" dirty="0"/>
          </a:p>
        </p:txBody>
      </p:sp>
    </p:spTree>
    <p:extLst>
      <p:ext uri="{BB962C8B-B14F-4D97-AF65-F5344CB8AC3E}">
        <p14:creationId xmlns:p14="http://schemas.microsoft.com/office/powerpoint/2010/main" val="77023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subTitle" idx="1"/>
          </p:nvPr>
        </p:nvSpPr>
        <p:spPr>
          <a:xfrm>
            <a:off x="499534" y="349997"/>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2">
                    <a:lumMod val="40000"/>
                    <a:lumOff val="60000"/>
                  </a:schemeClr>
                </a:solidFill>
                <a:latin typeface="Maven Pro" panose="02010600030101010101" charset="0"/>
              </a:rPr>
              <a:t>Schema- Entrance</a:t>
            </a:r>
            <a:endParaRPr sz="2000" dirty="0">
              <a:solidFill>
                <a:schemeClr val="accent2">
                  <a:lumMod val="40000"/>
                  <a:lumOff val="60000"/>
                </a:schemeClr>
              </a:solidFill>
              <a:latin typeface="Maven Pro" panose="02010600030101010101" charset="0"/>
            </a:endParaRPr>
          </a:p>
        </p:txBody>
      </p:sp>
      <p:pic>
        <p:nvPicPr>
          <p:cNvPr id="2" name="图片 1">
            <a:extLst>
              <a:ext uri="{FF2B5EF4-FFF2-40B4-BE49-F238E27FC236}">
                <a16:creationId xmlns:a16="http://schemas.microsoft.com/office/drawing/2014/main" id="{E25ECAA0-974F-4511-85C5-9C838DFF7818}"/>
              </a:ext>
            </a:extLst>
          </p:cNvPr>
          <p:cNvPicPr>
            <a:picLocks noChangeAspect="1"/>
          </p:cNvPicPr>
          <p:nvPr/>
        </p:nvPicPr>
        <p:blipFill>
          <a:blip r:embed="rId3"/>
          <a:stretch>
            <a:fillRect/>
          </a:stretch>
        </p:blipFill>
        <p:spPr>
          <a:xfrm>
            <a:off x="142647" y="1045397"/>
            <a:ext cx="8858705" cy="1873346"/>
          </a:xfrm>
          <a:prstGeom prst="rect">
            <a:avLst/>
          </a:prstGeom>
        </p:spPr>
      </p:pic>
    </p:spTree>
    <p:extLst>
      <p:ext uri="{BB962C8B-B14F-4D97-AF65-F5344CB8AC3E}">
        <p14:creationId xmlns:p14="http://schemas.microsoft.com/office/powerpoint/2010/main" val="326668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subTitle" idx="1"/>
          </p:nvPr>
        </p:nvSpPr>
        <p:spPr>
          <a:xfrm>
            <a:off x="499534" y="349997"/>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2">
                    <a:lumMod val="40000"/>
                    <a:lumOff val="60000"/>
                  </a:schemeClr>
                </a:solidFill>
                <a:latin typeface="Maven Pro" panose="02010600030101010101" charset="0"/>
              </a:rPr>
              <a:t>Schema-</a:t>
            </a:r>
            <a:r>
              <a:rPr lang="en-US" sz="2000" dirty="0" err="1">
                <a:solidFill>
                  <a:schemeClr val="accent2">
                    <a:lumMod val="40000"/>
                    <a:lumOff val="60000"/>
                  </a:schemeClr>
                </a:solidFill>
                <a:latin typeface="Maven Pro" panose="02010600030101010101" charset="0"/>
              </a:rPr>
              <a:t>Wifi</a:t>
            </a:r>
            <a:endParaRPr sz="2000" dirty="0">
              <a:solidFill>
                <a:schemeClr val="accent2">
                  <a:lumMod val="40000"/>
                  <a:lumOff val="60000"/>
                </a:schemeClr>
              </a:solidFill>
              <a:latin typeface="Maven Pro" panose="02010600030101010101" charset="0"/>
            </a:endParaRPr>
          </a:p>
        </p:txBody>
      </p:sp>
      <p:pic>
        <p:nvPicPr>
          <p:cNvPr id="3" name="图片 2">
            <a:extLst>
              <a:ext uri="{FF2B5EF4-FFF2-40B4-BE49-F238E27FC236}">
                <a16:creationId xmlns:a16="http://schemas.microsoft.com/office/drawing/2014/main" id="{E77FD7A8-A0EB-4D64-AAFD-E3D066209125}"/>
              </a:ext>
            </a:extLst>
          </p:cNvPr>
          <p:cNvPicPr>
            <a:picLocks noChangeAspect="1"/>
          </p:cNvPicPr>
          <p:nvPr/>
        </p:nvPicPr>
        <p:blipFill>
          <a:blip r:embed="rId3"/>
          <a:stretch>
            <a:fillRect/>
          </a:stretch>
        </p:blipFill>
        <p:spPr>
          <a:xfrm>
            <a:off x="0" y="919873"/>
            <a:ext cx="9144000" cy="3873630"/>
          </a:xfrm>
          <a:prstGeom prst="rect">
            <a:avLst/>
          </a:prstGeom>
        </p:spPr>
      </p:pic>
    </p:spTree>
    <p:extLst>
      <p:ext uri="{BB962C8B-B14F-4D97-AF65-F5344CB8AC3E}">
        <p14:creationId xmlns:p14="http://schemas.microsoft.com/office/powerpoint/2010/main" val="45112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subTitle" idx="1"/>
          </p:nvPr>
        </p:nvSpPr>
        <p:spPr>
          <a:xfrm>
            <a:off x="499534" y="349997"/>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2">
                    <a:lumMod val="40000"/>
                    <a:lumOff val="60000"/>
                  </a:schemeClr>
                </a:solidFill>
                <a:latin typeface="Maven Pro" panose="02010600030101010101" charset="0"/>
              </a:rPr>
              <a:t>Schema-restaurant</a:t>
            </a:r>
            <a:endParaRPr sz="2000" dirty="0">
              <a:solidFill>
                <a:schemeClr val="accent2">
                  <a:lumMod val="40000"/>
                  <a:lumOff val="60000"/>
                </a:schemeClr>
              </a:solidFill>
              <a:latin typeface="Maven Pro" panose="02010600030101010101" charset="0"/>
            </a:endParaRPr>
          </a:p>
        </p:txBody>
      </p:sp>
      <p:pic>
        <p:nvPicPr>
          <p:cNvPr id="2" name="图片 1">
            <a:extLst>
              <a:ext uri="{FF2B5EF4-FFF2-40B4-BE49-F238E27FC236}">
                <a16:creationId xmlns:a16="http://schemas.microsoft.com/office/drawing/2014/main" id="{9D4108F8-E02C-45B3-91E2-31B3F88B79D6}"/>
              </a:ext>
            </a:extLst>
          </p:cNvPr>
          <p:cNvPicPr>
            <a:picLocks noChangeAspect="1"/>
          </p:cNvPicPr>
          <p:nvPr/>
        </p:nvPicPr>
        <p:blipFill>
          <a:blip r:embed="rId3"/>
          <a:stretch>
            <a:fillRect/>
          </a:stretch>
        </p:blipFill>
        <p:spPr>
          <a:xfrm>
            <a:off x="95020" y="888052"/>
            <a:ext cx="8953960" cy="3905451"/>
          </a:xfrm>
          <a:prstGeom prst="rect">
            <a:avLst/>
          </a:prstGeom>
        </p:spPr>
      </p:pic>
    </p:spTree>
    <p:extLst>
      <p:ext uri="{BB962C8B-B14F-4D97-AF65-F5344CB8AC3E}">
        <p14:creationId xmlns:p14="http://schemas.microsoft.com/office/powerpoint/2010/main" val="70576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subTitle" idx="1"/>
          </p:nvPr>
        </p:nvSpPr>
        <p:spPr>
          <a:xfrm>
            <a:off x="499534" y="349997"/>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2">
                    <a:lumMod val="40000"/>
                    <a:lumOff val="60000"/>
                  </a:schemeClr>
                </a:solidFill>
                <a:latin typeface="Maven Pro" panose="02010600030101010101" charset="0"/>
              </a:rPr>
              <a:t>Schema-landmark</a:t>
            </a:r>
            <a:endParaRPr sz="2000" dirty="0">
              <a:solidFill>
                <a:schemeClr val="accent2">
                  <a:lumMod val="40000"/>
                  <a:lumOff val="60000"/>
                </a:schemeClr>
              </a:solidFill>
              <a:latin typeface="Maven Pro" panose="02010600030101010101" charset="0"/>
            </a:endParaRPr>
          </a:p>
        </p:txBody>
      </p:sp>
      <p:pic>
        <p:nvPicPr>
          <p:cNvPr id="3" name="图片 2">
            <a:extLst>
              <a:ext uri="{FF2B5EF4-FFF2-40B4-BE49-F238E27FC236}">
                <a16:creationId xmlns:a16="http://schemas.microsoft.com/office/drawing/2014/main" id="{ECB3DDC2-F66D-4566-AB29-6BF5C8E62155}"/>
              </a:ext>
            </a:extLst>
          </p:cNvPr>
          <p:cNvPicPr>
            <a:picLocks noChangeAspect="1"/>
          </p:cNvPicPr>
          <p:nvPr/>
        </p:nvPicPr>
        <p:blipFill>
          <a:blip r:embed="rId3"/>
          <a:stretch>
            <a:fillRect/>
          </a:stretch>
        </p:blipFill>
        <p:spPr>
          <a:xfrm>
            <a:off x="416175" y="964341"/>
            <a:ext cx="8228291" cy="2778499"/>
          </a:xfrm>
          <a:prstGeom prst="rect">
            <a:avLst/>
          </a:prstGeom>
        </p:spPr>
      </p:pic>
    </p:spTree>
    <p:extLst>
      <p:ext uri="{BB962C8B-B14F-4D97-AF65-F5344CB8AC3E}">
        <p14:creationId xmlns:p14="http://schemas.microsoft.com/office/powerpoint/2010/main" val="370039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subTitle" idx="1"/>
          </p:nvPr>
        </p:nvSpPr>
        <p:spPr>
          <a:xfrm>
            <a:off x="499534" y="349997"/>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accent2">
                    <a:lumMod val="40000"/>
                    <a:lumOff val="60000"/>
                  </a:schemeClr>
                </a:solidFill>
                <a:latin typeface="Maven Pro" panose="02010600030101010101" charset="0"/>
              </a:rPr>
              <a:t>Application</a:t>
            </a:r>
            <a:endParaRPr sz="2000" dirty="0">
              <a:solidFill>
                <a:schemeClr val="accent2">
                  <a:lumMod val="40000"/>
                  <a:lumOff val="60000"/>
                </a:schemeClr>
              </a:solidFill>
              <a:latin typeface="Maven Pro" panose="02010600030101010101" charset="0"/>
            </a:endParaRPr>
          </a:p>
        </p:txBody>
      </p:sp>
      <p:sp>
        <p:nvSpPr>
          <p:cNvPr id="2" name="文本框 1">
            <a:extLst>
              <a:ext uri="{FF2B5EF4-FFF2-40B4-BE49-F238E27FC236}">
                <a16:creationId xmlns:a16="http://schemas.microsoft.com/office/drawing/2014/main" id="{B2970F27-6C12-4A26-B947-0ED5049B8A29}"/>
              </a:ext>
            </a:extLst>
          </p:cNvPr>
          <p:cNvSpPr txBox="1"/>
          <p:nvPr/>
        </p:nvSpPr>
        <p:spPr>
          <a:xfrm>
            <a:off x="836909" y="1045397"/>
            <a:ext cx="5858359" cy="523220"/>
          </a:xfrm>
          <a:prstGeom prst="rect">
            <a:avLst/>
          </a:prstGeom>
          <a:noFill/>
        </p:spPr>
        <p:txBody>
          <a:bodyPr wrap="square" rtlCol="0">
            <a:spAutoFit/>
          </a:bodyPr>
          <a:lstStyle/>
          <a:p>
            <a:r>
              <a:rPr lang="en-US" altLang="zh-CN" dirty="0">
                <a:solidFill>
                  <a:schemeClr val="bg1"/>
                </a:solidFill>
                <a:latin typeface="Maven Pro" panose="02010600030101010101" charset="0"/>
              </a:rPr>
              <a:t>Flask framework,</a:t>
            </a:r>
          </a:p>
          <a:p>
            <a:r>
              <a:rPr lang="en-US" altLang="zh-CN" dirty="0">
                <a:solidFill>
                  <a:schemeClr val="bg1"/>
                </a:solidFill>
                <a:latin typeface="Maven Pro" panose="02010600030101010101" charset="0"/>
              </a:rPr>
              <a:t>the structure of the whole applications</a:t>
            </a:r>
            <a:endParaRPr lang="zh-CN" altLang="en-US" dirty="0">
              <a:solidFill>
                <a:schemeClr val="bg1"/>
              </a:solidFill>
              <a:latin typeface="Maven Pro" panose="02010600030101010101" charset="0"/>
            </a:endParaRPr>
          </a:p>
        </p:txBody>
      </p:sp>
      <p:pic>
        <p:nvPicPr>
          <p:cNvPr id="4" name="图片 3">
            <a:extLst>
              <a:ext uri="{FF2B5EF4-FFF2-40B4-BE49-F238E27FC236}">
                <a16:creationId xmlns:a16="http://schemas.microsoft.com/office/drawing/2014/main" id="{4D6DD15F-4585-40A7-87F6-F8555079C0B8}"/>
              </a:ext>
            </a:extLst>
          </p:cNvPr>
          <p:cNvPicPr>
            <a:picLocks noChangeAspect="1"/>
          </p:cNvPicPr>
          <p:nvPr/>
        </p:nvPicPr>
        <p:blipFill>
          <a:blip r:embed="rId3"/>
          <a:stretch>
            <a:fillRect/>
          </a:stretch>
        </p:blipFill>
        <p:spPr>
          <a:xfrm>
            <a:off x="1282485" y="1568617"/>
            <a:ext cx="6579030" cy="3416673"/>
          </a:xfrm>
          <a:prstGeom prst="rect">
            <a:avLst/>
          </a:prstGeom>
        </p:spPr>
      </p:pic>
    </p:spTree>
    <p:extLst>
      <p:ext uri="{BB962C8B-B14F-4D97-AF65-F5344CB8AC3E}">
        <p14:creationId xmlns:p14="http://schemas.microsoft.com/office/powerpoint/2010/main" val="387305545"/>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293</Words>
  <Application>Microsoft Office PowerPoint</Application>
  <PresentationFormat>全屏显示(16:9)</PresentationFormat>
  <Paragraphs>25</Paragraphs>
  <Slides>8</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Arial</vt:lpstr>
      <vt:lpstr>Nunito</vt:lpstr>
      <vt:lpstr>Times New Roman</vt:lpstr>
      <vt:lpstr>Maven Pro</vt:lpstr>
      <vt:lpstr>Momentum</vt:lpstr>
      <vt:lpstr>Final Project of ITWS database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ITWS database</dc:title>
  <dc:creator>koko</dc:creator>
  <cp:lastModifiedBy>Wu Yufei</cp:lastModifiedBy>
  <cp:revision>9</cp:revision>
  <dcterms:modified xsi:type="dcterms:W3CDTF">2019-12-10T19:46:47Z</dcterms:modified>
</cp:coreProperties>
</file>