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7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08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35429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54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22379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48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10736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8193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19811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5752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8892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40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36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Credit Scoring, Lending, Fraud Alerts and Risk Management Project</a:t>
            </a:r>
            <a:endParaRPr lang="en-ZW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real-time, scalable data engineering project for credit risk analysis, fraud alerting, and lending </a:t>
            </a:r>
            <a:r>
              <a:rPr lang="en-US" dirty="0" smtClean="0"/>
              <a:t>decisions.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57055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W" dirty="0"/>
              <a:t>Next </a:t>
            </a:r>
            <a:r>
              <a:rPr lang="en-ZW" dirty="0" smtClean="0"/>
              <a:t>Steps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ZW" dirty="0" smtClean="0"/>
              <a:t>Integrate machine learning for dynamic risk models.</a:t>
            </a:r>
          </a:p>
          <a:p>
            <a:pPr marL="457200" indent="-457200">
              <a:buFont typeface="+mj-lt"/>
              <a:buAutoNum type="arabicPeriod"/>
            </a:pPr>
            <a:r>
              <a:rPr lang="en-ZW" dirty="0" smtClean="0"/>
              <a:t>API gateway for external loan systems.</a:t>
            </a:r>
          </a:p>
          <a:p>
            <a:pPr marL="457200" indent="-457200">
              <a:buFont typeface="+mj-lt"/>
              <a:buAutoNum type="arabicPeriod"/>
            </a:pPr>
            <a:r>
              <a:rPr lang="en-ZW" dirty="0" smtClean="0"/>
              <a:t>CI/CD for data jobs- Cloud deployment (e.g., AWS + Kubernetes).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1325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W" dirty="0" smtClean="0"/>
              <a:t>CODE SNIPPETS</a:t>
            </a:r>
            <a:br>
              <a:rPr lang="en-ZW" dirty="0" smtClean="0"/>
            </a:br>
            <a:r>
              <a:rPr lang="en-ZW" sz="2400" dirty="0" smtClean="0"/>
              <a:t>COMPONENTS AND SCRIPTS</a:t>
            </a:r>
            <a:endParaRPr lang="en-ZW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49" y="1975104"/>
            <a:ext cx="4114799" cy="4672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51" y="1975104"/>
            <a:ext cx="4206241" cy="46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W" dirty="0"/>
              <a:t>CODE SNIPPETS</a:t>
            </a:r>
            <a:br>
              <a:rPr lang="en-ZW" dirty="0"/>
            </a:br>
            <a:r>
              <a:rPr lang="en-ZW" sz="2400" dirty="0"/>
              <a:t>COMPONENTS AND SCRIPTS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295144"/>
            <a:ext cx="3310128" cy="4453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474" y="2295144"/>
            <a:ext cx="3273510" cy="445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Credit scoring job</a:t>
            </a:r>
            <a:endParaRPr lang="en-ZW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231136"/>
            <a:ext cx="4133088" cy="4471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64" y="2231136"/>
            <a:ext cx="4763165" cy="3057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585" y="5368866"/>
            <a:ext cx="4791744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70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MONGODB.Js</a:t>
            </a:r>
            <a:endParaRPr lang="en-ZW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356" y="2267712"/>
            <a:ext cx="4842808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986" y="2267712"/>
            <a:ext cx="4687214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90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PROMETHEUS.YML</a:t>
            </a:r>
            <a:endParaRPr lang="en-ZW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340864"/>
            <a:ext cx="4078224" cy="44165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006" y="2340864"/>
            <a:ext cx="5458194" cy="13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56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W" dirty="0" smtClean="0"/>
              <a:t>THE END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ZW" dirty="0" smtClean="0"/>
          </a:p>
          <a:p>
            <a:pPr algn="ctr"/>
            <a:endParaRPr lang="en-ZW" dirty="0"/>
          </a:p>
          <a:p>
            <a:pPr algn="ctr"/>
            <a:endParaRPr lang="en-ZW" dirty="0" smtClean="0"/>
          </a:p>
          <a:p>
            <a:pPr algn="ctr"/>
            <a:endParaRPr lang="en-ZW" dirty="0"/>
          </a:p>
          <a:p>
            <a:pPr algn="ctr"/>
            <a:r>
              <a:rPr lang="en-ZW" dirty="0" smtClean="0"/>
              <a:t>THANK YOU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52289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W" dirty="0"/>
              <a:t>Project </a:t>
            </a:r>
            <a:r>
              <a:rPr lang="en-ZW" dirty="0" smtClean="0"/>
              <a:t>Overview</a:t>
            </a:r>
            <a:br>
              <a:rPr lang="en-ZW" dirty="0" smtClean="0"/>
            </a:br>
            <a:r>
              <a:rPr lang="en-ZW" sz="1600" dirty="0"/>
              <a:t>End-to-end real-time credit risk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W" b="1" dirty="0" smtClean="0"/>
              <a:t>Core Goals:  </a:t>
            </a:r>
          </a:p>
          <a:p>
            <a:pPr marL="457200" indent="-457200">
              <a:buFont typeface="+mj-lt"/>
              <a:buAutoNum type="arabicPeriod"/>
            </a:pPr>
            <a:r>
              <a:rPr lang="en-ZW" dirty="0" smtClean="0"/>
              <a:t>Automate credit scoring.</a:t>
            </a:r>
          </a:p>
          <a:p>
            <a:pPr marL="457200" indent="-457200">
              <a:buFont typeface="+mj-lt"/>
              <a:buAutoNum type="arabicPeriod"/>
            </a:pPr>
            <a:r>
              <a:rPr lang="en-ZW" dirty="0" smtClean="0"/>
              <a:t>Detect fraud in real time. </a:t>
            </a:r>
          </a:p>
          <a:p>
            <a:pPr marL="457200" indent="-457200">
              <a:buFont typeface="+mj-lt"/>
              <a:buAutoNum type="arabicPeriod"/>
            </a:pPr>
            <a:r>
              <a:rPr lang="en-ZW" dirty="0" smtClean="0"/>
              <a:t>Inform data-driven lending decisions.</a:t>
            </a:r>
          </a:p>
          <a:p>
            <a:pPr marL="457200" indent="-457200">
              <a:buFont typeface="+mj-lt"/>
              <a:buAutoNum type="arabicPeriod"/>
            </a:pPr>
            <a:r>
              <a:rPr lang="en-ZW" dirty="0" smtClean="0"/>
              <a:t>Tools: 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ZW" sz="1400" dirty="0" smtClean="0"/>
              <a:t>Kafka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ZW" sz="1400" dirty="0" smtClean="0"/>
              <a:t>Flink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ZW" sz="1400" dirty="0" smtClean="0"/>
              <a:t>Spark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ZW" sz="1400" dirty="0" smtClean="0"/>
              <a:t>PostgreSQL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ZW" sz="1400" dirty="0" smtClean="0"/>
              <a:t>MongoDB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ZW" sz="1400" dirty="0" smtClean="0"/>
              <a:t>Power BI</a:t>
            </a:r>
            <a:endParaRPr lang="en-ZW" sz="1400" dirty="0"/>
          </a:p>
        </p:txBody>
      </p:sp>
    </p:spTree>
    <p:extLst>
      <p:ext uri="{BB962C8B-B14F-4D97-AF65-F5344CB8AC3E}">
        <p14:creationId xmlns:p14="http://schemas.microsoft.com/office/powerpoint/2010/main" val="268270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Use </a:t>
            </a:r>
            <a:r>
              <a:rPr lang="en-US" dirty="0" smtClean="0"/>
              <a:t>Cases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Approve/reject loan applications using automated scoring.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Detect suspicious loan applications (e.g. repeated identities, sudden spikes).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Alert fraud/risk teams instantly.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Empower executives with real-time dashboards.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45334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W" dirty="0"/>
              <a:t>High-Level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001767" cy="4023360"/>
          </a:xfrm>
        </p:spPr>
        <p:txBody>
          <a:bodyPr>
            <a:normAutofit lnSpcReduction="10000"/>
          </a:bodyPr>
          <a:lstStyle/>
          <a:p>
            <a:r>
              <a:rPr lang="en-ZW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[Kafka Producer] </a:t>
            </a:r>
          </a:p>
          <a:p>
            <a:endParaRPr lang="en-ZW" dirty="0" smtClean="0"/>
          </a:p>
          <a:p>
            <a:r>
              <a:rPr lang="en-Z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ZW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[Kafka Topic: credit applications] </a:t>
            </a:r>
            <a:r>
              <a:rPr lang="en-ZW" dirty="0" smtClean="0"/>
              <a:t>  </a:t>
            </a:r>
          </a:p>
          <a:p>
            <a:r>
              <a:rPr lang="en-ZW" dirty="0" smtClean="0"/>
              <a:t>                ↓               ↓</a:t>
            </a:r>
          </a:p>
          <a:p>
            <a:r>
              <a:rPr lang="en-ZW" dirty="0" smtClean="0"/>
              <a:t> </a:t>
            </a:r>
            <a:r>
              <a:rPr lang="en-ZW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[Flink Fraud Job]   [Spark Risk Job]  </a:t>
            </a:r>
          </a:p>
          <a:p>
            <a:r>
              <a:rPr lang="en-ZW" dirty="0" smtClean="0"/>
              <a:t>                ↓               ↓  </a:t>
            </a:r>
          </a:p>
          <a:p>
            <a:r>
              <a:rPr lang="en-ZW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[MongoDB Alerts]   [PostgreSQL DW] </a:t>
            </a:r>
          </a:p>
          <a:p>
            <a:r>
              <a:rPr lang="en-ZW" dirty="0" smtClean="0"/>
              <a:t>                 ↘           ↙      </a:t>
            </a:r>
          </a:p>
          <a:p>
            <a:r>
              <a:rPr lang="en-ZW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[Power BI Dashboards]</a:t>
            </a:r>
            <a:endParaRPr lang="en-ZW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08960" y="2670048"/>
            <a:ext cx="0" cy="393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189" y="2286000"/>
            <a:ext cx="2610214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7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W" dirty="0"/>
              <a:t>Data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dirty="0" smtClean="0"/>
              <a:t>1. Loan application ingested via Kafka.</a:t>
            </a:r>
          </a:p>
          <a:p>
            <a:r>
              <a:rPr lang="en-ZW" dirty="0" smtClean="0"/>
              <a:t>2. Flink detects fraud and stores alerts in MongoDB.</a:t>
            </a:r>
          </a:p>
          <a:p>
            <a:r>
              <a:rPr lang="en-ZW" dirty="0" smtClean="0"/>
              <a:t>3. Spark batch job calculates credit risk and stores in PostgreSQL.</a:t>
            </a:r>
          </a:p>
          <a:p>
            <a:r>
              <a:rPr lang="en-ZW" dirty="0" smtClean="0"/>
              <a:t>4. Power BI connects to DW for analytics.</a:t>
            </a:r>
          </a:p>
          <a:p>
            <a:r>
              <a:rPr lang="en-ZW" dirty="0" smtClean="0"/>
              <a:t>5. Monitoring via Prometheus + Grafana.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8823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W" dirty="0" smtClean="0"/>
              <a:t>Data Governance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PostgreSQL and MongoDB secured with roles and passwords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Metadata tracking via Spark &amp; SQL inserts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Policy management: min credit score, loan caps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Auditing: logs, dashboards, and job history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4969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W" dirty="0"/>
              <a:t>Data Quality </a:t>
            </a:r>
            <a:r>
              <a:rPr lang="en-ZW" dirty="0" smtClean="0"/>
              <a:t>Control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ZW" dirty="0" smtClean="0"/>
              <a:t>Schema validation on Kafka ingestion.</a:t>
            </a:r>
          </a:p>
          <a:p>
            <a:pPr marL="457200" indent="-457200">
              <a:buFont typeface="+mj-lt"/>
              <a:buAutoNum type="arabicPeriod"/>
            </a:pPr>
            <a:r>
              <a:rPr lang="en-ZW" dirty="0" smtClean="0"/>
              <a:t>Spark cleans and logs invalid records.</a:t>
            </a:r>
          </a:p>
          <a:p>
            <a:pPr marL="457200" indent="-457200">
              <a:buFont typeface="+mj-lt"/>
              <a:buAutoNum type="arabicPeriod"/>
            </a:pPr>
            <a:r>
              <a:rPr lang="en-ZW" dirty="0" smtClean="0"/>
              <a:t>Monitoring: 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ZW" dirty="0" smtClean="0"/>
              <a:t> Dropped messages .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ZW" dirty="0" smtClean="0"/>
              <a:t> Fraud spikes.  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ZW" dirty="0" smtClean="0"/>
              <a:t>Data inconsistencies.</a:t>
            </a:r>
          </a:p>
          <a:p>
            <a:pPr marL="457200" indent="-457200">
              <a:buFont typeface="+mj-lt"/>
              <a:buAutoNum type="arabicPeriod"/>
            </a:pPr>
            <a:r>
              <a:rPr lang="en-ZW" dirty="0" smtClean="0"/>
              <a:t>Alerts via Grafana thresholds.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96609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Dashboards &amp; </a:t>
            </a:r>
            <a:r>
              <a:rPr lang="en-US" dirty="0" smtClean="0"/>
              <a:t>Monitoring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Power BI: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Real-time credit risk insights.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fraud distribution.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approval rates.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Grafana: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Job health.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fraud volume.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message lag.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Prometheus: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Monitors all processing pipelines.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33150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Outcomes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Faster loan decisions with automated credit scoring.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Real-time fraud detection reduces financial risk.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Scalable and modular data platform.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Accurate, real-time reporting to key stakeholders.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90920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177</TotalTime>
  <Words>372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Courier New</vt:lpstr>
      <vt:lpstr>Tw Cen MT</vt:lpstr>
      <vt:lpstr>Tw Cen MT Condensed</vt:lpstr>
      <vt:lpstr>Wingdings 3</vt:lpstr>
      <vt:lpstr>Integral</vt:lpstr>
      <vt:lpstr>Credit Scoring, Lending, Fraud Alerts and Risk Management Project</vt:lpstr>
      <vt:lpstr>Project Overview End-to-end real-time credit risk platform</vt:lpstr>
      <vt:lpstr>Business Use Cases</vt:lpstr>
      <vt:lpstr>High-Level Architecture</vt:lpstr>
      <vt:lpstr>Data Pipeline</vt:lpstr>
      <vt:lpstr>Data Governance</vt:lpstr>
      <vt:lpstr>Data Quality Control</vt:lpstr>
      <vt:lpstr>Dashboards &amp; Monitoring</vt:lpstr>
      <vt:lpstr>Business Outcomes</vt:lpstr>
      <vt:lpstr>Next Steps</vt:lpstr>
      <vt:lpstr>CODE SNIPPETS COMPONENTS AND SCRIPTS</vt:lpstr>
      <vt:lpstr>CODE SNIPPETS COMPONENTS AND SCRIPTS</vt:lpstr>
      <vt:lpstr>Credit scoring job</vt:lpstr>
      <vt:lpstr>MONGODB.Js</vt:lpstr>
      <vt:lpstr>PROMETHEUS.YML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</dc:creator>
  <cp:lastModifiedBy>Larry</cp:lastModifiedBy>
  <cp:revision>21</cp:revision>
  <dcterms:created xsi:type="dcterms:W3CDTF">2025-08-07T12:41:28Z</dcterms:created>
  <dcterms:modified xsi:type="dcterms:W3CDTF">2025-08-07T16:22:00Z</dcterms:modified>
</cp:coreProperties>
</file>