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9" r:id="rId3"/>
    <p:sldId id="295" r:id="rId4"/>
    <p:sldId id="297" r:id="rId5"/>
    <p:sldId id="261" r:id="rId6"/>
    <p:sldId id="299" r:id="rId7"/>
    <p:sldId id="260" r:id="rId8"/>
    <p:sldId id="296" r:id="rId9"/>
    <p:sldId id="298" r:id="rId10"/>
    <p:sldId id="263" r:id="rId11"/>
    <p:sldId id="305" r:id="rId12"/>
    <p:sldId id="303" r:id="rId13"/>
    <p:sldId id="300" r:id="rId14"/>
    <p:sldId id="304" r:id="rId15"/>
    <p:sldId id="306" r:id="rId16"/>
    <p:sldId id="307" r:id="rId17"/>
    <p:sldId id="278" r:id="rId18"/>
  </p:sldIdLst>
  <p:sldSz cx="9144000" cy="5143500" type="screen16x9"/>
  <p:notesSz cx="6858000" cy="9144000"/>
  <p:embeddedFontLst>
    <p:embeddedFont>
      <p:font typeface="Cinzel" panose="02010600030101010101" charset="0"/>
      <p:regular r:id="rId20"/>
      <p:bold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Libre Baskerville" panose="02000000000000000000" pitchFamily="2" charset="0"/>
      <p:regular r:id="rId26"/>
      <p:bold r:id="rId27"/>
      <p:italic r:id="rId28"/>
    </p:embeddedFont>
    <p:embeddedFont>
      <p:font typeface="华文新魏" panose="02010800040101010101" pitchFamily="2" charset="-12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3AB21C-F81B-4AE0-BC1B-9D4B83972B87}">
  <a:tblStyle styleId="{1A3AB21C-F81B-4AE0-BC1B-9D4B83972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4FCA45-03BC-45BD-BB16-C2BAAE2C37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84" y="1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3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41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00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252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58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62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3fd0bf0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3fd0bf0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7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75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339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69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411350" y="1333000"/>
            <a:ext cx="6321300" cy="24774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10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</a:rPr>
              <a:t>Francis Bacon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16FA9150-0AAC-443F-8FB0-948F55801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760" y="2687650"/>
            <a:ext cx="4843706" cy="7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0" i="0" dirty="0">
                <a:solidFill>
                  <a:schemeClr val="accent4">
                    <a:lumMod val="25000"/>
                  </a:schemeClr>
                </a:solidFill>
                <a:effectLst/>
                <a:latin typeface="Georgia" panose="02040502050405020303" pitchFamily="18" charset="0"/>
              </a:rPr>
              <a:t>-- the father of empiricism and the Scientific Revolution of the Renaissance period</a:t>
            </a:r>
            <a:endParaRPr lang="zh-CN" altLang="en-US" sz="18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7DB181-24F9-4791-8A9F-8780A79BA207}"/>
              </a:ext>
            </a:extLst>
          </p:cNvPr>
          <p:cNvSpPr txBox="1"/>
          <p:nvPr/>
        </p:nvSpPr>
        <p:spPr>
          <a:xfrm>
            <a:off x="5280509" y="3948270"/>
            <a:ext cx="257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罗康诚  信息科学技术学院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Most influential</a:t>
            </a:r>
          </a:p>
          <a:p>
            <a:pPr marL="0" indent="0">
              <a:buNone/>
            </a:pPr>
            <a:r>
              <a:rPr lang="en-US" altLang="zh-CN" dirty="0"/>
              <a:t>the duty of a scientist was to take a skeptical approach to any preconceptions, but only rely on the actual evidence and results of experiments.</a:t>
            </a: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Scientific inquiry</a:t>
            </a:r>
            <a:endParaRPr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2121317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Novum Organum       (</a:t>
            </a:r>
            <a:r>
              <a:rPr lang="en-US" i="1" dirty="0"/>
              <a:t>New organon</a:t>
            </a:r>
            <a:r>
              <a:rPr lang="en-US" altLang="zh-CN" b="1" dirty="0"/>
              <a:t>《</a:t>
            </a:r>
            <a:r>
              <a:rPr lang="zh-CN" altLang="en-US" b="1" dirty="0"/>
              <a:t>新工具</a:t>
            </a:r>
            <a:r>
              <a:rPr lang="en-US" altLang="zh-CN" b="1" dirty="0"/>
              <a:t>》</a:t>
            </a:r>
            <a:r>
              <a:rPr lang="en-US" b="1" dirty="0"/>
              <a:t>)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one of his most influential works, which expressed a new style of logic.</a:t>
            </a:r>
            <a:endParaRPr sz="18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0" name="Picture 2" descr="The title page illustration of Novum Organum">
            <a:extLst>
              <a:ext uri="{FF2B5EF4-FFF2-40B4-BE49-F238E27FC236}">
                <a16:creationId xmlns:a16="http://schemas.microsoft.com/office/drawing/2014/main" id="{F87F7D6A-8CF0-494D-8314-720A5820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40" y="766762"/>
            <a:ext cx="20955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24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24AD58-6ED4-4DF1-8C18-93FA93BF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38945"/>
            <a:ext cx="38195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BDCCCA5-8993-4AA0-9847-1B8F85039BB8}"/>
              </a:ext>
            </a:extLst>
          </p:cNvPr>
          <p:cNvSpPr txBox="1"/>
          <p:nvPr/>
        </p:nvSpPr>
        <p:spPr>
          <a:xfrm>
            <a:off x="4892949" y="2571750"/>
            <a:ext cx="4069382" cy="129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403228"/>
                </a:solidFill>
                <a:latin typeface="Libre Baskerville"/>
                <a:sym typeface="Libre Baskerville"/>
              </a:rPr>
              <a:t>picturing Bacon (to the right) among the founding influences of the Society</a:t>
            </a:r>
            <a:endParaRPr lang="zh-CN" altLang="en-US" sz="1800" dirty="0">
              <a:solidFill>
                <a:srgbClr val="403228"/>
              </a:solidFill>
              <a:latin typeface="Libre Baskerville"/>
              <a:sym typeface="Libre Baskervill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A18ADB-5CF4-4B67-A094-E8A47356832F}"/>
              </a:ext>
            </a:extLst>
          </p:cNvPr>
          <p:cNvSpPr txBox="1"/>
          <p:nvPr/>
        </p:nvSpPr>
        <p:spPr>
          <a:xfrm>
            <a:off x="4892949" y="1029457"/>
            <a:ext cx="3772656" cy="96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403228"/>
                </a:solidFill>
                <a:latin typeface="Libre Baskerville"/>
              </a:rPr>
              <a:t>Frontispiece to </a:t>
            </a:r>
            <a:r>
              <a:rPr lang="en-US" altLang="zh-CN" sz="2000" i="1" dirty="0">
                <a:solidFill>
                  <a:srgbClr val="403228"/>
                </a:solidFill>
                <a:latin typeface="Libre Baskerville"/>
              </a:rPr>
              <a:t>'The History of Royal-Society of London</a:t>
            </a:r>
            <a:r>
              <a:rPr lang="en-US" altLang="zh-CN" sz="2000" b="1" dirty="0">
                <a:solidFill>
                  <a:srgbClr val="403228"/>
                </a:solidFill>
                <a:latin typeface="Libre Baskerville"/>
              </a:rPr>
              <a:t>'</a:t>
            </a:r>
            <a:endParaRPr lang="zh-CN" altLang="en-US" sz="2000" b="1" dirty="0">
              <a:solidFill>
                <a:srgbClr val="403228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77030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the father of empiricism</a:t>
            </a:r>
            <a:endParaRPr sz="28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the possibility of scientific knowledge based only upon inductive reasoning and careful observation of events in nature.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science could be achieved by the use of a s</a:t>
            </a:r>
            <a:r>
              <a:rPr lang="en-US" altLang="zh-CN" sz="2000" dirty="0"/>
              <a:t>k</a:t>
            </a:r>
            <a:r>
              <a:rPr lang="en-US" sz="2000" dirty="0"/>
              <a:t>eptical and methodical approach whereby scientists aim to avoid misleading themselves.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49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756132" y="720000"/>
            <a:ext cx="5789182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>
                <a:latin typeface="Libre Baskerville" panose="02000000000000000000" pitchFamily="2" charset="0"/>
              </a:rPr>
              <a:t>the Napoleonic Code is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“the sole embodiment of Bacon‘s thought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/>
              <a:t>Bacon's legal work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"has had more success abroad than it has found at home“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--</a:t>
            </a:r>
            <a:r>
              <a:rPr lang="en-US" sz="1600" dirty="0">
                <a:latin typeface="Libre Baskerville" panose="02000000000000000000" pitchFamily="2" charset="0"/>
              </a:rPr>
              <a:t>The historian William Hepworth Dixon</a:t>
            </a:r>
            <a:endParaRPr sz="1600" dirty="0">
              <a:latin typeface="Libre Baskerville" panose="02000000000000000000" pitchFamily="2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05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/>
              <a:t>G</a:t>
            </a:r>
            <a:r>
              <a:rPr lang="en-US" b="1" dirty="0"/>
              <a:t>reatest contribution    </a:t>
            </a:r>
            <a:r>
              <a:rPr lang="en-US" altLang="zh-CN" sz="1800" dirty="0"/>
              <a:t>to be more about the evidence and facts of the case, and not get caught up in obtuse legal precedents.</a:t>
            </a:r>
            <a:endParaRPr lang="en-US" sz="18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/>
              <a:t>Law</a:t>
            </a:r>
            <a:endParaRPr sz="3200"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 criticism 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Bacon argued torture could be justified, to uncover plots of treason; though he did not admit it as useful for providing legal evidence.</a:t>
            </a:r>
            <a:endParaRPr sz="1800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14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260753" y="1691701"/>
            <a:ext cx="6622493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/>
              <a:t>G</a:t>
            </a:r>
            <a:r>
              <a:rPr lang="en-US" b="1" dirty="0"/>
              <a:t>reatest contribution  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1800" dirty="0"/>
              <a:t>place emphasis on the facts of the case, rather than a strict statement of legal precedent.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1800" dirty="0"/>
              <a:t>to be more about the evidence and facts of the case, and not get caught up in obtuse legal precedents.</a:t>
            </a:r>
          </a:p>
          <a:p>
            <a:pPr marL="285750" indent="-285750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/>
              <a:t>Law</a:t>
            </a:r>
            <a:endParaRPr sz="3200" b="1"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5397D4-3885-489D-9636-44351B0C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94" y="90657"/>
            <a:ext cx="1803460" cy="24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8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F7F8744-3805-41D8-96CD-7FC3E3FE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9A23D5D-6F55-42A9-96D0-33EB3355E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pPr marL="76200" indent="0" algn="ctr">
              <a:lnSpc>
                <a:spcPct val="150000"/>
              </a:lnSpc>
              <a:buNone/>
            </a:pPr>
            <a:r>
              <a:rPr lang="en-US" altLang="zh-CN" dirty="0"/>
              <a:t>revolutionary figure in constitutional law, science and philosophy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2AE2E-655C-4711-BD3F-3C71773ED2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38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ctrTitle" idx="4294967295"/>
          </p:nvPr>
        </p:nvSpPr>
        <p:spPr>
          <a:xfrm>
            <a:off x="930900" y="1991850"/>
            <a:ext cx="728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Thanks!</a:t>
            </a:r>
            <a:endParaRPr sz="5400" b="1" dirty="0"/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1.</a:t>
            </a:r>
            <a:endParaRPr sz="48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Early life</a:t>
            </a:r>
            <a:endParaRPr sz="3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1561~1581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Timeline</a:t>
            </a:r>
            <a:endParaRPr b="1" dirty="0"/>
          </a:p>
        </p:txBody>
      </p:sp>
      <p:sp>
        <p:nvSpPr>
          <p:cNvPr id="309" name="Google Shape;309;p3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ibre Baskerville"/>
                <a:sym typeface="Libre Baskerville"/>
              </a:rPr>
              <a:t>1581</a:t>
            </a:r>
            <a:endParaRPr sz="1800" dirty="0">
              <a:solidFill>
                <a:schemeClr val="lt1"/>
              </a:solidFill>
              <a:latin typeface="Libre Baskerville"/>
              <a:sym typeface="Libre Baskerville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5083125" y="2755950"/>
            <a:ext cx="834647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ibre Baskerville"/>
                <a:sym typeface="Libre Baskerville"/>
              </a:rPr>
              <a:t>1579</a:t>
            </a:r>
            <a:endParaRPr sz="1800" dirty="0">
              <a:solidFill>
                <a:schemeClr val="lt1"/>
              </a:solidFill>
              <a:latin typeface="Libre Baskerville"/>
              <a:sym typeface="Libre Baskerville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3058762" y="2755950"/>
            <a:ext cx="878757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ibre Baskerville"/>
                <a:sym typeface="Libre Baskerville"/>
              </a:rPr>
              <a:t>1576</a:t>
            </a:r>
            <a:endParaRPr sz="1800" dirty="0">
              <a:solidFill>
                <a:schemeClr val="lt1"/>
              </a:solidFill>
              <a:latin typeface="Libre Baskerville"/>
              <a:sym typeface="Libre Baskerville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1561</a:t>
            </a: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50104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27" name="Google Shape;327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3" name="Google Shape;333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5" name="Google Shape;335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1" name="Google Shape;341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88B6801-B7FB-4FA7-8140-C0C52DBBAF55}"/>
              </a:ext>
            </a:extLst>
          </p:cNvPr>
          <p:cNvSpPr txBox="1"/>
          <p:nvPr/>
        </p:nvSpPr>
        <p:spPr>
          <a:xfrm>
            <a:off x="637150" y="3518569"/>
            <a:ext cx="1941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Born 22 January 1561 near the Strand, London, England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DE8076-7FD3-46B1-A507-6AABD2B8FC44}"/>
              </a:ext>
            </a:extLst>
          </p:cNvPr>
          <p:cNvSpPr txBox="1"/>
          <p:nvPr/>
        </p:nvSpPr>
        <p:spPr>
          <a:xfrm>
            <a:off x="2205901" y="1478721"/>
            <a:ext cx="2567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travelled to the continent, studied civil law and became acquainted with political realities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2AEE9D-64D3-4460-A465-E08AE713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" y="187725"/>
            <a:ext cx="2113159" cy="247986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3EC64F6-C270-4746-AA11-D2E16FE84DB6}"/>
              </a:ext>
            </a:extLst>
          </p:cNvPr>
          <p:cNvSpPr txBox="1"/>
          <p:nvPr/>
        </p:nvSpPr>
        <p:spPr>
          <a:xfrm>
            <a:off x="3706046" y="3556125"/>
            <a:ext cx="3369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the sudden death of his father meant Bacon returned home to London, where he began his practice of law at Gray’s Inn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E49E92F-27E3-4ADB-B73E-B77D50BB4A56}"/>
              </a:ext>
            </a:extLst>
          </p:cNvPr>
          <p:cNvSpPr txBox="1"/>
          <p:nvPr/>
        </p:nvSpPr>
        <p:spPr>
          <a:xfrm>
            <a:off x="6202780" y="1478721"/>
            <a:ext cx="2567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bre Baskerville" panose="02000000000000000000" pitchFamily="2" charset="0"/>
              </a:rPr>
              <a:t>elected to Parliament. He would remain a member of parliament for the next four decades.</a:t>
            </a:r>
            <a:endParaRPr lang="zh-CN" altLang="en-US" dirty="0">
              <a:solidFill>
                <a:schemeClr val="tx1"/>
              </a:solidFill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9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420066" y="1589406"/>
            <a:ext cx="630386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2.</a:t>
            </a:r>
            <a:endParaRPr sz="48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Political Life</a:t>
            </a:r>
            <a:endParaRPr sz="3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1581~1621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Four Stages</a:t>
            </a:r>
            <a:endParaRPr sz="28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74340" y="14568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Parliamentarian (</a:t>
            </a:r>
            <a:r>
              <a:rPr lang="en-US" sz="1600" dirty="0"/>
              <a:t>1581~1591</a:t>
            </a:r>
            <a:r>
              <a:rPr lang="en-US" sz="2000" dirty="0"/>
              <a:t>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Final years of the Queen's reign (</a:t>
            </a:r>
            <a:r>
              <a:rPr lang="en-US" sz="1600" dirty="0"/>
              <a:t>1591~1603</a:t>
            </a:r>
            <a:r>
              <a:rPr lang="en-US" sz="2000" dirty="0"/>
              <a:t>)</a:t>
            </a:r>
            <a:endParaRPr lang="en-US" sz="1600" dirty="0"/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James I comes to the throne (</a:t>
            </a:r>
            <a:r>
              <a:rPr lang="en-US" sz="1600" dirty="0"/>
              <a:t>1603~1621</a:t>
            </a:r>
            <a:r>
              <a:rPr lang="en-US" sz="2000" dirty="0"/>
              <a:t>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-US" sz="2000" dirty="0"/>
              <a:t>Lord Chancellor and public disgrace (1621)</a:t>
            </a:r>
            <a:endParaRPr sz="20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2" descr="Portrait of Sir Francis Bacon">
            <a:extLst>
              <a:ext uri="{FF2B5EF4-FFF2-40B4-BE49-F238E27FC236}">
                <a16:creationId xmlns:a16="http://schemas.microsoft.com/office/drawing/2014/main" id="{341F9F89-201A-4864-ADCE-2541D272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86" y="434575"/>
            <a:ext cx="2090477" cy="260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FEBA6F-7D0E-4109-9E7C-DEFBD2C4CCE9}"/>
              </a:ext>
            </a:extLst>
          </p:cNvPr>
          <p:cNvSpPr txBox="1"/>
          <p:nvPr/>
        </p:nvSpPr>
        <p:spPr>
          <a:xfrm>
            <a:off x="7200143" y="3086793"/>
            <a:ext cx="152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Libre Baskerville" panose="02000000000000000000" pitchFamily="2" charset="0"/>
                <a:cs typeface="Leelawadee UI" panose="020B0502040204020203" pitchFamily="34" charset="-34"/>
              </a:rPr>
              <a:t>Sir Francis Bacon, c. 1618</a:t>
            </a:r>
            <a:endParaRPr lang="zh-CN" altLang="en-US" sz="1100" dirty="0">
              <a:latin typeface="Libre Baskerville" panose="02000000000000000000" pitchFamily="2" charset="0"/>
              <a:cs typeface="Leelawadee UI" panose="020B0502040204020203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Lord Chancellor and public disgrace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985550" y="1722300"/>
            <a:ext cx="41553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Bacon's public career ended in disgrace in 1621. He was impeached by Parliament for corruption, as a victim to an intrigue in Parliament.</a:t>
            </a:r>
            <a:endParaRPr sz="2000"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272BB8-CCF2-413C-A348-58022C03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2" y="2000675"/>
            <a:ext cx="3398383" cy="22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4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853023" y="720000"/>
            <a:ext cx="5480343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Bacon saw no way out for himself and declared himself guilty.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i="0" dirty="0"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“My lords, it is my act, my hand, and my heart; I beseech your lordships to be merciful to a broken reed.”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420066" y="1589406"/>
            <a:ext cx="630386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3.</a:t>
            </a:r>
            <a:endParaRPr sz="48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Influence and legacy</a:t>
            </a:r>
            <a:endParaRPr sz="3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40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Philosophy and works</a:t>
            </a:r>
            <a:endParaRPr b="1"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Scientific works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which his ideas for a universal reform of knowledge into scientific methodology and the improvement of mankind's state using the Scientific method are presented.</a:t>
            </a:r>
            <a:endParaRPr dirty="0"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Religious and literary works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in which he presents his moral philosophy and theological meditations.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Juridical works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which his reforms in English Law are proposed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391496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552</Words>
  <Application>Microsoft Office PowerPoint</Application>
  <PresentationFormat>全屏显示(16:9)</PresentationFormat>
  <Paragraphs>83</Paragraphs>
  <Slides>17</Slides>
  <Notes>16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Cinzel</vt:lpstr>
      <vt:lpstr>Libre Baskerville</vt:lpstr>
      <vt:lpstr>华文新魏</vt:lpstr>
      <vt:lpstr>Arial</vt:lpstr>
      <vt:lpstr>Georgia</vt:lpstr>
      <vt:lpstr>Dolabella template</vt:lpstr>
      <vt:lpstr>Francis Bacon</vt:lpstr>
      <vt:lpstr>1. Early life</vt:lpstr>
      <vt:lpstr>Timeline</vt:lpstr>
      <vt:lpstr>2. Political Life</vt:lpstr>
      <vt:lpstr>Four Stages</vt:lpstr>
      <vt:lpstr>Lord Chancellor and public disgrace</vt:lpstr>
      <vt:lpstr>PowerPoint 演示文稿</vt:lpstr>
      <vt:lpstr>3. Influence and legacy</vt:lpstr>
      <vt:lpstr>Philosophy and works</vt:lpstr>
      <vt:lpstr>Scientific inquiry</vt:lpstr>
      <vt:lpstr>PowerPoint 演示文稿</vt:lpstr>
      <vt:lpstr>the father of empiricism</vt:lpstr>
      <vt:lpstr>PowerPoint 演示文稿</vt:lpstr>
      <vt:lpstr>Law</vt:lpstr>
      <vt:lpstr>Law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Francis Bacon</dc:title>
  <cp:lastModifiedBy>罗 康诚</cp:lastModifiedBy>
  <cp:revision>8</cp:revision>
  <dcterms:modified xsi:type="dcterms:W3CDTF">2022-03-13T12:11:49Z</dcterms:modified>
</cp:coreProperties>
</file>