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308" r:id="rId2"/>
    <p:sldId id="256" r:id="rId3"/>
    <p:sldId id="259" r:id="rId4"/>
    <p:sldId id="295" r:id="rId5"/>
    <p:sldId id="261" r:id="rId6"/>
    <p:sldId id="299" r:id="rId7"/>
    <p:sldId id="260" r:id="rId8"/>
    <p:sldId id="296" r:id="rId9"/>
    <p:sldId id="263" r:id="rId10"/>
    <p:sldId id="305" r:id="rId11"/>
    <p:sldId id="303" r:id="rId12"/>
    <p:sldId id="309" r:id="rId13"/>
    <p:sldId id="300" r:id="rId14"/>
    <p:sldId id="306" r:id="rId15"/>
    <p:sldId id="307" r:id="rId16"/>
    <p:sldId id="278" r:id="rId17"/>
  </p:sldIdLst>
  <p:sldSz cx="9144000" cy="5143500" type="screen16x9"/>
  <p:notesSz cx="6858000" cy="9144000"/>
  <p:embeddedFontLst>
    <p:embeddedFont>
      <p:font typeface="Cinzel" panose="02010600030101010101" charset="0"/>
      <p:regular r:id="rId19"/>
      <p:bold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Libre Baskerville" panose="02000000000000000000" pitchFamily="2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3AB21C-F81B-4AE0-BC1B-9D4B83972B87}">
  <a:tblStyle styleId="{1A3AB21C-F81B-4AE0-BC1B-9D4B83972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4FCA45-03BC-45BD-BB16-C2BAAE2C37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0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00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1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252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622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3fd0bf0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3fd0bf0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07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339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69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53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41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411350" y="1333000"/>
            <a:ext cx="6321300" cy="24774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513950" y="1583350"/>
            <a:ext cx="611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411350" y="720000"/>
            <a:ext cx="6321300" cy="37035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105050" y="720000"/>
            <a:ext cx="4933800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⨳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8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9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1F1A1A3-294D-40A4-8B24-FF2ECA53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99" y="533337"/>
            <a:ext cx="6058510" cy="35624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99C9600-688C-4343-AD30-C133808E8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214"/>
            <a:ext cx="31146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224AD58-6ED4-4DF1-8C18-93FA93BF2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38945"/>
            <a:ext cx="38195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BDCCCA5-8993-4AA0-9847-1B8F85039BB8}"/>
              </a:ext>
            </a:extLst>
          </p:cNvPr>
          <p:cNvSpPr txBox="1"/>
          <p:nvPr/>
        </p:nvSpPr>
        <p:spPr>
          <a:xfrm>
            <a:off x="4892949" y="2571750"/>
            <a:ext cx="4069382" cy="129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403228"/>
                </a:solidFill>
                <a:latin typeface="Libre Baskerville"/>
                <a:sym typeface="Libre Baskerville"/>
              </a:rPr>
              <a:t>picturing Bacon (to the right) among the founding influences of the Society</a:t>
            </a:r>
            <a:endParaRPr lang="zh-CN" altLang="en-US" sz="1800" dirty="0">
              <a:solidFill>
                <a:srgbClr val="403228"/>
              </a:solidFill>
              <a:latin typeface="Libre Baskerville"/>
              <a:sym typeface="Libre Baskervill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A18ADB-5CF4-4B67-A094-E8A47356832F}"/>
              </a:ext>
            </a:extLst>
          </p:cNvPr>
          <p:cNvSpPr txBox="1"/>
          <p:nvPr/>
        </p:nvSpPr>
        <p:spPr>
          <a:xfrm>
            <a:off x="4892949" y="1029457"/>
            <a:ext cx="3772656" cy="967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403228"/>
                </a:solidFill>
                <a:latin typeface="Libre Baskerville"/>
              </a:rPr>
              <a:t>Frontispiece to </a:t>
            </a:r>
            <a:r>
              <a:rPr lang="en-US" altLang="zh-CN" sz="2000" i="1" dirty="0">
                <a:solidFill>
                  <a:srgbClr val="403228"/>
                </a:solidFill>
                <a:latin typeface="Libre Baskerville"/>
              </a:rPr>
              <a:t>'The History of Royal-Society of London</a:t>
            </a:r>
            <a:r>
              <a:rPr lang="en-US" altLang="zh-CN" sz="2000" b="1" dirty="0">
                <a:solidFill>
                  <a:srgbClr val="403228"/>
                </a:solidFill>
                <a:latin typeface="Libre Baskerville"/>
              </a:rPr>
              <a:t>'</a:t>
            </a:r>
            <a:endParaRPr lang="zh-CN" altLang="en-US" sz="2000" b="1" dirty="0">
              <a:solidFill>
                <a:srgbClr val="403228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77030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the father of empiricism</a:t>
            </a:r>
            <a:endParaRPr sz="2800"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the possibility of scientific knowledge based only upon inductive reasoning and careful observation of events in nature.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science could be achieved by the use of a s</a:t>
            </a:r>
            <a:r>
              <a:rPr lang="en-US" altLang="zh-CN" sz="2000" dirty="0"/>
              <a:t>k</a:t>
            </a:r>
            <a:r>
              <a:rPr lang="en-US" sz="2000" dirty="0"/>
              <a:t>eptical and methodical approach whereby scientists aim to avoid misleading themselves.</a:t>
            </a: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749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1420066" y="1589406"/>
            <a:ext cx="630386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dirty="0"/>
              <a:t>3.</a:t>
            </a:r>
            <a:endParaRPr sz="4800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Legacy In Law</a:t>
            </a:r>
            <a:endParaRPr sz="32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27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756132" y="720000"/>
            <a:ext cx="5789182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0" dirty="0">
                <a:latin typeface="Libre Baskerville" panose="02000000000000000000" pitchFamily="2" charset="0"/>
              </a:rPr>
              <a:t>the Napoleonic Code is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“the sole embodiment of Bacon‘s thought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0" dirty="0"/>
              <a:t>Bacon's legal work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"has had more success abroad than it has found at home“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--</a:t>
            </a:r>
            <a:r>
              <a:rPr lang="en-US" sz="1600" dirty="0">
                <a:latin typeface="Libre Baskerville" panose="02000000000000000000" pitchFamily="2" charset="0"/>
              </a:rPr>
              <a:t>The historian William Hepworth Dixon</a:t>
            </a:r>
            <a:endParaRPr sz="1600" dirty="0">
              <a:latin typeface="Libre Baskerville" panose="02000000000000000000" pitchFamily="2" charset="0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05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1260753" y="1691701"/>
            <a:ext cx="6622493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1" dirty="0"/>
              <a:t>G</a:t>
            </a:r>
            <a:r>
              <a:rPr lang="en-US" b="1" dirty="0"/>
              <a:t>reatest contribution  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sz="1800" dirty="0"/>
              <a:t>place emphasis on the facts of the case, rather than a strict statement of legal precedent.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sz="1800" dirty="0"/>
              <a:t>to be more about the evidence and facts of the case, and not get caught up in obtuse legal precedents.</a:t>
            </a:r>
          </a:p>
          <a:p>
            <a:pPr marL="285750" indent="-285750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dirty="0"/>
              <a:t>Law</a:t>
            </a:r>
            <a:endParaRPr sz="3200" b="1"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5397D4-3885-489D-9636-44351B0CB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94" y="90657"/>
            <a:ext cx="1803460" cy="24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8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F7F8744-3805-41D8-96CD-7FC3E3FE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Conclusion</a:t>
            </a:r>
            <a:endParaRPr lang="zh-CN" altLang="en-US" b="1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9A23D5D-6F55-42A9-96D0-33EB3355E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pPr marL="76200" indent="0" algn="ctr">
              <a:lnSpc>
                <a:spcPct val="150000"/>
              </a:lnSpc>
              <a:buNone/>
            </a:pPr>
            <a:r>
              <a:rPr lang="en-US" altLang="zh-CN" dirty="0"/>
              <a:t>revolutionary figure in constitutional law, science and philosophy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D2AE2E-655C-4711-BD3F-3C71773ED2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738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ctrTitle" idx="4294967295"/>
          </p:nvPr>
        </p:nvSpPr>
        <p:spPr>
          <a:xfrm>
            <a:off x="930900" y="1991850"/>
            <a:ext cx="7282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Thanks!</a:t>
            </a:r>
            <a:endParaRPr sz="5400" b="1" dirty="0"/>
          </a:p>
        </p:txBody>
      </p:sp>
      <p:sp>
        <p:nvSpPr>
          <p:cNvPr id="282" name="Google Shape;282;p33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</a:rPr>
              <a:t>Francis Bacon</a:t>
            </a:r>
            <a:endParaRPr sz="4800" b="1" dirty="0">
              <a:solidFill>
                <a:schemeClr val="tx1"/>
              </a:solidFill>
            </a:endParaRP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16FA9150-0AAC-443F-8FB0-948F55801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760" y="2687650"/>
            <a:ext cx="4843706" cy="7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b="0" i="0" dirty="0">
                <a:solidFill>
                  <a:schemeClr val="accent4">
                    <a:lumMod val="25000"/>
                  </a:schemeClr>
                </a:solidFill>
                <a:effectLst/>
                <a:latin typeface="Georgia" panose="02040502050405020303" pitchFamily="18" charset="0"/>
              </a:rPr>
              <a:t>-- the father of empiricism and the Scientific Revolution of the Renaissance period</a:t>
            </a:r>
            <a:endParaRPr lang="zh-CN" altLang="en-US" sz="1800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1513950" y="1583350"/>
            <a:ext cx="611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dirty="0"/>
              <a:t>1.</a:t>
            </a:r>
            <a:endParaRPr sz="4800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Life &amp; Political career</a:t>
            </a:r>
            <a:endParaRPr sz="32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Timeline</a:t>
            </a:r>
            <a:endParaRPr b="1" dirty="0"/>
          </a:p>
        </p:txBody>
      </p:sp>
      <p:sp>
        <p:nvSpPr>
          <p:cNvPr id="309" name="Google Shape;309;p3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7075124" y="2755950"/>
            <a:ext cx="1007352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sym typeface="Libre Baskerville"/>
              </a:rPr>
              <a:t>1579</a:t>
            </a:r>
            <a:endParaRPr sz="1800" dirty="0">
              <a:solidFill>
                <a:schemeClr val="lt1"/>
              </a:solidFill>
              <a:latin typeface="Libre Baskerville"/>
              <a:sym typeface="Libre Baskerville"/>
            </a:endParaRPr>
          </a:p>
        </p:txBody>
      </p:sp>
      <p:sp>
        <p:nvSpPr>
          <p:cNvPr id="312" name="Google Shape;312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5083125" y="2755950"/>
            <a:ext cx="834647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Libre Baskerville"/>
                <a:sym typeface="Libre Baskerville"/>
              </a:rPr>
              <a:t>1576</a:t>
            </a:r>
            <a:endParaRPr sz="1800" dirty="0">
              <a:solidFill>
                <a:schemeClr val="lt1"/>
              </a:solidFill>
              <a:latin typeface="Libre Baskerville"/>
              <a:sym typeface="Libre Baskerville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3058762" y="2755950"/>
            <a:ext cx="878757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Libre Baskerville"/>
                <a:sym typeface="Libre Baskerville"/>
              </a:rPr>
              <a:t>1573</a:t>
            </a:r>
            <a:endParaRPr sz="1800" dirty="0">
              <a:solidFill>
                <a:schemeClr val="lt1"/>
              </a:solidFill>
              <a:latin typeface="Libre Baskerville"/>
              <a:sym typeface="Libre Baskerville"/>
            </a:endParaRPr>
          </a:p>
        </p:txBody>
      </p:sp>
      <p:sp>
        <p:nvSpPr>
          <p:cNvPr id="318" name="Google Shape;318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9" name="Google Shape;319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1561</a:t>
            </a: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50104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27" name="Google Shape;327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3" name="Google Shape;333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5" name="Google Shape;335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1" name="Google Shape;341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88B6801-B7FB-4FA7-8140-C0C52DBBAF55}"/>
              </a:ext>
            </a:extLst>
          </p:cNvPr>
          <p:cNvSpPr txBox="1"/>
          <p:nvPr/>
        </p:nvSpPr>
        <p:spPr>
          <a:xfrm>
            <a:off x="637150" y="3518569"/>
            <a:ext cx="1941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bre Baskerville" panose="02000000000000000000" pitchFamily="2" charset="0"/>
              </a:rPr>
              <a:t>Born 22 January 1561 near the Strand, London, England</a:t>
            </a:r>
            <a:endParaRPr lang="zh-CN" altLang="en-US" dirty="0">
              <a:solidFill>
                <a:schemeClr val="tx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2DE8076-7FD3-46B1-A507-6AABD2B8FC44}"/>
              </a:ext>
            </a:extLst>
          </p:cNvPr>
          <p:cNvSpPr txBox="1"/>
          <p:nvPr/>
        </p:nvSpPr>
        <p:spPr>
          <a:xfrm>
            <a:off x="2205901" y="1478721"/>
            <a:ext cx="2567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bre Baskerville" panose="02000000000000000000" pitchFamily="2" charset="0"/>
              </a:rPr>
              <a:t>Entered Cambridge where he followed a traditional medieval curriculum</a:t>
            </a:r>
            <a:endParaRPr lang="zh-CN" altLang="en-US" dirty="0">
              <a:solidFill>
                <a:schemeClr val="tx1"/>
              </a:solidFill>
              <a:latin typeface="Libre Baskerville" panose="02000000000000000000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2AEE9D-64D3-4460-A465-E08AE713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" y="187725"/>
            <a:ext cx="2113159" cy="2479868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0E49E92F-27E3-4ADB-B73E-B77D50BB4A56}"/>
              </a:ext>
            </a:extLst>
          </p:cNvPr>
          <p:cNvSpPr txBox="1"/>
          <p:nvPr/>
        </p:nvSpPr>
        <p:spPr>
          <a:xfrm>
            <a:off x="6153962" y="1146236"/>
            <a:ext cx="2567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bre Baskerville" panose="02000000000000000000" pitchFamily="2" charset="0"/>
              </a:rPr>
              <a:t>the sudden death of his father meant Bacon returned home to London, where he began his practice of law at Gray’s Inn</a:t>
            </a:r>
            <a:endParaRPr lang="zh-CN" altLang="en-US" dirty="0">
              <a:solidFill>
                <a:schemeClr val="tx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5E47904-754F-4BEE-9FA7-37971850F9F7}"/>
              </a:ext>
            </a:extLst>
          </p:cNvPr>
          <p:cNvSpPr txBox="1"/>
          <p:nvPr/>
        </p:nvSpPr>
        <p:spPr>
          <a:xfrm>
            <a:off x="4255120" y="3518569"/>
            <a:ext cx="2567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bre Baskerville" panose="02000000000000000000" pitchFamily="2" charset="0"/>
              </a:rPr>
              <a:t>travelled to the continent, studied civil law and became acquainted with political realities</a:t>
            </a:r>
            <a:endParaRPr lang="zh-CN" altLang="en-US" dirty="0">
              <a:solidFill>
                <a:schemeClr val="tx1"/>
              </a:solidFill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9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Four Stages</a:t>
            </a:r>
            <a:endParaRPr sz="2800"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874340" y="14568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Elected to Parliament (1581)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The succession of James I (</a:t>
            </a:r>
            <a:r>
              <a:rPr lang="en-US" sz="1600" dirty="0"/>
              <a:t>1603</a:t>
            </a:r>
            <a:r>
              <a:rPr lang="en-US" sz="2000" dirty="0"/>
              <a:t>)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Lord Chancellor (1618) 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public disgrace (1621)</a:t>
            </a:r>
            <a:endParaRPr sz="20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2" descr="Portrait of Sir Francis Bacon">
            <a:extLst>
              <a:ext uri="{FF2B5EF4-FFF2-40B4-BE49-F238E27FC236}">
                <a16:creationId xmlns:a16="http://schemas.microsoft.com/office/drawing/2014/main" id="{341F9F89-201A-4864-ADCE-2541D272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286" y="434575"/>
            <a:ext cx="2090477" cy="260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FEBA6F-7D0E-4109-9E7C-DEFBD2C4CCE9}"/>
              </a:ext>
            </a:extLst>
          </p:cNvPr>
          <p:cNvSpPr txBox="1"/>
          <p:nvPr/>
        </p:nvSpPr>
        <p:spPr>
          <a:xfrm>
            <a:off x="7200143" y="3086793"/>
            <a:ext cx="1526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Libre Baskerville" panose="02000000000000000000" pitchFamily="2" charset="0"/>
                <a:cs typeface="Leelawadee UI" panose="020B0502040204020203" pitchFamily="34" charset="-34"/>
              </a:rPr>
              <a:t>Sir Francis Bacon, c. 1618</a:t>
            </a:r>
            <a:endParaRPr lang="zh-CN" altLang="en-US" sz="1100" dirty="0">
              <a:latin typeface="Libre Baskerville" panose="02000000000000000000" pitchFamily="2" charset="0"/>
              <a:cs typeface="Leelawadee UI" panose="020B0502040204020203" pitchFamily="34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Lord Chancellor and public disgrace</a:t>
            </a:r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985550" y="1722300"/>
            <a:ext cx="4155300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Bacon's public career ended in disgrace in 1621. He was arrested for corruption, as a victim to an intrigue in Parliament.</a:t>
            </a:r>
            <a:endParaRPr sz="2000"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272BB8-CCF2-413C-A348-58022C03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12" y="2000675"/>
            <a:ext cx="3398383" cy="22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45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853023" y="720000"/>
            <a:ext cx="5480343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Bacon saw no way out for himself and declared himself guilty.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b="0" i="0" dirty="0">
              <a:solidFill>
                <a:schemeClr val="tx1"/>
              </a:solidFill>
              <a:effectLst/>
              <a:latin typeface="Libre Baskerville" panose="02000000000000000000" pitchFamily="2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“My lords, it is my act, my hand, and my heart; I beseech your lordships to be merciful to a broken reed.”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1420066" y="1589406"/>
            <a:ext cx="630386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dirty="0"/>
              <a:t>2.</a:t>
            </a:r>
            <a:endParaRPr sz="4800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Influence In Science</a:t>
            </a:r>
            <a:endParaRPr sz="32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40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Most influential</a:t>
            </a:r>
          </a:p>
          <a:p>
            <a:pPr marL="0" indent="0">
              <a:buNone/>
            </a:pPr>
            <a:r>
              <a:rPr lang="en-US" altLang="zh-CN" dirty="0"/>
              <a:t>the duty of a scientist was to take a skeptical approach to any preconceptions, but only rely on the actual evidence and results of experiments.</a:t>
            </a:r>
            <a:endParaRPr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Scientific inquiry</a:t>
            </a:r>
            <a:endParaRPr b="1"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2121317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Novum Organum       (</a:t>
            </a:r>
            <a:r>
              <a:rPr lang="en-US" i="1" dirty="0"/>
              <a:t>New organon</a:t>
            </a:r>
            <a:r>
              <a:rPr lang="en-US" altLang="zh-CN" b="1" dirty="0"/>
              <a:t>《</a:t>
            </a:r>
            <a:r>
              <a:rPr lang="zh-CN" altLang="en-US" b="1" dirty="0"/>
              <a:t>新工具</a:t>
            </a:r>
            <a:r>
              <a:rPr lang="en-US" altLang="zh-CN" b="1" dirty="0"/>
              <a:t>》</a:t>
            </a:r>
            <a:r>
              <a:rPr lang="en-US" b="1" dirty="0"/>
              <a:t>)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“Knowledge is power.”</a:t>
            </a:r>
            <a:endParaRPr sz="1800"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50" name="Picture 2" descr="The title page illustration of Novum Organum">
            <a:extLst>
              <a:ext uri="{FF2B5EF4-FFF2-40B4-BE49-F238E27FC236}">
                <a16:creationId xmlns:a16="http://schemas.microsoft.com/office/drawing/2014/main" id="{F87F7D6A-8CF0-494D-8314-720A5820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40" y="766762"/>
            <a:ext cx="20955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242578"/>
      </p:ext>
    </p:extLst>
  </p:cSld>
  <p:clrMapOvr>
    <a:masterClrMapping/>
  </p:clrMapOvr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403228"/>
      </a:dk1>
      <a:lt1>
        <a:srgbClr val="FFFFFF"/>
      </a:lt1>
      <a:dk2>
        <a:srgbClr val="926940"/>
      </a:dk2>
      <a:lt2>
        <a:srgbClr val="F3EFEA"/>
      </a:lt2>
      <a:accent1>
        <a:srgbClr val="261408"/>
      </a:accent1>
      <a:accent2>
        <a:srgbClr val="8E5025"/>
      </a:accent2>
      <a:accent3>
        <a:srgbClr val="B68C68"/>
      </a:accent3>
      <a:accent4>
        <a:srgbClr val="E8DAC2"/>
      </a:accent4>
      <a:accent5>
        <a:srgbClr val="8E2525"/>
      </a:accent5>
      <a:accent6>
        <a:srgbClr val="B67068"/>
      </a:accent6>
      <a:hlink>
        <a:srgbClr val="40322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407</Words>
  <Application>Microsoft Office PowerPoint</Application>
  <PresentationFormat>全屏显示(16:9)</PresentationFormat>
  <Paragraphs>65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Cinzel</vt:lpstr>
      <vt:lpstr>Libre Baskerville</vt:lpstr>
      <vt:lpstr>Georgia</vt:lpstr>
      <vt:lpstr>Dolabella template</vt:lpstr>
      <vt:lpstr>PowerPoint 演示文稿</vt:lpstr>
      <vt:lpstr>Francis Bacon</vt:lpstr>
      <vt:lpstr>1. Life &amp; Political career</vt:lpstr>
      <vt:lpstr>Timeline</vt:lpstr>
      <vt:lpstr>Four Stages</vt:lpstr>
      <vt:lpstr>Lord Chancellor and public disgrace</vt:lpstr>
      <vt:lpstr>PowerPoint 演示文稿</vt:lpstr>
      <vt:lpstr>2. Influence In Science</vt:lpstr>
      <vt:lpstr>Scientific inquiry</vt:lpstr>
      <vt:lpstr>PowerPoint 演示文稿</vt:lpstr>
      <vt:lpstr>the father of empiricism</vt:lpstr>
      <vt:lpstr>3. Legacy In Law</vt:lpstr>
      <vt:lpstr>PowerPoint 演示文稿</vt:lpstr>
      <vt:lpstr>Law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Francis Bacon</dc:title>
  <cp:lastModifiedBy>罗 康诚</cp:lastModifiedBy>
  <cp:revision>17</cp:revision>
  <dcterms:modified xsi:type="dcterms:W3CDTF">2022-04-17T15:58:20Z</dcterms:modified>
</cp:coreProperties>
</file>