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4"/>
  </p:sldMasterIdLst>
  <p:notesMasterIdLst>
    <p:notesMasterId r:id="rId11"/>
  </p:notesMasterIdLst>
  <p:handoutMasterIdLst>
    <p:handoutMasterId r:id="rId12"/>
  </p:handoutMasterIdLst>
  <p:sldIdLst>
    <p:sldId id="388" r:id="rId5"/>
    <p:sldId id="390" r:id="rId6"/>
    <p:sldId id="391" r:id="rId7"/>
    <p:sldId id="394" r:id="rId8"/>
    <p:sldId id="395" r:id="rId9"/>
    <p:sldId id="396" r:id="rId10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900"/>
    <a:srgbClr val="00CC00"/>
    <a:srgbClr val="800000"/>
    <a:srgbClr val="009900"/>
    <a:srgbClr val="66FF33"/>
    <a:srgbClr val="FFFF00"/>
    <a:srgbClr val="CCECFF"/>
    <a:srgbClr val="00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193" autoAdjust="0"/>
  </p:normalViewPr>
  <p:slideViewPr>
    <p:cSldViewPr>
      <p:cViewPr varScale="1">
        <p:scale>
          <a:sx n="95" d="100"/>
          <a:sy n="95" d="100"/>
        </p:scale>
        <p:origin x="20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56" y="-72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89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effectLst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effectLst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effectLst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effectLst/>
              </a:defRPr>
            </a:lvl1pPr>
          </a:lstStyle>
          <a:p>
            <a:pPr>
              <a:defRPr/>
            </a:pPr>
            <a:fld id="{18EA3AD9-11A4-4996-B250-BB96B23A32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</p:spPr>
        <p:txBody>
          <a:bodyPr anchor="b"/>
          <a:lstStyle>
            <a:lvl1pPr algn="ctr">
              <a:defRPr sz="4800">
                <a:solidFill>
                  <a:srgbClr val="FFFF00"/>
                </a:solidFill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Marlett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Oct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AD7F75B4-FFD2-4571-B909-626F40EEEF4C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E2DFD138-E952-434A-AB20-9F9040BF9F0D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005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676400"/>
            <a:ext cx="40005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2E415B76-8735-4E2D-A67B-C0BDF7506B7C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005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1342BDF8-85E6-49AD-A9A1-EEE5DFEED1B3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8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27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F22334D1-9252-4770-8E44-EEFC67880EE2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2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680A121A-5173-4E0A-B227-75A11A6C11F7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9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309ED0BD-47D1-46BE-985C-EEE91F66C17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2DC6C72D-F6B5-4CA2-A465-9B7434D2098E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9C9E7109-A9C9-4B02-8FBA-A3771D9E0631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6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F4CB1FFA-F82B-46CC-8D46-98F274FF7186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838200" y="5334000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School of ICT</a:t>
            </a:r>
            <a:b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Apr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14900" y="5227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BE44D8B3-1866-4CED-BC3B-8EDC5A58E75D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1000" y="1371600"/>
            <a:ext cx="8229600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Line 17"/>
          <p:cNvSpPr>
            <a:spLocks noChangeShapeType="1"/>
          </p:cNvSpPr>
          <p:nvPr userDrawn="1"/>
        </p:nvSpPr>
        <p:spPr bwMode="auto">
          <a:xfrm>
            <a:off x="457200" y="6324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543800" y="6338797"/>
            <a:ext cx="1066800" cy="4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effectLst/>
                <a:latin typeface="Arial Narrow"/>
              </a:rPr>
              <a:t>Activity 6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  <a:effectLst/>
                <a:latin typeface="Arial Narrow"/>
              </a:rPr>
              <a:t>Slide </a:t>
            </a:r>
            <a:fld id="{66F2BE1F-51E9-4CD9-937C-68144B8BEDCB}" type="slidenum">
              <a:rPr lang="en-US" sz="1200" smtClean="0">
                <a:solidFill>
                  <a:srgbClr val="000000"/>
                </a:solidFill>
                <a:effectLst/>
                <a:latin typeface="Arial Narrow"/>
              </a:rPr>
              <a:pPr algn="r"/>
              <a:t>‹#›</a:t>
            </a:fld>
            <a:r>
              <a:rPr lang="en-US" sz="1200" dirty="0">
                <a:solidFill>
                  <a:srgbClr val="000000"/>
                </a:solidFill>
                <a:effectLst/>
                <a:latin typeface="Arial Narrow"/>
              </a:rPr>
              <a:t>  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352800" y="6324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DB AY2023/24 / Year 1 / Semester 2 Diploma in IT &amp; DS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81000" y="63119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School of ICT</a:t>
            </a:r>
            <a:br>
              <a:rPr lang="en-US" sz="120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Last update : 17 Nov 2023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302072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arlett" pitchFamily="2" charset="2"/>
        <a:buChar char="4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2" charset="2"/>
        <a:buChar char="6"/>
        <a:defRPr kumimoji="1" sz="2800" b="1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>
            <a:gsLst>
              <a:gs pos="0">
                <a:srgbClr val="EA59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133600"/>
            <a:ext cx="5257800" cy="28956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en-GB" sz="44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</a:p>
          <a:p>
            <a:pPr algn="ctr">
              <a:lnSpc>
                <a:spcPct val="130000"/>
              </a:lnSpc>
              <a:defRPr/>
            </a:pPr>
            <a:r>
              <a:rPr lang="en-GB" sz="44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Dictionary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24114" y="2397948"/>
            <a:ext cx="609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WEEK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553200" y="6400800"/>
            <a:ext cx="2590800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Prepared by Staff of School of ICT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152400" y="152400"/>
            <a:ext cx="1600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DB2023Year 1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19100" y="57150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667000" y="4919958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b="1" dirty="0">
                <a:solidFill>
                  <a:srgbClr val="000000"/>
                </a:solidFill>
                <a:effectLst/>
                <a:latin typeface="Arial Narrow" pitchFamily="34" charset="0"/>
              </a:rPr>
              <a:t>Databases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solidFill>
                  <a:srgbClr val="000000"/>
                </a:solidFill>
                <a:effectLst/>
                <a:latin typeface="Arial Narrow" pitchFamily="34" charset="0"/>
              </a:rPr>
              <a:t>Diploma in IT / DS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solidFill>
                  <a:srgbClr val="000000"/>
                </a:solidFill>
                <a:effectLst/>
                <a:latin typeface="Arial Narrow" pitchFamily="34" charset="0"/>
              </a:rPr>
              <a:t>Year 1 (2023/24), Semester 2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8ED1D-145C-4435-A1FF-C34F2CFBF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5768"/>
            <a:ext cx="3352800" cy="10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SG" dirty="0"/>
              <a:t>Learn the basics of Data Dictionary</a:t>
            </a:r>
            <a:endParaRPr lang="en-US" dirty="0"/>
          </a:p>
          <a:p>
            <a:pPr marL="398463" lvl="0" indent="-398463"/>
            <a:r>
              <a:rPr lang="en-SG" dirty="0"/>
              <a:t>Learn how to construct data dictionary information for database tables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11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Dictionary?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It is a collection of definitions and data types of the database columns in a database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18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Need for Data Dictionary?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One purpose of data dictionary is to provide consistency and understanding of common data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3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Constitutes Data Dictionary? 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Attribute Name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Constraint</a:t>
            </a:r>
          </a:p>
          <a:p>
            <a:r>
              <a:rPr lang="en-US" dirty="0"/>
              <a:t>Null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41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 Dictionary</a:t>
            </a:r>
            <a:endParaRPr lang="en-GB" dirty="0"/>
          </a:p>
        </p:txBody>
      </p:sp>
      <p:graphicFrame>
        <p:nvGraphicFramePr>
          <p:cNvPr id="5" name="Group 7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38170"/>
              </p:ext>
            </p:extLst>
          </p:nvPr>
        </p:nvGraphicFramePr>
        <p:xfrm>
          <a:off x="457200" y="1812925"/>
          <a:ext cx="8382000" cy="9302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Attribute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Type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Constraint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 Value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ISBN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Unique identifier of each book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char(10)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Primary Key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Title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Title of book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varchar(200)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7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65017"/>
              </p:ext>
            </p:extLst>
          </p:nvPr>
        </p:nvGraphicFramePr>
        <p:xfrm>
          <a:off x="457200" y="3429000"/>
          <a:ext cx="8382000" cy="2895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Attribute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Type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Contraint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 Value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ISBN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Reference key into Book relation, part of primary key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char(10)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Foreign Key -&gt; Book (ISBN)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CopyNo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Identifies copy of each book title, part of primary key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Primary Key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DateIn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Date that book copy arrived at the company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datetime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RentalRate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Rental rate of book copy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smallmoney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Status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Status to indicate whether book copy is missing or damaged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char(30)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670"/>
          <p:cNvSpPr txBox="1">
            <a:spLocks noChangeArrowheads="1"/>
          </p:cNvSpPr>
          <p:nvPr/>
        </p:nvSpPr>
        <p:spPr bwMode="auto">
          <a:xfrm>
            <a:off x="381000" y="1366837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  <a:cs typeface="Arial" pitchFamily="34" charset="0"/>
              </a:rPr>
              <a:t>Book</a:t>
            </a:r>
          </a:p>
        </p:txBody>
      </p:sp>
      <p:sp>
        <p:nvSpPr>
          <p:cNvPr id="8" name="Text Box 671"/>
          <p:cNvSpPr txBox="1">
            <a:spLocks noChangeArrowheads="1"/>
          </p:cNvSpPr>
          <p:nvPr/>
        </p:nvSpPr>
        <p:spPr bwMode="auto">
          <a:xfrm>
            <a:off x="381000" y="2967037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BookCopy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63888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lcf76f155ced4ddcb4097134ff3c332f xmlns="ca7cff02-f992-47a1-a703-ade4bd02634a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6" ma:contentTypeDescription="Create a new document." ma:contentTypeScope="" ma:versionID="4926eff2c6ba91fbd04e6c8971884453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683bad9d13dc4e6b9d6454219f9da1a2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46D051-B07A-4D10-A84D-6E36AF214F3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552dbef-7a6a-4b43-9b20-c56e2880b8c9"/>
    <ds:schemaRef ds:uri="ca7cff02-f992-47a1-a703-ade4bd02634a"/>
  </ds:schemaRefs>
</ds:datastoreItem>
</file>

<file path=customXml/itemProps2.xml><?xml version="1.0" encoding="utf-8"?>
<ds:datastoreItem xmlns:ds="http://schemas.openxmlformats.org/officeDocument/2006/customXml" ds:itemID="{C65E33F9-1C38-44A2-825D-787EEDB77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E211B9-9AD1-4FCB-9085-B58311D1FE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5741</TotalTime>
  <Words>218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Marlett</vt:lpstr>
      <vt:lpstr>Tahoma</vt:lpstr>
      <vt:lpstr>Verdana</vt:lpstr>
      <vt:lpstr>Wingdings</vt:lpstr>
      <vt:lpstr>1_Contport</vt:lpstr>
      <vt:lpstr>PowerPoint Presentation</vt:lpstr>
      <vt:lpstr>Learning Objectives</vt:lpstr>
      <vt:lpstr>What is Data Dictionary?</vt:lpstr>
      <vt:lpstr>Why The Need for Data Dictionary?</vt:lpstr>
      <vt:lpstr>What Constitutes Data Dictionary? </vt:lpstr>
      <vt:lpstr>Example of 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?</dc:title>
  <dc:creator>Seow E H</dc:creator>
  <cp:lastModifiedBy>Andy TAN (NP)</cp:lastModifiedBy>
  <cp:revision>258</cp:revision>
  <cp:lastPrinted>2000-08-04T01:42:18Z</cp:lastPrinted>
  <dcterms:created xsi:type="dcterms:W3CDTF">1995-05-28T16:29:18Z</dcterms:created>
  <dcterms:modified xsi:type="dcterms:W3CDTF">2023-11-17T11:21:55Z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0x010100DA5B4D96DB587E42989A6DA86F8D438D</vt:lpwstr>
  </property>
  <property fmtid="{D5CDD505-2E9C-101B-9397-08002B2CF9AE}" pid="3" name="MSIP_Label_30286cb9-b49f-4646-87a5-340028348160_Enabled">
    <vt:lpwstr>true</vt:lpwstr>
  </property>
  <property fmtid="{D5CDD505-2E9C-101B-9397-08002B2CF9AE}" pid="4" name="MSIP_Label_30286cb9-b49f-4646-87a5-340028348160_SetDate">
    <vt:lpwstr>2023-11-17T11:21:55Z</vt:lpwstr>
  </property>
  <property fmtid="{D5CDD505-2E9C-101B-9397-08002B2CF9AE}" pid="5" name="MSIP_Label_30286cb9-b49f-4646-87a5-340028348160_Method">
    <vt:lpwstr>Standard</vt:lpwstr>
  </property>
  <property fmtid="{D5CDD505-2E9C-101B-9397-08002B2CF9AE}" pid="6" name="MSIP_Label_30286cb9-b49f-4646-87a5-340028348160_Name">
    <vt:lpwstr>30286cb9-b49f-4646-87a5-340028348160</vt:lpwstr>
  </property>
  <property fmtid="{D5CDD505-2E9C-101B-9397-08002B2CF9AE}" pid="7" name="MSIP_Label_30286cb9-b49f-4646-87a5-340028348160_SiteId">
    <vt:lpwstr>cba9e115-3016-4462-a1ab-a565cba0cdf1</vt:lpwstr>
  </property>
  <property fmtid="{D5CDD505-2E9C-101B-9397-08002B2CF9AE}" pid="8" name="MSIP_Label_30286cb9-b49f-4646-87a5-340028348160_ActionId">
    <vt:lpwstr>c0be9cea-aa71-4964-8cc6-ee536f7cdf41</vt:lpwstr>
  </property>
  <property fmtid="{D5CDD505-2E9C-101B-9397-08002B2CF9AE}" pid="9" name="MSIP_Label_30286cb9-b49f-4646-87a5-340028348160_ContentBits">
    <vt:lpwstr>1</vt:lpwstr>
  </property>
</Properties>
</file>