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5" r:id="rId4"/>
    <p:sldId id="284" r:id="rId5"/>
    <p:sldId id="278" r:id="rId6"/>
    <p:sldId id="279" r:id="rId7"/>
    <p:sldId id="277" r:id="rId8"/>
    <p:sldId id="266" r:id="rId9"/>
    <p:sldId id="280" r:id="rId10"/>
    <p:sldId id="269" r:id="rId11"/>
    <p:sldId id="270" r:id="rId12"/>
    <p:sldId id="273" r:id="rId13"/>
    <p:sldId id="281" r:id="rId14"/>
    <p:sldId id="292" r:id="rId15"/>
    <p:sldId id="276" r:id="rId16"/>
    <p:sldId id="291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69CA6-D530-A2F3-74C0-EDB004552CFE}" v="26" dt="2020-12-01T03:45:44.521"/>
    <p1510:client id="{014BACD8-9B6E-BD84-7B71-81DD21A875A2}" v="17" dt="2020-12-07T16:43:09.561"/>
    <p1510:client id="{32AE9589-4562-98E0-3086-36D6C8EA718A}" v="31" dt="2020-12-04T04:05:54.198"/>
    <p1510:client id="{6030EC47-6FCA-2C13-C167-D08B0D727FCF}" v="438" dt="2020-12-07T22:17:13.116"/>
    <p1510:client id="{64D49A09-CDCA-5813-B493-BF1EC676BD72}" v="473" dt="2020-12-06T06:35:21.560"/>
    <p1510:client id="{A28569CB-354F-22A5-5BA5-CD3DBCD1507B}" v="42" dt="2020-12-04T06:56:43.321"/>
    <p1510:client id="{CEE470E2-DFD1-0034-D344-58B65F5E3D2D}" v="393" dt="2020-12-05T21:20:34.292"/>
    <p1510:client id="{D0CA1D19-716D-8DA7-E474-63F5D4DAE49E}" v="145" dt="2020-12-05T00:47:24.701"/>
    <p1510:client id="{D20C7977-4950-45D6-8B6E-99004F5A0C18}" v="12" dt="2020-11-30T05:29:18.299"/>
    <p1510:client id="{E58C0789-592D-CE1A-A682-D80585D09805}" v="59" dt="2020-12-02T05:57:11.628"/>
    <p1510:client id="{ED2FE455-8C57-06EA-6469-5D56CB8321DD}" v="191" dt="2020-12-04T23:33:24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B7EB5-55FC-4A42-9D69-6572E8A4A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42421ED-C981-4CA8-9C90-9E7690CDEFA9}">
      <dgm:prSet/>
      <dgm:spPr/>
      <dgm:t>
        <a:bodyPr/>
        <a:lstStyle/>
        <a:p>
          <a:r>
            <a:rPr lang="en-US"/>
            <a:t>DDS Analytics would like to use Data Science to predict employee attrition in hopes of retaining high performing employees from leaving. </a:t>
          </a:r>
        </a:p>
      </dgm:t>
    </dgm:pt>
    <dgm:pt modelId="{ED96B0D2-E1C8-486C-AA05-8D16C363D591}" type="parTrans" cxnId="{1421ED40-E21B-4977-B4DE-D6EAF57DE217}">
      <dgm:prSet/>
      <dgm:spPr/>
      <dgm:t>
        <a:bodyPr/>
        <a:lstStyle/>
        <a:p>
          <a:endParaRPr lang="en-US"/>
        </a:p>
      </dgm:t>
    </dgm:pt>
    <dgm:pt modelId="{1DD21ED6-9B13-42EB-9168-0EDD6C2D696E}" type="sibTrans" cxnId="{1421ED40-E21B-4977-B4DE-D6EAF57DE217}">
      <dgm:prSet/>
      <dgm:spPr/>
      <dgm:t>
        <a:bodyPr/>
        <a:lstStyle/>
        <a:p>
          <a:endParaRPr lang="en-US"/>
        </a:p>
      </dgm:t>
    </dgm:pt>
    <dgm:pt modelId="{8F48BFD1-38CA-4BC1-967D-CDB8FE3AD237}">
      <dgm:prSet/>
      <dgm:spPr/>
      <dgm:t>
        <a:bodyPr/>
        <a:lstStyle/>
        <a:p>
          <a:r>
            <a:rPr lang="en-US"/>
            <a:t>DDS Analytics would also like to reduce the cost and resources of having to search and hire new employees due to attrition and a reduction in work force.</a:t>
          </a:r>
        </a:p>
      </dgm:t>
    </dgm:pt>
    <dgm:pt modelId="{86E4E656-E333-4644-AD0D-2394781F6D3E}" type="parTrans" cxnId="{B9DBE8D7-081C-4347-8D21-2959FB4F061B}">
      <dgm:prSet/>
      <dgm:spPr/>
      <dgm:t>
        <a:bodyPr/>
        <a:lstStyle/>
        <a:p>
          <a:endParaRPr lang="en-US"/>
        </a:p>
      </dgm:t>
    </dgm:pt>
    <dgm:pt modelId="{8F5AB731-F372-453D-BD21-E3BF65968631}" type="sibTrans" cxnId="{B9DBE8D7-081C-4347-8D21-2959FB4F061B}">
      <dgm:prSet/>
      <dgm:spPr/>
      <dgm:t>
        <a:bodyPr/>
        <a:lstStyle/>
        <a:p>
          <a:endParaRPr lang="en-US"/>
        </a:p>
      </dgm:t>
    </dgm:pt>
    <dgm:pt modelId="{0A564E6C-6C81-4A15-87CF-CD6FFA36CEE0}" type="pres">
      <dgm:prSet presAssocID="{987B7EB5-55FC-4A42-9D69-6572E8A4A768}" presName="root" presStyleCnt="0">
        <dgm:presLayoutVars>
          <dgm:dir/>
          <dgm:resizeHandles val="exact"/>
        </dgm:presLayoutVars>
      </dgm:prSet>
      <dgm:spPr/>
    </dgm:pt>
    <dgm:pt modelId="{2D582A48-974E-4579-B089-B5D7AC1EBDCB}" type="pres">
      <dgm:prSet presAssocID="{842421ED-C981-4CA8-9C90-9E7690CDEFA9}" presName="compNode" presStyleCnt="0"/>
      <dgm:spPr/>
    </dgm:pt>
    <dgm:pt modelId="{0B246D34-830F-4A3B-87E4-78C7CE57B033}" type="pres">
      <dgm:prSet presAssocID="{842421ED-C981-4CA8-9C90-9E7690CDEFA9}" presName="bgRect" presStyleLbl="bgShp" presStyleIdx="0" presStyleCnt="2"/>
      <dgm:spPr/>
    </dgm:pt>
    <dgm:pt modelId="{1A0E4C01-F71D-4B49-ADA4-2516A17639A2}" type="pres">
      <dgm:prSet presAssocID="{842421ED-C981-4CA8-9C90-9E7690CDEF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5F3286E-715C-4703-8F3B-2C47285E0099}" type="pres">
      <dgm:prSet presAssocID="{842421ED-C981-4CA8-9C90-9E7690CDEFA9}" presName="spaceRect" presStyleCnt="0"/>
      <dgm:spPr/>
    </dgm:pt>
    <dgm:pt modelId="{D3965BCE-5CC4-4DBA-8202-A8443D2215E5}" type="pres">
      <dgm:prSet presAssocID="{842421ED-C981-4CA8-9C90-9E7690CDEFA9}" presName="parTx" presStyleLbl="revTx" presStyleIdx="0" presStyleCnt="2">
        <dgm:presLayoutVars>
          <dgm:chMax val="0"/>
          <dgm:chPref val="0"/>
        </dgm:presLayoutVars>
      </dgm:prSet>
      <dgm:spPr/>
    </dgm:pt>
    <dgm:pt modelId="{525EF463-E8D0-4045-9F41-E3AAD9ABE053}" type="pres">
      <dgm:prSet presAssocID="{1DD21ED6-9B13-42EB-9168-0EDD6C2D696E}" presName="sibTrans" presStyleCnt="0"/>
      <dgm:spPr/>
    </dgm:pt>
    <dgm:pt modelId="{2F1B7D1A-A1AE-4563-B1AE-46E8AA4A18DE}" type="pres">
      <dgm:prSet presAssocID="{8F48BFD1-38CA-4BC1-967D-CDB8FE3AD237}" presName="compNode" presStyleCnt="0"/>
      <dgm:spPr/>
    </dgm:pt>
    <dgm:pt modelId="{EF229E19-5B78-4317-A002-CCA4C973055B}" type="pres">
      <dgm:prSet presAssocID="{8F48BFD1-38CA-4BC1-967D-CDB8FE3AD237}" presName="bgRect" presStyleLbl="bgShp" presStyleIdx="1" presStyleCnt="2"/>
      <dgm:spPr/>
    </dgm:pt>
    <dgm:pt modelId="{56EC1EE7-D1A2-4E49-BC19-F5326B5892A6}" type="pres">
      <dgm:prSet presAssocID="{8F48BFD1-38CA-4BC1-967D-CDB8FE3AD2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A8DA8B5-DA53-444C-AFD8-1FD26807E668}" type="pres">
      <dgm:prSet presAssocID="{8F48BFD1-38CA-4BC1-967D-CDB8FE3AD237}" presName="spaceRect" presStyleCnt="0"/>
      <dgm:spPr/>
    </dgm:pt>
    <dgm:pt modelId="{A7BB970B-497C-47FA-ACE4-40E25CCFF1F8}" type="pres">
      <dgm:prSet presAssocID="{8F48BFD1-38CA-4BC1-967D-CDB8FE3AD23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21ED40-E21B-4977-B4DE-D6EAF57DE217}" srcId="{987B7EB5-55FC-4A42-9D69-6572E8A4A768}" destId="{842421ED-C981-4CA8-9C90-9E7690CDEFA9}" srcOrd="0" destOrd="0" parTransId="{ED96B0D2-E1C8-486C-AA05-8D16C363D591}" sibTransId="{1DD21ED6-9B13-42EB-9168-0EDD6C2D696E}"/>
    <dgm:cxn modelId="{01B12F84-17F9-44A7-8D13-F29F30DB75A3}" type="presOf" srcId="{842421ED-C981-4CA8-9C90-9E7690CDEFA9}" destId="{D3965BCE-5CC4-4DBA-8202-A8443D2215E5}" srcOrd="0" destOrd="0" presId="urn:microsoft.com/office/officeart/2018/2/layout/IconVerticalSolidList"/>
    <dgm:cxn modelId="{B9DBE8D7-081C-4347-8D21-2959FB4F061B}" srcId="{987B7EB5-55FC-4A42-9D69-6572E8A4A768}" destId="{8F48BFD1-38CA-4BC1-967D-CDB8FE3AD237}" srcOrd="1" destOrd="0" parTransId="{86E4E656-E333-4644-AD0D-2394781F6D3E}" sibTransId="{8F5AB731-F372-453D-BD21-E3BF65968631}"/>
    <dgm:cxn modelId="{2E91A5F4-4708-4848-81BA-5B7F6F4853DC}" type="presOf" srcId="{8F48BFD1-38CA-4BC1-967D-CDB8FE3AD237}" destId="{A7BB970B-497C-47FA-ACE4-40E25CCFF1F8}" srcOrd="0" destOrd="0" presId="urn:microsoft.com/office/officeart/2018/2/layout/IconVerticalSolidList"/>
    <dgm:cxn modelId="{8827CCFE-2EA4-4134-91CF-688AA1801B1E}" type="presOf" srcId="{987B7EB5-55FC-4A42-9D69-6572E8A4A768}" destId="{0A564E6C-6C81-4A15-87CF-CD6FFA36CEE0}" srcOrd="0" destOrd="0" presId="urn:microsoft.com/office/officeart/2018/2/layout/IconVerticalSolidList"/>
    <dgm:cxn modelId="{32107158-E553-4AC7-81DC-51952B4BFA66}" type="presParOf" srcId="{0A564E6C-6C81-4A15-87CF-CD6FFA36CEE0}" destId="{2D582A48-974E-4579-B089-B5D7AC1EBDCB}" srcOrd="0" destOrd="0" presId="urn:microsoft.com/office/officeart/2018/2/layout/IconVerticalSolidList"/>
    <dgm:cxn modelId="{08EB86B3-537E-410A-9D28-E7816D87544E}" type="presParOf" srcId="{2D582A48-974E-4579-B089-B5D7AC1EBDCB}" destId="{0B246D34-830F-4A3B-87E4-78C7CE57B033}" srcOrd="0" destOrd="0" presId="urn:microsoft.com/office/officeart/2018/2/layout/IconVerticalSolidList"/>
    <dgm:cxn modelId="{B27F9C92-9756-4EA6-8BE8-5167243081A3}" type="presParOf" srcId="{2D582A48-974E-4579-B089-B5D7AC1EBDCB}" destId="{1A0E4C01-F71D-4B49-ADA4-2516A17639A2}" srcOrd="1" destOrd="0" presId="urn:microsoft.com/office/officeart/2018/2/layout/IconVerticalSolidList"/>
    <dgm:cxn modelId="{F422B8CB-AFEB-4084-A8D6-B2E62530EB19}" type="presParOf" srcId="{2D582A48-974E-4579-B089-B5D7AC1EBDCB}" destId="{05F3286E-715C-4703-8F3B-2C47285E0099}" srcOrd="2" destOrd="0" presId="urn:microsoft.com/office/officeart/2018/2/layout/IconVerticalSolidList"/>
    <dgm:cxn modelId="{8D3DF2F1-8A66-496E-A694-63B05558C219}" type="presParOf" srcId="{2D582A48-974E-4579-B089-B5D7AC1EBDCB}" destId="{D3965BCE-5CC4-4DBA-8202-A8443D2215E5}" srcOrd="3" destOrd="0" presId="urn:microsoft.com/office/officeart/2018/2/layout/IconVerticalSolidList"/>
    <dgm:cxn modelId="{9CA59A7D-AC7F-48DA-98AD-DF0B7886F5F4}" type="presParOf" srcId="{0A564E6C-6C81-4A15-87CF-CD6FFA36CEE0}" destId="{525EF463-E8D0-4045-9F41-E3AAD9ABE053}" srcOrd="1" destOrd="0" presId="urn:microsoft.com/office/officeart/2018/2/layout/IconVerticalSolidList"/>
    <dgm:cxn modelId="{846608DE-05B6-4764-8C8F-BBB318B71EA0}" type="presParOf" srcId="{0A564E6C-6C81-4A15-87CF-CD6FFA36CEE0}" destId="{2F1B7D1A-A1AE-4563-B1AE-46E8AA4A18DE}" srcOrd="2" destOrd="0" presId="urn:microsoft.com/office/officeart/2018/2/layout/IconVerticalSolidList"/>
    <dgm:cxn modelId="{0B836025-B2EB-44E0-AE35-9855361A4BD2}" type="presParOf" srcId="{2F1B7D1A-A1AE-4563-B1AE-46E8AA4A18DE}" destId="{EF229E19-5B78-4317-A002-CCA4C973055B}" srcOrd="0" destOrd="0" presId="urn:microsoft.com/office/officeart/2018/2/layout/IconVerticalSolidList"/>
    <dgm:cxn modelId="{58C25EBF-D3D6-4965-A6B2-60A6CAE76500}" type="presParOf" srcId="{2F1B7D1A-A1AE-4563-B1AE-46E8AA4A18DE}" destId="{56EC1EE7-D1A2-4E49-BC19-F5326B5892A6}" srcOrd="1" destOrd="0" presId="urn:microsoft.com/office/officeart/2018/2/layout/IconVerticalSolidList"/>
    <dgm:cxn modelId="{B2A7E378-A604-477E-95FA-F423808869F2}" type="presParOf" srcId="{2F1B7D1A-A1AE-4563-B1AE-46E8AA4A18DE}" destId="{7A8DA8B5-DA53-444C-AFD8-1FD26807E668}" srcOrd="2" destOrd="0" presId="urn:microsoft.com/office/officeart/2018/2/layout/IconVerticalSolidList"/>
    <dgm:cxn modelId="{BB9220C5-2D71-4102-A59F-B8C82D0B8A98}" type="presParOf" srcId="{2F1B7D1A-A1AE-4563-B1AE-46E8AA4A18DE}" destId="{A7BB970B-497C-47FA-ACE4-40E25CCFF1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46D34-830F-4A3B-87E4-78C7CE57B033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E4C01-F71D-4B49-ADA4-2516A17639A2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65BCE-5CC4-4DBA-8202-A8443D2215E5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DDS Analytics would like to use Data Science to predict employee attrition in hopes of retaining high performing employees from leaving. </a:t>
          </a:r>
        </a:p>
      </dsp:txBody>
      <dsp:txXfrm>
        <a:off x="1588683" y="745053"/>
        <a:ext cx="8917772" cy="1375483"/>
      </dsp:txXfrm>
    </dsp:sp>
    <dsp:sp modelId="{EF229E19-5B78-4317-A002-CCA4C973055B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C1EE7-D1A2-4E49-BC19-F5326B5892A6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970B-497C-47FA-ACE4-40E25CCFF1F8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DDS Analytics would also like to reduce the cost and resources of having to search and hire new employees due to attrition and a reduction in work force.</a:t>
          </a:r>
        </a:p>
      </dsp:txBody>
      <dsp:txXfrm>
        <a:off x="1588683" y="2464408"/>
        <a:ext cx="8917772" cy="137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12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Case Study 2</a:t>
            </a:r>
            <a:br>
              <a:rPr lang="en-US" dirty="0">
                <a:cs typeface="Calibri Light"/>
              </a:rPr>
            </a:br>
            <a:r>
              <a:rPr lang="en-US" dirty="0">
                <a:ea typeface="+mj-lt"/>
                <a:cs typeface="+mj-lt"/>
              </a:rPr>
              <a:t> Talent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:Ololade </a:t>
            </a:r>
            <a:r>
              <a:rPr lang="en-US" err="1">
                <a:cs typeface="Calibri"/>
              </a:rPr>
              <a:t>Awodipe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F27774F-C926-41BD-80A5-58695B521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7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D150B68-A496-46B7-87D9-4489323DA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" b="2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F34040A-7F43-4CF8-8E84-351EF46DC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30D7CAF3-4870-4F1B-B702-1A619094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17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663307D-22BD-4228-8387-F0FBC4AF9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" r="-1" b="-1"/>
          <a:stretch/>
        </p:blipFill>
        <p:spPr>
          <a:xfrm>
            <a:off x="816717" y="771537"/>
            <a:ext cx="6263640" cy="5413248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7C6D5-E81F-4B15-A530-7779C762C7AC}"/>
              </a:ext>
            </a:extLst>
          </p:cNvPr>
          <p:cNvSpPr txBox="1"/>
          <p:nvPr/>
        </p:nvSpPr>
        <p:spPr>
          <a:xfrm>
            <a:off x="8045753" y="2438401"/>
            <a:ext cx="3667036" cy="3779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#Positively Correlated Features: ➢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Monthly Income vs Job level -&gt; .95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Total Working Years vs Job Level -&gt; .78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Total Working Years vs Monthly Income  -&gt; .78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Years at Current Role vs Years at Company -&gt; .78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Years With Current Manager vs Years At Company - &gt; .77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Years With </a:t>
            </a:r>
            <a:r>
              <a:rPr lang="en-US" sz="1100" err="1"/>
              <a:t>Curr</a:t>
            </a:r>
            <a:r>
              <a:rPr lang="en-US" sz="1100"/>
              <a:t> Manager vs Years In Current Role -&gt; .71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u="sng"/>
              <a:t>#Low Correlated 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u="sng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Job Satisfaction Vs Age -&gt; .22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Years in current role vs Age -&gt; .13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Job Level vs Education -&gt; .13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86836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79026AE-11AC-44A9-AA57-43A95FEDB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9"/>
          <a:stretch/>
        </p:blipFill>
        <p:spPr>
          <a:xfrm>
            <a:off x="1191546" y="781866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C068-2788-4A6D-8998-34665DD0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1730" cy="82166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>
                <a:cs typeface="Calibri Light"/>
              </a:rPr>
              <a:t>Models</a:t>
            </a:r>
            <a:endParaRPr lang="en-US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E65A0C-FB32-4FEC-AC42-AA28F8BEA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54016"/>
              </p:ext>
            </p:extLst>
          </p:nvPr>
        </p:nvGraphicFramePr>
        <p:xfrm>
          <a:off x="884903" y="1499419"/>
          <a:ext cx="8168640" cy="21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99750001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13264769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0281851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08159971"/>
                    </a:ext>
                  </a:extLst>
                </a:gridCol>
              </a:tblGrid>
              <a:tr h="74970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6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Attrition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9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sensitivity / specificity rate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.98/.09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330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A10CB5-F057-49A4-A93A-DDF1DD24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49748"/>
              </p:ext>
            </p:extLst>
          </p:nvPr>
        </p:nvGraphicFramePr>
        <p:xfrm>
          <a:off x="909483" y="4141838"/>
          <a:ext cx="81686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74302935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230213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31756753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731443640"/>
                    </a:ext>
                  </a:extLst>
                </a:gridCol>
              </a:tblGrid>
              <a:tr h="3564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Salary Prediction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7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2299.51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1951.66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4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9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5A75-CB44-469D-9E6E-FAC0D4E8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Conclusion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6DF7D-6F0E-4485-B692-C9BF379BF319}"/>
              </a:ext>
            </a:extLst>
          </p:cNvPr>
          <p:cNvSpPr txBox="1"/>
          <p:nvPr/>
        </p:nvSpPr>
        <p:spPr>
          <a:xfrm>
            <a:off x="897218" y="1965512"/>
            <a:ext cx="94107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5C49B-1320-4C43-AF49-2263DDD76622}"/>
              </a:ext>
            </a:extLst>
          </p:cNvPr>
          <p:cNvSpPr txBox="1"/>
          <p:nvPr/>
        </p:nvSpPr>
        <p:spPr>
          <a:xfrm>
            <a:off x="840658" y="1688690"/>
            <a:ext cx="95520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However, we were able to distinguish the most important factors that lead to attrition with a prediction accuracy of 88%. </a:t>
            </a:r>
            <a:endParaRPr lang="en-US"/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4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A48-9CB1-49CF-A133-CA1AE8F7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C4937-E79A-468E-8791-32D53A911406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Introduction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Problem Statement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Data Overview and Cleaning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Salary Prediction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Salary Variable Importance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Attrition Prediction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Attrition Variable Importance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Conclusion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F140227-E3E1-4774-A569-50E54F143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3" r="1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586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1F497-0EDE-4FE3-B338-E5E95266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F79F7-9008-4B76-BE4B-6D15E5BD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90324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8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99CB-57F2-4806-9EDE-4C3083C7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0564-6ABD-40D9-8168-E897BC20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b="1">
                <a:ea typeface="+mn-lt"/>
                <a:cs typeface="+mn-lt"/>
              </a:rPr>
              <a:t>Traindata.csv - dataset with 870 Observations and 36 Variables</a:t>
            </a:r>
            <a:endParaRPr lang="en-US" sz="1700">
              <a:ea typeface="+mn-lt"/>
              <a:cs typeface="+mn-lt"/>
            </a:endParaRPr>
          </a:p>
          <a:p>
            <a:r>
              <a:rPr lang="en-US" sz="1700" b="1">
                <a:ea typeface="+mn-lt"/>
                <a:cs typeface="+mn-lt"/>
              </a:rPr>
              <a:t>TestSalary.csv - dataset of 300 Observations and 35 Variables. Same information as Traindata, but with Salary information removed for testing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TestAttrition - dataset of 300 Observations and 35 Variables. Same w information as Traindata, but with Attrition information removed</a:t>
            </a:r>
            <a:endParaRPr lang="en-US" sz="1700"/>
          </a:p>
          <a:p>
            <a:r>
              <a:rPr lang="en-US" sz="1700" b="1">
                <a:cs typeface="Calibri"/>
              </a:rPr>
              <a:t>No Missing Values</a:t>
            </a:r>
            <a:endParaRPr lang="en-US" sz="1700" b="1" dirty="0">
              <a:cs typeface="Calibri"/>
            </a:endParaRPr>
          </a:p>
          <a:p>
            <a:pPr marL="0" indent="0">
              <a:buNone/>
            </a:pPr>
            <a:br>
              <a:rPr lang="en-US" sz="1700" dirty="0"/>
            </a:br>
            <a:endParaRPr lang="en-US" sz="1700">
              <a:cs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7BBE1CA-5D8A-47DF-8279-F88F8C36F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4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154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3C25D4A-E982-45FC-85D7-5C3DA947C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6" r="1" b="879"/>
          <a:stretch/>
        </p:blipFill>
        <p:spPr>
          <a:xfrm>
            <a:off x="196850" y="1709808"/>
            <a:ext cx="9057559" cy="4976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EB224-087E-4536-9656-DA82C40E4FFE}"/>
              </a:ext>
            </a:extLst>
          </p:cNvPr>
          <p:cNvSpPr txBox="1"/>
          <p:nvPr/>
        </p:nvSpPr>
        <p:spPr>
          <a:xfrm>
            <a:off x="201562" y="742335"/>
            <a:ext cx="71677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Attrition Rate of the </a:t>
            </a:r>
            <a:r>
              <a:rPr lang="en-US" sz="4000"/>
              <a:t>Departments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8B62F-F52F-4D9C-A9A0-6FA4D0FACFA3}"/>
              </a:ext>
            </a:extLst>
          </p:cNvPr>
          <p:cNvSpPr txBox="1"/>
          <p:nvPr/>
        </p:nvSpPr>
        <p:spPr>
          <a:xfrm>
            <a:off x="8882866" y="199811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highest turnover rate belongs to the sales department where 20.6% have recorded attrition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6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4DB3C34-AC45-44EF-B20E-713B17AB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4134"/>
            <a:ext cx="10905066" cy="3189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20797-2FF2-4A23-BF65-7B07BE802538}"/>
              </a:ext>
            </a:extLst>
          </p:cNvPr>
          <p:cNvSpPr txBox="1"/>
          <p:nvPr/>
        </p:nvSpPr>
        <p:spPr>
          <a:xfrm>
            <a:off x="963561" y="963560"/>
            <a:ext cx="67621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Job Role Vs Attrition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C8964-25A8-4CBF-A3BF-30FF3E8A3CF4}"/>
              </a:ext>
            </a:extLst>
          </p:cNvPr>
          <p:cNvSpPr txBox="1"/>
          <p:nvPr/>
        </p:nvSpPr>
        <p:spPr>
          <a:xfrm>
            <a:off x="3048000" y="5219700"/>
            <a:ext cx="274320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300" b="1">
                <a:solidFill>
                  <a:srgbClr val="333333"/>
                </a:solidFill>
                <a:latin typeface="Arial"/>
                <a:cs typeface="Arial"/>
              </a:rPr>
              <a:t>Attrition is the highest among Sales Executives and Laboratory Technicians.</a:t>
            </a:r>
          </a:p>
        </p:txBody>
      </p:sp>
    </p:spTree>
    <p:extLst>
      <p:ext uri="{BB962C8B-B14F-4D97-AF65-F5344CB8AC3E}">
        <p14:creationId xmlns:p14="http://schemas.microsoft.com/office/powerpoint/2010/main" val="154389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6B18-C025-4168-8A6D-99637D0B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Overtime Analysis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B5A0BB0-11F0-493C-95C0-1C434B289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987" y="1475581"/>
            <a:ext cx="5991225" cy="41624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13D3B-FF37-495F-A0DB-E688E18FC933}"/>
              </a:ext>
            </a:extLst>
          </p:cNvPr>
          <p:cNvSpPr txBox="1"/>
          <p:nvPr/>
        </p:nvSpPr>
        <p:spPr>
          <a:xfrm>
            <a:off x="647700" y="3289300"/>
            <a:ext cx="274320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333333"/>
                </a:solidFill>
                <a:latin typeface="Arial"/>
                <a:cs typeface="Arial"/>
              </a:rPr>
              <a:t>Healthcare Representative and Research Scientists have the highest Job satisfaction while managers have the lowest.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50C0-92AB-468D-B8EB-31930487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4D9D72-B2A3-44F6-A28B-7B49A6B23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98" y="1720518"/>
            <a:ext cx="8729816" cy="4868811"/>
          </a:xfrm>
        </p:spPr>
      </p:pic>
    </p:spTree>
    <p:extLst>
      <p:ext uri="{BB962C8B-B14F-4D97-AF65-F5344CB8AC3E}">
        <p14:creationId xmlns:p14="http://schemas.microsoft.com/office/powerpoint/2010/main" val="185090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DA9B861-3D08-4503-ADCE-4F70C369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02" y="875866"/>
            <a:ext cx="9393493" cy="5746954"/>
          </a:xfrm>
        </p:spPr>
      </p:pic>
    </p:spTree>
    <p:extLst>
      <p:ext uri="{BB962C8B-B14F-4D97-AF65-F5344CB8AC3E}">
        <p14:creationId xmlns:p14="http://schemas.microsoft.com/office/powerpoint/2010/main" val="245431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Case Study 2  Talent management</vt:lpstr>
      <vt:lpstr>Contents</vt:lpstr>
      <vt:lpstr>Introduction</vt:lpstr>
      <vt:lpstr>Data Overview</vt:lpstr>
      <vt:lpstr>PowerPoint Presentation</vt:lpstr>
      <vt:lpstr>PowerPoint Presentation</vt:lpstr>
      <vt:lpstr>Overtime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479</cp:revision>
  <dcterms:created xsi:type="dcterms:W3CDTF">2020-11-30T05:27:46Z</dcterms:created>
  <dcterms:modified xsi:type="dcterms:W3CDTF">2020-12-07T22:17:45Z</dcterms:modified>
</cp:coreProperties>
</file>