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9" r:id="rId7"/>
    <p:sldId id="312" r:id="rId8"/>
    <p:sldId id="304" r:id="rId9"/>
    <p:sldId id="305" r:id="rId10"/>
    <p:sldId id="310" r:id="rId11"/>
    <p:sldId id="306" r:id="rId12"/>
    <p:sldId id="302" r:id="rId13"/>
    <p:sldId id="313" r:id="rId14"/>
    <p:sldId id="307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190 </a:t>
            </a:r>
            <a:r>
              <a:rPr lang="en-US" dirty="0" err="1"/>
              <a:t>HotelS</a:t>
            </a:r>
            <a:r>
              <a:rPr lang="en-US" dirty="0"/>
              <a:t> TOTAL SAMPLED</a:t>
            </a:r>
            <a:r>
              <a:rPr lang="en-US" baseline="0" dirty="0"/>
              <a:t> - BY </a:t>
            </a:r>
            <a:r>
              <a:rPr lang="en-US" dirty="0"/>
              <a:t>Star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Hotel Star Category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DF5-48FE-9A7B-B163E2A4B4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8DF5-48FE-9A7B-B163E2A4B4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8DF5-48FE-9A7B-B163E2A4B4D7}"/>
              </c:ext>
            </c:extLst>
          </c:dPt>
          <c:dLbls>
            <c:dLbl>
              <c:idx val="0"/>
              <c:layout>
                <c:manualLayout>
                  <c:x val="-0.23728277109331167"/>
                  <c:y val="9.084675479547656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DF5-48FE-9A7B-B163E2A4B4D7}"/>
                </c:ext>
              </c:extLst>
            </c:dLbl>
            <c:dLbl>
              <c:idx val="1"/>
              <c:layout>
                <c:manualLayout>
                  <c:x val="0.15454569258901749"/>
                  <c:y val="-0.145125248158713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F5-48FE-9A7B-B163E2A4B4D7}"/>
                </c:ext>
              </c:extLst>
            </c:dLbl>
            <c:dLbl>
              <c:idx val="2"/>
              <c:layout>
                <c:manualLayout>
                  <c:x val="0.15836028290761014"/>
                  <c:y val="0.144470176912600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F5-48FE-9A7B-B163E2A4B4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3 Stars</c:v>
                </c:pt>
                <c:pt idx="1">
                  <c:v>4 Stars</c:v>
                </c:pt>
                <c:pt idx="2">
                  <c:v>5 Stars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69</c:v>
                </c:pt>
                <c:pt idx="1">
                  <c:v>81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5-48FE-9A7B-B163E2A4B4D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3 Stars Hotels</a:t>
            </a:r>
            <a:br>
              <a:rPr lang="en-US" sz="1600" dirty="0"/>
            </a:br>
            <a:r>
              <a:rPr lang="en-US" sz="1600" dirty="0"/>
              <a:t>Ratings</a:t>
            </a:r>
            <a:r>
              <a:rPr lang="en-US" sz="1600" baseline="0" dirty="0"/>
              <a:t> by Mentions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 Stars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Food</c:v>
                </c:pt>
                <c:pt idx="1">
                  <c:v>Value</c:v>
                </c:pt>
                <c:pt idx="2">
                  <c:v>Location</c:v>
                </c:pt>
                <c:pt idx="3">
                  <c:v>Room</c:v>
                </c:pt>
                <c:pt idx="4">
                  <c:v>Service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211</c:v>
                </c:pt>
                <c:pt idx="1">
                  <c:v>8183</c:v>
                </c:pt>
                <c:pt idx="2">
                  <c:v>9692</c:v>
                </c:pt>
                <c:pt idx="3">
                  <c:v>10443</c:v>
                </c:pt>
                <c:pt idx="4">
                  <c:v>11758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BF-4562-8139-3B9707894A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40315904"/>
        <c:axId val="1840314656"/>
      </c:barChart>
      <c:catAx>
        <c:axId val="184031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314656"/>
        <c:crosses val="autoZero"/>
        <c:auto val="1"/>
        <c:lblAlgn val="ctr"/>
        <c:lblOffset val="100"/>
        <c:noMultiLvlLbl val="0"/>
      </c:catAx>
      <c:valAx>
        <c:axId val="184031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31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 dirty="0">
                <a:effectLst/>
              </a:rPr>
              <a:t>4 Stars Hotels</a:t>
            </a:r>
            <a:br>
              <a:rPr lang="en-US" sz="1600" b="0" i="0" u="none" strike="noStrike" baseline="0" dirty="0">
                <a:effectLst/>
              </a:rPr>
            </a:br>
            <a:r>
              <a:rPr lang="en-US" sz="1600" b="0" i="0" u="none" strike="noStrike" baseline="0" dirty="0">
                <a:effectLst/>
              </a:rPr>
              <a:t>Ratings by Mentions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 Stars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Food</c:v>
                </c:pt>
                <c:pt idx="1">
                  <c:v>Value</c:v>
                </c:pt>
                <c:pt idx="2">
                  <c:v>Location</c:v>
                </c:pt>
                <c:pt idx="3">
                  <c:v>Room</c:v>
                </c:pt>
                <c:pt idx="4">
                  <c:v>Service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660</c:v>
                </c:pt>
                <c:pt idx="1">
                  <c:v>19060</c:v>
                </c:pt>
                <c:pt idx="2">
                  <c:v>21950</c:v>
                </c:pt>
                <c:pt idx="3">
                  <c:v>23761</c:v>
                </c:pt>
                <c:pt idx="4">
                  <c:v>26045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90-47CE-9844-93F59D7C8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40315904"/>
        <c:axId val="1840314656"/>
      </c:barChart>
      <c:catAx>
        <c:axId val="184031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314656"/>
        <c:crosses val="autoZero"/>
        <c:auto val="1"/>
        <c:lblAlgn val="ctr"/>
        <c:lblOffset val="100"/>
        <c:noMultiLvlLbl val="0"/>
      </c:catAx>
      <c:valAx>
        <c:axId val="184031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31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 dirty="0">
                <a:effectLst/>
              </a:rPr>
              <a:t>5 Stars Hotels</a:t>
            </a:r>
            <a:br>
              <a:rPr lang="en-US" sz="1600" b="0" i="0" u="none" strike="noStrike" baseline="0" dirty="0">
                <a:effectLst/>
              </a:rPr>
            </a:br>
            <a:r>
              <a:rPr lang="en-US" sz="1600" b="0" i="0" u="none" strike="noStrike" baseline="0" dirty="0">
                <a:effectLst/>
              </a:rPr>
              <a:t>Ratings by Mentions</a:t>
            </a:r>
            <a:endParaRPr lang="en-GB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 Stars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Food</c:v>
                </c:pt>
                <c:pt idx="1">
                  <c:v>Value</c:v>
                </c:pt>
                <c:pt idx="2">
                  <c:v>Room</c:v>
                </c:pt>
                <c:pt idx="3">
                  <c:v>Location</c:v>
                </c:pt>
                <c:pt idx="4">
                  <c:v>Service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471</c:v>
                </c:pt>
                <c:pt idx="1">
                  <c:v>12758</c:v>
                </c:pt>
                <c:pt idx="2">
                  <c:v>14873</c:v>
                </c:pt>
                <c:pt idx="3">
                  <c:v>15168</c:v>
                </c:pt>
                <c:pt idx="4">
                  <c:v>16962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77-48C3-AFA3-4B1645C68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40315904"/>
        <c:axId val="1840314656"/>
      </c:barChart>
      <c:catAx>
        <c:axId val="184031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314656"/>
        <c:crosses val="autoZero"/>
        <c:auto val="1"/>
        <c:lblAlgn val="ctr"/>
        <c:lblOffset val="100"/>
        <c:noMultiLvlLbl val="0"/>
      </c:catAx>
      <c:valAx>
        <c:axId val="184031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31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uardian Angels in the Bible">
            <a:extLst>
              <a:ext uri="{FF2B5EF4-FFF2-40B4-BE49-F238E27FC236}">
                <a16:creationId xmlns:a16="http://schemas.microsoft.com/office/drawing/2014/main" id="{210D01B0-0A2A-4294-BCAA-634F10519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-1" b="-1"/>
          <a:stretch/>
        </p:blipFill>
        <p:spPr bwMode="auto">
          <a:xfrm flipH="1"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Hotel Guests Satisfaction</a:t>
            </a: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and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Team: DS-Angels</a:t>
            </a:r>
            <a:br>
              <a:rPr lang="en-US" sz="1500"/>
            </a:br>
            <a:r>
              <a:rPr lang="en-US" sz="1500"/>
              <a:t>With Mona, Aarti and Lawrance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1F5FB-30BF-41A3-93D0-BF5923BB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SG" dirty="0"/>
              <a:t>Appendix: Top 10 Mentions	</a:t>
            </a:r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13F05A37-8C98-407C-9F69-C39F723A3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328293"/>
              </p:ext>
            </p:extLst>
          </p:nvPr>
        </p:nvGraphicFramePr>
        <p:xfrm>
          <a:off x="1193532" y="2098515"/>
          <a:ext cx="9962146" cy="378608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697732">
                  <a:extLst>
                    <a:ext uri="{9D8B030D-6E8A-4147-A177-3AD203B41FA5}">
                      <a16:colId xmlns:a16="http://schemas.microsoft.com/office/drawing/2014/main" val="2320907228"/>
                    </a:ext>
                  </a:extLst>
                </a:gridCol>
                <a:gridCol w="1682997">
                  <a:extLst>
                    <a:ext uri="{9D8B030D-6E8A-4147-A177-3AD203B41FA5}">
                      <a16:colId xmlns:a16="http://schemas.microsoft.com/office/drawing/2014/main" val="1037317257"/>
                    </a:ext>
                  </a:extLst>
                </a:gridCol>
                <a:gridCol w="1535648">
                  <a:extLst>
                    <a:ext uri="{9D8B030D-6E8A-4147-A177-3AD203B41FA5}">
                      <a16:colId xmlns:a16="http://schemas.microsoft.com/office/drawing/2014/main" val="1959413093"/>
                    </a:ext>
                  </a:extLst>
                </a:gridCol>
                <a:gridCol w="1624057">
                  <a:extLst>
                    <a:ext uri="{9D8B030D-6E8A-4147-A177-3AD203B41FA5}">
                      <a16:colId xmlns:a16="http://schemas.microsoft.com/office/drawing/2014/main" val="4140429599"/>
                    </a:ext>
                  </a:extLst>
                </a:gridCol>
                <a:gridCol w="3421712">
                  <a:extLst>
                    <a:ext uri="{9D8B030D-6E8A-4147-A177-3AD203B41FA5}">
                      <a16:colId xmlns:a16="http://schemas.microsoft.com/office/drawing/2014/main" val="3465295094"/>
                    </a:ext>
                  </a:extLst>
                </a:gridCol>
              </a:tblGrid>
              <a:tr h="31550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Mentions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Positive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Negative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Related Concepts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extLst>
                  <a:ext uri="{0D108BD9-81ED-4DB2-BD59-A6C34878D82A}">
                    <a16:rowId xmlns:a16="http://schemas.microsoft.com/office/drawing/2014/main" val="2318944121"/>
                  </a:ext>
                </a:extLst>
              </a:tr>
              <a:tr h="31550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Concept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extLst>
                  <a:ext uri="{0D108BD9-81ED-4DB2-BD59-A6C34878D82A}">
                    <a16:rowId xmlns:a16="http://schemas.microsoft.com/office/drawing/2014/main" val="2049903113"/>
                  </a:ext>
                </a:extLst>
              </a:tr>
              <a:tr h="31550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room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80006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61327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18679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room, bed...and 71 more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extLst>
                  <a:ext uri="{0D108BD9-81ED-4DB2-BD59-A6C34878D82A}">
                    <a16:rowId xmlns:a16="http://schemas.microsoft.com/office/drawing/2014/main" val="1570918489"/>
                  </a:ext>
                </a:extLst>
              </a:tr>
              <a:tr h="31550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hotel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50193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43738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6455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room, bed...and 72 more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extLst>
                  <a:ext uri="{0D108BD9-81ED-4DB2-BD59-A6C34878D82A}">
                    <a16:rowId xmlns:a16="http://schemas.microsoft.com/office/drawing/2014/main" val="1683848182"/>
                  </a:ext>
                </a:extLst>
              </a:tr>
              <a:tr h="31550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dirty="0">
                          <a:effectLst/>
                        </a:rPr>
                        <a:t>staff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46592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43953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2639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room, bed...and 65 more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extLst>
                  <a:ext uri="{0D108BD9-81ED-4DB2-BD59-A6C34878D82A}">
                    <a16:rowId xmlns:a16="http://schemas.microsoft.com/office/drawing/2014/main" val="328649856"/>
                  </a:ext>
                </a:extLst>
              </a:tr>
              <a:tr h="31550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location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43272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41922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1350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room, bed...and 69 more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extLst>
                  <a:ext uri="{0D108BD9-81ED-4DB2-BD59-A6C34878D82A}">
                    <a16:rowId xmlns:a16="http://schemas.microsoft.com/office/drawing/2014/main" val="2219447404"/>
                  </a:ext>
                </a:extLst>
              </a:tr>
              <a:tr h="31550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service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19152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17017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2135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room, bed...and 64 more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extLst>
                  <a:ext uri="{0D108BD9-81ED-4DB2-BD59-A6C34878D82A}">
                    <a16:rowId xmlns:a16="http://schemas.microsoft.com/office/drawing/2014/main" val="1685427735"/>
                  </a:ext>
                </a:extLst>
              </a:tr>
              <a:tr h="31550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breakfast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16735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13473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3262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room, bed...and 60 more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extLst>
                  <a:ext uri="{0D108BD9-81ED-4DB2-BD59-A6C34878D82A}">
                    <a16:rowId xmlns:a16="http://schemas.microsoft.com/office/drawing/2014/main" val="3198401233"/>
                  </a:ext>
                </a:extLst>
              </a:tr>
              <a:tr h="31550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bed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14550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12543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2007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room, bed...and 58 more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extLst>
                  <a:ext uri="{0D108BD9-81ED-4DB2-BD59-A6C34878D82A}">
                    <a16:rowId xmlns:a16="http://schemas.microsoft.com/office/drawing/2014/main" val="2603844525"/>
                  </a:ext>
                </a:extLst>
              </a:tr>
              <a:tr h="31550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food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13737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11874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1863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room, bed...and 58 more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extLst>
                  <a:ext uri="{0D108BD9-81ED-4DB2-BD59-A6C34878D82A}">
                    <a16:rowId xmlns:a16="http://schemas.microsoft.com/office/drawing/2014/main" val="44793785"/>
                  </a:ext>
                </a:extLst>
              </a:tr>
              <a:tr h="31550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pool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12238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10555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1683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room, bed...and 62 more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extLst>
                  <a:ext uri="{0D108BD9-81ED-4DB2-BD59-A6C34878D82A}">
                    <a16:rowId xmlns:a16="http://schemas.microsoft.com/office/drawing/2014/main" val="2176312977"/>
                  </a:ext>
                </a:extLst>
              </a:tr>
              <a:tr h="31550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>
                          <a:effectLst/>
                        </a:rPr>
                        <a:t>value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12188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8153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4035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room, bed...and 62 more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338" marR="70338" marT="35169" marB="35169" anchor="ctr"/>
                </a:tc>
                <a:extLst>
                  <a:ext uri="{0D108BD9-81ED-4DB2-BD59-A6C34878D82A}">
                    <a16:rowId xmlns:a16="http://schemas.microsoft.com/office/drawing/2014/main" val="267330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9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Appendix: Correlation Coefficients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C555900C-1090-4790-9977-A3A69F263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711537"/>
              </p:ext>
            </p:extLst>
          </p:nvPr>
        </p:nvGraphicFramePr>
        <p:xfrm>
          <a:off x="1193532" y="2098515"/>
          <a:ext cx="9962149" cy="378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409">
                  <a:extLst>
                    <a:ext uri="{9D8B030D-6E8A-4147-A177-3AD203B41FA5}">
                      <a16:colId xmlns:a16="http://schemas.microsoft.com/office/drawing/2014/main" val="1571469157"/>
                    </a:ext>
                  </a:extLst>
                </a:gridCol>
                <a:gridCol w="1336929">
                  <a:extLst>
                    <a:ext uri="{9D8B030D-6E8A-4147-A177-3AD203B41FA5}">
                      <a16:colId xmlns:a16="http://schemas.microsoft.com/office/drawing/2014/main" val="869632343"/>
                    </a:ext>
                  </a:extLst>
                </a:gridCol>
                <a:gridCol w="1196723">
                  <a:extLst>
                    <a:ext uri="{9D8B030D-6E8A-4147-A177-3AD203B41FA5}">
                      <a16:colId xmlns:a16="http://schemas.microsoft.com/office/drawing/2014/main" val="1839322592"/>
                    </a:ext>
                  </a:extLst>
                </a:gridCol>
                <a:gridCol w="1193105">
                  <a:extLst>
                    <a:ext uri="{9D8B030D-6E8A-4147-A177-3AD203B41FA5}">
                      <a16:colId xmlns:a16="http://schemas.microsoft.com/office/drawing/2014/main" val="2321633988"/>
                    </a:ext>
                  </a:extLst>
                </a:gridCol>
                <a:gridCol w="1196723">
                  <a:extLst>
                    <a:ext uri="{9D8B030D-6E8A-4147-A177-3AD203B41FA5}">
                      <a16:colId xmlns:a16="http://schemas.microsoft.com/office/drawing/2014/main" val="1964500832"/>
                    </a:ext>
                  </a:extLst>
                </a:gridCol>
                <a:gridCol w="1195577">
                  <a:extLst>
                    <a:ext uri="{9D8B030D-6E8A-4147-A177-3AD203B41FA5}">
                      <a16:colId xmlns:a16="http://schemas.microsoft.com/office/drawing/2014/main" val="3973114222"/>
                    </a:ext>
                  </a:extLst>
                </a:gridCol>
                <a:gridCol w="1193105">
                  <a:extLst>
                    <a:ext uri="{9D8B030D-6E8A-4147-A177-3AD203B41FA5}">
                      <a16:colId xmlns:a16="http://schemas.microsoft.com/office/drawing/2014/main" val="1640124366"/>
                    </a:ext>
                  </a:extLst>
                </a:gridCol>
                <a:gridCol w="1195578">
                  <a:extLst>
                    <a:ext uri="{9D8B030D-6E8A-4147-A177-3AD203B41FA5}">
                      <a16:colId xmlns:a16="http://schemas.microsoft.com/office/drawing/2014/main" val="1212593552"/>
                    </a:ext>
                  </a:extLst>
                </a:gridCol>
              </a:tblGrid>
              <a:tr h="199268"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cap="none" spc="0">
                          <a:solidFill>
                            <a:schemeClr val="bg1"/>
                          </a:solidFill>
                          <a:effectLst/>
                        </a:rPr>
                        <a:t>Star_Category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7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7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7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7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7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7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GB" sz="7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973403598"/>
                  </a:ext>
                </a:extLst>
              </a:tr>
              <a:tr h="199268">
                <a:tc rowSpan="6">
                  <a:txBody>
                    <a:bodyPr/>
                    <a:lstStyle/>
                    <a:p>
                      <a:pPr algn="r" fontAlgn="t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43920" marR="14325" marT="33785" marB="3378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GRI_tot</a:t>
                      </a:r>
                    </a:p>
                  </a:txBody>
                  <a:tcPr marL="43920" marR="14325" marT="33785" marB="33785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0.869072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0.896115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0.877435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0.758547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0.827177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1748108886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Room_tot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0.869072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0.987750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0.979265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0.869337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0.985566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752670859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Service_tot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0.896115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0.987750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0.992079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0.873347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0.967079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2540060831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Location_tot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0.877435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0.979265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0.992079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0.874031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0.978892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3167106477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Food_tot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0.758547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0.869337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0.873347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0.874031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0.859377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1641029408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Value_tot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0.827177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0.985566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0.967079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0.978892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0.859377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3745820035"/>
                  </a:ext>
                </a:extLst>
              </a:tr>
              <a:tr h="199268">
                <a:tc rowSpan="6">
                  <a:txBody>
                    <a:bodyPr/>
                    <a:lstStyle/>
                    <a:p>
                      <a:pPr algn="r" fontAlgn="t"/>
                      <a:r>
                        <a:rPr lang="en-GB" sz="700" b="1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43920" marR="14325" marT="33785" marB="3378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GRI_tot</a:t>
                      </a:r>
                    </a:p>
                  </a:txBody>
                  <a:tcPr marL="43920" marR="14325" marT="33785" marB="33785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0.822407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0.844486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0.792074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0.543282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0.762182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3986281187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Room_tot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0.822407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0.988600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0.976559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0.668943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0.989139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990071692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Service_tot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0.844486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0.988600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0.990940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0.662058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0.977345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2429921526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Location_tot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0.792074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0.976559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0.990940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0.669067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0.984455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565409041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Food_tot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0.543282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0.668943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0.662058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0.669067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0.662924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3665374091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Value_tot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0.762182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0.989139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0.977345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0.984455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0.662924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1140587299"/>
                  </a:ext>
                </a:extLst>
              </a:tr>
              <a:tr h="199268">
                <a:tc rowSpan="6">
                  <a:txBody>
                    <a:bodyPr/>
                    <a:lstStyle/>
                    <a:p>
                      <a:pPr algn="r" fontAlgn="t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43920" marR="14325" marT="33785" marB="33785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GRI_tot</a:t>
                      </a:r>
                    </a:p>
                  </a:txBody>
                  <a:tcPr marL="43920" marR="14325" marT="33785" marB="33785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0.870685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0.912218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0.916741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0.795450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0.872053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2863543460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Room_tot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0.870685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0.992212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0.986299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0.968252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0.997907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3616087411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Service_tot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0.912218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0.992212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0.997891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0.948805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0.992036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1981173580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Location_tot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0.916741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0.986299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0.997891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0.938338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0.989981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2890043995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Food_tot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0.795450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0.968252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0.948805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0.938338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0.960415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3621769426"/>
                  </a:ext>
                </a:extLst>
              </a:tr>
              <a:tr h="19926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Value_tot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0.872053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0.997907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0.992036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0.989981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0.960415</a:t>
                      </a:r>
                    </a:p>
                  </a:txBody>
                  <a:tcPr marL="43920" marR="14325" marT="33785" marB="337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cap="none" spc="0" dirty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43920" marR="14325" marT="33785" marB="33785" anchor="ctr"/>
                </a:tc>
                <a:extLst>
                  <a:ext uri="{0D108BD9-81ED-4DB2-BD59-A6C34878D82A}">
                    <a16:rowId xmlns:a16="http://schemas.microsoft.com/office/drawing/2014/main" val="59333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64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1624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Appendix: Hypothesis tests results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AC87D58-F4F1-48DC-BD92-F3B4254BE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403" y="2516456"/>
            <a:ext cx="3529812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***Testing for 3 star hotels; 'Service' sentiments against 'GRI’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stat=0.896, p=0.000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Probably dependent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***Testing for 3 star hotels; 'Room' sentiments against 'GRI’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stat=0.869, p=0.000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Probably dependent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***Testing for 3 star hotels; 'Location' sentiments against 'GRI’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stat=0.877, p=0.000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Probably dependent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***Testing for 3 star hotels; 'Value' sentiments against 'GRI’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stat=0.827, p=0.000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Probably dependent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***Testing for 3 star hotels; 'Food' sentiments against 'GRI’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stat=0.759, p=0.000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Probably dependent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455A68A-990F-430A-A55F-952C17B50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61" y="2516456"/>
            <a:ext cx="3529812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***Testing for 4 star hotels; 'Service' sentiments against 'GRI'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stat=0.844, p=0.000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Probably dependent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***Testing for 4 star hotels; 'Room' sentiments against 'GRI'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stat=0.822, p=0.000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Probably dependent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***Testing for 4 star hotels; 'Location' sentiments against 'GRI'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stat=0.792, p=0.000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Probably dependent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***Testing for 4 star hotels; 'Value' sentiments against 'GRI'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stat=0.762, p=0.000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Probably dependent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***Testing for 4 star hotels; 'Food' sentiments against 'GRI'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stat=0.543, p=0.000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Probably dependent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44C71F6-54AD-4661-A919-CD158D260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919" y="2516456"/>
            <a:ext cx="3529812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***Testing for 5 star hotels; 'Service' sentiments against 'GRI'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stat=0.912, p=0.000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Probably dependent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***Testing for 5 star hotels; 'Room' sentiments against 'GRI'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stat=0.871, p=0.000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Probably dependent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***Testing for 5 star hotels; 'Location' sentiments against 'GRI'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stat=0.917, p=0.000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Probably dependent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***Testing for 5 star hotels; 'Value' sentiments against 'GRI'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stat=0.872, p=0.000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Probably dependent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***Testing for 5 star hotels; 'Food' sentiments against 'GRI'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stat=0.795, p=0.000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Probably dependent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Business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A4C237-F682-4076-A9B7-4C254CF6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find out if there’s any significance in sentiments against ratings.</a:t>
            </a:r>
            <a:endParaRPr lang="en-GB" dirty="0"/>
          </a:p>
          <a:p>
            <a:r>
              <a:rPr lang="en-GB" dirty="0"/>
              <a:t>And if there’s any differences between the different Star Categories.</a:t>
            </a:r>
          </a:p>
          <a:p>
            <a:r>
              <a:rPr lang="en-GB" dirty="0"/>
              <a:t>So as to focus on the factors that matters.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Descriptions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A89FD14-9F8C-46A8-82BE-1FC966598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936967"/>
              </p:ext>
            </p:extLst>
          </p:nvPr>
        </p:nvGraphicFramePr>
        <p:xfrm>
          <a:off x="207956" y="1957383"/>
          <a:ext cx="3933581" cy="368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AB5AAA9-F7E9-4766-99DB-B33DD8530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655949"/>
              </p:ext>
            </p:extLst>
          </p:nvPr>
        </p:nvGraphicFramePr>
        <p:xfrm>
          <a:off x="3762368" y="1957383"/>
          <a:ext cx="2695196" cy="4138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E3FAC95-2CB6-4ABD-9D11-53C672B4C8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1148947"/>
              </p:ext>
            </p:extLst>
          </p:nvPr>
        </p:nvGraphicFramePr>
        <p:xfrm>
          <a:off x="6393659" y="1957383"/>
          <a:ext cx="2695196" cy="4138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BE8AAC2-3A53-4770-87DA-28B67DEEE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869897"/>
              </p:ext>
            </p:extLst>
          </p:nvPr>
        </p:nvGraphicFramePr>
        <p:xfrm>
          <a:off x="9024950" y="1957383"/>
          <a:ext cx="2695196" cy="4138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1138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8AF545A-7D6C-4960-B0B3-144DB81C0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2" r="1" b="12483"/>
          <a:stretch/>
        </p:blipFill>
        <p:spPr bwMode="auto">
          <a:xfrm>
            <a:off x="2843" y="10"/>
            <a:ext cx="1218631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3463-DBF9-4757-9017-BC0EA047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GB" sz="16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GB" sz="16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Common sense</a:t>
            </a:r>
            <a:r>
              <a:rPr lang="en-GB" sz="16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is nothing more than a deposit of prejudices laid down in the mind before you reach eighteen.“</a:t>
            </a:r>
          </a:p>
          <a:p>
            <a:r>
              <a:rPr lang="en-GB" sz="1600">
                <a:solidFill>
                  <a:srgbClr val="FFFFFF"/>
                </a:solidFill>
                <a:latin typeface="arial" panose="020B0604020202020204" pitchFamily="34" charset="0"/>
              </a:rPr>
              <a:t>-- Albert Einstein</a:t>
            </a:r>
            <a:endParaRPr lang="en-GB" sz="1600">
              <a:solidFill>
                <a:srgbClr val="FFFFFF"/>
              </a:solidFill>
            </a:endParaRPr>
          </a:p>
        </p:txBody>
      </p:sp>
      <p:sp>
        <p:nvSpPr>
          <p:cNvPr id="141" name="!!footer rectangle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3934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807F0-1425-4569-867E-640573DF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106" y="2125786"/>
            <a:ext cx="9712863" cy="3760891"/>
          </a:xfrm>
        </p:spPr>
        <p:txBody>
          <a:bodyPr/>
          <a:lstStyle/>
          <a:p>
            <a:r>
              <a:rPr lang="en-SG" dirty="0"/>
              <a:t>Problem Statement:</a:t>
            </a:r>
          </a:p>
          <a:p>
            <a:r>
              <a:rPr lang="en-SG" dirty="0"/>
              <a:t>Is there a significance in the “profiled” sentiment to the overall ratings?</a:t>
            </a:r>
          </a:p>
          <a:p>
            <a:r>
              <a:rPr lang="en-SG" dirty="0"/>
              <a:t>Pearson Coefficient Correlation, Alpha = 0.05</a:t>
            </a:r>
            <a:endParaRPr lang="en-GB" dirty="0"/>
          </a:p>
          <a:p>
            <a:endParaRPr lang="en-SG" dirty="0"/>
          </a:p>
          <a:p>
            <a:r>
              <a:rPr lang="en-SG" dirty="0"/>
              <a:t>H0: There is no significance of ___ sentiments on overall ratings</a:t>
            </a:r>
          </a:p>
          <a:p>
            <a:r>
              <a:rPr lang="en-SG" dirty="0"/>
              <a:t>H1: There is significance of ___ sentiments on overall ratings</a:t>
            </a:r>
          </a:p>
        </p:txBody>
      </p:sp>
    </p:spTree>
    <p:extLst>
      <p:ext uri="{BB962C8B-B14F-4D97-AF65-F5344CB8AC3E}">
        <p14:creationId xmlns:p14="http://schemas.microsoft.com/office/powerpoint/2010/main" val="127243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Findings &amp;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A1E95-1089-44BF-83FF-7AD23202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1. Based on the number of mentions grouped by Star Categories of Hotels</a:t>
            </a:r>
          </a:p>
          <a:p>
            <a:r>
              <a:rPr lang="en-SG" dirty="0"/>
              <a:t>The top 5 in order of significance are </a:t>
            </a:r>
            <a:r>
              <a:rPr lang="en-SG" b="1" dirty="0"/>
              <a:t>Service, </a:t>
            </a:r>
            <a:r>
              <a:rPr lang="en-SG" b="1" dirty="0">
                <a:solidFill>
                  <a:srgbClr val="FF0000"/>
                </a:solidFill>
              </a:rPr>
              <a:t>Room, Location</a:t>
            </a:r>
            <a:r>
              <a:rPr lang="en-SG" b="1" dirty="0"/>
              <a:t>, Value, Food</a:t>
            </a:r>
            <a:r>
              <a:rPr lang="en-SG" dirty="0"/>
              <a:t> for </a:t>
            </a:r>
            <a:r>
              <a:rPr lang="en-SG" b="1" dirty="0"/>
              <a:t>3 &amp; 4 Stars Hotels</a:t>
            </a:r>
          </a:p>
          <a:p>
            <a:r>
              <a:rPr lang="en-SG" dirty="0"/>
              <a:t>Whilst the top 5 in order of significance for </a:t>
            </a:r>
            <a:r>
              <a:rPr lang="en-SG" b="1" dirty="0"/>
              <a:t>5 Stars Hote</a:t>
            </a:r>
            <a:r>
              <a:rPr lang="en-SG" dirty="0"/>
              <a:t>ls are </a:t>
            </a:r>
            <a:r>
              <a:rPr lang="en-SG" b="1" dirty="0"/>
              <a:t>Service, </a:t>
            </a:r>
            <a:r>
              <a:rPr lang="en-SG" b="1" dirty="0">
                <a:solidFill>
                  <a:srgbClr val="FF0000"/>
                </a:solidFill>
              </a:rPr>
              <a:t>Location, Room</a:t>
            </a:r>
            <a:r>
              <a:rPr lang="en-SG" b="1" dirty="0"/>
              <a:t>, Value, Food.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08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Findings &amp;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A1E95-1089-44BF-83FF-7AD23202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2. Based on 15 individual Pearson Coefficient Correlation hypothesis testing, all top 5 sentiments are probably dependent against the overall ratings scores, based on 95% confidence.</a:t>
            </a:r>
          </a:p>
          <a:p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474C1AF-A396-41C3-8392-3CF591A1A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052"/>
              </p:ext>
            </p:extLst>
          </p:nvPr>
        </p:nvGraphicFramePr>
        <p:xfrm>
          <a:off x="1152768" y="3071608"/>
          <a:ext cx="10002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728">
                  <a:extLst>
                    <a:ext uri="{9D8B030D-6E8A-4147-A177-3AD203B41FA5}">
                      <a16:colId xmlns:a16="http://schemas.microsoft.com/office/drawing/2014/main" val="2091607162"/>
                    </a:ext>
                  </a:extLst>
                </a:gridCol>
                <a:gridCol w="2500728">
                  <a:extLst>
                    <a:ext uri="{9D8B030D-6E8A-4147-A177-3AD203B41FA5}">
                      <a16:colId xmlns:a16="http://schemas.microsoft.com/office/drawing/2014/main" val="688054103"/>
                    </a:ext>
                  </a:extLst>
                </a:gridCol>
                <a:gridCol w="2500728">
                  <a:extLst>
                    <a:ext uri="{9D8B030D-6E8A-4147-A177-3AD203B41FA5}">
                      <a16:colId xmlns:a16="http://schemas.microsoft.com/office/drawing/2014/main" val="2899934923"/>
                    </a:ext>
                  </a:extLst>
                </a:gridCol>
                <a:gridCol w="2500728">
                  <a:extLst>
                    <a:ext uri="{9D8B030D-6E8A-4147-A177-3AD203B41FA5}">
                      <a16:colId xmlns:a16="http://schemas.microsoft.com/office/drawing/2014/main" val="289696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Sentiment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 Stars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 Stars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 Stars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9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37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0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5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8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Dependent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3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15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Recommendations / Action Items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E83EE6-5FA4-448B-BAEF-98661395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Regardless of Stars Categories of Hotels, all hotels should consider the top 5 sentiments factors and improve upon them as they are significant in contributing to the overall ratings of the hotel.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50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Guardian Angels in the Bible">
            <a:extLst>
              <a:ext uri="{FF2B5EF4-FFF2-40B4-BE49-F238E27FC236}">
                <a16:creationId xmlns:a16="http://schemas.microsoft.com/office/drawing/2014/main" id="{A567BE1A-5CAE-4C99-B163-B532FE3AD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-1" b="-1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2E256-D6D9-4DDB-8F7D-5A062916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A9DE5-61F0-4FC6-A638-A84322F18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22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{B551CF83-51B8-4CE5-8077-2A306B05317A}tf22712842_win32</Template>
  <TotalTime>174</TotalTime>
  <Words>958</Words>
  <Application>Microsoft Office PowerPoint</Application>
  <PresentationFormat>Widescreen</PresentationFormat>
  <Paragraphs>300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Unicode MS</vt:lpstr>
      <vt:lpstr>Arial</vt:lpstr>
      <vt:lpstr>Arial</vt:lpstr>
      <vt:lpstr>Bookman Old Style</vt:lpstr>
      <vt:lpstr>Calibri</vt:lpstr>
      <vt:lpstr>Franklin Gothic Book</vt:lpstr>
      <vt:lpstr>1_RetrospectVTI</vt:lpstr>
      <vt:lpstr>Hotel Guests Satisfaction and Ratings</vt:lpstr>
      <vt:lpstr>Business Objectives</vt:lpstr>
      <vt:lpstr>Data Descriptions</vt:lpstr>
      <vt:lpstr>PowerPoint Presentation</vt:lpstr>
      <vt:lpstr>Methodology</vt:lpstr>
      <vt:lpstr>Findings &amp; Results</vt:lpstr>
      <vt:lpstr>Findings &amp; Results</vt:lpstr>
      <vt:lpstr>Recommendations / Action Items</vt:lpstr>
      <vt:lpstr>Thank You</vt:lpstr>
      <vt:lpstr>Appendix: Top 10 Mentions </vt:lpstr>
      <vt:lpstr>Appendix: Correlation Coefficients</vt:lpstr>
      <vt:lpstr>Appendix: Hypothesis tests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Guests Satisfaction and Ratings</dc:title>
  <dc:creator>Lawrance K</dc:creator>
  <cp:lastModifiedBy>Lawrance K</cp:lastModifiedBy>
  <cp:revision>21</cp:revision>
  <dcterms:created xsi:type="dcterms:W3CDTF">2021-03-04T06:27:01Z</dcterms:created>
  <dcterms:modified xsi:type="dcterms:W3CDTF">2021-03-06T00:10:52Z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