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 autoAdjust="0"/>
    <p:restoredTop sz="97748"/>
  </p:normalViewPr>
  <p:slideViewPr>
    <p:cSldViewPr snapToGrid="0">
      <p:cViewPr varScale="1">
        <p:scale>
          <a:sx n="145" d="100"/>
          <a:sy n="145" d="100"/>
        </p:scale>
        <p:origin x="184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62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9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33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7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45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96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96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3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1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53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53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8D94-ABBC-4563-A333-3E1C535E75FB}" type="datetimeFigureOut">
              <a:rPr lang="es-ES" smtClean="0"/>
              <a:t>29/1/16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3C02-F779-491B-8439-D9EC0589C5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361113"/>
            <a:ext cx="12192000" cy="49688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5" name="Imagen 1" descr="HojaCarta-MEMlar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r="64375" b="21952"/>
          <a:stretch/>
        </p:blipFill>
        <p:spPr bwMode="auto">
          <a:xfrm>
            <a:off x="19050" y="25400"/>
            <a:ext cx="3409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1" descr="HojaCarta-MEMlar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7" r="1773"/>
          <a:stretch/>
        </p:blipFill>
        <p:spPr bwMode="auto">
          <a:xfrm>
            <a:off x="9849517" y="44450"/>
            <a:ext cx="2323434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44 CuadroTexto"/>
          <p:cNvSpPr txBox="1">
            <a:spLocks noChangeArrowheads="1"/>
          </p:cNvSpPr>
          <p:nvPr/>
        </p:nvSpPr>
        <p:spPr bwMode="auto">
          <a:xfrm>
            <a:off x="3467100" y="307082"/>
            <a:ext cx="615202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s-ES_tradnl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PROGRAMA DE ESTÍMULOS A LA INNOVACIÓN</a:t>
            </a:r>
          </a:p>
          <a:p>
            <a:pPr algn="ctr" eaLnBrk="0" hangingPunct="0">
              <a:defRPr/>
            </a:pPr>
            <a:endParaRPr lang="es-ES_tradnl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ctr" eaLnBrk="0" hangingPunct="0">
              <a:defRPr/>
            </a:pP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FICHA PÚBLICA DEL </a:t>
            </a:r>
            <a:r>
              <a:rPr lang="es-MX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PROYECTO: </a:t>
            </a:r>
            <a:r>
              <a:rPr lang="es-ES_tradnl" dirty="0"/>
              <a:t># </a:t>
            </a:r>
            <a:r>
              <a:rPr lang="es-ES_tradnl" dirty="0" smtClean="0"/>
              <a:t>221188</a:t>
            </a:r>
            <a:endParaRPr lang="es-MX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949582" y="4184905"/>
            <a:ext cx="7992888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  <a:latin typeface="+mj-lt"/>
              </a:rPr>
              <a:t>TÍTULO DEL PROYECTO</a:t>
            </a:r>
            <a:r>
              <a:rPr lang="es-ES" sz="1100" b="1" dirty="0">
                <a:solidFill>
                  <a:srgbClr val="000000"/>
                </a:solidFill>
                <a:latin typeface="+mj-lt"/>
              </a:rPr>
              <a:t/>
            </a:r>
            <a:br>
              <a:rPr lang="es-ES" sz="1100" b="1" dirty="0">
                <a:solidFill>
                  <a:srgbClr val="000000"/>
                </a:solidFill>
                <a:latin typeface="+mj-lt"/>
              </a:rPr>
            </a:br>
            <a:r>
              <a:rPr lang="es-ES" sz="11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ES_tradnl" sz="1100" dirty="0">
                <a:latin typeface="+mj-lt"/>
              </a:rPr>
              <a:t>AQUATECH </a:t>
            </a:r>
            <a:r>
              <a:rPr lang="es-ES_tradnl" sz="1100" dirty="0" smtClean="0">
                <a:latin typeface="+mj-lt"/>
              </a:rPr>
              <a:t>SAVER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smtClean="0">
                <a:latin typeface="+mj-lt"/>
              </a:rPr>
              <a:t>- </a:t>
            </a:r>
            <a:r>
              <a:rPr lang="es-ES_tradnl" sz="1100" dirty="0" smtClean="0">
                <a:latin typeface="+mj-lt"/>
              </a:rPr>
              <a:t>SISTEMA </a:t>
            </a:r>
            <a:r>
              <a:rPr lang="es-ES_tradnl" sz="1100" dirty="0">
                <a:latin typeface="+mj-lt"/>
              </a:rPr>
              <a:t>MODULAR INTELIGENTE PARA LA RECUPERACIÓN DE </a:t>
            </a:r>
            <a:r>
              <a:rPr lang="es-ES_tradnl" sz="1100" dirty="0" smtClean="0">
                <a:latin typeface="+mj-lt"/>
              </a:rPr>
              <a:t>AGUA</a:t>
            </a:r>
            <a:r>
              <a:rPr lang="en-US" sz="1100" dirty="0">
                <a:latin typeface="+mj-lt"/>
              </a:rPr>
              <a:t> </a:t>
            </a:r>
            <a:r>
              <a:rPr lang="es-ES_tradnl" sz="1100" dirty="0" smtClean="0">
                <a:latin typeface="+mj-lt"/>
              </a:rPr>
              <a:t># 221188</a:t>
            </a:r>
            <a:endParaRPr lang="es-ES" sz="1100" dirty="0" smtClean="0">
              <a:solidFill>
                <a:srgbClr val="000000"/>
              </a:solidFill>
              <a:latin typeface="+mj-lt"/>
            </a:endParaRPr>
          </a:p>
          <a:p>
            <a:pPr algn="ctr">
              <a:spcBef>
                <a:spcPct val="50000"/>
              </a:spcBef>
            </a:pPr>
            <a:r>
              <a:rPr lang="es-ES" sz="1100" b="1" dirty="0" smtClean="0">
                <a:solidFill>
                  <a:srgbClr val="000000"/>
                </a:solidFill>
                <a:latin typeface="+mj-lt"/>
              </a:rPr>
              <a:t>EMPRESA BENEFICIADA</a:t>
            </a:r>
          </a:p>
          <a:p>
            <a:pPr algn="ctr">
              <a:spcBef>
                <a:spcPct val="50000"/>
              </a:spcBef>
            </a:pPr>
            <a:r>
              <a:rPr lang="es-ES" sz="1100" dirty="0" smtClean="0">
                <a:solidFill>
                  <a:srgbClr val="000000"/>
                </a:solidFill>
                <a:latin typeface="+mj-lt"/>
              </a:rPr>
              <a:t>AQUAINNOVA TECHNOLOGIES S DE RL DE CV</a:t>
            </a:r>
          </a:p>
          <a:p>
            <a:pPr algn="ctr">
              <a:spcBef>
                <a:spcPct val="50000"/>
              </a:spcBef>
            </a:pPr>
            <a:r>
              <a:rPr lang="es-ES" sz="1100" b="1" dirty="0" smtClean="0">
                <a:solidFill>
                  <a:srgbClr val="000000"/>
                </a:solidFill>
                <a:latin typeface="+mj-lt"/>
              </a:rPr>
              <a:t>MODALIDAD</a:t>
            </a:r>
          </a:p>
          <a:p>
            <a:pPr algn="ctr">
              <a:spcBef>
                <a:spcPct val="50000"/>
              </a:spcBef>
            </a:pPr>
            <a:r>
              <a:rPr lang="es-ES" sz="1100" dirty="0" smtClean="0">
                <a:solidFill>
                  <a:srgbClr val="000000"/>
                </a:solidFill>
                <a:latin typeface="+mj-lt"/>
              </a:rPr>
              <a:t>PROINNOVA</a:t>
            </a:r>
          </a:p>
          <a:p>
            <a:pPr algn="ctr">
              <a:spcBef>
                <a:spcPct val="50000"/>
              </a:spcBef>
            </a:pPr>
            <a:r>
              <a:rPr lang="es-ES" sz="1100" b="1" dirty="0">
                <a:solidFill>
                  <a:srgbClr val="000000"/>
                </a:solidFill>
                <a:latin typeface="+mj-lt"/>
              </a:rPr>
              <a:t>MONTO DE </a:t>
            </a:r>
            <a:r>
              <a:rPr lang="es-ES" sz="1100" b="1" dirty="0" smtClean="0">
                <a:solidFill>
                  <a:srgbClr val="000000"/>
                </a:solidFill>
                <a:latin typeface="+mj-lt"/>
              </a:rPr>
              <a:t>APOYO OTORGADO POR EL CONACYT:</a:t>
            </a:r>
          </a:p>
          <a:p>
            <a:pPr algn="ctr">
              <a:spcBef>
                <a:spcPct val="50000"/>
              </a:spcBef>
            </a:pPr>
            <a:r>
              <a:rPr lang="es-ES" sz="1100" dirty="0" smtClean="0">
                <a:solidFill>
                  <a:srgbClr val="000000"/>
                </a:solidFill>
                <a:latin typeface="+mj-lt"/>
              </a:rPr>
              <a:t>$</a:t>
            </a:r>
            <a:r>
              <a:rPr lang="es-ES" sz="1100" dirty="0" smtClean="0">
                <a:solidFill>
                  <a:srgbClr val="000000"/>
                </a:solidFill>
                <a:latin typeface="+mj-lt"/>
              </a:rPr>
              <a:t>3,355.676.00</a:t>
            </a:r>
            <a:endParaRPr lang="es-ES" sz="11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45" y="1283451"/>
            <a:ext cx="3442289" cy="28244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77" y="1247643"/>
            <a:ext cx="2493380" cy="2850295"/>
          </a:xfrm>
          <a:prstGeom prst="rect">
            <a:avLst/>
          </a:prstGeom>
        </p:spPr>
      </p:pic>
      <p:pic>
        <p:nvPicPr>
          <p:cNvPr id="11" name="Picture 10" descr="../../../Desktop/Dropbox/clusmext%20ema%20(formatos)/TEMPLATES/AQUAINNOVA/Logotipos/logo_aquatech.png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3152" y="5061548"/>
            <a:ext cx="1723390" cy="1145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75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../../../Desktop/Dropbox/clusmext%20ema%20(formatos)/TEMPLATES/AQUAINNOVA/Logotipos/logo_aquatech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3152" y="5061548"/>
            <a:ext cx="1723390" cy="11455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0" y="6361113"/>
            <a:ext cx="12192000" cy="49688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5" name="Imagen 1" descr="HojaCarta-MEMlarg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r="64375" b="21952"/>
          <a:stretch/>
        </p:blipFill>
        <p:spPr bwMode="auto">
          <a:xfrm>
            <a:off x="64719" y="44450"/>
            <a:ext cx="3318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1" descr="HojaCarta-MEMlarg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7" r="1773"/>
          <a:stretch/>
        </p:blipFill>
        <p:spPr bwMode="auto">
          <a:xfrm>
            <a:off x="9849517" y="44450"/>
            <a:ext cx="2323434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44 CuadroTexto"/>
          <p:cNvSpPr txBox="1">
            <a:spLocks noChangeArrowheads="1"/>
          </p:cNvSpPr>
          <p:nvPr/>
        </p:nvSpPr>
        <p:spPr bwMode="auto">
          <a:xfrm>
            <a:off x="3467100" y="307082"/>
            <a:ext cx="616995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s-ES_tradnl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PROGRAMA DE ESTÍMULOS A LA INNOVACIÓN</a:t>
            </a:r>
          </a:p>
          <a:p>
            <a:pPr algn="ctr" eaLnBrk="0" hangingPunct="0">
              <a:defRPr/>
            </a:pPr>
            <a:endParaRPr lang="es-ES_tradnl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FICHA PÚBLICA DEL </a:t>
            </a:r>
            <a:r>
              <a:rPr lang="es-MX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PROYECTO: </a:t>
            </a:r>
            <a:r>
              <a:rPr lang="es-ES_tradnl" dirty="0"/>
              <a:t># </a:t>
            </a:r>
            <a:r>
              <a:rPr lang="es-ES_tradnl" dirty="0" smtClean="0"/>
              <a:t>221188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8" name="16 CuadroTexto"/>
          <p:cNvSpPr txBox="1"/>
          <p:nvPr/>
        </p:nvSpPr>
        <p:spPr>
          <a:xfrm>
            <a:off x="335280" y="1539240"/>
            <a:ext cx="1130808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1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BREVE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DESCRIPCIÓN DEL PROYECTO: </a:t>
            </a:r>
            <a:r>
              <a:rPr lang="es-ES_tradnl" sz="1200" dirty="0"/>
              <a:t>Como parte de las nuevas líneas de negocio de </a:t>
            </a:r>
            <a:r>
              <a:rPr lang="es-ES_tradnl" sz="1200" dirty="0" err="1"/>
              <a:t>AquaInnova</a:t>
            </a:r>
            <a:r>
              <a:rPr lang="es-ES_tradnl" sz="1200" dirty="0"/>
              <a:t> Technologies, se busca maximizar el uso racional y eficiente del agua en los hogares, a través de la ejecución del presente proyecto titulado</a:t>
            </a:r>
            <a:r>
              <a:rPr lang="es-ES_tradnl" sz="1200" i="1" dirty="0"/>
              <a:t> </a:t>
            </a:r>
            <a:r>
              <a:rPr lang="es-ES_tradnl" sz="1200" b="1" dirty="0"/>
              <a:t>“</a:t>
            </a:r>
            <a:r>
              <a:rPr lang="es-ES_tradnl" sz="1200" b="1" i="1" dirty="0" err="1"/>
              <a:t>AquaTech</a:t>
            </a:r>
            <a:r>
              <a:rPr lang="es-ES_tradnl" sz="1200" b="1" i="1" dirty="0"/>
              <a:t> </a:t>
            </a:r>
            <a:r>
              <a:rPr lang="es-ES_tradnl" sz="1200" b="1" i="1" dirty="0" err="1"/>
              <a:t>Saver</a:t>
            </a:r>
            <a:r>
              <a:rPr lang="es-ES_tradnl" sz="1200" b="1" dirty="0"/>
              <a:t>, un  dispositivo modular inteligente para la recuperación, monitoreo y reutilización de agua de enjuague en lavadoras comerciales” </a:t>
            </a:r>
            <a:r>
              <a:rPr lang="es-ES_tradnl" sz="1200" dirty="0"/>
              <a:t>esta tecnología permitirá obtener más del 50% de ahorros económicos y de agua para las familias de México y el mundo.</a:t>
            </a:r>
            <a:r>
              <a:rPr lang="en-US" sz="1200" dirty="0"/>
              <a:t> </a:t>
            </a:r>
            <a:endParaRPr lang="es-ES" sz="12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algn="just">
              <a:spcBef>
                <a:spcPct val="50000"/>
              </a:spcBef>
            </a:pPr>
            <a:r>
              <a:rPr lang="es-ES" sz="1200" b="1" dirty="0">
                <a:solidFill>
                  <a:srgbClr val="E7E6E6">
                    <a:lumMod val="25000"/>
                  </a:srgbClr>
                </a:solidFill>
                <a:latin typeface="Calibri Light" panose="020F0302020204030204"/>
              </a:rPr>
              <a:t>OBJETIVO DEL PROYECTO: </a:t>
            </a:r>
            <a:r>
              <a:rPr lang="es-ES_tradnl" sz="1200" dirty="0" smtClean="0">
                <a:solidFill>
                  <a:schemeClr val="bg2">
                    <a:lumMod val="10000"/>
                  </a:schemeClr>
                </a:solidFill>
              </a:rPr>
              <a:t>Desarrollar </a:t>
            </a:r>
            <a:r>
              <a:rPr lang="es-ES_tradnl" sz="1200" dirty="0">
                <a:solidFill>
                  <a:schemeClr val="bg2">
                    <a:lumMod val="10000"/>
                  </a:schemeClr>
                </a:solidFill>
              </a:rPr>
              <a:t>y escalar a partir de la experiencia adquirida por la empresa y sus vinculados, un sistema pre-comercial y patentable (</a:t>
            </a:r>
            <a:r>
              <a:rPr lang="es-ES_tradnl" sz="1200" i="1" dirty="0" err="1">
                <a:solidFill>
                  <a:schemeClr val="bg2">
                    <a:lumMod val="10000"/>
                  </a:schemeClr>
                </a:solidFill>
              </a:rPr>
              <a:t>AquaTech</a:t>
            </a:r>
            <a:r>
              <a:rPr lang="es-ES_tradnl" sz="12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_tradnl" sz="1200" i="1" dirty="0" err="1">
                <a:solidFill>
                  <a:schemeClr val="bg2">
                    <a:lumMod val="10000"/>
                  </a:schemeClr>
                </a:solidFill>
              </a:rPr>
              <a:t>Saver</a:t>
            </a:r>
            <a:r>
              <a:rPr lang="es-ES_tradnl" sz="1200" dirty="0">
                <a:solidFill>
                  <a:schemeClr val="bg2">
                    <a:lumMod val="10000"/>
                  </a:schemeClr>
                </a:solidFill>
              </a:rPr>
              <a:t>) un módulo inteligente y de fácil instalación a distintos modelos de lavadoras domésticas, capaz de recuperar, depurar y reutilizar el agua de enjuague, a través de sus sistemas embebidos tales como: Sistema de Monitoreo de la Calidad del Agua (SMCA), Sistema de Micro Tratamiento de Agua (SMTA) y el Sistema de Control Inteligente (SCI</a:t>
            </a:r>
            <a:r>
              <a:rPr lang="es-ES_tradnl" sz="1200" dirty="0" smtClean="0">
                <a:solidFill>
                  <a:schemeClr val="bg2">
                    <a:lumMod val="10000"/>
                  </a:schemeClr>
                </a:solidFill>
              </a:rPr>
              <a:t>).</a:t>
            </a:r>
            <a:endParaRPr lang="es-ES" sz="12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s-ES" sz="1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INSTITUCIONES VINCULADAS: </a:t>
            </a:r>
          </a:p>
          <a:p>
            <a:pPr>
              <a:spcBef>
                <a:spcPct val="50000"/>
              </a:spcBef>
            </a:pPr>
            <a:r>
              <a:rPr lang="es-ES" sz="1200" b="1" dirty="0" smtClean="0"/>
              <a:t>CIDETEQ</a:t>
            </a:r>
            <a:r>
              <a:rPr lang="es-ES" sz="1200" dirty="0" smtClean="0"/>
              <a:t> - </a:t>
            </a:r>
            <a:r>
              <a:rPr lang="es-ES_tradnl" sz="1200" dirty="0"/>
              <a:t>Centro de Investigación y Desarrollo  Tecnológico en Electroquímica, S.C</a:t>
            </a:r>
            <a:r>
              <a:rPr lang="es-ES_tradnl" sz="1200" dirty="0" smtClean="0"/>
              <a:t>. Responsables de diseñar el sistema de tratamiento y monitoreo de calidad de agua.</a:t>
            </a:r>
          </a:p>
          <a:p>
            <a:pPr>
              <a:spcBef>
                <a:spcPct val="50000"/>
              </a:spcBef>
            </a:pPr>
            <a:r>
              <a:rPr lang="es-ES_tradnl" sz="1200" dirty="0" smtClean="0"/>
              <a:t>Y </a:t>
            </a:r>
            <a:r>
              <a:rPr lang="es-ES_tradnl" sz="1200" b="1" dirty="0" smtClean="0"/>
              <a:t>CIICAP </a:t>
            </a:r>
            <a:r>
              <a:rPr lang="es-ES_tradnl" sz="1200" dirty="0" smtClean="0"/>
              <a:t>- Centro </a:t>
            </a:r>
            <a:r>
              <a:rPr lang="es-ES_tradnl" sz="1200" dirty="0"/>
              <a:t>de Investigación en Ingeniería y Ciencias </a:t>
            </a:r>
            <a:r>
              <a:rPr lang="es-ES_tradnl" sz="1200" dirty="0" smtClean="0"/>
              <a:t>Aplicadas. Responsables de realizar cálculos estructurales sobre la estructura y envolvente del diseño pre-comercial. </a:t>
            </a:r>
            <a:endParaRPr lang="es-E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s-ES" sz="1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PRINCIPALES ACTIVIDADES REALIZADAS: </a:t>
            </a:r>
            <a:r>
              <a:rPr lang="es-ES_tradnl" sz="1200" dirty="0" smtClean="0"/>
              <a:t>El líder de proyecto es el responsable de dar seguimiento y realizar la compilación final de la investigación y el desarrollo realizado por las Instituciones y empresas vinculadas. La integración del reporte final incluye el diseño y construcción de prototipo pre-comercial con </a:t>
            </a:r>
            <a:r>
              <a:rPr lang="es-ES_tradnl" sz="1200" dirty="0"/>
              <a:t>planos y diagramas de </a:t>
            </a:r>
            <a:r>
              <a:rPr lang="es-ES_tradnl" sz="1200" dirty="0" smtClean="0"/>
              <a:t>fabricación. También es responsable de realizar estrategias de comercialización con proyecciones de ventas estimadas, la colaboración de empresas interesadas en la continuación del proyecto, y la solicitud ante el IMPI de la propiedad intelectual, así como comprobar la publicación de la investigación en algún evento de tecnologías sustentables y la contratación de investigadores asociados. Estas actividades permiten comprobar la factibilidad tecno-económica comprometida ante la propuesta inicial del programa PEI 2015. </a:t>
            </a:r>
            <a:endParaRPr lang="es-ES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s-MX" sz="1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RESULTADOS DEL PROYECTO</a:t>
            </a:r>
            <a:r>
              <a:rPr lang="es-MX" sz="1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es-MX" sz="1200" dirty="0" smtClean="0"/>
              <a:t>El Principal logro fue la integraci</a:t>
            </a:r>
            <a:r>
              <a:rPr lang="es-ES_tradnl" sz="1200" dirty="0" err="1" smtClean="0"/>
              <a:t>ón</a:t>
            </a:r>
            <a:r>
              <a:rPr lang="es-ES_tradnl" sz="1200" dirty="0" smtClean="0"/>
              <a:t> y fabricación del prototipo pre-comercial </a:t>
            </a:r>
            <a:r>
              <a:rPr lang="es-ES_tradnl" sz="1200" dirty="0" err="1" smtClean="0"/>
              <a:t>AquaTech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Saver</a:t>
            </a:r>
            <a:r>
              <a:rPr lang="es-ES_tradnl" sz="1200" dirty="0" smtClean="0"/>
              <a:t> el cual reutiliza hasta 100 litros de agua de enjuague el cual automáticamente se reutiliza para otro ciclo de lavado u otras actividades de limpieza en el hogar. </a:t>
            </a:r>
            <a:endParaRPr lang="es-MX" sz="1200" dirty="0" smtClean="0"/>
          </a:p>
          <a:p>
            <a:pPr algn="just"/>
            <a:endParaRPr lang="es-MX" sz="12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algn="just"/>
            <a:r>
              <a:rPr lang="es-MX" sz="1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IMPACTOS </a:t>
            </a:r>
            <a:r>
              <a:rPr lang="es-MX" sz="1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DEL PROYECTO</a:t>
            </a: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es-MX" sz="1200" dirty="0"/>
              <a:t>Los beneficios ofrecidos al usuario, a la sociedad y el medio ambiente son de gran impacto, prospectando ahorros hasta del 50% de agua destinada al lavado de ropa, permitiendo ahorros económicos globales hasta de $5 mil millones de pesos, con ahorros en cada familia de hasta 28,340 </a:t>
            </a:r>
            <a:r>
              <a:rPr lang="es-MX" sz="1200" dirty="0" smtClean="0"/>
              <a:t>litros/año</a:t>
            </a:r>
            <a:r>
              <a:rPr lang="es-MX" sz="1200" dirty="0"/>
              <a:t>. El poder migrar conceptos tecnológicos de magnitud industrial existentes hacia productos para el hogar representa un gran impacto en el uso de este tipo de tecnologías en el hogar. </a:t>
            </a:r>
            <a:endParaRPr lang="es-MX" sz="1200" dirty="0" smtClean="0"/>
          </a:p>
          <a:p>
            <a:pPr algn="l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1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527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Narrow</vt:lpstr>
      <vt:lpstr>Calibri</vt:lpstr>
      <vt:lpstr>Calibri Light</vt:lpstr>
      <vt:lpstr>Arial</vt:lpstr>
      <vt:lpstr>Tema de Office</vt:lpstr>
      <vt:lpstr>PowerPoint Presentation</vt:lpstr>
      <vt:lpstr>PowerPoint Presentation</vt:lpstr>
    </vt:vector>
  </TitlesOfParts>
  <Company>ITESM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EndUser</dc:creator>
  <cp:lastModifiedBy>Microsoft Office User</cp:lastModifiedBy>
  <cp:revision>16</cp:revision>
  <cp:lastPrinted>2016-01-29T19:02:35Z</cp:lastPrinted>
  <dcterms:created xsi:type="dcterms:W3CDTF">2016-01-07T19:40:19Z</dcterms:created>
  <dcterms:modified xsi:type="dcterms:W3CDTF">2016-01-29T19:13:48Z</dcterms:modified>
</cp:coreProperties>
</file>