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4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3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9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8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8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0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9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9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7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GENERACIÓN DE PROPUESTAS PARA FONDOS PEI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679" y="4725208"/>
            <a:ext cx="40957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Factibilidad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80403"/>
            <a:ext cx="10018713" cy="3673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e) C</a:t>
            </a:r>
            <a:r>
              <a:rPr lang="es-MX" dirty="0" smtClean="0"/>
              <a:t>omplejidad </a:t>
            </a:r>
            <a:r>
              <a:rPr lang="es-MX" dirty="0"/>
              <a:t>y nivel de </a:t>
            </a:r>
            <a:r>
              <a:rPr lang="es-MX" dirty="0" smtClean="0"/>
              <a:t>incertidumbre, detectado </a:t>
            </a:r>
            <a:r>
              <a:rPr lang="es-MX" dirty="0"/>
              <a:t>en una revisión inicial requiere </a:t>
            </a:r>
            <a:r>
              <a:rPr lang="es-MX" dirty="0" smtClean="0"/>
              <a:t>la profundizar </a:t>
            </a:r>
            <a:r>
              <a:rPr lang="es-MX" dirty="0"/>
              <a:t>el análisis de factibilidad, </a:t>
            </a:r>
            <a:r>
              <a:rPr lang="es-MX" dirty="0" smtClean="0"/>
              <a:t>requiriendo a </a:t>
            </a:r>
            <a:r>
              <a:rPr lang="es-MX" dirty="0"/>
              <a:t>su vez un programa de trabajo, con </a:t>
            </a:r>
            <a:r>
              <a:rPr lang="es-MX" dirty="0" smtClean="0"/>
              <a:t>entregables y </a:t>
            </a:r>
            <a:r>
              <a:rPr lang="es-MX" dirty="0"/>
              <a:t>determinación de factibilidad para </a:t>
            </a:r>
            <a:r>
              <a:rPr lang="es-MX" dirty="0" smtClean="0"/>
              <a:t>etapas, tomado </a:t>
            </a:r>
            <a:r>
              <a:rPr lang="es-MX" dirty="0"/>
              <a:t>en cuenta las justificaciones.</a:t>
            </a:r>
          </a:p>
          <a:p>
            <a:pPr marL="0" indent="0">
              <a:buNone/>
            </a:pPr>
            <a:r>
              <a:rPr lang="es-MX" dirty="0"/>
              <a:t>f) Determinar en su caso los recursos para </a:t>
            </a:r>
            <a:r>
              <a:rPr lang="es-MX" dirty="0" smtClean="0"/>
              <a:t>tal actividad </a:t>
            </a:r>
            <a:r>
              <a:rPr lang="es-MX" dirty="0"/>
              <a:t>de análisis y síntesis de resultados:</a:t>
            </a:r>
          </a:p>
          <a:p>
            <a:pPr marL="0" indent="0">
              <a:buNone/>
            </a:pPr>
            <a:r>
              <a:rPr lang="es-MX" dirty="0"/>
              <a:t>1) recursos humanos,</a:t>
            </a:r>
          </a:p>
          <a:p>
            <a:pPr marL="0" indent="0">
              <a:buNone/>
            </a:pPr>
            <a:r>
              <a:rPr lang="es-MX" dirty="0"/>
              <a:t>2) recursos financieros, mediante </a:t>
            </a:r>
            <a:r>
              <a:rPr lang="es-MX" dirty="0" smtClean="0"/>
              <a:t>estimaciones </a:t>
            </a:r>
          </a:p>
          <a:p>
            <a:pPr marL="0" indent="0">
              <a:buNone/>
            </a:pPr>
            <a:r>
              <a:rPr lang="es-MX" dirty="0" smtClean="0"/>
              <a:t>basadas </a:t>
            </a:r>
            <a:r>
              <a:rPr lang="es-MX" dirty="0"/>
              <a:t>en experiencias anteriores y costos</a:t>
            </a:r>
          </a:p>
          <a:p>
            <a:pPr marL="0" indent="0">
              <a:buNone/>
            </a:pPr>
            <a:r>
              <a:rPr lang="es-MX" dirty="0"/>
              <a:t>que faciliten la programación de recursos.</a:t>
            </a:r>
          </a:p>
          <a:p>
            <a:pPr marL="0" indent="0">
              <a:buNone/>
            </a:pPr>
            <a:r>
              <a:rPr lang="es-MX" dirty="0"/>
              <a:t>3) recursos técnicos, y</a:t>
            </a:r>
          </a:p>
          <a:p>
            <a:pPr marL="0" indent="0">
              <a:buNone/>
            </a:pPr>
            <a:r>
              <a:rPr lang="es-MX" dirty="0"/>
              <a:t>4) recursos materiales..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31" y="3335022"/>
            <a:ext cx="2981385" cy="299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detallado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4375" y="1737360"/>
            <a:ext cx="10018713" cy="4389409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Se debe elaborar un plan que contenga </a:t>
            </a:r>
            <a:r>
              <a:rPr lang="es-MX" dirty="0" smtClean="0"/>
              <a:t>los objetivos </a:t>
            </a:r>
            <a:r>
              <a:rPr lang="es-MX" dirty="0"/>
              <a:t>y estructura del proyecto, </a:t>
            </a:r>
            <a:r>
              <a:rPr lang="es-MX" dirty="0" smtClean="0"/>
              <a:t>relaciones entre </a:t>
            </a:r>
            <a:r>
              <a:rPr lang="es-MX" dirty="0"/>
              <a:t>etapas y </a:t>
            </a:r>
            <a:r>
              <a:rPr lang="es-MX" dirty="0" smtClean="0"/>
              <a:t>actividades, objetivos </a:t>
            </a:r>
            <a:r>
              <a:rPr lang="es-MX" dirty="0"/>
              <a:t>de actividades especificas </a:t>
            </a:r>
            <a:r>
              <a:rPr lang="es-MX" dirty="0" smtClean="0"/>
              <a:t>del grado </a:t>
            </a:r>
            <a:r>
              <a:rPr lang="es-MX" dirty="0"/>
              <a:t>de participación cronograma </a:t>
            </a:r>
            <a:r>
              <a:rPr lang="es-MX" dirty="0" smtClean="0"/>
              <a:t>de actividades</a:t>
            </a:r>
            <a:r>
              <a:rPr lang="es-MX" dirty="0"/>
              <a:t>, </a:t>
            </a:r>
            <a:r>
              <a:rPr lang="es-MX" b="1" dirty="0"/>
              <a:t>lugar de trabajo, recursos</a:t>
            </a:r>
          </a:p>
          <a:p>
            <a:r>
              <a:rPr lang="es-MX" b="1" dirty="0"/>
              <a:t>humanos, técnicos, materiales </a:t>
            </a:r>
            <a:r>
              <a:rPr lang="es-MX" b="1" dirty="0" smtClean="0"/>
              <a:t>y económicos.</a:t>
            </a:r>
            <a:endParaRPr lang="es-MX" b="1" dirty="0"/>
          </a:p>
          <a:p>
            <a:r>
              <a:rPr lang="es-MX" b="1" dirty="0"/>
              <a:t>Bases para la </a:t>
            </a:r>
            <a:r>
              <a:rPr lang="es-MX" b="1" dirty="0" smtClean="0"/>
              <a:t>confidencialidad, </a:t>
            </a:r>
            <a:r>
              <a:rPr lang="es-MX" b="1" dirty="0"/>
              <a:t>generar el</a:t>
            </a:r>
          </a:p>
          <a:p>
            <a:r>
              <a:rPr lang="es-MX" b="1" dirty="0"/>
              <a:t>ciclo de vida el proyecto, excepciones y</a:t>
            </a:r>
          </a:p>
          <a:p>
            <a:r>
              <a:rPr lang="es-MX" b="1" dirty="0"/>
              <a:t>control de acceso a la misma.</a:t>
            </a:r>
          </a:p>
          <a:p>
            <a:r>
              <a:rPr lang="es-MX" b="1" dirty="0" smtClean="0"/>
              <a:t>Titularidad </a:t>
            </a:r>
            <a:r>
              <a:rPr lang="es-MX" b="1" dirty="0"/>
              <a:t>y derechos de propiedad</a:t>
            </a:r>
          </a:p>
          <a:p>
            <a:r>
              <a:rPr lang="es-MX" b="1" dirty="0"/>
              <a:t>intelectual de productos que deriven del</a:t>
            </a:r>
          </a:p>
          <a:p>
            <a:r>
              <a:rPr lang="es-MX" b="1" dirty="0"/>
              <a:t>proyecto.</a:t>
            </a:r>
          </a:p>
          <a:p>
            <a:r>
              <a:rPr lang="es-MX" b="1" dirty="0" smtClean="0"/>
              <a:t>Condiciones </a:t>
            </a:r>
            <a:r>
              <a:rPr lang="es-MX" b="1" dirty="0"/>
              <a:t>y consecuencias de la</a:t>
            </a:r>
          </a:p>
          <a:p>
            <a:r>
              <a:rPr lang="es-MX" b="1" dirty="0"/>
              <a:t>terminación o rescisión del convenio</a:t>
            </a:r>
            <a:r>
              <a:rPr lang="es-MX" dirty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590" y="2740504"/>
            <a:ext cx="4947967" cy="35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895" y="579901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s-MX" dirty="0"/>
              <a:t>Estructura Organizativa y personal participante.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Se debe definir la estructura organizativa, responsabilidades, funciones </a:t>
            </a:r>
            <a:r>
              <a:rPr lang="es-MX" dirty="0" smtClean="0"/>
              <a:t>e interrelaciones.</a:t>
            </a:r>
          </a:p>
          <a:p>
            <a:pPr marL="0" indent="0">
              <a:buNone/>
            </a:pPr>
            <a:r>
              <a:rPr lang="es-MX" dirty="0"/>
              <a:t>Se debe asegurar la competencia del personal, la cantidad de </a:t>
            </a:r>
            <a:r>
              <a:rPr lang="es-MX" dirty="0" smtClean="0"/>
              <a:t>miembros, gestionando </a:t>
            </a:r>
            <a:r>
              <a:rPr lang="es-MX" dirty="0"/>
              <a:t>los medios para lograr estas obligaciones.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20" y="3734675"/>
            <a:ext cx="3356950" cy="21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Presupuesto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644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Se debe realizar un presupuesto coherentes con los</a:t>
            </a:r>
          </a:p>
          <a:p>
            <a:r>
              <a:rPr lang="es-MX" dirty="0"/>
              <a:t>objetivos del </a:t>
            </a:r>
            <a:r>
              <a:rPr lang="es-MX" dirty="0" smtClean="0"/>
              <a:t>proyecto </a:t>
            </a:r>
          </a:p>
          <a:p>
            <a:r>
              <a:rPr lang="es-MX" dirty="0" smtClean="0"/>
              <a:t>a</a:t>
            </a:r>
            <a:r>
              <a:rPr lang="es-MX" dirty="0"/>
              <a:t>) Costo de recursos materiales, humanos,</a:t>
            </a:r>
          </a:p>
          <a:p>
            <a:r>
              <a:rPr lang="es-MX" dirty="0"/>
              <a:t>tecnológicos y financieros a emplear</a:t>
            </a:r>
          </a:p>
          <a:p>
            <a:r>
              <a:rPr lang="es-MX" b="1" dirty="0"/>
              <a:t>4.6 Presupuesto</a:t>
            </a:r>
          </a:p>
          <a:p>
            <a:r>
              <a:rPr lang="es-MX" dirty="0" smtClean="0"/>
              <a:t>b</a:t>
            </a:r>
            <a:r>
              <a:rPr lang="es-MX" dirty="0"/>
              <a:t>) Costos </a:t>
            </a:r>
            <a:r>
              <a:rPr lang="es-MX" dirty="0" err="1" smtClean="0"/>
              <a:t>autorizados,rubros</a:t>
            </a:r>
            <a:r>
              <a:rPr lang="es-MX" dirty="0" smtClean="0"/>
              <a:t> elegibles y no elegibles</a:t>
            </a:r>
            <a:endParaRPr lang="es-MX" dirty="0"/>
          </a:p>
          <a:p>
            <a:r>
              <a:rPr lang="es-MX" dirty="0"/>
              <a:t>c) Formato definido con reglas de operación, de tal</a:t>
            </a:r>
          </a:p>
          <a:p>
            <a:r>
              <a:rPr lang="es-MX" dirty="0"/>
              <a:t>forma que facilite transparencia, comprensión,</a:t>
            </a:r>
          </a:p>
          <a:p>
            <a:r>
              <a:rPr lang="es-MX" dirty="0"/>
              <a:t>aprobación, evaluación, y control de</a:t>
            </a:r>
          </a:p>
          <a:p>
            <a:r>
              <a:rPr lang="es-MX" dirty="0"/>
              <a:t>cumplimiento.</a:t>
            </a:r>
          </a:p>
          <a:p>
            <a:r>
              <a:rPr lang="es-MX" dirty="0"/>
              <a:t>d) Contabilidad que permita, identificar, registrar,</a:t>
            </a:r>
          </a:p>
          <a:p>
            <a:r>
              <a:rPr lang="es-MX" dirty="0"/>
              <a:t>controlar los recursos asignados.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82" y="2557988"/>
            <a:ext cx="3484313" cy="24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Presupuesto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2001" y="1743972"/>
            <a:ext cx="9169315" cy="4605070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Desglose de costos</a:t>
            </a:r>
          </a:p>
          <a:p>
            <a:r>
              <a:rPr lang="es-MX" dirty="0"/>
              <a:t>Las reglas de se apliquen deben emplear métodos y </a:t>
            </a:r>
            <a:r>
              <a:rPr lang="es-MX" dirty="0" smtClean="0"/>
              <a:t>técnicas sustentadas </a:t>
            </a:r>
            <a:r>
              <a:rPr lang="es-MX" dirty="0"/>
              <a:t>en procedimientos contables </a:t>
            </a:r>
            <a:r>
              <a:rPr lang="es-MX" dirty="0" smtClean="0"/>
              <a:t>aprobados, incluyendo</a:t>
            </a:r>
            <a:r>
              <a:rPr lang="es-MX" dirty="0"/>
              <a:t>:</a:t>
            </a:r>
          </a:p>
          <a:p>
            <a:r>
              <a:rPr lang="es-MX" dirty="0"/>
              <a:t>a) nomina de personal propio</a:t>
            </a:r>
          </a:p>
          <a:p>
            <a:r>
              <a:rPr lang="es-MX" dirty="0" smtClean="0"/>
              <a:t>b</a:t>
            </a:r>
            <a:r>
              <a:rPr lang="es-MX" dirty="0"/>
              <a:t>) Honorarios</a:t>
            </a:r>
          </a:p>
          <a:p>
            <a:r>
              <a:rPr lang="es-MX" dirty="0"/>
              <a:t>c) Equipos</a:t>
            </a:r>
          </a:p>
          <a:p>
            <a:r>
              <a:rPr lang="es-MX" dirty="0"/>
              <a:t>d) Materiales</a:t>
            </a:r>
          </a:p>
          <a:p>
            <a:r>
              <a:rPr lang="es-MX" dirty="0"/>
              <a:t>e) Imprevistos</a:t>
            </a:r>
          </a:p>
          <a:p>
            <a:r>
              <a:rPr lang="es-MX" dirty="0"/>
              <a:t>f) intereses bancarios</a:t>
            </a:r>
          </a:p>
          <a:p>
            <a:r>
              <a:rPr lang="es-MX" dirty="0"/>
              <a:t>g) tipos de cambio</a:t>
            </a:r>
          </a:p>
          <a:p>
            <a:r>
              <a:rPr lang="es-MX" dirty="0"/>
              <a:t>h) compra de bases de datos</a:t>
            </a:r>
          </a:p>
          <a:p>
            <a:r>
              <a:rPr lang="es-MX" dirty="0"/>
              <a:t>i) gastos de operación</a:t>
            </a:r>
          </a:p>
          <a:p>
            <a:r>
              <a:rPr lang="es-MX" dirty="0"/>
              <a:t>j) Asesorías</a:t>
            </a:r>
          </a:p>
          <a:p>
            <a:r>
              <a:rPr lang="es-MX" dirty="0"/>
              <a:t>k) apoyos resultantes de relación con IES y </a:t>
            </a:r>
            <a:r>
              <a:rPr lang="es-MX" dirty="0" err="1"/>
              <a:t>OIDt</a:t>
            </a:r>
            <a:r>
              <a:rPr lang="es-MX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40" y="2501119"/>
            <a:ext cx="5096055" cy="38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del Programa de Trabajo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debe describir la estructura de </a:t>
            </a:r>
            <a:r>
              <a:rPr lang="es-MX" dirty="0" smtClean="0"/>
              <a:t>toma de </a:t>
            </a:r>
            <a:r>
              <a:rPr lang="es-MX" dirty="0"/>
              <a:t>decisiones, criterios de calidad </a:t>
            </a:r>
            <a:r>
              <a:rPr lang="es-MX" dirty="0" smtClean="0"/>
              <a:t>y control </a:t>
            </a:r>
            <a:r>
              <a:rPr lang="es-MX" dirty="0"/>
              <a:t>de </a:t>
            </a:r>
            <a:r>
              <a:rPr lang="es-MX" dirty="0" smtClean="0"/>
              <a:t>operaciones</a:t>
            </a:r>
          </a:p>
          <a:p>
            <a:r>
              <a:rPr lang="es-MX" b="1" dirty="0"/>
              <a:t>Identificación de riesgos y puntos </a:t>
            </a:r>
            <a:r>
              <a:rPr lang="es-MX" b="1" dirty="0" smtClean="0"/>
              <a:t>críticos</a:t>
            </a:r>
          </a:p>
          <a:p>
            <a:r>
              <a:rPr lang="es-MX" b="1" dirty="0"/>
              <a:t>Medición de avances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45" y="3435738"/>
            <a:ext cx="3734879" cy="280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Protección </a:t>
            </a:r>
            <a:r>
              <a:rPr lang="es-MX" dirty="0"/>
              <a:t>de la Propiedad de los resultados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debe analizar alguna modalidad de </a:t>
            </a:r>
            <a:r>
              <a:rPr lang="es-MX" dirty="0" smtClean="0"/>
              <a:t>protección en </a:t>
            </a:r>
            <a:r>
              <a:rPr lang="es-MX" dirty="0"/>
              <a:t>material de propiedad del conocimiento, </a:t>
            </a:r>
            <a:r>
              <a:rPr lang="es-MX" dirty="0" smtClean="0"/>
              <a:t>y generar estrategias de </a:t>
            </a:r>
            <a:r>
              <a:rPr lang="es-MX" b="1" dirty="0"/>
              <a:t>Transferencia de Tecnología y Propiedad </a:t>
            </a:r>
            <a:r>
              <a:rPr lang="es-MX" b="1" dirty="0" smtClean="0"/>
              <a:t>Intelectual</a:t>
            </a:r>
          </a:p>
          <a:p>
            <a:r>
              <a:rPr lang="es-MX" b="1" dirty="0" smtClean="0"/>
              <a:t>Derechos de la propiedad industrial</a:t>
            </a:r>
            <a:endParaRPr lang="es-MX" b="1" dirty="0"/>
          </a:p>
          <a:p>
            <a:r>
              <a:rPr lang="es-MX" b="1" dirty="0" smtClean="0"/>
              <a:t>Patentes</a:t>
            </a:r>
          </a:p>
          <a:p>
            <a:r>
              <a:rPr lang="es-MX" b="1" dirty="0" smtClean="0"/>
              <a:t>Secretos industriales</a:t>
            </a:r>
          </a:p>
          <a:p>
            <a:r>
              <a:rPr lang="es-MX" b="1" dirty="0" smtClean="0"/>
              <a:t>Modelos de utilidad</a:t>
            </a:r>
          </a:p>
          <a:p>
            <a:r>
              <a:rPr lang="es-MX" b="1" dirty="0" smtClean="0"/>
              <a:t>Diseños industriales</a:t>
            </a:r>
          </a:p>
          <a:p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76" y="2539842"/>
            <a:ext cx="2985589" cy="22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Cierre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debe hacer un informe que compruebe </a:t>
            </a:r>
            <a:r>
              <a:rPr lang="es-MX" dirty="0" smtClean="0"/>
              <a:t>el cumplimiento </a:t>
            </a:r>
            <a:r>
              <a:rPr lang="es-MX" dirty="0"/>
              <a:t>en la justificación </a:t>
            </a:r>
            <a:r>
              <a:rPr lang="es-MX" dirty="0" smtClean="0"/>
              <a:t>del </a:t>
            </a:r>
            <a:r>
              <a:rPr lang="es-MX" dirty="0"/>
              <a:t>proyecto, presentar el cierre de estados </a:t>
            </a:r>
            <a:r>
              <a:rPr lang="es-MX" dirty="0" smtClean="0"/>
              <a:t>y resultados </a:t>
            </a:r>
            <a:r>
              <a:rPr lang="es-MX" dirty="0"/>
              <a:t>financieros en concordancia </a:t>
            </a:r>
            <a:r>
              <a:rPr lang="es-MX" dirty="0" smtClean="0"/>
              <a:t>al presupuesto </a:t>
            </a:r>
            <a:r>
              <a:rPr lang="es-MX" dirty="0"/>
              <a:t>solicitado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b="1" dirty="0"/>
              <a:t>Evaluación de impactos </a:t>
            </a:r>
            <a:r>
              <a:rPr lang="es-MX" b="1" dirty="0" smtClean="0"/>
              <a:t>y beneficios </a:t>
            </a:r>
            <a:r>
              <a:rPr lang="es-MX" b="1" dirty="0"/>
              <a:t>del proyecto tecnológico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76" y="2506774"/>
            <a:ext cx="3470694" cy="347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explotación de los 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a) Clientes </a:t>
            </a:r>
            <a:r>
              <a:rPr lang="es-MX" dirty="0" smtClean="0"/>
              <a:t>potenciales</a:t>
            </a:r>
          </a:p>
          <a:p>
            <a:endParaRPr lang="es-MX" dirty="0"/>
          </a:p>
          <a:p>
            <a:r>
              <a:rPr lang="es-MX" dirty="0"/>
              <a:t>b) </a:t>
            </a:r>
            <a:r>
              <a:rPr lang="es-MX" dirty="0" smtClean="0"/>
              <a:t>Evaluación </a:t>
            </a:r>
            <a:r>
              <a:rPr lang="es-MX" dirty="0"/>
              <a:t>económica y </a:t>
            </a:r>
            <a:r>
              <a:rPr lang="es-MX" dirty="0" smtClean="0"/>
              <a:t>financiera</a:t>
            </a:r>
          </a:p>
          <a:p>
            <a:endParaRPr lang="es-MX" dirty="0"/>
          </a:p>
          <a:p>
            <a:r>
              <a:rPr lang="es-MX" dirty="0"/>
              <a:t>c) ventajas </a:t>
            </a:r>
            <a:r>
              <a:rPr lang="es-MX" dirty="0" smtClean="0"/>
              <a:t>competitivas</a:t>
            </a:r>
          </a:p>
          <a:p>
            <a:endParaRPr lang="es-MX" dirty="0"/>
          </a:p>
          <a:p>
            <a:r>
              <a:rPr lang="es-MX" dirty="0"/>
              <a:t>d) Propiedad intelectual y transferencia de </a:t>
            </a:r>
            <a:r>
              <a:rPr lang="es-MX" dirty="0" smtClean="0"/>
              <a:t>tecnología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750" y="2095141"/>
            <a:ext cx="2800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Gracias!!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64" y="3200570"/>
            <a:ext cx="6022848" cy="131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Innovación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 smtClean="0"/>
              <a:t>La </a:t>
            </a:r>
            <a:r>
              <a:rPr lang="es-MX" sz="2800" dirty="0"/>
              <a:t>innovación es </a:t>
            </a:r>
            <a:r>
              <a:rPr lang="es-MX" sz="2800" dirty="0" smtClean="0"/>
              <a:t>el desarrollo y mejora de </a:t>
            </a:r>
            <a:r>
              <a:rPr lang="es-MX" sz="2800" dirty="0"/>
              <a:t>un producto (bien o servicio) nuevo </a:t>
            </a:r>
            <a:r>
              <a:rPr lang="es-MX" sz="2800" dirty="0" smtClean="0"/>
              <a:t>o significativamente mejorado, de </a:t>
            </a:r>
            <a:r>
              <a:rPr lang="es-MX" sz="2800" dirty="0"/>
              <a:t>un </a:t>
            </a:r>
            <a:r>
              <a:rPr lang="es-MX" sz="2800" dirty="0" smtClean="0"/>
              <a:t>proceso, de </a:t>
            </a:r>
            <a:r>
              <a:rPr lang="es-MX" sz="2800" dirty="0"/>
              <a:t>un nuevo método de </a:t>
            </a:r>
            <a:r>
              <a:rPr lang="es-MX" sz="2800" dirty="0" smtClean="0"/>
              <a:t>comercialización, o </a:t>
            </a:r>
            <a:r>
              <a:rPr lang="es-MX" sz="2800" dirty="0"/>
              <a:t>de un nuevo </a:t>
            </a:r>
            <a:r>
              <a:rPr lang="es-MX" sz="2800" dirty="0" smtClean="0"/>
              <a:t>método organizacional en </a:t>
            </a:r>
            <a:r>
              <a:rPr lang="es-MX" sz="2800" dirty="0"/>
              <a:t>las prácticas de negocios, en la organización </a:t>
            </a:r>
            <a:r>
              <a:rPr lang="es-MX" sz="2800" dirty="0" smtClean="0"/>
              <a:t>del lugar </a:t>
            </a:r>
            <a:r>
              <a:rPr lang="es-MX" sz="2800" dirty="0"/>
              <a:t>de trabajo o en las relaciones </a:t>
            </a:r>
            <a:r>
              <a:rPr lang="es-MX" sz="2800" dirty="0" smtClean="0"/>
              <a:t>externas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476" y="3933645"/>
            <a:ext cx="2983847" cy="23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 proyecto?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132162"/>
            <a:ext cx="8556837" cy="2319067"/>
          </a:xfrm>
        </p:spPr>
        <p:txBody>
          <a:bodyPr>
            <a:normAutofit fontScale="92500" lnSpcReduction="20000"/>
          </a:bodyPr>
          <a:lstStyle/>
          <a:p>
            <a:r>
              <a:rPr lang="es-MX" sz="2400" dirty="0" smtClean="0"/>
              <a:t>Planificación </a:t>
            </a:r>
            <a:r>
              <a:rPr lang="es-MX" sz="2400" dirty="0" smtClean="0"/>
              <a:t>de un conjunto de actividades para desarrollar un producto proceso o servicio</a:t>
            </a:r>
          </a:p>
          <a:p>
            <a:r>
              <a:rPr lang="es-MX" sz="2400" dirty="0" smtClean="0"/>
              <a:t>Proyectos de Infraestructura, equipamiento y software.</a:t>
            </a:r>
          </a:p>
          <a:p>
            <a:r>
              <a:rPr lang="es-MX" sz="2400" dirty="0"/>
              <a:t>Proyectos </a:t>
            </a:r>
            <a:r>
              <a:rPr lang="es-MX" sz="2400" dirty="0" smtClean="0"/>
              <a:t>para negocios futuros </a:t>
            </a:r>
            <a:r>
              <a:rPr lang="es-MX" sz="2400" dirty="0" err="1" smtClean="0"/>
              <a:t>I+D+i</a:t>
            </a:r>
            <a:endParaRPr lang="es-MX" sz="2400" dirty="0" smtClean="0"/>
          </a:p>
          <a:p>
            <a:r>
              <a:rPr lang="es-MX" sz="2400" dirty="0" smtClean="0"/>
              <a:t>Proyectos </a:t>
            </a:r>
            <a:r>
              <a:rPr lang="es-MX" sz="2400" dirty="0" smtClean="0"/>
              <a:t>de comercialización</a:t>
            </a:r>
            <a:endParaRPr lang="es-MX" sz="2400" dirty="0" smtClean="0"/>
          </a:p>
          <a:p>
            <a:r>
              <a:rPr lang="es-MX" sz="2400" dirty="0"/>
              <a:t>Proyectos </a:t>
            </a:r>
            <a:r>
              <a:rPr lang="es-MX" sz="2400" dirty="0" smtClean="0"/>
              <a:t>de Mejoramiento y mejores </a:t>
            </a:r>
            <a:r>
              <a:rPr lang="es-MX" sz="2400" dirty="0"/>
              <a:t>practicas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035" y="4639951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 la Norma </a:t>
            </a:r>
            <a:r>
              <a:rPr lang="es-MX" dirty="0"/>
              <a:t>NMX‐GT‐002‐IMNC‐2008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71238" y="1737359"/>
            <a:ext cx="5278800" cy="46979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1</a:t>
            </a:r>
            <a:r>
              <a:rPr lang="es-MX" dirty="0"/>
              <a:t>. GENERALIDADES</a:t>
            </a:r>
          </a:p>
          <a:p>
            <a:pPr marL="0" indent="0">
              <a:buNone/>
            </a:pPr>
            <a:r>
              <a:rPr lang="es-MX" dirty="0"/>
              <a:t>2. RESPONSABILIDADES</a:t>
            </a:r>
          </a:p>
          <a:p>
            <a:pPr marL="0" indent="0">
              <a:buNone/>
            </a:pPr>
            <a:r>
              <a:rPr lang="es-MX" dirty="0"/>
              <a:t>3. JUSTIFICACIÓN DEL PROYECTO</a:t>
            </a:r>
          </a:p>
          <a:p>
            <a:pPr marL="0" indent="0">
              <a:buNone/>
            </a:pPr>
            <a:r>
              <a:rPr lang="es-MX" dirty="0"/>
              <a:t>4. ANÁLISIS DE FACTIBILIDAD </a:t>
            </a:r>
            <a:r>
              <a:rPr lang="es-MX" dirty="0" smtClean="0"/>
              <a:t>DEL PROYECTO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5. PLAN DETALLADO DEL PROYECTO</a:t>
            </a:r>
          </a:p>
          <a:p>
            <a:pPr marL="0" indent="0">
              <a:buNone/>
            </a:pPr>
            <a:r>
              <a:rPr lang="es-MX" dirty="0"/>
              <a:t>6. PRESUPUESTO</a:t>
            </a:r>
          </a:p>
          <a:p>
            <a:pPr marL="0" indent="0">
              <a:buNone/>
            </a:pPr>
            <a:r>
              <a:rPr lang="es-MX" dirty="0"/>
              <a:t>7. CONTROL DEL PROGRAMA DE</a:t>
            </a:r>
          </a:p>
          <a:p>
            <a:pPr marL="0" indent="0">
              <a:buNone/>
            </a:pPr>
            <a:r>
              <a:rPr lang="es-MX" dirty="0"/>
              <a:t>TRABAJO DEL PROYECTO.</a:t>
            </a:r>
          </a:p>
          <a:p>
            <a:pPr marL="0" indent="0">
              <a:buNone/>
            </a:pPr>
            <a:r>
              <a:rPr lang="es-MX" dirty="0"/>
              <a:t>8. PROTECCIÓN DE LA PROPIEDAD DE</a:t>
            </a:r>
          </a:p>
          <a:p>
            <a:pPr marL="0" indent="0">
              <a:buNone/>
            </a:pPr>
            <a:r>
              <a:rPr lang="es-MX" dirty="0"/>
              <a:t>LOS RESULTADOS DEL PROYECTO.</a:t>
            </a:r>
          </a:p>
          <a:p>
            <a:pPr marL="0" indent="0">
              <a:buNone/>
            </a:pPr>
            <a:r>
              <a:rPr lang="es-MX" dirty="0"/>
              <a:t>9. CIERRE DEL PROYECTO.</a:t>
            </a:r>
          </a:p>
          <a:p>
            <a:pPr marL="0" indent="0">
              <a:buNone/>
            </a:pPr>
            <a:r>
              <a:rPr lang="es-MX" dirty="0"/>
              <a:t>10. EXPLOTACIÓN DE LOS RESULTADOS</a:t>
            </a:r>
          </a:p>
          <a:p>
            <a:pPr marL="0" indent="0">
              <a:buNone/>
            </a:pPr>
            <a:r>
              <a:rPr lang="es-MX" dirty="0"/>
              <a:t>DEL PROYECTO.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506" y="2353860"/>
            <a:ext cx="3257766" cy="32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7856939" cy="4023360"/>
          </a:xfrm>
        </p:spPr>
        <p:txBody>
          <a:bodyPr>
            <a:normAutofit/>
          </a:bodyPr>
          <a:lstStyle/>
          <a:p>
            <a:r>
              <a:rPr lang="es-MX" dirty="0"/>
              <a:t>INFORMACIÓN DE LA EMPRESA Y PRIORIDADES ORGANIZACIONALES</a:t>
            </a:r>
          </a:p>
          <a:p>
            <a:r>
              <a:rPr lang="es-MX" dirty="0" smtClean="0"/>
              <a:t>MOTIVACIÓN</a:t>
            </a:r>
          </a:p>
          <a:p>
            <a:r>
              <a:rPr lang="es-MX" dirty="0" smtClean="0"/>
              <a:t>OPORTUNIDAD TECNOLÓGICA</a:t>
            </a:r>
          </a:p>
          <a:p>
            <a:r>
              <a:rPr lang="es-MX" dirty="0" smtClean="0"/>
              <a:t>ECONÓMICA</a:t>
            </a:r>
          </a:p>
          <a:p>
            <a:r>
              <a:rPr lang="es-MX" dirty="0" smtClean="0"/>
              <a:t>SOCIAL</a:t>
            </a:r>
          </a:p>
          <a:p>
            <a:r>
              <a:rPr lang="es-MX" dirty="0" smtClean="0"/>
              <a:t>POLÍTICA</a:t>
            </a:r>
          </a:p>
          <a:p>
            <a:r>
              <a:rPr lang="es-MX" dirty="0" smtClean="0"/>
              <a:t>ECOLÓGICA</a:t>
            </a:r>
          </a:p>
          <a:p>
            <a:r>
              <a:rPr lang="es-MX" dirty="0" smtClean="0"/>
              <a:t>COMPATIBLE CON SU VOCACIÓN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70" y="2932291"/>
            <a:ext cx="3685032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Responsabilidades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Responsable de proyecto</a:t>
            </a:r>
            <a:r>
              <a:rPr lang="es-MX" dirty="0"/>
              <a:t>, quien será el titula de </a:t>
            </a:r>
            <a:r>
              <a:rPr lang="es-MX" dirty="0" smtClean="0"/>
              <a:t>la administración </a:t>
            </a:r>
            <a:r>
              <a:rPr lang="es-MX" dirty="0"/>
              <a:t>(vigilar su </a:t>
            </a:r>
            <a:r>
              <a:rPr lang="es-MX" dirty="0" smtClean="0"/>
              <a:t>realización, controlar </a:t>
            </a:r>
            <a:r>
              <a:rPr lang="es-MX" dirty="0"/>
              <a:t>el desarrollo, preparar el </a:t>
            </a:r>
            <a:r>
              <a:rPr lang="es-MX" dirty="0" smtClean="0"/>
              <a:t>plan de </a:t>
            </a:r>
            <a:r>
              <a:rPr lang="es-MX" dirty="0"/>
              <a:t>protección, </a:t>
            </a:r>
            <a:r>
              <a:rPr lang="es-MX" dirty="0" smtClean="0"/>
              <a:t>y explotación </a:t>
            </a:r>
            <a:r>
              <a:rPr lang="es-MX" dirty="0"/>
              <a:t>de </a:t>
            </a:r>
            <a:r>
              <a:rPr lang="es-MX" dirty="0" smtClean="0"/>
              <a:t>los resultados</a:t>
            </a:r>
            <a:r>
              <a:rPr lang="es-MX" dirty="0"/>
              <a:t>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54" y="2961286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de un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Define la forma de como el proyecto solucionará la problemática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 </a:t>
            </a:r>
            <a:r>
              <a:rPr lang="es-MX" dirty="0"/>
              <a:t>Justificación debe Incluir:</a:t>
            </a:r>
          </a:p>
          <a:p>
            <a:pPr marL="0" indent="0">
              <a:buNone/>
            </a:pPr>
            <a:r>
              <a:rPr lang="es-MX" dirty="0"/>
              <a:t>a) Resumen ejecutivo</a:t>
            </a:r>
          </a:p>
          <a:p>
            <a:pPr marL="0" indent="0">
              <a:buNone/>
            </a:pPr>
            <a:r>
              <a:rPr lang="es-MX" dirty="0"/>
              <a:t>b) La motivación.</a:t>
            </a:r>
          </a:p>
          <a:p>
            <a:pPr marL="0" indent="0">
              <a:buNone/>
            </a:pPr>
            <a:r>
              <a:rPr lang="es-MX" dirty="0"/>
              <a:t>c) Objetivos del proyecto</a:t>
            </a:r>
          </a:p>
          <a:p>
            <a:pPr marL="0" indent="0">
              <a:buNone/>
            </a:pPr>
            <a:r>
              <a:rPr lang="es-MX" dirty="0"/>
              <a:t>d) resultados esperados</a:t>
            </a:r>
          </a:p>
          <a:p>
            <a:pPr marL="0" indent="0">
              <a:buNone/>
            </a:pPr>
            <a:r>
              <a:rPr lang="es-MX" dirty="0"/>
              <a:t>e) Los beneficios.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123266"/>
            <a:ext cx="4440950" cy="36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Factibilidad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Evalúa el grado de éxito del proyecto </a:t>
            </a:r>
          </a:p>
          <a:p>
            <a:pPr marL="0" indent="0">
              <a:buNone/>
            </a:pPr>
            <a:r>
              <a:rPr lang="es-MX" dirty="0" smtClean="0"/>
              <a:t>Resumen </a:t>
            </a:r>
            <a:r>
              <a:rPr lang="es-MX" dirty="0"/>
              <a:t>del análisis de factibilidad: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a) Debe describirse brevemente </a:t>
            </a:r>
            <a:r>
              <a:rPr lang="es-MX" dirty="0"/>
              <a:t>el proyecto y su predicción de acuerdo </a:t>
            </a:r>
            <a:r>
              <a:rPr lang="es-MX" dirty="0" smtClean="0"/>
              <a:t>a análisis </a:t>
            </a:r>
            <a:r>
              <a:rPr lang="es-MX" dirty="0"/>
              <a:t>de estudio.</a:t>
            </a:r>
          </a:p>
          <a:p>
            <a:pPr marL="0" indent="0">
              <a:buNone/>
            </a:pPr>
            <a:r>
              <a:rPr lang="es-MX" dirty="0"/>
              <a:t>b) Antecedentes del análisis de factibilidad: Presentar </a:t>
            </a:r>
            <a:r>
              <a:rPr lang="es-MX" dirty="0" smtClean="0"/>
              <a:t>la experiencias </a:t>
            </a:r>
            <a:r>
              <a:rPr lang="es-MX" dirty="0"/>
              <a:t>de trabajo pertinentes y </a:t>
            </a:r>
            <a:r>
              <a:rPr lang="es-MX" dirty="0" smtClean="0"/>
              <a:t>conocimientos científicos </a:t>
            </a:r>
            <a:r>
              <a:rPr lang="es-MX" dirty="0"/>
              <a:t>técnicos y /o socioeconómicos base </a:t>
            </a:r>
            <a:r>
              <a:rPr lang="es-MX" dirty="0" smtClean="0"/>
              <a:t>para analizar </a:t>
            </a:r>
            <a:r>
              <a:rPr lang="es-MX" dirty="0"/>
              <a:t>el proyecto.</a:t>
            </a:r>
          </a:p>
          <a:p>
            <a:pPr marL="0" indent="0">
              <a:buNone/>
            </a:pPr>
            <a:r>
              <a:rPr lang="es-MX" dirty="0"/>
              <a:t>c) Análisis del entorno del Proyecto: Debe contener </a:t>
            </a:r>
            <a:r>
              <a:rPr lang="es-MX" dirty="0" smtClean="0"/>
              <a:t>como mínimo </a:t>
            </a:r>
            <a:r>
              <a:rPr lang="es-MX" dirty="0"/>
              <a:t>análisis de competitividad y estudios de mercado</a:t>
            </a:r>
            <a:r>
              <a:rPr lang="es-MX" dirty="0" smtClean="0"/>
              <a:t>. Generar Modelos de negocio bien definidos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809" y="4537494"/>
            <a:ext cx="2694385" cy="178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Factibilidad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64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d</a:t>
            </a:r>
            <a:r>
              <a:rPr lang="es-MX" dirty="0" smtClean="0"/>
              <a:t>) </a:t>
            </a:r>
            <a:r>
              <a:rPr lang="es-MX" dirty="0"/>
              <a:t>Estudio del estado de la Técnica: Se debe </a:t>
            </a:r>
            <a:r>
              <a:rPr lang="es-MX" dirty="0" smtClean="0"/>
              <a:t>describir el </a:t>
            </a:r>
            <a:r>
              <a:rPr lang="es-MX" dirty="0"/>
              <a:t>Estado actual de la técnica, incorporando </a:t>
            </a:r>
            <a:r>
              <a:rPr lang="es-MX" dirty="0" smtClean="0"/>
              <a:t>los resultados </a:t>
            </a:r>
            <a:r>
              <a:rPr lang="es-MX" dirty="0"/>
              <a:t>de los estudios realizados de:</a:t>
            </a:r>
          </a:p>
          <a:p>
            <a:r>
              <a:rPr lang="es-MX" dirty="0"/>
              <a:t>1) Diagnóstico del Monitoreo Tecnológico.</a:t>
            </a:r>
          </a:p>
          <a:p>
            <a:r>
              <a:rPr lang="es-MX" dirty="0"/>
              <a:t>2) Solicitudes y patentes concedidas.</a:t>
            </a:r>
          </a:p>
          <a:p>
            <a:r>
              <a:rPr lang="es-MX" dirty="0"/>
              <a:t>3) Artículos de investigación y publicaciones</a:t>
            </a:r>
          </a:p>
          <a:p>
            <a:r>
              <a:rPr lang="es-MX" dirty="0"/>
              <a:t>4) Tecnologías disponibles.</a:t>
            </a:r>
          </a:p>
          <a:p>
            <a:r>
              <a:rPr lang="es-MX" dirty="0"/>
              <a:t>5) Productos y servicios disponibles en el mercado, y</a:t>
            </a:r>
          </a:p>
          <a:p>
            <a:r>
              <a:rPr lang="es-MX" dirty="0"/>
              <a:t>6) Requisitos legales, regulatorios y éticos.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661" y="3245239"/>
            <a:ext cx="3374362" cy="27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976</TotalTime>
  <Words>973</Words>
  <Application>Microsoft Office PowerPoint</Application>
  <PresentationFormat>Panorámica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Retrospección</vt:lpstr>
      <vt:lpstr>GENERACIÓN DE PROPUESTAS PARA FONDOS PEI</vt:lpstr>
      <vt:lpstr>Innovación</vt:lpstr>
      <vt:lpstr>¿Qué es un proyecto?</vt:lpstr>
      <vt:lpstr>Estructura de la Norma NMX‐GT‐002‐IMNC‐2008</vt:lpstr>
      <vt:lpstr>Generalidades</vt:lpstr>
      <vt:lpstr>Responsabilidades</vt:lpstr>
      <vt:lpstr>Justificación de un Proyecto</vt:lpstr>
      <vt:lpstr>Análisis de Factibilidad del Proyecto</vt:lpstr>
      <vt:lpstr>Análisis de Factibilidad del Proyecto</vt:lpstr>
      <vt:lpstr>Análisis de Factibilidad del Proyecto</vt:lpstr>
      <vt:lpstr>Plan detallado del Proyecto</vt:lpstr>
      <vt:lpstr>Estructura Organizativa y personal participante. </vt:lpstr>
      <vt:lpstr>Presupuesto</vt:lpstr>
      <vt:lpstr>Presupuesto</vt:lpstr>
      <vt:lpstr>Control del Programa de Trabajo</vt:lpstr>
      <vt:lpstr>Protección de la Propiedad de los resultados del Proyecto</vt:lpstr>
      <vt:lpstr>Cierre del Proyecto</vt:lpstr>
      <vt:lpstr>Plan de explotación de los resultados</vt:lpstr>
      <vt:lpstr>Gracias!!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GENERACIÓN DE PROPUESTAS PARA FONDOS PEI</dc:title>
  <dc:creator>Bernie Álvarez</dc:creator>
  <cp:lastModifiedBy>Bernie Álvarez</cp:lastModifiedBy>
  <cp:revision>35</cp:revision>
  <dcterms:created xsi:type="dcterms:W3CDTF">2014-08-28T03:55:38Z</dcterms:created>
  <dcterms:modified xsi:type="dcterms:W3CDTF">2014-09-03T19:24:59Z</dcterms:modified>
</cp:coreProperties>
</file>