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317" r:id="rId6"/>
    <p:sldId id="318" r:id="rId7"/>
    <p:sldId id="320" r:id="rId8"/>
    <p:sldId id="321" r:id="rId9"/>
    <p:sldId id="322" r:id="rId10"/>
    <p:sldId id="323" r:id="rId11"/>
    <p:sldId id="324" r:id="rId12"/>
    <p:sldId id="325" r:id="rId13"/>
    <p:sldId id="326" r:id="rId14"/>
    <p:sldId id="279" r:id="rId15"/>
    <p:sldId id="280" r:id="rId16"/>
    <p:sldId id="285" r:id="rId17"/>
    <p:sldId id="281" r:id="rId18"/>
    <p:sldId id="282" r:id="rId19"/>
    <p:sldId id="286" r:id="rId20"/>
    <p:sldId id="287" r:id="rId21"/>
    <p:sldId id="288" r:id="rId22"/>
    <p:sldId id="289" r:id="rId23"/>
    <p:sldId id="283" r:id="rId24"/>
    <p:sldId id="271" r:id="rId25"/>
    <p:sldId id="272" r:id="rId26"/>
    <p:sldId id="273" r:id="rId27"/>
    <p:sldId id="274" r:id="rId28"/>
    <p:sldId id="275" r:id="rId29"/>
    <p:sldId id="276" r:id="rId30"/>
    <p:sldId id="277" r:id="rId31"/>
    <p:sldId id="278" r:id="rId32"/>
    <p:sldId id="292" r:id="rId33"/>
    <p:sldId id="293" r:id="rId34"/>
    <p:sldId id="295" r:id="rId35"/>
    <p:sldId id="294" r:id="rId36"/>
    <p:sldId id="296" r:id="rId37"/>
    <p:sldId id="297" r:id="rId38"/>
    <p:sldId id="298" r:id="rId39"/>
    <p:sldId id="299" r:id="rId40"/>
    <p:sldId id="304" r:id="rId41"/>
    <p:sldId id="300" r:id="rId42"/>
    <p:sldId id="303" r:id="rId43"/>
    <p:sldId id="301" r:id="rId44"/>
    <p:sldId id="302" r:id="rId45"/>
    <p:sldId id="305" r:id="rId46"/>
    <p:sldId id="306" r:id="rId47"/>
    <p:sldId id="307" r:id="rId48"/>
    <p:sldId id="308" r:id="rId49"/>
    <p:sldId id="309" r:id="rId50"/>
    <p:sldId id="310" r:id="rId51"/>
    <p:sldId id="311" r:id="rId52"/>
    <p:sldId id="312" r:id="rId53"/>
    <p:sldId id="313" r:id="rId54"/>
    <p:sldId id="314" r:id="rId55"/>
    <p:sldId id="260" r:id="rId56"/>
    <p:sldId id="315" r:id="rId57"/>
    <p:sldId id="316" r:id="rId58"/>
    <p:sldId id="261" r:id="rId59"/>
    <p:sldId id="319" r:id="rId60"/>
    <p:sldId id="327" r:id="rId61"/>
    <p:sldId id="328" r:id="rId62"/>
    <p:sldId id="329" r:id="rId63"/>
    <p:sldId id="264" r:id="rId64"/>
    <p:sldId id="263" r:id="rId65"/>
    <p:sldId id="268" r:id="rId66"/>
    <p:sldId id="262" r:id="rId67"/>
    <p:sldId id="265" r:id="rId68"/>
    <p:sldId id="266" r:id="rId69"/>
    <p:sldId id="291" r:id="rId70"/>
    <p:sldId id="269" r:id="rId71"/>
    <p:sldId id="267" r:id="rId72"/>
    <p:sldId id="270" r:id="rId73"/>
    <p:sldId id="330" r:id="rId74"/>
    <p:sldId id="331" r:id="rId75"/>
    <p:sldId id="332" r:id="rId76"/>
    <p:sldId id="333" r:id="rId77"/>
    <p:sldId id="334" r:id="rId78"/>
    <p:sldId id="335" r:id="rId79"/>
    <p:sldId id="336" r:id="rId80"/>
    <p:sldId id="337" r:id="rId81"/>
    <p:sldId id="338" r:id="rId82"/>
    <p:sldId id="339" r:id="rId83"/>
    <p:sldId id="259" r:id="rId8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2018-10-25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 types</a:t>
            </a:r>
            <a:endParaRPr lang="zh-TW" altLang="en-US" dirty="0"/>
          </a:p>
        </p:txBody>
      </p:sp>
      <p:sp>
        <p:nvSpPr>
          <p:cNvPr id="3" name="內容版面配置區 2"/>
          <p:cNvSpPr>
            <a:spLocks noGrp="1"/>
          </p:cNvSpPr>
          <p:nvPr>
            <p:ph idx="1"/>
          </p:nvPr>
        </p:nvSpPr>
        <p:spPr/>
        <p:txBody>
          <a:bodyPr>
            <a:normAutofit fontScale="92500" lnSpcReduction="20000"/>
          </a:bodyPr>
          <a:lstStyle/>
          <a:p>
            <a:pPr fontAlgn="base"/>
            <a:r>
              <a:rPr lang="en-US" altLang="zh-TW" dirty="0" smtClean="0"/>
              <a:t>RESOURCE </a:t>
            </a:r>
            <a:r>
              <a:rPr lang="en-US" altLang="zh-TW" dirty="0"/>
              <a:t>LOCAL </a:t>
            </a:r>
            <a:r>
              <a:rPr lang="en-US" altLang="zh-TW" dirty="0" smtClean="0"/>
              <a:t>Transactions</a:t>
            </a:r>
          </a:p>
          <a:p>
            <a:pPr lvl="1" fontAlgn="base"/>
            <a:r>
              <a:rPr lang="en-US" altLang="zh-TW" dirty="0"/>
              <a:t>Resource local transactions refer to the native transactions of the JDBC </a:t>
            </a:r>
            <a:r>
              <a:rPr lang="en-US" altLang="zh-TW" dirty="0" smtClean="0"/>
              <a:t>Driver</a:t>
            </a:r>
          </a:p>
          <a:p>
            <a:pPr lvl="1" fontAlgn="base"/>
            <a:r>
              <a:rPr lang="en-US" altLang="zh-TW" dirty="0" smtClean="0"/>
              <a:t>A </a:t>
            </a:r>
            <a:r>
              <a:rPr lang="en-US" altLang="zh-TW" dirty="0"/>
              <a:t>Resource Local transaction involves a single transactional resource, for example a JDBC Connection. </a:t>
            </a:r>
            <a:endParaRPr lang="en-US" altLang="zh-TW" dirty="0" smtClean="0"/>
          </a:p>
          <a:p>
            <a:pPr fontAlgn="base"/>
            <a:r>
              <a:rPr lang="en-US" altLang="zh-TW" dirty="0" smtClean="0"/>
              <a:t>JTA </a:t>
            </a:r>
            <a:r>
              <a:rPr lang="en-US" altLang="zh-TW" dirty="0"/>
              <a:t>or GLOBAL </a:t>
            </a:r>
            <a:r>
              <a:rPr lang="en-US" altLang="zh-TW" dirty="0" smtClean="0"/>
              <a:t>Transactions</a:t>
            </a:r>
          </a:p>
          <a:p>
            <a:pPr lvl="1" fontAlgn="base"/>
            <a:r>
              <a:rPr lang="en-US" altLang="zh-TW" dirty="0"/>
              <a:t>JTA transactions refer to the transactions of the JEE server. </a:t>
            </a:r>
          </a:p>
          <a:p>
            <a:pPr lvl="1" fontAlgn="base"/>
            <a:r>
              <a:rPr lang="en-US" altLang="zh-TW" dirty="0"/>
              <a:t>Whenever you need two or more resources(f or example a JMS Connection and a JDBC Connection) within a single transaction, you use  JTA Transaction</a:t>
            </a:r>
            <a:r>
              <a:rPr lang="en-US" altLang="zh-TW" dirty="0" smtClean="0"/>
              <a:t>.</a:t>
            </a:r>
          </a:p>
          <a:p>
            <a:pPr fontAlgn="base"/>
            <a:r>
              <a:rPr lang="en-US" altLang="zh-TW" dirty="0" smtClean="0"/>
              <a:t>Application </a:t>
            </a:r>
            <a:r>
              <a:rPr lang="en-US" altLang="zh-TW" dirty="0"/>
              <a:t>Managed Entity Managers can use either Resource Local Transactions or JTA transactions</a:t>
            </a:r>
            <a:r>
              <a:rPr lang="en-US" altLang="zh-TW" dirty="0" smtClean="0"/>
              <a:t>.</a:t>
            </a:r>
          </a:p>
          <a:p>
            <a:pPr fontAlgn="base"/>
            <a:r>
              <a:rPr lang="en-US" altLang="zh-TW" dirty="0"/>
              <a:t>Container Managed Entity Managers always use JTA transactions as the container takes care of transaction life cycle management and spawning the transaction across multiple transactional resources</a:t>
            </a:r>
            <a:r>
              <a:rPr lang="en-US" altLang="zh-TW" dirty="0" smtClean="0"/>
              <a:t>.</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fontAlgn="base"/>
            <a:r>
              <a:rPr lang="en-US" altLang="zh-TW" dirty="0"/>
              <a:t>Normally in JTA or global transaction, a third party transaction monitor enlists the different transactional resources within a transaction, prepares them for a commit and finally commits the transaction. </a:t>
            </a:r>
          </a:p>
          <a:p>
            <a:pPr lvl="1" fontAlgn="base"/>
            <a:r>
              <a:rPr lang="en-US" altLang="zh-TW" dirty="0"/>
              <a:t>This process of first preparing the resources for transaction(by doing a dry run) and then committing(or rolling back) is called a 2 phase commit.</a:t>
            </a:r>
          </a:p>
          <a:p>
            <a:r>
              <a:rPr lang="en-US" altLang="zh-TW" b="1" dirty="0"/>
              <a:t>XA </a:t>
            </a:r>
            <a:r>
              <a:rPr lang="en-US" altLang="zh-TW" b="1" dirty="0" smtClean="0"/>
              <a:t>Protocol</a:t>
            </a:r>
            <a:endParaRPr lang="en-US" altLang="zh-TW" dirty="0" smtClean="0"/>
          </a:p>
          <a:p>
            <a:pPr lvl="1"/>
            <a:r>
              <a:rPr lang="en-US" altLang="zh-TW" dirty="0" smtClean="0"/>
              <a:t>In </a:t>
            </a:r>
            <a:r>
              <a:rPr lang="en-US" altLang="zh-TW" dirty="0"/>
              <a:t>global transactions, a transaction monitor has to constantly talk to different transactional resources. </a:t>
            </a:r>
            <a:endParaRPr lang="en-US" altLang="zh-TW" dirty="0" smtClean="0"/>
          </a:p>
          <a:p>
            <a:pPr lvl="1"/>
            <a:r>
              <a:rPr lang="en-US" altLang="zh-TW" dirty="0" smtClean="0"/>
              <a:t> XA </a:t>
            </a:r>
            <a:r>
              <a:rPr lang="en-US" altLang="zh-TW" dirty="0"/>
              <a:t>is a protocol specification that provides a common ground for the transaction monitor to interact with different transactional resources. </a:t>
            </a:r>
            <a:endParaRPr lang="en-US" altLang="zh-TW" dirty="0" smtClean="0"/>
          </a:p>
          <a:p>
            <a:pPr lvl="1"/>
            <a:r>
              <a:rPr lang="en-US" altLang="zh-TW" dirty="0" smtClean="0"/>
              <a:t>JTA </a:t>
            </a:r>
            <a:r>
              <a:rPr lang="en-US" altLang="zh-TW" dirty="0"/>
              <a:t>is a global transaction monitor specification that speaks XA and thus is able to manage multiple transactional resources. </a:t>
            </a:r>
            <a:endParaRPr lang="en-US" altLang="zh-TW" dirty="0" smtClean="0"/>
          </a:p>
          <a:p>
            <a:pPr lvl="1"/>
            <a:endParaRPr lang="zh-TW" altLang="en-US" dirty="0"/>
          </a:p>
        </p:txBody>
      </p:sp>
    </p:spTree>
    <p:extLst>
      <p:ext uri="{BB962C8B-B14F-4D97-AF65-F5344CB8AC3E}">
        <p14:creationId xmlns:p14="http://schemas.microsoft.com/office/powerpoint/2010/main" val="388269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Persistence Context, Transactions and Entity Managers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A Persistence Context can be associated with either single or multiple transactions and can be associated with multiple Entity Managers. </a:t>
            </a:r>
            <a:endParaRPr lang="en-US" altLang="zh-TW" dirty="0" smtClean="0"/>
          </a:p>
          <a:p>
            <a:r>
              <a:rPr lang="en-US" altLang="zh-TW" dirty="0" smtClean="0"/>
              <a:t>A </a:t>
            </a:r>
            <a:r>
              <a:rPr lang="en-US" altLang="zh-TW" dirty="0"/>
              <a:t>Persistence Context gets registered with a transaction so that persistence context can be flushed when a transaction is committed. </a:t>
            </a:r>
            <a:endParaRPr lang="en-US" altLang="zh-TW" dirty="0" smtClean="0"/>
          </a:p>
          <a:p>
            <a:r>
              <a:rPr lang="en-US" altLang="zh-TW" dirty="0" smtClean="0"/>
              <a:t>When </a:t>
            </a:r>
            <a:r>
              <a:rPr lang="en-US" altLang="zh-TW" dirty="0"/>
              <a:t>a transaction starts, the Entity Manager looks for an active Persistence Context instance. </a:t>
            </a:r>
            <a:endParaRPr lang="en-US" altLang="zh-TW" dirty="0" smtClean="0"/>
          </a:p>
          <a:p>
            <a:r>
              <a:rPr lang="en-US" altLang="zh-TW" dirty="0" smtClean="0"/>
              <a:t>If </a:t>
            </a:r>
            <a:r>
              <a:rPr lang="en-US" altLang="zh-TW" dirty="0"/>
              <a:t>it is not available it creates one and binds it to the transaction. </a:t>
            </a:r>
          </a:p>
          <a:p>
            <a:r>
              <a:rPr lang="en-US" altLang="zh-TW" dirty="0" smtClean="0"/>
              <a:t>Normally the scope of the persistence context is tightly associated with the transaction. When a transaction ends, the persistence context instance associated with that transaction also ends. </a:t>
            </a:r>
          </a:p>
          <a:p>
            <a:r>
              <a:rPr lang="en-US" altLang="zh-TW" dirty="0" smtClean="0"/>
              <a:t>But sometime, mostly in the Java EE world, we require transaction propagation, which is the process of sharing a single persistence context between different Entity Managers within a single transaction.</a:t>
            </a:r>
            <a:endParaRPr lang="zh-TW" altLang="en-US" dirty="0"/>
          </a:p>
        </p:txBody>
      </p:sp>
    </p:spTree>
    <p:extLst>
      <p:ext uri="{BB962C8B-B14F-4D97-AF65-F5344CB8AC3E}">
        <p14:creationId xmlns:p14="http://schemas.microsoft.com/office/powerpoint/2010/main" val="260821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fontAlgn="base"/>
            <a:r>
              <a:rPr lang="en-US" altLang="zh-TW" dirty="0"/>
              <a:t>Persistence Contexts can have two scopes:</a:t>
            </a:r>
          </a:p>
          <a:p>
            <a:pPr lvl="1" fontAlgn="base"/>
            <a:r>
              <a:rPr lang="en-US" altLang="zh-TW" dirty="0"/>
              <a:t>Transaction Scoped Persistence Context</a:t>
            </a:r>
          </a:p>
          <a:p>
            <a:pPr lvl="1" fontAlgn="base"/>
            <a:r>
              <a:rPr lang="en-US" altLang="zh-TW" dirty="0"/>
              <a:t>Extended Scoped Persistence Context</a:t>
            </a:r>
          </a:p>
          <a:p>
            <a:pPr fontAlgn="base"/>
            <a:r>
              <a:rPr lang="en-US" altLang="zh-TW" dirty="0" smtClean="0"/>
              <a:t>A </a:t>
            </a:r>
            <a:r>
              <a:rPr lang="en-US" altLang="zh-TW" dirty="0"/>
              <a:t>Transactional scoped Entity Manager creates a Transaction scoped Persistence Context. </a:t>
            </a:r>
            <a:endParaRPr lang="en-US" altLang="zh-TW" dirty="0" smtClean="0"/>
          </a:p>
          <a:p>
            <a:pPr fontAlgn="base"/>
            <a:r>
              <a:rPr lang="en-US" altLang="zh-TW" dirty="0" smtClean="0"/>
              <a:t>An </a:t>
            </a:r>
            <a:r>
              <a:rPr lang="en-US" altLang="zh-TW" dirty="0"/>
              <a:t>Extended Scope Entity Manager uses the Extended Persistence Context. </a:t>
            </a:r>
            <a:endParaRPr lang="en-US" altLang="zh-TW" dirty="0" smtClean="0"/>
          </a:p>
          <a:p>
            <a:pPr lvl="1" fontAlgn="base"/>
            <a:r>
              <a:rPr lang="en-US" altLang="zh-TW" dirty="0" smtClean="0"/>
              <a:t>The </a:t>
            </a:r>
            <a:r>
              <a:rPr lang="en-US" altLang="zh-TW" dirty="0"/>
              <a:t>lifecycle of the Extended Persistence Context is tied to the </a:t>
            </a:r>
            <a:r>
              <a:rPr lang="en-US" altLang="zh-TW" dirty="0" err="1"/>
              <a:t>Stateful</a:t>
            </a:r>
            <a:r>
              <a:rPr lang="en-US" altLang="zh-TW" dirty="0"/>
              <a:t> Session Bean in the Java EE environment.</a:t>
            </a:r>
          </a:p>
          <a:p>
            <a:endParaRPr lang="zh-TW" altLang="en-US" dirty="0"/>
          </a:p>
        </p:txBody>
      </p:sp>
    </p:spTree>
    <p:extLst>
      <p:ext uri="{BB962C8B-B14F-4D97-AF65-F5344CB8AC3E}">
        <p14:creationId xmlns:p14="http://schemas.microsoft.com/office/powerpoint/2010/main" val="358299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ORM</a:t>
            </a:r>
            <a:br>
              <a:rPr lang="en-US" altLang="zh-TW" dirty="0" smtClean="0"/>
            </a:br>
            <a:r>
              <a:rPr lang="en-US" altLang="zh-TW" dirty="0" smtClean="0"/>
              <a:t>Mapping </a:t>
            </a:r>
            <a:r>
              <a:rPr lang="en-US" altLang="zh-TW" dirty="0"/>
              <a:t>Directions</a:t>
            </a:r>
            <a:endParaRPr lang="zh-TW" altLang="en-US" dirty="0"/>
          </a:p>
        </p:txBody>
      </p:sp>
      <p:sp>
        <p:nvSpPr>
          <p:cNvPr id="3" name="內容版面配置區 2"/>
          <p:cNvSpPr>
            <a:spLocks noGrp="1"/>
          </p:cNvSpPr>
          <p:nvPr>
            <p:ph idx="1"/>
          </p:nvPr>
        </p:nvSpPr>
        <p:spPr/>
        <p:txBody>
          <a:bodyPr/>
          <a:lstStyle/>
          <a:p>
            <a:r>
              <a:rPr lang="en-US" altLang="zh-TW" dirty="0" smtClean="0"/>
              <a:t>Unidirectional </a:t>
            </a:r>
            <a:r>
              <a:rPr lang="en-US" altLang="zh-TW" dirty="0"/>
              <a:t>relationship </a:t>
            </a:r>
            <a:endParaRPr lang="en-US" altLang="zh-TW" dirty="0" smtClean="0"/>
          </a:p>
          <a:p>
            <a:pPr lvl="1"/>
            <a:r>
              <a:rPr lang="en-US" altLang="zh-TW" dirty="0" smtClean="0"/>
              <a:t>In </a:t>
            </a:r>
            <a:r>
              <a:rPr lang="en-US" altLang="zh-TW" dirty="0"/>
              <a:t>this relationship, only one entity can refer the properties to another</a:t>
            </a:r>
            <a:r>
              <a:rPr lang="en-US" altLang="zh-TW" dirty="0" smtClean="0"/>
              <a:t>. </a:t>
            </a:r>
          </a:p>
          <a:p>
            <a:pPr lvl="1"/>
            <a:r>
              <a:rPr lang="en-US" altLang="zh-TW" dirty="0" smtClean="0"/>
              <a:t>It contains only one owing side that specifies how an update can be made in the database.</a:t>
            </a:r>
          </a:p>
          <a:p>
            <a:endParaRPr lang="en-US" altLang="zh-TW" dirty="0" smtClean="0"/>
          </a:p>
          <a:p>
            <a:r>
              <a:rPr lang="en-US" altLang="zh-TW" dirty="0" smtClean="0"/>
              <a:t>Bidirectional </a:t>
            </a:r>
            <a:r>
              <a:rPr lang="en-US" altLang="zh-TW" dirty="0"/>
              <a:t>relationship </a:t>
            </a:r>
            <a:endParaRPr lang="en-US" altLang="zh-TW" dirty="0" smtClean="0"/>
          </a:p>
          <a:p>
            <a:pPr lvl="1"/>
            <a:r>
              <a:rPr lang="en-US" altLang="zh-TW" dirty="0" smtClean="0"/>
              <a:t>This </a:t>
            </a:r>
            <a:r>
              <a:rPr lang="en-US" altLang="zh-TW" dirty="0"/>
              <a:t>relationship contains an owning side as well as an inverse side. </a:t>
            </a:r>
            <a:endParaRPr lang="en-US" altLang="zh-TW" dirty="0" smtClean="0"/>
          </a:p>
          <a:p>
            <a:pPr lvl="1"/>
            <a:r>
              <a:rPr lang="en-US" altLang="zh-TW" dirty="0" smtClean="0"/>
              <a:t>So here every entity has a relationship field or refer the property to other entity.</a:t>
            </a:r>
            <a:endParaRPr lang="zh-TW" altLang="en-US" dirty="0"/>
          </a:p>
        </p:txBody>
      </p:sp>
    </p:spTree>
    <p:extLst>
      <p:ext uri="{BB962C8B-B14F-4D97-AF65-F5344CB8AC3E}">
        <p14:creationId xmlns:p14="http://schemas.microsoft.com/office/powerpoint/2010/main" val="8647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Mapping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One-to-one </a:t>
            </a:r>
            <a:endParaRPr lang="en-US" altLang="zh-TW" dirty="0" smtClean="0"/>
          </a:p>
          <a:p>
            <a:pPr lvl="1"/>
            <a:r>
              <a:rPr lang="en-US" altLang="zh-TW" dirty="0" smtClean="0"/>
              <a:t>This </a:t>
            </a:r>
            <a:r>
              <a:rPr lang="en-US" altLang="zh-TW" dirty="0"/>
              <a:t>association is represented by @</a:t>
            </a:r>
            <a:r>
              <a:rPr lang="en-US" altLang="zh-TW" dirty="0" err="1"/>
              <a:t>OneToOne</a:t>
            </a:r>
            <a:r>
              <a:rPr lang="en-US" altLang="zh-TW" dirty="0"/>
              <a:t> annotation. Here, instance of each entity is related to a single instance of another entity.</a:t>
            </a:r>
          </a:p>
          <a:p>
            <a:r>
              <a:rPr lang="en-US" altLang="zh-TW" dirty="0" smtClean="0"/>
              <a:t>One-to-many</a:t>
            </a:r>
          </a:p>
          <a:p>
            <a:pPr lvl="1"/>
            <a:r>
              <a:rPr lang="en-US" altLang="zh-TW" dirty="0" smtClean="0"/>
              <a:t>This </a:t>
            </a:r>
            <a:r>
              <a:rPr lang="en-US" altLang="zh-TW" dirty="0"/>
              <a:t>association is represented by @</a:t>
            </a:r>
            <a:r>
              <a:rPr lang="en-US" altLang="zh-TW" dirty="0" err="1"/>
              <a:t>OneToMany</a:t>
            </a:r>
            <a:r>
              <a:rPr lang="en-US" altLang="zh-TW" dirty="0"/>
              <a:t> annotation. In this relationship, an instance of one entity can be related to more than one instance of another entity.</a:t>
            </a:r>
          </a:p>
          <a:p>
            <a:r>
              <a:rPr lang="en-US" altLang="zh-TW" dirty="0"/>
              <a:t>Many-to-one </a:t>
            </a:r>
            <a:endParaRPr lang="en-US" altLang="zh-TW" dirty="0" smtClean="0"/>
          </a:p>
          <a:p>
            <a:pPr lvl="1"/>
            <a:r>
              <a:rPr lang="en-US" altLang="zh-TW" dirty="0" smtClean="0"/>
              <a:t>This </a:t>
            </a:r>
            <a:r>
              <a:rPr lang="en-US" altLang="zh-TW" dirty="0"/>
              <a:t>mapping is defined by @</a:t>
            </a:r>
            <a:r>
              <a:rPr lang="en-US" altLang="zh-TW" dirty="0" err="1"/>
              <a:t>ManyToOne</a:t>
            </a:r>
            <a:r>
              <a:rPr lang="en-US" altLang="zh-TW" dirty="0"/>
              <a:t> annotation. In this relationship, multiple instances of an entity can be related to single instance of another entity.</a:t>
            </a:r>
          </a:p>
          <a:p>
            <a:r>
              <a:rPr lang="en-US" altLang="zh-TW" dirty="0"/>
              <a:t>Many-to-many </a:t>
            </a:r>
            <a:endParaRPr lang="en-US" altLang="zh-TW" dirty="0" smtClean="0"/>
          </a:p>
          <a:p>
            <a:pPr lvl="1"/>
            <a:r>
              <a:rPr lang="en-US" altLang="zh-TW" dirty="0" smtClean="0"/>
              <a:t>This </a:t>
            </a:r>
            <a:r>
              <a:rPr lang="en-US" altLang="zh-TW" dirty="0"/>
              <a:t>association is represented by @</a:t>
            </a:r>
            <a:r>
              <a:rPr lang="en-US" altLang="zh-TW" dirty="0" err="1"/>
              <a:t>ManyToMany</a:t>
            </a:r>
            <a:r>
              <a:rPr lang="en-US" altLang="zh-TW" dirty="0"/>
              <a:t> annotation. Here, multiple 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106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Class Relationship</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39200984"/>
              </p:ext>
            </p:extLst>
          </p:nvPr>
        </p:nvGraphicFramePr>
        <p:xfrm>
          <a:off x="619992" y="1806378"/>
          <a:ext cx="6518564" cy="4653611"/>
        </p:xfrm>
        <a:graphic>
          <a:graphicData uri="http://schemas.openxmlformats.org/drawingml/2006/table">
            <a:tbl>
              <a:tblPr/>
              <a:tblGrid>
                <a:gridCol w="2023872">
                  <a:extLst>
                    <a:ext uri="{9D8B030D-6E8A-4147-A177-3AD203B41FA5}">
                      <a16:colId xmlns:a16="http://schemas.microsoft.com/office/drawing/2014/main" val="4006652666"/>
                    </a:ext>
                  </a:extLst>
                </a:gridCol>
                <a:gridCol w="4494692">
                  <a:extLst>
                    <a:ext uri="{9D8B030D-6E8A-4147-A177-3AD203B41FA5}">
                      <a16:colId xmlns:a16="http://schemas.microsoft.com/office/drawing/2014/main" val="3376175562"/>
                    </a:ext>
                  </a:extLst>
                </a:gridCol>
              </a:tblGrid>
              <a:tr h="318460">
                <a:tc>
                  <a:txBody>
                    <a:bodyPr/>
                    <a:lstStyle/>
                    <a:p>
                      <a:pPr algn="l" fontAlgn="t"/>
                      <a:r>
                        <a:rPr lang="en-US" sz="1600">
                          <a:effectLst/>
                        </a:rPr>
                        <a:t>Units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634488">
                <a:tc>
                  <a:txBody>
                    <a:bodyPr/>
                    <a:lstStyle/>
                    <a:p>
                      <a:pPr fontAlgn="t"/>
                      <a:r>
                        <a:rPr lang="en-US" sz="1600" b="1">
                          <a:effectLst/>
                        </a:rPr>
                        <a:t>EntityManagerFactory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is a factory class of </a:t>
                      </a:r>
                      <a:r>
                        <a:rPr lang="en-US" sz="1600" dirty="0" err="1">
                          <a:effectLst/>
                        </a:rPr>
                        <a:t>EntityManager</a:t>
                      </a:r>
                      <a:r>
                        <a:rPr lang="en-US" sz="1600" dirty="0">
                          <a:effectLst/>
                        </a:rPr>
                        <a:t>. It creates and manages multiple </a:t>
                      </a:r>
                      <a:r>
                        <a:rPr lang="en-US" sz="1600" dirty="0" err="1">
                          <a:effectLst/>
                        </a:rPr>
                        <a:t>EntityManager</a:t>
                      </a:r>
                      <a:r>
                        <a:rPr lang="en-US" sz="1600" dirty="0">
                          <a:effectLst/>
                        </a:rPr>
                        <a:t> instances.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634488">
                <a:tc>
                  <a:txBody>
                    <a:bodyPr/>
                    <a:lstStyle/>
                    <a:p>
                      <a:pPr fontAlgn="t"/>
                      <a:r>
                        <a:rPr lang="en-US" sz="1600" b="1">
                          <a:effectLst/>
                        </a:rPr>
                        <a:t>EntityManager</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 is an Interface, it manages the persistence operations on objects. It works like factory for Query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495209">
                <a:tc>
                  <a:txBody>
                    <a:bodyPr/>
                    <a:lstStyle/>
                    <a:p>
                      <a:pPr fontAlgn="t"/>
                      <a:r>
                        <a:rPr lang="en-US" sz="1600" b="1">
                          <a:effectLst/>
                        </a:rPr>
                        <a:t>Entity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Entities are the persistence objects, stores as records in the database.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913043">
                <a:tc>
                  <a:txBody>
                    <a:bodyPr/>
                    <a:lstStyle/>
                    <a:p>
                      <a:pPr fontAlgn="t"/>
                      <a:r>
                        <a:rPr lang="en-US" sz="1600" b="1">
                          <a:effectLst/>
                        </a:rPr>
                        <a:t>EntityTransaction</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It has one-to-one relationship with EntityManager. For each EntityManager, operations are maintained by EntityTransaction class.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634488">
                <a:tc>
                  <a:txBody>
                    <a:bodyPr/>
                    <a:lstStyle/>
                    <a:p>
                      <a:pPr fontAlgn="t"/>
                      <a:r>
                        <a:rPr lang="en-US" sz="1600" b="1">
                          <a:effectLst/>
                        </a:rPr>
                        <a:t>Persistence</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class contain static methods to obtain </a:t>
                      </a:r>
                      <a:r>
                        <a:rPr lang="en-US" sz="1600" dirty="0" err="1">
                          <a:effectLst/>
                        </a:rPr>
                        <a:t>EntityManagerFactory</a:t>
                      </a:r>
                      <a:r>
                        <a:rPr lang="en-US" sz="1600" dirty="0">
                          <a:effectLst/>
                        </a:rPr>
                        <a:t>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73766">
                <a:tc>
                  <a:txBody>
                    <a:bodyPr/>
                    <a:lstStyle/>
                    <a:p>
                      <a:pPr fontAlgn="t"/>
                      <a:r>
                        <a:rPr lang="en-US" sz="1600" b="1">
                          <a:effectLst/>
                        </a:rPr>
                        <a:t>Query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interface is implemented by each JPA vendor to obtain relational objects that meet the criteria.</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028" y="2348102"/>
            <a:ext cx="4771183" cy="357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br>
              <a:rPr lang="en-US" altLang="zh-TW" dirty="0"/>
            </a:br>
            <a:r>
              <a:rPr lang="en-US" altLang="zh-TW" dirty="0" err="1"/>
              <a:t>Entity</a:t>
            </a:r>
            <a:r>
              <a:rPr lang="en-US" altLang="zh-TW" dirty="0"/>
              <a:t> Properties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err="1" smtClean="0"/>
              <a:t>Persistability</a:t>
            </a:r>
            <a:endParaRPr lang="en-US" altLang="zh-TW" dirty="0" smtClean="0"/>
          </a:p>
          <a:p>
            <a:pPr lvl="1"/>
            <a:r>
              <a:rPr lang="en-US" altLang="zh-TW" dirty="0" smtClean="0"/>
              <a:t>An </a:t>
            </a:r>
            <a:r>
              <a:rPr lang="en-US" altLang="zh-TW" dirty="0"/>
              <a:t>object is called persistent if it is stored in the database and can be accessed anytime.</a:t>
            </a:r>
          </a:p>
          <a:p>
            <a:r>
              <a:rPr lang="en-US" altLang="zh-TW" b="1" dirty="0"/>
              <a:t>Persistent Identity </a:t>
            </a:r>
            <a:endParaRPr lang="en-US" altLang="zh-TW" b="1" dirty="0" smtClean="0"/>
          </a:p>
          <a:p>
            <a:pPr lvl="1"/>
            <a:r>
              <a:rPr lang="en-US" altLang="zh-TW" dirty="0" smtClean="0"/>
              <a:t>In </a:t>
            </a:r>
            <a:r>
              <a:rPr lang="en-US" altLang="zh-TW" dirty="0"/>
              <a:t>Java, each entity is unique and represents as an object identity. Similarly, when the object identity is stored in a database then it is represented as persistence identity. This object identity is equivalent to primary key in database.</a:t>
            </a:r>
          </a:p>
          <a:p>
            <a:r>
              <a:rPr lang="en-US" altLang="zh-TW" b="1" dirty="0" err="1"/>
              <a:t>Transactionality</a:t>
            </a:r>
            <a:r>
              <a:rPr lang="en-US" altLang="zh-TW" b="1" dirty="0"/>
              <a:t> </a:t>
            </a:r>
            <a:endParaRPr lang="en-US" altLang="zh-TW" b="1" dirty="0" smtClean="0"/>
          </a:p>
          <a:p>
            <a:pPr lvl="1"/>
            <a:r>
              <a:rPr lang="en-US" altLang="zh-TW" dirty="0" smtClean="0"/>
              <a:t>Entity </a:t>
            </a:r>
            <a:r>
              <a:rPr lang="en-US" altLang="zh-TW" dirty="0"/>
              <a:t>can perform various operations such as create, delete, update. Each operation makes some changes in the database. It ensures that whatever changes made in the database either be succeed or failed atomically.</a:t>
            </a:r>
          </a:p>
          <a:p>
            <a:r>
              <a:rPr lang="en-US" altLang="zh-TW" b="1" dirty="0" err="1" smtClean="0"/>
              <a:t>Granuality</a:t>
            </a:r>
            <a:endParaRPr lang="en-US" altLang="zh-TW" b="1" dirty="0" smtClean="0"/>
          </a:p>
          <a:p>
            <a:pPr lvl="1"/>
            <a:r>
              <a:rPr lang="en-US" altLang="zh-TW" dirty="0" smtClean="0"/>
              <a:t>Entities </a:t>
            </a:r>
            <a:r>
              <a:rPr lang="en-US" altLang="zh-TW" dirty="0"/>
              <a:t>should not be primitives, primitive wrappers or built-in objects with single dimensional state.</a:t>
            </a:r>
          </a:p>
          <a:p>
            <a:endParaRPr lang="zh-TW" altLang="en-US" dirty="0"/>
          </a:p>
        </p:txBody>
      </p:sp>
    </p:spTree>
    <p:extLst>
      <p:ext uri="{BB962C8B-B14F-4D97-AF65-F5344CB8AC3E}">
        <p14:creationId xmlns:p14="http://schemas.microsoft.com/office/powerpoint/2010/main" val="158194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Metadata</a:t>
            </a:r>
            <a:endParaRPr lang="zh-TW" altLang="en-US" dirty="0"/>
          </a:p>
        </p:txBody>
      </p:sp>
      <p:sp>
        <p:nvSpPr>
          <p:cNvPr id="3" name="內容版面配置區 2"/>
          <p:cNvSpPr>
            <a:spLocks noGrp="1"/>
          </p:cNvSpPr>
          <p:nvPr>
            <p:ph idx="1"/>
          </p:nvPr>
        </p:nvSpPr>
        <p:spPr/>
        <p:txBody>
          <a:bodyPr/>
          <a:lstStyle/>
          <a:p>
            <a:r>
              <a:rPr lang="en-US" altLang="zh-TW" dirty="0"/>
              <a:t>Each entity is associated with some metadata that represents the information of it. </a:t>
            </a:r>
            <a:endParaRPr lang="en-US" altLang="zh-TW" dirty="0" smtClean="0"/>
          </a:p>
          <a:p>
            <a:r>
              <a:rPr lang="en-US" altLang="zh-TW" dirty="0" smtClean="0"/>
              <a:t>Instead </a:t>
            </a:r>
            <a:r>
              <a:rPr lang="en-US" altLang="zh-TW" dirty="0"/>
              <a:t>of database, this metadata is exist either inside or outside the class. </a:t>
            </a:r>
            <a:endParaRPr lang="en-US" altLang="zh-TW" dirty="0" smtClean="0"/>
          </a:p>
          <a:p>
            <a:r>
              <a:rPr lang="en-US" altLang="zh-TW" dirty="0" smtClean="0"/>
              <a:t>This </a:t>
            </a:r>
            <a:r>
              <a:rPr lang="en-US" altLang="zh-TW" dirty="0"/>
              <a:t>metadata can be in following forms: </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8891290"/>
              </p:ext>
            </p:extLst>
          </p:nvPr>
        </p:nvGraphicFramePr>
        <p:xfrm>
          <a:off x="1236517" y="1430238"/>
          <a:ext cx="8977746" cy="5105640"/>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310626">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310626">
                <a:tc>
                  <a:txBody>
                    <a:bodyPr/>
                    <a:lstStyle/>
                    <a:p>
                      <a:pPr fontAlgn="t"/>
                      <a:r>
                        <a:rPr lang="en-US" sz="1600">
                          <a:effectLst/>
                        </a:rPr>
                        <a:t>@Entity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the class as entity or a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585525"/>
                  </a:ext>
                </a:extLst>
              </a:tr>
              <a:tr h="310626">
                <a:tc>
                  <a:txBody>
                    <a:bodyPr/>
                    <a:lstStyle/>
                    <a:p>
                      <a:pPr fontAlgn="t"/>
                      <a:r>
                        <a:rPr lang="en-US" sz="1600">
                          <a:effectLst/>
                        </a:rPr>
                        <a:t>@Table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table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174138"/>
                  </a:ext>
                </a:extLst>
              </a:tr>
              <a:tr h="310626">
                <a:tc>
                  <a:txBody>
                    <a:bodyPr/>
                    <a:lstStyle/>
                    <a:p>
                      <a:pPr fontAlgn="t"/>
                      <a:r>
                        <a:rPr lang="en-US" sz="1600">
                          <a:effectLst/>
                        </a:rPr>
                        <a:t>@Basic</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non constraint fields explicitly.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3548313"/>
                  </a:ext>
                </a:extLst>
              </a:tr>
              <a:tr h="592085">
                <a:tc>
                  <a:txBody>
                    <a:bodyPr/>
                    <a:lstStyle/>
                    <a:p>
                      <a:pPr fontAlgn="t"/>
                      <a:r>
                        <a:rPr lang="en-US" sz="1600">
                          <a:effectLst/>
                        </a:rPr>
                        <a:t>@Embedded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properties of class or an entity whose value instance of an embeddable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678235"/>
                  </a:ext>
                </a:extLst>
              </a:tr>
              <a:tr h="592085">
                <a:tc>
                  <a:txBody>
                    <a:bodyPr/>
                    <a:lstStyle/>
                    <a:p>
                      <a:pPr fontAlgn="t"/>
                      <a:r>
                        <a:rPr lang="en-US" sz="1600">
                          <a:effectLst/>
                        </a:rPr>
                        <a:t>@Id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use for identity (primary key of a table) of the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3883932"/>
                  </a:ext>
                </a:extLst>
              </a:tr>
              <a:tr h="592085">
                <a:tc>
                  <a:txBody>
                    <a:bodyPr/>
                    <a:lstStyle/>
                    <a:p>
                      <a:pPr fontAlgn="t"/>
                      <a:r>
                        <a:rPr lang="en-US" sz="1600">
                          <a:effectLst/>
                        </a:rPr>
                        <a:t>@GeneratedValue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how the identity attribute can be initialized such as Automatic, manual, or value taken from sequence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5849521"/>
                  </a:ext>
                </a:extLst>
              </a:tr>
              <a:tr h="592085">
                <a:tc>
                  <a:txBody>
                    <a:bodyPr/>
                    <a:lstStyle/>
                    <a:p>
                      <a:pPr fontAlgn="t"/>
                      <a:r>
                        <a:rPr lang="en-US" sz="1600">
                          <a:effectLst/>
                        </a:rPr>
                        <a:t>@Transient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which in not persistent i.e. the value is never stored into database.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4533214"/>
                  </a:ext>
                </a:extLst>
              </a:tr>
              <a:tr h="310626">
                <a:tc>
                  <a:txBody>
                    <a:bodyPr/>
                    <a:lstStyle/>
                    <a:p>
                      <a:pPr fontAlgn="t"/>
                      <a:r>
                        <a:rPr lang="en-US" sz="1600">
                          <a:effectLst/>
                        </a:rPr>
                        <a:t>@Column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column or attribute for persistence property.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3761510"/>
                  </a:ext>
                </a:extLst>
              </a:tr>
              <a:tr h="592085">
                <a:tc>
                  <a:txBody>
                    <a:bodyPr/>
                    <a:lstStyle/>
                    <a:p>
                      <a:pPr fontAlgn="t"/>
                      <a:r>
                        <a:rPr lang="en-US" sz="1600">
                          <a:effectLst/>
                        </a:rPr>
                        <a:t>@SequenceGenerator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the value for the property which is specified in @GeneratedValue annotation. It creates a sequence.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28224"/>
                  </a:ext>
                </a:extLst>
              </a:tr>
              <a:tr h="592085">
                <a:tc>
                  <a:txBody>
                    <a:bodyPr/>
                    <a:lstStyle/>
                    <a:p>
                      <a:pPr fontAlgn="t"/>
                      <a:r>
                        <a:rPr lang="en-US" sz="1600">
                          <a:effectLst/>
                        </a:rPr>
                        <a:t>@TableGenerator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to specify the value generator for property specified in @</a:t>
                      </a:r>
                      <a:r>
                        <a:rPr lang="en-US" sz="1600" dirty="0" err="1">
                          <a:effectLst/>
                        </a:rPr>
                        <a:t>GeneratedValue</a:t>
                      </a:r>
                      <a:r>
                        <a:rPr lang="en-US" sz="1600" dirty="0">
                          <a:effectLst/>
                        </a:rPr>
                        <a:t> annotation. It creates a table for value generation.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r>
              <a:rPr lang="en-US" altLang="zh-TW" dirty="0"/>
              <a:t> Java Persistence API (JPA)</a:t>
            </a:r>
          </a:p>
          <a:p>
            <a:pPr lvl="1"/>
            <a:r>
              <a:rPr lang="en-US" altLang="zh-TW" dirty="0"/>
              <a:t>a vendor independent specification for ORM</a:t>
            </a:r>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801881085"/>
              </p:ext>
            </p:extLst>
          </p:nvPr>
        </p:nvGraphicFramePr>
        <p:xfrm>
          <a:off x="1607127" y="1027906"/>
          <a:ext cx="8977746" cy="5239735"/>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287128">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807459">
                <a:tc>
                  <a:txBody>
                    <a:bodyPr/>
                    <a:lstStyle/>
                    <a:p>
                      <a:pPr fontAlgn="t"/>
                      <a:r>
                        <a:rPr lang="en-US" sz="1600" dirty="0">
                          <a:effectLst/>
                        </a:rPr>
                        <a:t>@</a:t>
                      </a:r>
                      <a:r>
                        <a:rPr lang="en-US" sz="1600" dirty="0" err="1">
                          <a:effectLst/>
                        </a:rPr>
                        <a:t>AccessType</a:t>
                      </a:r>
                      <a:endParaRPr lang="en-US" sz="1600" dirty="0">
                        <a:effectLst/>
                      </a:endParaRP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type of annotation is used to set the access type. If you set @AccessType(FIELD) then Field wise access will occur. If you set @AccessType(PROPERTY) then Property wise assess will occur.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2897617"/>
                  </a:ext>
                </a:extLst>
              </a:tr>
              <a:tr h="547294">
                <a:tc>
                  <a:txBody>
                    <a:bodyPr/>
                    <a:lstStyle/>
                    <a:p>
                      <a:pPr fontAlgn="t"/>
                      <a:r>
                        <a:rPr lang="en-US" sz="1600">
                          <a:effectLst/>
                        </a:rPr>
                        <a:t>@JoinColumn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an entity association or entity collection. This is used in many- to-one and one-to-many associations.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39565803"/>
                  </a:ext>
                </a:extLst>
              </a:tr>
              <a:tr h="547294">
                <a:tc>
                  <a:txBody>
                    <a:bodyPr/>
                    <a:lstStyle/>
                    <a:p>
                      <a:pPr fontAlgn="t"/>
                      <a:r>
                        <a:rPr lang="en-US" sz="1600">
                          <a:effectLst/>
                        </a:rPr>
                        <a:t>@UniqueConstraint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the field, unique constraint for primary or secondary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2190059"/>
                  </a:ext>
                </a:extLst>
              </a:tr>
              <a:tr h="547294">
                <a:tc>
                  <a:txBody>
                    <a:bodyPr/>
                    <a:lstStyle/>
                    <a:p>
                      <a:pPr fontAlgn="t"/>
                      <a:r>
                        <a:rPr lang="en-US" sz="1600">
                          <a:effectLst/>
                        </a:rPr>
                        <a:t>@ColumnResult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references the name of a column in the SQL query using select clause.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283745"/>
                  </a:ext>
                </a:extLst>
              </a:tr>
              <a:tr h="547294">
                <a:tc>
                  <a:txBody>
                    <a:bodyPr/>
                    <a:lstStyle/>
                    <a:p>
                      <a:pPr fontAlgn="t"/>
                      <a:r>
                        <a:rPr lang="en-US" sz="1600">
                          <a:effectLst/>
                        </a:rPr>
                        <a:t>@ManyToMany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3247518"/>
                  </a:ext>
                </a:extLst>
              </a:tr>
              <a:tr h="547294">
                <a:tc>
                  <a:txBody>
                    <a:bodyPr/>
                    <a:lstStyle/>
                    <a:p>
                      <a:pPr fontAlgn="t"/>
                      <a:r>
                        <a:rPr lang="en-US" sz="1600">
                          <a:effectLst/>
                        </a:rPr>
                        <a:t>@ManyToOne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098817"/>
                  </a:ext>
                </a:extLst>
              </a:tr>
              <a:tr h="547294">
                <a:tc>
                  <a:txBody>
                    <a:bodyPr/>
                    <a:lstStyle/>
                    <a:p>
                      <a:pPr fontAlgn="t"/>
                      <a:r>
                        <a:rPr lang="en-US" sz="1600">
                          <a:effectLst/>
                        </a:rPr>
                        <a:t>@OneToMany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61557913"/>
                  </a:ext>
                </a:extLst>
              </a:tr>
              <a:tr h="287128">
                <a:tc>
                  <a:txBody>
                    <a:bodyPr/>
                    <a:lstStyle/>
                    <a:p>
                      <a:pPr fontAlgn="t"/>
                      <a:r>
                        <a:rPr lang="en-US" sz="1600">
                          <a:effectLst/>
                        </a:rPr>
                        <a:t>@OneToOne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6389990"/>
                  </a:ext>
                </a:extLst>
              </a:tr>
              <a:tr h="287128">
                <a:tc>
                  <a:txBody>
                    <a:bodyPr/>
                    <a:lstStyle/>
                    <a:p>
                      <a:pPr fontAlgn="t"/>
                      <a:r>
                        <a:rPr lang="en-US" sz="1600">
                          <a:effectLst/>
                        </a:rPr>
                        <a:t>@NamedQueries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for specifying list of named 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3101650"/>
                  </a:ext>
                </a:extLst>
              </a:tr>
              <a:tr h="287128">
                <a:tc>
                  <a:txBody>
                    <a:bodyPr/>
                    <a:lstStyle/>
                    <a:p>
                      <a:pPr fontAlgn="t"/>
                      <a:r>
                        <a:rPr lang="en-US" sz="1600">
                          <a:effectLst/>
                        </a:rPr>
                        <a:t>@NamedQuery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for specifying a Query using static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mapping.xml </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pic>
        <p:nvPicPr>
          <p:cNvPr id="5" name="圖片 4"/>
          <p:cNvPicPr>
            <a:picLocks noChangeAspect="1"/>
          </p:cNvPicPr>
          <p:nvPr/>
        </p:nvPicPr>
        <p:blipFill>
          <a:blip r:embed="rId2"/>
          <a:stretch>
            <a:fillRect/>
          </a:stretch>
        </p:blipFill>
        <p:spPr>
          <a:xfrm>
            <a:off x="1610591" y="2275609"/>
            <a:ext cx="6699623" cy="4270664"/>
          </a:xfrm>
          <a:prstGeom prst="rect">
            <a:avLst/>
          </a:prstGeom>
        </p:spPr>
      </p:pic>
    </p:spTree>
    <p:extLst>
      <p:ext uri="{BB962C8B-B14F-4D97-AF65-F5344CB8AC3E}">
        <p14:creationId xmlns:p14="http://schemas.microsoft.com/office/powerpoint/2010/main" val="299254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Bean Standard</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Bean contains the default constructor or a file that contains serialized instance. Therefore, a bean can instantiate the bean.</a:t>
            </a:r>
          </a:p>
          <a:p>
            <a:endParaRPr lang="en-US" altLang="zh-TW" dirty="0"/>
          </a:p>
          <a:p>
            <a:r>
              <a:rPr lang="en-US" altLang="zh-TW" dirty="0"/>
              <a:t>Non-Boolean property contains getter and setter methods.</a:t>
            </a:r>
          </a:p>
          <a:p>
            <a:pPr lvl="1"/>
            <a:r>
              <a:rPr lang="en-US" altLang="zh-TW" dirty="0"/>
              <a:t>Getter method of any property should start with small lettered ‘get’ (java method convention) and continued with a field name that starts with capital letter. E.g. the field name is ‘salary’ therefore the getter method of this field is ‘</a:t>
            </a:r>
            <a:r>
              <a:rPr lang="en-US" altLang="zh-TW" dirty="0" err="1"/>
              <a:t>getSalary</a:t>
            </a:r>
            <a:r>
              <a:rPr lang="en-US" altLang="zh-TW" dirty="0"/>
              <a:t> ()’.</a:t>
            </a:r>
          </a:p>
          <a:p>
            <a:pPr lvl="1"/>
            <a:r>
              <a:rPr lang="en-US" altLang="zh-TW" dirty="0" smtClean="0"/>
              <a:t>Setter </a:t>
            </a:r>
            <a:r>
              <a:rPr lang="en-US" altLang="zh-TW" dirty="0"/>
              <a:t>method of any property should start with small lettered ‘set’ (java method convention), continued with a field name that starts with capital letter and the argument value to set to field. E.g. the field name is ‘salary’ therefore the setter method of this field is ‘</a:t>
            </a:r>
            <a:r>
              <a:rPr lang="en-US" altLang="zh-TW" dirty="0" err="1"/>
              <a:t>setSalary</a:t>
            </a:r>
            <a:r>
              <a:rPr lang="en-US" altLang="zh-TW" dirty="0"/>
              <a:t> (double </a:t>
            </a:r>
            <a:r>
              <a:rPr lang="en-US" altLang="zh-TW" dirty="0" err="1"/>
              <a:t>sal</a:t>
            </a:r>
            <a:r>
              <a:rPr lang="en-US" altLang="zh-TW" dirty="0" smtClean="0"/>
              <a:t>)’.</a:t>
            </a:r>
            <a:endParaRPr lang="en-US" altLang="zh-TW" dirty="0"/>
          </a:p>
          <a:p>
            <a:r>
              <a:rPr lang="en-US" altLang="zh-TW" dirty="0"/>
              <a:t>Boolean property contain setter and is method</a:t>
            </a:r>
            <a:r>
              <a:rPr lang="en-US" altLang="zh-TW" dirty="0" smtClean="0"/>
              <a:t>.</a:t>
            </a:r>
            <a:endParaRPr lang="en-US" altLang="zh-TW" dirty="0"/>
          </a:p>
          <a:p>
            <a:pPr lvl="1"/>
            <a:r>
              <a:rPr lang="en-US" altLang="zh-TW" dirty="0"/>
              <a:t>For Boolean property, is method to check if it is true or false. E.g. the Boolean property ‘empty’, the is method of this field is ‘</a:t>
            </a:r>
            <a:r>
              <a:rPr lang="en-US" altLang="zh-TW" dirty="0" err="1"/>
              <a:t>isEmpty</a:t>
            </a:r>
            <a:r>
              <a:rPr lang="en-US" altLang="zh-TW" dirty="0"/>
              <a:t> ()’.</a:t>
            </a:r>
            <a:endParaRPr lang="zh-TW" altLang="en-US" dirty="0"/>
          </a:p>
        </p:txBody>
      </p:sp>
    </p:spTree>
    <p:extLst>
      <p:ext uri="{BB962C8B-B14F-4D97-AF65-F5344CB8AC3E}">
        <p14:creationId xmlns:p14="http://schemas.microsoft.com/office/powerpoint/2010/main" val="4436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Entity Class</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sp>
        <p:nvSpPr>
          <p:cNvPr id="9" name="矩形 8"/>
          <p:cNvSpPr/>
          <p:nvPr/>
        </p:nvSpPr>
        <p:spPr>
          <a:xfrm>
            <a:off x="2005446" y="1522284"/>
            <a:ext cx="8096250" cy="4893647"/>
          </a:xfrm>
          <a:prstGeom prst="rect">
            <a:avLst/>
          </a:prstGeom>
        </p:spPr>
        <p:txBody>
          <a:bodyPr wrap="square">
            <a:spAutoFit/>
          </a:bodyPr>
          <a:lstStyle/>
          <a:p>
            <a:r>
              <a:rPr lang="en-US" altLang="zh-TW" sz="1200" dirty="0">
                <a:solidFill>
                  <a:srgbClr val="646464"/>
                </a:solidFill>
                <a:latin typeface="Courier New" panose="02070309020205020404" pitchFamily="49" charset="0"/>
              </a:rPr>
              <a:t>@Entity</a:t>
            </a:r>
          </a:p>
          <a:p>
            <a:r>
              <a:rPr lang="en-US" altLang="zh-TW" sz="1200" dirty="0">
                <a:solidFill>
                  <a:srgbClr val="646464"/>
                </a:solidFill>
                <a:latin typeface="Courier New" panose="02070309020205020404" pitchFamily="49" charset="0"/>
              </a:rPr>
              <a:t>@Table</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"PERSON"</a:t>
            </a:r>
            <a:r>
              <a:rPr lang="en-US" altLang="zh-TW" sz="1200"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class</a:t>
            </a:r>
            <a:r>
              <a:rPr lang="en-US" altLang="zh-TW" sz="1200" b="1" dirty="0">
                <a:solidFill>
                  <a:srgbClr val="000000"/>
                </a:solidFill>
                <a:latin typeface="Courier New" panose="02070309020205020404" pitchFamily="49" charset="0"/>
              </a:rPr>
              <a:t> Person </a:t>
            </a:r>
            <a:r>
              <a:rPr lang="en-US" altLang="zh-TW" sz="1200" b="1" dirty="0" smtClean="0">
                <a:solidFill>
                  <a:srgbClr val="000000"/>
                </a:solidFill>
                <a:latin typeface="Courier New" panose="02070309020205020404" pitchFamily="49" charset="0"/>
              </a:rPr>
              <a:t>{</a:t>
            </a:r>
            <a:endParaRPr lang="zh-TW" altLang="en-US" sz="1200" dirty="0">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Id</a:t>
            </a: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Column</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"id"</a:t>
            </a:r>
            <a:r>
              <a:rPr lang="en-US" altLang="zh-TW" sz="1200" dirty="0">
                <a:solidFill>
                  <a:srgbClr val="000000"/>
                </a:solidFill>
                <a:latin typeface="Courier New" panose="02070309020205020404" pitchFamily="49" charset="0"/>
              </a:rPr>
              <a:t>)</a:t>
            </a:r>
          </a:p>
          <a:p>
            <a:r>
              <a:rPr lang="en-US" altLang="zh-TW" sz="1200" dirty="0" smtClean="0">
                <a:solidFill>
                  <a:srgbClr val="646464"/>
                </a:solidFill>
                <a:latin typeface="Courier New" panose="02070309020205020404" pitchFamily="49" charset="0"/>
              </a:rPr>
              <a:t>  @</a:t>
            </a:r>
            <a:r>
              <a:rPr lang="en-US" altLang="zh-TW" sz="1200" dirty="0" err="1">
                <a:solidFill>
                  <a:srgbClr val="646464"/>
                </a:solidFill>
                <a:latin typeface="Courier New" panose="02070309020205020404" pitchFamily="49" charset="0"/>
              </a:rPr>
              <a:t>GeneratedValue</a:t>
            </a:r>
            <a:r>
              <a:rPr lang="en-US" altLang="zh-TW" sz="1200" dirty="0">
                <a:solidFill>
                  <a:srgbClr val="000000"/>
                </a:solidFill>
                <a:latin typeface="Courier New" panose="02070309020205020404" pitchFamily="49" charset="0"/>
              </a:rPr>
              <a:t>(strategy=</a:t>
            </a:r>
            <a:r>
              <a:rPr lang="en-US" altLang="zh-TW" sz="1200" dirty="0" err="1">
                <a:solidFill>
                  <a:srgbClr val="000000"/>
                </a:solidFill>
                <a:latin typeface="Courier New" panose="02070309020205020404" pitchFamily="49" charset="0"/>
              </a:rPr>
              <a:t>GenerationType.</a:t>
            </a:r>
            <a:r>
              <a:rPr lang="en-US" altLang="zh-TW" sz="1200" b="1" i="1" dirty="0" err="1">
                <a:solidFill>
                  <a:srgbClr val="0000C0"/>
                </a:solidFill>
                <a:latin typeface="Courier New" panose="02070309020205020404" pitchFamily="49" charset="0"/>
              </a:rPr>
              <a:t>IDENTITY</a:t>
            </a:r>
            <a:r>
              <a:rPr lang="en-US" altLang="zh-TW" sz="1200" b="1" i="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a:t>
            </a:r>
          </a:p>
          <a:p>
            <a:endParaRPr lang="en-US" altLang="zh-TW" sz="1200" b="1"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getId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setId</a:t>
            </a:r>
            <a:r>
              <a:rPr lang="en-US" altLang="zh-TW" sz="1200" b="1" dirty="0">
                <a:solidFill>
                  <a:srgbClr val="000000"/>
                </a:solidFill>
                <a:latin typeface="Courier New" panose="02070309020205020404" pitchFamily="49" charset="0"/>
              </a:rPr>
              <a:t>(</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id</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getName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setName</a:t>
            </a:r>
            <a:r>
              <a:rPr lang="en-US" altLang="zh-TW" sz="1200" b="1" dirty="0">
                <a:solidFill>
                  <a:srgbClr val="000000"/>
                </a:solidFill>
                <a:latin typeface="Courier New" panose="02070309020205020404" pitchFamily="49" charset="0"/>
              </a:rPr>
              <a:t>(String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Override</a:t>
            </a: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toString</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2A00FF"/>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name="</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country="</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country</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4A77-46C3-4564-A0AC-C648C002F5C5}"/>
              </a:ext>
            </a:extLst>
          </p:cNvPr>
          <p:cNvSpPr>
            <a:spLocks noGrp="1"/>
          </p:cNvSpPr>
          <p:nvPr>
            <p:ph type="title"/>
          </p:nvPr>
        </p:nvSpPr>
        <p:spPr/>
        <p:txBody>
          <a:bodyPr/>
          <a:lstStyle/>
          <a:p>
            <a:r>
              <a:rPr lang="en-US" altLang="zh-TW" b="1" dirty="0"/>
              <a:t>Entity manager</a:t>
            </a:r>
            <a:endParaRPr lang="zh-TW" altLang="en-US" dirty="0"/>
          </a:p>
        </p:txBody>
      </p:sp>
      <p:sp>
        <p:nvSpPr>
          <p:cNvPr id="3" name="內容版面配置區 2">
            <a:extLst>
              <a:ext uri="{FF2B5EF4-FFF2-40B4-BE49-F238E27FC236}">
                <a16:creationId xmlns:a16="http://schemas.microsoft.com/office/drawing/2014/main" id="{AEE690AB-EB8F-4283-95AE-63A3E477D84C}"/>
              </a:ext>
            </a:extLst>
          </p:cNvPr>
          <p:cNvSpPr>
            <a:spLocks noGrp="1"/>
          </p:cNvSpPr>
          <p:nvPr>
            <p:ph idx="1"/>
          </p:nvPr>
        </p:nvSpPr>
        <p:spPr/>
        <p:txBody>
          <a:bodyPr/>
          <a:lstStyle/>
          <a:p>
            <a:r>
              <a:rPr lang="en-US" altLang="zh-TW" dirty="0"/>
              <a:t>similar to the Hibernate Session class</a:t>
            </a:r>
          </a:p>
          <a:p>
            <a:endParaRPr lang="en-US" altLang="zh-TW" dirty="0"/>
          </a:p>
          <a:p>
            <a:r>
              <a:rPr lang="en-US" altLang="zh-TW" dirty="0"/>
              <a:t>entity manager is not expected to be thread safe (don't inject it into a servlet class variable which is visible to multiple threads).</a:t>
            </a:r>
            <a:endParaRPr lang="zh-TW" altLang="en-US" dirty="0"/>
          </a:p>
        </p:txBody>
      </p:sp>
    </p:spTree>
    <p:extLst>
      <p:ext uri="{BB962C8B-B14F-4D97-AF65-F5344CB8AC3E}">
        <p14:creationId xmlns:p14="http://schemas.microsoft.com/office/powerpoint/2010/main" val="43340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EE159-2A66-4AD3-B389-A661B7B3BEE1}"/>
              </a:ext>
            </a:extLst>
          </p:cNvPr>
          <p:cNvSpPr>
            <a:spLocks noGrp="1"/>
          </p:cNvSpPr>
          <p:nvPr>
            <p:ph type="title"/>
          </p:nvPr>
        </p:nvSpPr>
        <p:spPr/>
        <p:txBody>
          <a:bodyPr/>
          <a:lstStyle/>
          <a:p>
            <a:r>
              <a:rPr lang="en-US" altLang="zh-TW" dirty="0"/>
              <a:t>Application-managed entity managers</a:t>
            </a:r>
            <a:endParaRPr lang="zh-TW" altLang="en-US" dirty="0"/>
          </a:p>
        </p:txBody>
      </p:sp>
      <p:sp>
        <p:nvSpPr>
          <p:cNvPr id="3" name="內容版面配置區 2">
            <a:extLst>
              <a:ext uri="{FF2B5EF4-FFF2-40B4-BE49-F238E27FC236}">
                <a16:creationId xmlns:a16="http://schemas.microsoft.com/office/drawing/2014/main" id="{0F0F50D0-4E16-44B1-A0FA-5A9868C8A6D8}"/>
              </a:ext>
            </a:extLst>
          </p:cNvPr>
          <p:cNvSpPr>
            <a:spLocks noGrp="1"/>
          </p:cNvSpPr>
          <p:nvPr>
            <p:ph idx="1"/>
          </p:nvPr>
        </p:nvSpPr>
        <p:spPr/>
        <p:txBody>
          <a:bodyPr/>
          <a:lstStyle/>
          <a:p>
            <a:r>
              <a:rPr lang="en-US" altLang="zh-TW" dirty="0"/>
              <a:t>Application-managed entity managers provide direct access to the underlying persistence provider (</a:t>
            </a:r>
            <a:r>
              <a:rPr lang="en-US" altLang="zh-TW" dirty="0" err="1"/>
              <a:t>org.hibernate.ejb.HibernatePersistence</a:t>
            </a:r>
            <a:r>
              <a:rPr lang="en-US" altLang="zh-TW" dirty="0"/>
              <a:t>).</a:t>
            </a:r>
          </a:p>
          <a:p>
            <a:r>
              <a:rPr lang="en-US" altLang="zh-TW" dirty="0"/>
              <a:t>The scope of the application-managed entity manager is from when the application creates it and lasts until the app closes it. </a:t>
            </a:r>
          </a:p>
          <a:p>
            <a:r>
              <a:rPr lang="en-US" altLang="zh-TW" dirty="0"/>
              <a:t>Use the </a:t>
            </a:r>
            <a:r>
              <a:rPr lang="en-US" altLang="zh-TW" i="1" dirty="0"/>
              <a:t>@</a:t>
            </a:r>
            <a:r>
              <a:rPr lang="en-US" altLang="zh-TW" i="1" dirty="0" err="1"/>
              <a:t>PersistenceUnit</a:t>
            </a:r>
            <a:r>
              <a:rPr lang="en-US" altLang="zh-TW" dirty="0"/>
              <a:t> annotation to inject a persistence unit into a </a:t>
            </a:r>
            <a:r>
              <a:rPr lang="en-US" altLang="zh-TW" i="1" dirty="0" err="1"/>
              <a:t>javax.persistence.EntityManagerFactory</a:t>
            </a:r>
            <a:r>
              <a:rPr lang="en-US" altLang="zh-TW" dirty="0"/>
              <a:t>. </a:t>
            </a:r>
          </a:p>
          <a:p>
            <a:r>
              <a:rPr lang="en-US" altLang="zh-TW" dirty="0"/>
              <a:t>The </a:t>
            </a:r>
            <a:r>
              <a:rPr lang="en-US" altLang="zh-TW" dirty="0" err="1"/>
              <a:t>EntityManagerFactory</a:t>
            </a:r>
            <a:r>
              <a:rPr lang="en-US" altLang="zh-TW" dirty="0"/>
              <a:t> can return an application-managed entity manager.</a:t>
            </a:r>
            <a:endParaRPr lang="zh-TW" altLang="en-US" dirty="0"/>
          </a:p>
        </p:txBody>
      </p:sp>
    </p:spTree>
    <p:extLst>
      <p:ext uri="{BB962C8B-B14F-4D97-AF65-F5344CB8AC3E}">
        <p14:creationId xmlns:p14="http://schemas.microsoft.com/office/powerpoint/2010/main" val="265485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C53E6-5EC4-439B-9132-7CC6E3C56D24}"/>
              </a:ext>
            </a:extLst>
          </p:cNvPr>
          <p:cNvSpPr>
            <a:spLocks noGrp="1"/>
          </p:cNvSpPr>
          <p:nvPr>
            <p:ph type="title"/>
          </p:nvPr>
        </p:nvSpPr>
        <p:spPr/>
        <p:txBody>
          <a:bodyPr/>
          <a:lstStyle/>
          <a:p>
            <a:r>
              <a:rPr lang="en-US" altLang="zh-TW" dirty="0"/>
              <a:t>Container-managed entity manager</a:t>
            </a:r>
            <a:endParaRPr lang="zh-TW" altLang="en-US" dirty="0"/>
          </a:p>
        </p:txBody>
      </p:sp>
      <p:sp>
        <p:nvSpPr>
          <p:cNvPr id="3" name="內容版面配置區 2">
            <a:extLst>
              <a:ext uri="{FF2B5EF4-FFF2-40B4-BE49-F238E27FC236}">
                <a16:creationId xmlns:a16="http://schemas.microsoft.com/office/drawing/2014/main" id="{526C88DC-6611-4324-AC08-059B50D0F53B}"/>
              </a:ext>
            </a:extLst>
          </p:cNvPr>
          <p:cNvSpPr>
            <a:spLocks noGrp="1"/>
          </p:cNvSpPr>
          <p:nvPr>
            <p:ph idx="1"/>
          </p:nvPr>
        </p:nvSpPr>
        <p:spPr/>
        <p:txBody>
          <a:bodyPr/>
          <a:lstStyle/>
          <a:p>
            <a:r>
              <a:rPr lang="en-US" altLang="zh-TW" dirty="0"/>
              <a:t>Container-managed entity managers auto-magically manage the underlying persistence provider for the application. </a:t>
            </a:r>
          </a:p>
          <a:p>
            <a:r>
              <a:rPr lang="en-US" altLang="zh-TW" dirty="0"/>
              <a:t>Container-managed entity managers may use transaction-scoped persistence contexts or extended persistence contexts. </a:t>
            </a:r>
          </a:p>
          <a:p>
            <a:r>
              <a:rPr lang="en-US" altLang="zh-TW" dirty="0"/>
              <a:t>The container-managed entity manager will create instances of the underlying persistence provider as needed. </a:t>
            </a:r>
          </a:p>
          <a:p>
            <a:r>
              <a:rPr lang="en-US" altLang="zh-TW" dirty="0"/>
              <a:t>Every time that a new underlying persistence provider (</a:t>
            </a:r>
            <a:r>
              <a:rPr lang="en-US" altLang="zh-TW" i="1" dirty="0" err="1"/>
              <a:t>org.hibernate.ejb.HibernatePersistence</a:t>
            </a:r>
            <a:r>
              <a:rPr lang="en-US" altLang="zh-TW" dirty="0"/>
              <a:t>) instance is created, a new persistence context is also created (as an implementation detail of the underlying persistence provider).</a:t>
            </a:r>
            <a:endParaRPr lang="zh-TW" altLang="en-US" dirty="0"/>
          </a:p>
        </p:txBody>
      </p:sp>
    </p:spTree>
    <p:extLst>
      <p:ext uri="{BB962C8B-B14F-4D97-AF65-F5344CB8AC3E}">
        <p14:creationId xmlns:p14="http://schemas.microsoft.com/office/powerpoint/2010/main" val="128483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lstStyle/>
          <a:p>
            <a:r>
              <a:rPr lang="en-US" altLang="zh-TW" dirty="0"/>
              <a:t>The JPA persistence context contains the entities managed by the persistence provider. </a:t>
            </a:r>
          </a:p>
          <a:p>
            <a:r>
              <a:rPr lang="en-US" altLang="zh-TW" dirty="0"/>
              <a:t>The persistence context acts like a first level (transactional) cache for interacting with the </a:t>
            </a:r>
            <a:r>
              <a:rPr lang="en-US" altLang="zh-TW" dirty="0" err="1"/>
              <a:t>datasource</a:t>
            </a:r>
            <a:r>
              <a:rPr lang="en-US" altLang="zh-TW" dirty="0"/>
              <a:t>. </a:t>
            </a:r>
          </a:p>
          <a:p>
            <a:r>
              <a:rPr lang="en-US" altLang="zh-TW" dirty="0"/>
              <a:t>Loaded entities are placed into the persistence context before being returned to the application. </a:t>
            </a:r>
          </a:p>
          <a:p>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9DC3-B38B-4798-82A8-911A2F29AB51}"/>
              </a:ext>
            </a:extLst>
          </p:cNvPr>
          <p:cNvSpPr>
            <a:spLocks noGrp="1"/>
          </p:cNvSpPr>
          <p:nvPr>
            <p:ph type="title"/>
          </p:nvPr>
        </p:nvSpPr>
        <p:spPr/>
        <p:txBody>
          <a:bodyPr/>
          <a:lstStyle/>
          <a:p>
            <a:r>
              <a:rPr lang="en-US" altLang="zh-TW" dirty="0"/>
              <a:t>Transaction-scoped Persistence Context</a:t>
            </a:r>
            <a:endParaRPr lang="zh-TW" altLang="en-US" dirty="0"/>
          </a:p>
        </p:txBody>
      </p:sp>
      <p:sp>
        <p:nvSpPr>
          <p:cNvPr id="3" name="內容版面配置區 2">
            <a:extLst>
              <a:ext uri="{FF2B5EF4-FFF2-40B4-BE49-F238E27FC236}">
                <a16:creationId xmlns:a16="http://schemas.microsoft.com/office/drawing/2014/main" id="{57CAADDD-6823-4210-A1FA-4B63C8D51B57}"/>
              </a:ext>
            </a:extLst>
          </p:cNvPr>
          <p:cNvSpPr>
            <a:spLocks noGrp="1"/>
          </p:cNvSpPr>
          <p:nvPr>
            <p:ph idx="1"/>
          </p:nvPr>
        </p:nvSpPr>
        <p:spPr/>
        <p:txBody>
          <a:bodyPr/>
          <a:lstStyle/>
          <a:p>
            <a:r>
              <a:rPr lang="en-US" altLang="zh-TW" dirty="0"/>
              <a:t>The transaction-scoped persistence context coordinates with the (active) JTA transaction.  </a:t>
            </a:r>
          </a:p>
          <a:p>
            <a:r>
              <a:rPr lang="en-US" altLang="zh-TW" dirty="0"/>
              <a:t>When the transaction commits, the persistence context is flushed to the </a:t>
            </a:r>
            <a:r>
              <a:rPr lang="en-US" altLang="zh-TW" dirty="0" err="1"/>
              <a:t>datasource</a:t>
            </a:r>
            <a:r>
              <a:rPr lang="en-US" altLang="zh-TW" dirty="0"/>
              <a:t> (entity objects are detached but may still be referenced by application code).  </a:t>
            </a:r>
          </a:p>
          <a:p>
            <a:r>
              <a:rPr lang="en-US" altLang="zh-TW" dirty="0"/>
              <a:t>All entity changes that are expected to be saved to the </a:t>
            </a:r>
            <a:r>
              <a:rPr lang="en-US" altLang="zh-TW" dirty="0" err="1"/>
              <a:t>datasource</a:t>
            </a:r>
            <a:r>
              <a:rPr lang="en-US" altLang="zh-TW" dirty="0"/>
              <a:t>, must be made during a transaction.  </a:t>
            </a:r>
          </a:p>
          <a:p>
            <a:r>
              <a:rPr lang="en-US" altLang="zh-TW" dirty="0"/>
              <a:t>Entities read outside of a transaction will be detached when the entity manager invocation completes. </a:t>
            </a:r>
            <a:endParaRPr lang="zh-TW" altLang="en-US" dirty="0"/>
          </a:p>
        </p:txBody>
      </p:sp>
    </p:spTree>
    <p:extLst>
      <p:ext uri="{BB962C8B-B14F-4D97-AF65-F5344CB8AC3E}">
        <p14:creationId xmlns:p14="http://schemas.microsoft.com/office/powerpoint/2010/main" val="1461032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CCECF-3C17-4015-9217-E5CEBE94EFAB}"/>
              </a:ext>
            </a:extLst>
          </p:cNvPr>
          <p:cNvSpPr>
            <a:spLocks noGrp="1"/>
          </p:cNvSpPr>
          <p:nvPr>
            <p:ph type="title"/>
          </p:nvPr>
        </p:nvSpPr>
        <p:spPr/>
        <p:txBody>
          <a:bodyPr/>
          <a:lstStyle/>
          <a:p>
            <a:r>
              <a:rPr lang="en-US" altLang="zh-TW" dirty="0"/>
              <a:t>Extended Persistence Context</a:t>
            </a:r>
            <a:endParaRPr lang="zh-TW" altLang="en-US" dirty="0"/>
          </a:p>
        </p:txBody>
      </p:sp>
      <p:sp>
        <p:nvSpPr>
          <p:cNvPr id="3" name="內容版面配置區 2">
            <a:extLst>
              <a:ext uri="{FF2B5EF4-FFF2-40B4-BE49-F238E27FC236}">
                <a16:creationId xmlns:a16="http://schemas.microsoft.com/office/drawing/2014/main" id="{04775306-61F3-4D4C-B31B-1B2771F8881C}"/>
              </a:ext>
            </a:extLst>
          </p:cNvPr>
          <p:cNvSpPr>
            <a:spLocks noGrp="1"/>
          </p:cNvSpPr>
          <p:nvPr>
            <p:ph idx="1"/>
          </p:nvPr>
        </p:nvSpPr>
        <p:spPr/>
        <p:txBody>
          <a:bodyPr/>
          <a:lstStyle/>
          <a:p>
            <a:r>
              <a:rPr lang="en-US" altLang="zh-TW" dirty="0"/>
              <a:t>The (</a:t>
            </a:r>
            <a:r>
              <a:rPr lang="en-US" altLang="zh-TW" dirty="0" err="1"/>
              <a:t>ee</a:t>
            </a:r>
            <a:r>
              <a:rPr lang="en-US" altLang="zh-TW" dirty="0"/>
              <a:t> container managed) extended persistence context can span multiple transactions and allows data modifications to be queued up (like a shopping cart), without an active JTA transaction (to be applied during the next JTA TX). </a:t>
            </a:r>
          </a:p>
          <a:p>
            <a:r>
              <a:rPr lang="en-US" altLang="zh-TW" dirty="0"/>
              <a:t>The Container-managed extended persistence context can only be injected into a stateful session bean. </a:t>
            </a:r>
            <a:endParaRPr lang="zh-TW" altLang="en-US" dirty="0"/>
          </a:p>
        </p:txBody>
      </p:sp>
    </p:spTree>
    <p:extLst>
      <p:ext uri="{BB962C8B-B14F-4D97-AF65-F5344CB8AC3E}">
        <p14:creationId xmlns:p14="http://schemas.microsoft.com/office/powerpoint/2010/main" val="40189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It has no persistent representation in the database and no identifier value has been assigned.</a:t>
            </a:r>
          </a:p>
          <a:p>
            <a:r>
              <a:rPr lang="en-US" altLang="zh-TW" dirty="0"/>
              <a:t>Managed (persistent): </a:t>
            </a:r>
          </a:p>
          <a:p>
            <a:pPr lvl="1"/>
            <a:r>
              <a:rPr lang="en-US" altLang="zh-TW" dirty="0"/>
              <a:t>a managed entity instance is an instance with a persistent identity that is currently associated with a persistence context.</a:t>
            </a:r>
          </a:p>
          <a:p>
            <a:r>
              <a:rPr lang="en-US" altLang="zh-TW" dirty="0"/>
              <a:t>Detached: </a:t>
            </a:r>
          </a:p>
          <a:p>
            <a:pPr lvl="1"/>
            <a:r>
              <a:rPr lang="en-US" altLang="zh-TW" dirty="0"/>
              <a:t>the entity instance is an instance with a persistent identity that is no longer associated with a persistence context, usually because the persistence context was closed or the instance was evicted from the context.</a:t>
            </a:r>
          </a:p>
          <a:p>
            <a:r>
              <a:rPr lang="en-US" altLang="zh-TW" dirty="0"/>
              <a:t>Removed: </a:t>
            </a:r>
          </a:p>
          <a:p>
            <a:pPr lvl="1"/>
            <a:r>
              <a:rPr lang="en-US" altLang="zh-TW" dirty="0"/>
              <a:t>a removed entity instance is an instance with a persistent identity, associated with a persistence context, but scheduled for removal from the database.</a:t>
            </a:r>
            <a:endParaRPr lang="zh-TW" altLang="en-US" dirty="0"/>
          </a:p>
        </p:txBody>
      </p:sp>
    </p:spTree>
    <p:extLst>
      <p:ext uri="{BB962C8B-B14F-4D97-AF65-F5344CB8AC3E}">
        <p14:creationId xmlns:p14="http://schemas.microsoft.com/office/powerpoint/2010/main" val="75136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standard configuration file</a:t>
            </a:r>
          </a:p>
          <a:p>
            <a:r>
              <a:rPr lang="en-US" altLang="zh-TW" dirty="0"/>
              <a:t>has to be included in the META-INF directory inside the JAR file that contains the entity beans. </a:t>
            </a:r>
          </a:p>
          <a:p>
            <a:r>
              <a:rPr lang="en-US" altLang="zh-TW" dirty="0"/>
              <a:t>define a persistence-unit with a unique name in the current scoped </a:t>
            </a:r>
            <a:r>
              <a:rPr lang="en-US" altLang="zh-TW" dirty="0" err="1"/>
              <a:t>classloader</a:t>
            </a:r>
            <a:r>
              <a:rPr lang="en-US" altLang="zh-TW" dirty="0"/>
              <a:t>. </a:t>
            </a:r>
          </a:p>
          <a:p>
            <a:r>
              <a:rPr lang="en-US" altLang="zh-TW" dirty="0"/>
              <a:t>The provider attribute specifies the underlying implementation of the JPA </a:t>
            </a:r>
            <a:r>
              <a:rPr lang="en-US" altLang="zh-TW" dirty="0" err="1"/>
              <a:t>EntityManager</a:t>
            </a:r>
            <a:r>
              <a:rPr lang="en-US" altLang="zh-TW" dirty="0"/>
              <a:t>. </a:t>
            </a:r>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basic program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080655" y="2772470"/>
            <a:ext cx="10390909" cy="3539430"/>
          </a:xfrm>
          <a:prstGeom prst="rect">
            <a:avLst/>
          </a:prstGeom>
        </p:spPr>
        <p:txBody>
          <a:bodyPr wrap="square">
            <a:spAutoFit/>
          </a:bodyPr>
          <a:lstStyle/>
          <a:p>
            <a:r>
              <a:rPr lang="en-US" altLang="zh-TW" sz="1400" dirty="0" err="1" smtClean="0">
                <a:solidFill>
                  <a:srgbClr val="000000"/>
                </a:solidFill>
                <a:latin typeface="Courier New" panose="02070309020205020404" pitchFamily="49" charset="0"/>
              </a:rPr>
              <a:t>EntityManagerFactory</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EntityManager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Person </a:t>
            </a:r>
            <a:r>
              <a:rPr lang="en-US" altLang="zh-TW" sz="1400" dirty="0" err="1">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Person();</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.setName</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"Elvin"</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.setCountry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"Denmark"</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.persist</a:t>
            </a:r>
            <a:r>
              <a:rPr lang="en-US" altLang="zh-TW" sz="1400" dirty="0" smtClean="0">
                <a:solidFill>
                  <a:srgbClr val="000000"/>
                </a:solidFill>
                <a:latin typeface="Courier New" panose="02070309020205020404" pitchFamily="49" charset="0"/>
              </a:rPr>
              <a:t>(</a:t>
            </a:r>
            <a:r>
              <a:rPr lang="en-US" altLang="zh-TW" sz="1400" dirty="0" smtClean="0">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"create: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person</a:t>
            </a:r>
            <a:r>
              <a:rPr lang="en-US" altLang="zh-TW" sz="1400" b="1" i="1" dirty="0" err="1">
                <a:solidFill>
                  <a:srgbClr val="000000"/>
                </a:solidFill>
                <a:latin typeface="Courier New" panose="02070309020205020404" pitchFamily="49" charset="0"/>
              </a:rPr>
              <a:t>.toString</a:t>
            </a:r>
            <a:r>
              <a:rPr lang="en-US" altLang="zh-TW" sz="1400" b="1" i="1" dirty="0" smtClean="0">
                <a:solidFill>
                  <a:srgbClr val="000000"/>
                </a:solidFill>
                <a:latin typeface="Courier New" panose="02070309020205020404" pitchFamily="49" charset="0"/>
              </a:rPr>
              <a:t>());</a:t>
            </a:r>
          </a:p>
          <a:p>
            <a:endParaRPr lang="en-US" altLang="zh-TW" sz="1400" b="1" i="1" dirty="0">
              <a:solidFill>
                <a:srgbClr val="000000"/>
              </a:solidFill>
              <a:latin typeface="Courier New" panose="02070309020205020404" pitchFamily="49" charset="0"/>
            </a:endParaRP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emFactory</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312030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r>
              <a:rPr lang="en-US" altLang="zh-TW" dirty="0" smtClean="0"/>
              <a:t>.</a:t>
            </a:r>
          </a:p>
          <a:p>
            <a:endParaRPr lang="en-US" altLang="zh-TW" dirty="0" smtClean="0"/>
          </a:p>
          <a:p>
            <a:r>
              <a:rPr lang="en-US" altLang="zh-TW" dirty="0"/>
              <a:t>SQL works directly against relational database tables, records and fields, whereas JPQL works with Java classes and instances</a:t>
            </a:r>
            <a:r>
              <a:rPr lang="en-US" altLang="zh-TW" dirty="0" smtClean="0"/>
              <a:t>.</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81000" y="2989519"/>
            <a:ext cx="10747664" cy="2893100"/>
          </a:xfrm>
          <a:prstGeom prst="rect">
            <a:avLst/>
          </a:prstGeom>
        </p:spPr>
        <p:txBody>
          <a:bodyPr wrap="square">
            <a:spAutoFit/>
          </a:bodyPr>
          <a:lstStyle/>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Query </a:t>
            </a:r>
            <a:r>
              <a:rPr lang="en-US" altLang="zh-TW" sz="1400" dirty="0" err="1">
                <a:solidFill>
                  <a:srgbClr val="6A3E3E"/>
                </a:solidFill>
                <a:latin typeface="Courier New" panose="02070309020205020404" pitchFamily="49" charset="0"/>
              </a:rPr>
              <a:t>query</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.createQuery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"from Person p"</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List&lt;Person&gt; </a:t>
            </a:r>
            <a:r>
              <a:rPr lang="en-US" altLang="zh-TW" sz="1400" dirty="0" err="1">
                <a:solidFill>
                  <a:srgbClr val="6A3E3E"/>
                </a:solidFill>
                <a:latin typeface="Courier New" panose="02070309020205020404" pitchFamily="49" charset="0"/>
              </a:rPr>
              <a:t>personList</a:t>
            </a:r>
            <a:r>
              <a:rPr lang="en-US" altLang="zh-TW" sz="1400" dirty="0">
                <a:solidFill>
                  <a:srgbClr val="000000"/>
                </a:solidFill>
                <a:latin typeface="Courier New" panose="02070309020205020404" pitchFamily="49" charset="0"/>
              </a:rPr>
              <a:t> </a:t>
            </a:r>
            <a:r>
              <a:rPr lang="en-US" altLang="zh-TW" sz="1400" u="sng" dirty="0">
                <a:solidFill>
                  <a:srgbClr val="000000"/>
                </a:solidFill>
                <a:latin typeface="Courier New" panose="02070309020205020404" pitchFamily="49" charset="0"/>
              </a:rPr>
              <a:t>=  </a:t>
            </a:r>
            <a:r>
              <a:rPr lang="en-US" altLang="zh-TW" sz="1400" u="sng" dirty="0" err="1">
                <a:solidFill>
                  <a:srgbClr val="6A3E3E"/>
                </a:solidFill>
                <a:latin typeface="Courier New" panose="02070309020205020404" pitchFamily="49" charset="0"/>
              </a:rPr>
              <a:t>query</a:t>
            </a:r>
            <a:r>
              <a:rPr lang="en-US" altLang="zh-TW" sz="1400" u="sng" dirty="0" err="1">
                <a:solidFill>
                  <a:srgbClr val="000000"/>
                </a:solidFill>
                <a:latin typeface="Courier New" panose="02070309020205020404" pitchFamily="49" charset="0"/>
              </a:rPr>
              <a:t>.getResultList</a:t>
            </a:r>
            <a:r>
              <a:rPr lang="en-US" altLang="zh-TW" sz="1400" u="sng"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for</a:t>
            </a:r>
            <a:r>
              <a:rPr lang="en-US" altLang="zh-TW" sz="1400" b="1" dirty="0">
                <a:solidFill>
                  <a:srgbClr val="000000"/>
                </a:solidFill>
                <a:latin typeface="Courier New" panose="02070309020205020404" pitchFamily="49" charset="0"/>
              </a:rPr>
              <a:t> (Person </a:t>
            </a:r>
            <a:r>
              <a:rPr lang="en-US" altLang="zh-TW" sz="1400" b="1" dirty="0">
                <a:solidFill>
                  <a:srgbClr val="6A3E3E"/>
                </a:solidFill>
                <a:latin typeface="Courier New" panose="02070309020205020404" pitchFamily="49" charset="0"/>
              </a:rPr>
              <a:t>item</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personList</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"list: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item</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562749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Basic</a:t>
            </a:r>
          </a:p>
          <a:p>
            <a:pPr lvl="1"/>
            <a:r>
              <a:rPr lang="en-US" altLang="zh-TW" dirty="0" smtClean="0"/>
              <a:t>from Person p</a:t>
            </a:r>
          </a:p>
          <a:p>
            <a:pPr lvl="1"/>
            <a:r>
              <a:rPr lang="en-US" altLang="zh-TW" dirty="0" smtClean="0"/>
              <a:t>select p from Person p</a:t>
            </a:r>
          </a:p>
          <a:p>
            <a:r>
              <a:rPr lang="en-US" altLang="zh-TW" dirty="0"/>
              <a:t>Between, And, Like Keywords</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e.salary</a:t>
            </a:r>
            <a:r>
              <a:rPr lang="en-US" altLang="zh-TW" dirty="0"/>
              <a:t> </a:t>
            </a:r>
            <a:r>
              <a:rPr lang="en-US" altLang="zh-TW" dirty="0" smtClean="0"/>
              <a:t>Between </a:t>
            </a:r>
            <a:r>
              <a:rPr lang="en-US" altLang="zh-TW" dirty="0"/>
              <a:t>30000 and </a:t>
            </a:r>
            <a:r>
              <a:rPr lang="en-US" altLang="zh-TW" dirty="0" smtClean="0"/>
              <a:t>40000</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e.ename</a:t>
            </a:r>
            <a:r>
              <a:rPr lang="en-US" altLang="zh-TW" dirty="0"/>
              <a:t> LIKE 'M</a:t>
            </a:r>
            <a:r>
              <a:rPr lang="en-US" altLang="zh-TW" dirty="0" smtClean="0"/>
              <a:t>%'</a:t>
            </a:r>
          </a:p>
          <a:p>
            <a:r>
              <a:rPr lang="en-US" altLang="zh-TW" dirty="0" smtClean="0"/>
              <a:t>Ordering</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ORDER </a:t>
            </a:r>
            <a:r>
              <a:rPr lang="en-US" altLang="zh-TW" dirty="0"/>
              <a:t>BY </a:t>
            </a:r>
            <a:r>
              <a:rPr lang="en-US" altLang="zh-TW" dirty="0" err="1"/>
              <a:t>e.ename</a:t>
            </a:r>
            <a:r>
              <a:rPr lang="en-US" altLang="zh-TW" dirty="0"/>
              <a:t> </a:t>
            </a:r>
            <a:r>
              <a:rPr lang="en-US" altLang="zh-TW" dirty="0" smtClean="0"/>
              <a:t>ASC</a:t>
            </a:r>
            <a:endParaRPr lang="en-US" altLang="zh-TW" dirty="0"/>
          </a:p>
          <a:p>
            <a:pPr lvl="1"/>
            <a:endParaRPr lang="en-US" altLang="zh-TW" dirty="0" smtClean="0"/>
          </a:p>
          <a:p>
            <a:pPr lvl="1"/>
            <a:endParaRPr lang="en-US" altLang="zh-TW" dirty="0" smtClean="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lstStyle/>
          <a:p>
            <a:r>
              <a:rPr lang="en-US" altLang="zh-TW" dirty="0"/>
              <a:t>A @</a:t>
            </a:r>
            <a:r>
              <a:rPr lang="en-US" altLang="zh-TW" dirty="0" err="1"/>
              <a:t>NamedQuery</a:t>
            </a:r>
            <a:r>
              <a:rPr lang="en-US" altLang="zh-TW" dirty="0"/>
              <a:t> annotation is defined as a query with a predefined unchangeable query string. </a:t>
            </a:r>
            <a:endParaRPr lang="en-US" altLang="zh-TW" dirty="0" smtClean="0"/>
          </a:p>
          <a:p>
            <a:r>
              <a:rPr lang="en-US" altLang="zh-TW" dirty="0" smtClean="0"/>
              <a:t>Instead </a:t>
            </a:r>
            <a:r>
              <a:rPr lang="en-US" altLang="zh-TW" dirty="0"/>
              <a:t>of dynamic queries, usage of named queries may improve code organization by separating the JPQL query strings from POJO. </a:t>
            </a:r>
            <a:endParaRPr lang="en-US" altLang="zh-TW" dirty="0" smtClean="0"/>
          </a:p>
          <a:p>
            <a:r>
              <a:rPr lang="en-US" altLang="zh-TW" dirty="0" smtClean="0"/>
              <a:t>It </a:t>
            </a:r>
            <a:r>
              <a:rPr lang="en-US" altLang="zh-TW" dirty="0"/>
              <a:t>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r>
              <a:rPr lang="en-US" altLang="zh-TW" dirty="0" smtClean="0"/>
              <a:t>.</a:t>
            </a:r>
            <a:endParaRPr lang="en-US" altLang="zh-TW" dirty="0"/>
          </a:p>
          <a:p>
            <a:r>
              <a:rPr lang="en-US" altLang="zh-TW" dirty="0" smtClean="0"/>
              <a:t>Eager </a:t>
            </a:r>
            <a:r>
              <a:rPr lang="en-US" altLang="zh-TW" dirty="0"/>
              <a:t>fetch</a:t>
            </a:r>
          </a:p>
          <a:p>
            <a:pPr lvl="1"/>
            <a:r>
              <a:rPr lang="en-US" altLang="zh-TW" dirty="0"/>
              <a:t>Fetching the whole record while finding the record using Primary Key.</a:t>
            </a:r>
          </a:p>
          <a:p>
            <a:r>
              <a:rPr lang="en-US" altLang="zh-TW" dirty="0" smtClean="0"/>
              <a:t>Lazy </a:t>
            </a:r>
            <a:r>
              <a:rPr lang="en-US" altLang="zh-TW" dirty="0"/>
              <a:t>fetch</a:t>
            </a:r>
          </a:p>
          <a:p>
            <a:pPr lvl="1"/>
            <a:r>
              <a:rPr lang="en-US" altLang="zh-TW" dirty="0"/>
              <a:t>It checks for the availability </a:t>
            </a:r>
            <a:r>
              <a:rPr lang="en-US" altLang="zh-TW" dirty="0" smtClean="0"/>
              <a:t>of entities </a:t>
            </a:r>
            <a:r>
              <a:rPr lang="en-US" altLang="zh-TW" dirty="0"/>
              <a:t>with primary key if it exists. Then later if you call any of the getter method of that entity then it fetches the whole.</a:t>
            </a:r>
          </a:p>
          <a:p>
            <a:r>
              <a:rPr lang="en-US" altLang="zh-TW" dirty="0"/>
              <a:t>The default depends on the cardinality of the relationship. </a:t>
            </a:r>
            <a:endParaRPr lang="en-US" altLang="zh-TW" dirty="0" smtClean="0"/>
          </a:p>
          <a:p>
            <a:pPr lvl="1"/>
            <a:r>
              <a:rPr lang="en-US" altLang="zh-TW" dirty="0" smtClean="0"/>
              <a:t>All </a:t>
            </a:r>
            <a:r>
              <a:rPr lang="en-US" altLang="zh-TW" dirty="0"/>
              <a:t>to-one relationships use </a:t>
            </a:r>
            <a:r>
              <a:rPr lang="en-US" altLang="zh-TW" dirty="0" err="1"/>
              <a:t>FetchType.EAGER</a:t>
            </a:r>
            <a:r>
              <a:rPr lang="en-US" altLang="zh-TW" dirty="0"/>
              <a:t> </a:t>
            </a:r>
            <a:r>
              <a:rPr lang="en-US" altLang="zh-TW" dirty="0" smtClean="0"/>
              <a:t> by default</a:t>
            </a:r>
          </a:p>
          <a:p>
            <a:pPr lvl="1"/>
            <a:r>
              <a:rPr lang="en-US" altLang="zh-TW" dirty="0" smtClean="0"/>
              <a:t>all </a:t>
            </a:r>
            <a:r>
              <a:rPr lang="en-US" altLang="zh-TW" dirty="0"/>
              <a:t>to-many relationships </a:t>
            </a:r>
            <a:r>
              <a:rPr lang="en-US" altLang="zh-TW" dirty="0" err="1" smtClean="0"/>
              <a:t>FetchType.LAZY</a:t>
            </a:r>
            <a:r>
              <a:rPr lang="en-US" altLang="zh-TW" dirty="0" smtClean="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Inheritance Strategies</a:t>
            </a:r>
            <a:endParaRPr lang="zh-TW" altLang="en-US" dirty="0"/>
          </a:p>
        </p:txBody>
      </p:sp>
      <p:sp>
        <p:nvSpPr>
          <p:cNvPr id="3" name="內容版面配置區 2"/>
          <p:cNvSpPr>
            <a:spLocks noGrp="1"/>
          </p:cNvSpPr>
          <p:nvPr>
            <p:ph idx="1"/>
          </p:nvPr>
        </p:nvSpPr>
        <p:spPr/>
        <p:txBody>
          <a:bodyPr/>
          <a:lstStyle/>
          <a:p>
            <a:r>
              <a:rPr lang="en-US" altLang="zh-TW" dirty="0"/>
              <a:t> JPA support three types of inheritance strategies such as SINGLE_TABLE, JOINED_TABLE, and TABLE_PER_CONCRETE_CLASS</a:t>
            </a:r>
            <a:r>
              <a:rPr lang="en-US" altLang="zh-TW" dirty="0" smtClean="0"/>
              <a:t>.</a:t>
            </a:r>
          </a:p>
          <a:p>
            <a:endParaRPr lang="zh-TW" altLang="en-US" dirty="0"/>
          </a:p>
        </p:txBody>
      </p:sp>
      <p:pic>
        <p:nvPicPr>
          <p:cNvPr id="2050" name="Picture 2" descr="Inheritance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12" y="3424238"/>
            <a:ext cx="55245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94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Single Table strategy</a:t>
            </a:r>
            <a:endParaRPr lang="zh-TW" altLang="en-US" dirty="0"/>
          </a:p>
        </p:txBody>
      </p:sp>
      <p:sp>
        <p:nvSpPr>
          <p:cNvPr id="3" name="內容版面配置區 2"/>
          <p:cNvSpPr>
            <a:spLocks noGrp="1"/>
          </p:cNvSpPr>
          <p:nvPr>
            <p:ph idx="1"/>
          </p:nvPr>
        </p:nvSpPr>
        <p:spPr>
          <a:xfrm>
            <a:off x="838200" y="1534677"/>
            <a:ext cx="10515600" cy="4398530"/>
          </a:xfrm>
        </p:spPr>
        <p:txBody>
          <a:bodyPr/>
          <a:lstStyle/>
          <a:p>
            <a:r>
              <a:rPr lang="en-US" altLang="zh-TW" dirty="0"/>
              <a:t>Single-Table strategy takes all classes fields (both super and sub classes) and map them down into a single table known as SINGLE_TABLE strategy. </a:t>
            </a:r>
            <a:endParaRPr lang="en-US" altLang="zh-TW" dirty="0" smtClean="0"/>
          </a:p>
          <a:p>
            <a:r>
              <a:rPr lang="en-US" altLang="zh-TW" dirty="0" smtClean="0"/>
              <a:t>Here </a:t>
            </a:r>
            <a:r>
              <a:rPr lang="en-US" altLang="zh-TW" dirty="0"/>
              <a:t>discriminator value plays key role in differentiating the values of three entities in one table</a:t>
            </a:r>
            <a:r>
              <a:rPr lang="en-US" altLang="zh-TW" dirty="0" smtClean="0"/>
              <a:t>.</a:t>
            </a:r>
          </a:p>
          <a:p>
            <a:r>
              <a:rPr lang="en-US" altLang="zh-TW" dirty="0"/>
              <a:t>Finally you will get single table which contains all three class’s fields and differs with discriminator column named </a:t>
            </a:r>
            <a:r>
              <a:rPr lang="en-US" altLang="zh-TW" b="1" dirty="0"/>
              <a:t>‘Type’</a:t>
            </a:r>
            <a:r>
              <a:rPr lang="en-US" altLang="zh-TW" dirty="0"/>
              <a:t> (field)</a:t>
            </a:r>
            <a:endParaRPr lang="zh-TW" altLang="en-US" dirty="0"/>
          </a:p>
        </p:txBody>
      </p:sp>
      <p:sp>
        <p:nvSpPr>
          <p:cNvPr id="12" name="Rectangle 1"/>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pic>
        <p:nvPicPr>
          <p:cNvPr id="15" name="圖片 14"/>
          <p:cNvPicPr>
            <a:picLocks noChangeAspect="1"/>
          </p:cNvPicPr>
          <p:nvPr/>
        </p:nvPicPr>
        <p:blipFill>
          <a:blip r:embed="rId2"/>
          <a:stretch>
            <a:fillRect/>
          </a:stretch>
        </p:blipFill>
        <p:spPr>
          <a:xfrm>
            <a:off x="2299354" y="4545404"/>
            <a:ext cx="5847619" cy="1990476"/>
          </a:xfrm>
          <a:prstGeom prst="rect">
            <a:avLst/>
          </a:prstGeom>
        </p:spPr>
      </p:pic>
    </p:spTree>
    <p:extLst>
      <p:ext uri="{BB962C8B-B14F-4D97-AF65-F5344CB8AC3E}">
        <p14:creationId xmlns:p14="http://schemas.microsoft.com/office/powerpoint/2010/main" val="3664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fontAlgn="base"/>
            <a:r>
              <a:rPr lang="en-US" altLang="zh-TW" b="1" dirty="0" err="1"/>
              <a:t>EntityManager</a:t>
            </a:r>
            <a:r>
              <a:rPr lang="en-US" altLang="zh-TW" b="1" dirty="0"/>
              <a:t> – </a:t>
            </a:r>
            <a:r>
              <a:rPr lang="en-US" altLang="zh-TW" dirty="0"/>
              <a:t>A class that manages the persistent state(or lifecycle) of an entity.</a:t>
            </a:r>
          </a:p>
          <a:p>
            <a:pPr fontAlgn="base"/>
            <a:r>
              <a:rPr lang="en-US" altLang="zh-TW" b="1" dirty="0"/>
              <a:t>Persistence Unit</a:t>
            </a:r>
            <a:r>
              <a:rPr lang="en-US" altLang="zh-TW" dirty="0"/>
              <a:t> – is a named configuration of entity classes.</a:t>
            </a:r>
          </a:p>
          <a:p>
            <a:pPr fontAlgn="base"/>
            <a:r>
              <a:rPr lang="en-US" altLang="zh-TW" b="1" dirty="0"/>
              <a:t>Persistence Context </a:t>
            </a:r>
            <a:r>
              <a:rPr lang="en-US" altLang="zh-TW" dirty="0"/>
              <a:t>– is a managed set of entity instances. The entities classes are part of the Persistence Unit configurations.</a:t>
            </a:r>
          </a:p>
          <a:p>
            <a:pPr fontAlgn="base"/>
            <a:r>
              <a:rPr lang="en-US" altLang="zh-TW" b="1" dirty="0"/>
              <a:t>Managed Entities </a:t>
            </a:r>
            <a:r>
              <a:rPr lang="en-US" altLang="zh-TW" dirty="0"/>
              <a:t>– an entity instance is managed if it is part of a persistence context and that Entity Manager can act upon it.</a:t>
            </a:r>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3127663" y="2002461"/>
            <a:ext cx="5541818" cy="18542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@Inheritance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strategy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latin typeface="Arial Unicode MS" panose="020B0604020202020204" pitchFamily="34" charset="-120"/>
                <a:ea typeface="Menlo"/>
              </a:rPr>
              <a:t>InheritanceType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SINGLE_TABLE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@DiscriminatorColumn</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name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latin typeface="Arial Unicode MS" panose="020B0604020202020204" pitchFamily="34" charset="-120"/>
                <a:ea typeface="Menlo"/>
              </a:rPr>
              <a:t>"type"</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en-US" altLang="zh-TW" sz="1200" b="0" i="0" u="none" strike="noStrike" cap="none" normalizeH="0" baseline="0" dirty="0" smtClean="0">
              <a:ln>
                <a:noFill/>
              </a:ln>
              <a:solidFill>
                <a:schemeClr val="tx1"/>
              </a:solidFill>
              <a:effectLst/>
            </a:endParaRPr>
          </a:p>
          <a:p>
            <a:pPr eaLnBrk="0" fontAlgn="base" hangingPunct="0">
              <a:spcBef>
                <a:spcPct val="0"/>
              </a:spcBef>
              <a:spcAft>
                <a:spcPct val="0"/>
              </a:spcAft>
            </a:pPr>
            <a:r>
              <a:rPr lang="zh-TW" altLang="en-US" sz="1200" dirty="0" smtClean="0">
                <a:solidFill>
                  <a:srgbClr val="006666"/>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@Id</a:t>
            </a:r>
            <a:r>
              <a:rPr lang="zh-TW" altLang="zh-TW" sz="1200" dirty="0" smtClean="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@GeneratedValue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strategy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GenerationType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AUTO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smtClean="0">
                <a:solidFill>
                  <a:srgbClr val="000088"/>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int</a:t>
            </a:r>
            <a:r>
              <a:rPr lang="zh-TW" altLang="zh-TW" sz="1200" dirty="0">
                <a:solidFill>
                  <a:srgbClr val="313131"/>
                </a:solidFill>
                <a:latin typeface="Arial Unicode MS" panose="020B0604020202020204" pitchFamily="34" charset="-120"/>
                <a:ea typeface="Menlo"/>
              </a:rPr>
              <a:t> sid</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String</a:t>
            </a:r>
            <a:r>
              <a:rPr lang="zh-TW" altLang="zh-TW" sz="1200" dirty="0">
                <a:solidFill>
                  <a:srgbClr val="313131"/>
                </a:solidFill>
                <a:latin typeface="Arial Unicode MS" panose="020B0604020202020204" pitchFamily="34" charset="-120"/>
                <a:ea typeface="Menlo"/>
              </a:rPr>
              <a:t> sname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38299" y="4298033"/>
            <a:ext cx="4087091" cy="11156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572249" y="4308424"/>
            <a:ext cx="4194464" cy="9309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"NS"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cxnSp>
        <p:nvCxnSpPr>
          <p:cNvPr id="7" name="肘形接點 6"/>
          <p:cNvCxnSpPr>
            <a:stCxn id="5" idx="0"/>
            <a:endCxn id="4" idx="2"/>
          </p:cNvCxnSpPr>
          <p:nvPr/>
        </p:nvCxnSpPr>
        <p:spPr>
          <a:xfrm rot="5400000" flipH="1" flipV="1">
            <a:off x="4569569" y="2969031"/>
            <a:ext cx="441279" cy="2216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接點 7"/>
          <p:cNvCxnSpPr>
            <a:stCxn id="6" idx="0"/>
            <a:endCxn id="4" idx="2"/>
          </p:cNvCxnSpPr>
          <p:nvPr/>
        </p:nvCxnSpPr>
        <p:spPr>
          <a:xfrm rot="16200000" flipV="1">
            <a:off x="7058192" y="2697134"/>
            <a:ext cx="451670" cy="2770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806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Joined table Strategy</a:t>
            </a:r>
            <a:endParaRPr lang="zh-TW" altLang="en-US" dirty="0"/>
          </a:p>
        </p:txBody>
      </p:sp>
      <p:sp>
        <p:nvSpPr>
          <p:cNvPr id="3" name="內容版面配置區 2"/>
          <p:cNvSpPr>
            <a:spLocks noGrp="1"/>
          </p:cNvSpPr>
          <p:nvPr>
            <p:ph idx="1"/>
          </p:nvPr>
        </p:nvSpPr>
        <p:spPr/>
        <p:txBody>
          <a:bodyPr/>
          <a:lstStyle/>
          <a:p>
            <a:r>
              <a:rPr lang="en-US" altLang="zh-TW" dirty="0"/>
              <a:t>Joined table strategy is to share the referenced column which contains unique values to join the table and make easy transactions</a:t>
            </a:r>
            <a:r>
              <a:rPr lang="en-US" altLang="zh-TW" dirty="0" smtClean="0"/>
              <a:t>.</a:t>
            </a:r>
          </a:p>
          <a:p>
            <a:r>
              <a:rPr lang="en-US" altLang="zh-TW" dirty="0"/>
              <a:t>Here three tables are </a:t>
            </a:r>
            <a:r>
              <a:rPr lang="en-US" altLang="zh-TW" dirty="0" smtClean="0"/>
              <a:t>created:</a:t>
            </a:r>
            <a:r>
              <a:rPr lang="zh-TW" altLang="en-US" dirty="0" smtClean="0"/>
              <a:t> </a:t>
            </a:r>
            <a:r>
              <a:rPr lang="en-US" altLang="zh-TW" b="1" dirty="0"/>
              <a:t>S</a:t>
            </a:r>
            <a:r>
              <a:rPr lang="en-US" altLang="zh-TW" b="1" dirty="0" smtClean="0"/>
              <a:t>taff, </a:t>
            </a:r>
            <a:r>
              <a:rPr lang="en-US" altLang="zh-TW" b="1" dirty="0" err="1"/>
              <a:t>T</a:t>
            </a:r>
            <a:r>
              <a:rPr lang="en-US" altLang="zh-TW" b="1" dirty="0" err="1" smtClean="0"/>
              <a:t>eachingStaff</a:t>
            </a:r>
            <a:r>
              <a:rPr lang="en-US" altLang="zh-TW" b="1" dirty="0" smtClean="0"/>
              <a:t>, </a:t>
            </a:r>
            <a:r>
              <a:rPr lang="en-US" altLang="zh-TW" b="1" dirty="0" err="1" smtClean="0"/>
              <a:t>NonTeachingStaff</a:t>
            </a:r>
            <a:endParaRPr lang="zh-TW" altLang="en-US" dirty="0"/>
          </a:p>
        </p:txBody>
      </p:sp>
      <p:pic>
        <p:nvPicPr>
          <p:cNvPr id="13" name="圖片 12"/>
          <p:cNvPicPr>
            <a:picLocks noChangeAspect="1"/>
          </p:cNvPicPr>
          <p:nvPr/>
        </p:nvPicPr>
        <p:blipFill>
          <a:blip r:embed="rId2"/>
          <a:stretch>
            <a:fillRect/>
          </a:stretch>
        </p:blipFill>
        <p:spPr>
          <a:xfrm>
            <a:off x="3205524" y="3605645"/>
            <a:ext cx="5780952" cy="1426730"/>
          </a:xfrm>
          <a:prstGeom prst="rect">
            <a:avLst/>
          </a:prstGeom>
        </p:spPr>
      </p:pic>
      <p:pic>
        <p:nvPicPr>
          <p:cNvPr id="14" name="圖片 13"/>
          <p:cNvPicPr>
            <a:picLocks noChangeAspect="1"/>
          </p:cNvPicPr>
          <p:nvPr/>
        </p:nvPicPr>
        <p:blipFill>
          <a:blip r:embed="rId3"/>
          <a:stretch>
            <a:fillRect/>
          </a:stretch>
        </p:blipFill>
        <p:spPr>
          <a:xfrm>
            <a:off x="731193" y="5416850"/>
            <a:ext cx="4412307" cy="1238095"/>
          </a:xfrm>
          <a:prstGeom prst="rect">
            <a:avLst/>
          </a:prstGeom>
        </p:spPr>
      </p:pic>
      <p:pic>
        <p:nvPicPr>
          <p:cNvPr id="15" name="圖片 14"/>
          <p:cNvPicPr>
            <a:picLocks noChangeAspect="1"/>
          </p:cNvPicPr>
          <p:nvPr/>
        </p:nvPicPr>
        <p:blipFill>
          <a:blip r:embed="rId4"/>
          <a:stretch>
            <a:fillRect/>
          </a:stretch>
        </p:blipFill>
        <p:spPr>
          <a:xfrm>
            <a:off x="6389905" y="5539733"/>
            <a:ext cx="3862529" cy="1209524"/>
          </a:xfrm>
          <a:prstGeom prst="rect">
            <a:avLst/>
          </a:prstGeom>
        </p:spPr>
      </p:pic>
    </p:spTree>
    <p:extLst>
      <p:ext uri="{BB962C8B-B14F-4D97-AF65-F5344CB8AC3E}">
        <p14:creationId xmlns:p14="http://schemas.microsoft.com/office/powerpoint/2010/main" val="308867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867890" y="1941139"/>
            <a:ext cx="4998028"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JOINED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539914"/>
            <a:ext cx="4634282"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6000" y="4539914"/>
            <a:ext cx="4634282"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3258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 per class strategy</a:t>
            </a:r>
            <a:endParaRPr lang="zh-TW" altLang="en-US" dirty="0"/>
          </a:p>
        </p:txBody>
      </p:sp>
      <p:sp>
        <p:nvSpPr>
          <p:cNvPr id="3" name="內容版面配置區 2"/>
          <p:cNvSpPr>
            <a:spLocks noGrp="1"/>
          </p:cNvSpPr>
          <p:nvPr>
            <p:ph idx="1"/>
          </p:nvPr>
        </p:nvSpPr>
        <p:spPr/>
        <p:txBody>
          <a:bodyPr/>
          <a:lstStyle/>
          <a:p>
            <a:r>
              <a:rPr lang="en-US" altLang="zh-TW" dirty="0"/>
              <a:t>Table per class strategy is to create a table for each sub entity. </a:t>
            </a:r>
            <a:endParaRPr lang="en-US" altLang="zh-TW" dirty="0" smtClean="0"/>
          </a:p>
          <a:p>
            <a:pPr lvl="1"/>
            <a:r>
              <a:rPr lang="en-US" altLang="zh-TW" dirty="0" smtClean="0"/>
              <a:t>The </a:t>
            </a:r>
            <a:r>
              <a:rPr lang="en-US" altLang="zh-TW" dirty="0"/>
              <a:t>staff table will be created but it will contain null records. </a:t>
            </a:r>
            <a:endParaRPr lang="en-US" altLang="zh-TW" dirty="0" smtClean="0"/>
          </a:p>
          <a:p>
            <a:pPr lvl="1"/>
            <a:r>
              <a:rPr lang="en-US" altLang="zh-TW" dirty="0" smtClean="0"/>
              <a:t>The </a:t>
            </a:r>
            <a:r>
              <a:rPr lang="en-US" altLang="zh-TW" dirty="0"/>
              <a:t>field values of Staff table must be shared by </a:t>
            </a:r>
            <a:r>
              <a:rPr lang="en-US" altLang="zh-TW" dirty="0" err="1"/>
              <a:t>TeachingStaff</a:t>
            </a:r>
            <a:r>
              <a:rPr lang="en-US" altLang="zh-TW" dirty="0"/>
              <a:t> and </a:t>
            </a:r>
            <a:r>
              <a:rPr lang="en-US" altLang="zh-TW" dirty="0" err="1"/>
              <a:t>NonTeachingStaff</a:t>
            </a:r>
            <a:r>
              <a:rPr lang="en-US" altLang="zh-TW" dirty="0"/>
              <a:t> tables</a:t>
            </a:r>
            <a:r>
              <a:rPr lang="en-US" altLang="zh-TW" dirty="0" smtClean="0"/>
              <a:t>.</a:t>
            </a:r>
          </a:p>
          <a:p>
            <a:r>
              <a:rPr lang="en-US" altLang="zh-TW" dirty="0"/>
              <a:t>Here the three tables are created </a:t>
            </a:r>
            <a:endParaRPr lang="en-US" altLang="zh-TW" dirty="0" smtClean="0"/>
          </a:p>
          <a:p>
            <a:pPr lvl="1"/>
            <a:r>
              <a:rPr lang="en-US" altLang="zh-TW" b="1" dirty="0" smtClean="0"/>
              <a:t>Staff</a:t>
            </a:r>
            <a:r>
              <a:rPr lang="en-US" altLang="zh-TW" dirty="0"/>
              <a:t> table contains null records</a:t>
            </a:r>
            <a:r>
              <a:rPr lang="en-US" altLang="zh-TW" dirty="0" smtClean="0"/>
              <a:t>.</a:t>
            </a:r>
          </a:p>
          <a:p>
            <a:pPr lvl="1"/>
            <a:r>
              <a:rPr lang="en-US" altLang="zh-TW" dirty="0" err="1" smtClean="0"/>
              <a:t>TeachingStaff</a:t>
            </a:r>
            <a:r>
              <a:rPr lang="en-US" altLang="zh-TW" dirty="0" smtClean="0"/>
              <a:t>, </a:t>
            </a:r>
            <a:r>
              <a:rPr lang="en-US" altLang="zh-TW" dirty="0" err="1" smtClean="0"/>
              <a:t>NonTeachingStaff</a:t>
            </a:r>
            <a:endParaRPr lang="zh-TW" altLang="en-US" dirty="0"/>
          </a:p>
        </p:txBody>
      </p:sp>
      <p:pic>
        <p:nvPicPr>
          <p:cNvPr id="4" name="圖片 3"/>
          <p:cNvPicPr>
            <a:picLocks noChangeAspect="1"/>
          </p:cNvPicPr>
          <p:nvPr/>
        </p:nvPicPr>
        <p:blipFill>
          <a:blip r:embed="rId2"/>
          <a:stretch>
            <a:fillRect/>
          </a:stretch>
        </p:blipFill>
        <p:spPr>
          <a:xfrm>
            <a:off x="682694" y="4713223"/>
            <a:ext cx="4842535" cy="1276190"/>
          </a:xfrm>
          <a:prstGeom prst="rect">
            <a:avLst/>
          </a:prstGeom>
        </p:spPr>
      </p:pic>
      <p:pic>
        <p:nvPicPr>
          <p:cNvPr id="5" name="圖片 4"/>
          <p:cNvPicPr>
            <a:picLocks noChangeAspect="1"/>
          </p:cNvPicPr>
          <p:nvPr/>
        </p:nvPicPr>
        <p:blipFill>
          <a:blip r:embed="rId3"/>
          <a:stretch>
            <a:fillRect/>
          </a:stretch>
        </p:blipFill>
        <p:spPr>
          <a:xfrm>
            <a:off x="6208575" y="4713223"/>
            <a:ext cx="4461878" cy="1228571"/>
          </a:xfrm>
          <a:prstGeom prst="rect">
            <a:avLst/>
          </a:prstGeom>
        </p:spPr>
      </p:pic>
    </p:spTree>
    <p:extLst>
      <p:ext uri="{BB962C8B-B14F-4D97-AF65-F5344CB8AC3E}">
        <p14:creationId xmlns:p14="http://schemas.microsoft.com/office/powerpoint/2010/main" val="2618940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140528" y="2232085"/>
            <a:ext cx="6909955"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TABLE_PER_CLASS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444336" y="4527689"/>
            <a:ext cx="3834246"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595505" y="4527689"/>
            <a:ext cx="4145973"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670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endParaRPr lang="en-US" altLang="zh-TW" dirty="0" smtClean="0"/>
          </a:p>
          <a:p>
            <a:pPr lvl="1"/>
            <a:r>
              <a:rPr lang="en-US" altLang="zh-TW" dirty="0" smtClean="0"/>
              <a:t>Where </a:t>
            </a:r>
            <a:r>
              <a:rPr lang="en-US" altLang="zh-TW" dirty="0"/>
              <a:t>one entity (column or set of columns) is/are referenced with another entity (column or set of columns) which contain unique values. </a:t>
            </a:r>
            <a:endParaRPr lang="en-US" altLang="zh-TW" dirty="0" smtClean="0"/>
          </a:p>
          <a:p>
            <a:r>
              <a:rPr lang="en-US" altLang="zh-TW" dirty="0" smtClean="0"/>
              <a:t>In </a:t>
            </a:r>
            <a:r>
              <a:rPr lang="en-US" altLang="zh-TW" dirty="0"/>
              <a:t>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1225923" y="4001294"/>
            <a:ext cx="5847619" cy="1019048"/>
          </a:xfrm>
          <a:prstGeom prst="rect">
            <a:avLst/>
          </a:prstGeom>
        </p:spPr>
      </p:pic>
      <p:pic>
        <p:nvPicPr>
          <p:cNvPr id="6" name="圖片 5"/>
          <p:cNvPicPr>
            <a:picLocks noChangeAspect="1"/>
          </p:cNvPicPr>
          <p:nvPr/>
        </p:nvPicPr>
        <p:blipFill>
          <a:blip r:embed="rId3"/>
          <a:stretch>
            <a:fillRect/>
          </a:stretch>
        </p:blipFill>
        <p:spPr>
          <a:xfrm>
            <a:off x="1225923" y="5164050"/>
            <a:ext cx="5838095" cy="1457143"/>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537854" y="2303775"/>
            <a:ext cx="4573368" cy="25621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470674" y="2651535"/>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endParaRPr lang="en-US" altLang="zh-TW" dirty="0" smtClean="0"/>
          </a:p>
          <a:p>
            <a:r>
              <a:rPr lang="en-US" altLang="zh-TW" dirty="0" smtClean="0"/>
              <a:t>The </a:t>
            </a:r>
            <a:r>
              <a:rPr lang="en-US" altLang="zh-TW" dirty="0"/>
              <a:t>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3462298" y="3913358"/>
            <a:ext cx="3066667" cy="1447619"/>
          </a:xfrm>
          <a:prstGeom prst="rect">
            <a:avLst/>
          </a:prstGeom>
        </p:spPr>
      </p:pic>
      <p:pic>
        <p:nvPicPr>
          <p:cNvPr id="7" name="圖片 6"/>
          <p:cNvPicPr>
            <a:picLocks noChangeAspect="1"/>
          </p:cNvPicPr>
          <p:nvPr/>
        </p:nvPicPr>
        <p:blipFill>
          <a:blip r:embed="rId3"/>
          <a:stretch>
            <a:fillRect/>
          </a:stretch>
        </p:blipFill>
        <p:spPr>
          <a:xfrm>
            <a:off x="938501" y="4151454"/>
            <a:ext cx="2000000" cy="971429"/>
          </a:xfrm>
          <a:prstGeom prst="rect">
            <a:avLst/>
          </a:prstGeom>
        </p:spPr>
      </p:pic>
      <p:pic>
        <p:nvPicPr>
          <p:cNvPr id="8" name="圖片 7"/>
          <p:cNvPicPr>
            <a:picLocks noChangeAspect="1"/>
          </p:cNvPicPr>
          <p:nvPr/>
        </p:nvPicPr>
        <p:blipFill>
          <a:blip r:embed="rId4"/>
          <a:stretch>
            <a:fillRect/>
          </a:stretch>
        </p:blipFill>
        <p:spPr>
          <a:xfrm>
            <a:off x="7321492" y="3903834"/>
            <a:ext cx="4161905" cy="1457143"/>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007919" y="2658112"/>
            <a:ext cx="4523674"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employeelist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72200" y="2493674"/>
            <a:ext cx="4573368"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EntityManager</a:t>
            </a:r>
            <a:r>
              <a:rPr lang="en-US" altLang="zh-TW" dirty="0"/>
              <a:t> in JPA</a:t>
            </a:r>
            <a:endParaRPr lang="zh-TW" altLang="en-US" dirty="0"/>
          </a:p>
        </p:txBody>
      </p:sp>
      <p:sp>
        <p:nvSpPr>
          <p:cNvPr id="3" name="內容版面配置區 2"/>
          <p:cNvSpPr>
            <a:spLocks noGrp="1"/>
          </p:cNvSpPr>
          <p:nvPr>
            <p:ph idx="1"/>
          </p:nvPr>
        </p:nvSpPr>
        <p:spPr/>
        <p:txBody>
          <a:bodyPr/>
          <a:lstStyle/>
          <a:p>
            <a:pPr fontAlgn="base"/>
            <a:r>
              <a:rPr lang="en-US" altLang="zh-TW" dirty="0"/>
              <a:t>There are three main types of </a:t>
            </a:r>
            <a:r>
              <a:rPr lang="en-US" altLang="zh-TW" dirty="0" err="1"/>
              <a:t>EntityManagers</a:t>
            </a:r>
            <a:r>
              <a:rPr lang="en-US" altLang="zh-TW" dirty="0"/>
              <a:t> defined in JPA.</a:t>
            </a:r>
          </a:p>
          <a:p>
            <a:pPr lvl="1" fontAlgn="base"/>
            <a:r>
              <a:rPr lang="en-US" altLang="zh-TW" dirty="0"/>
              <a:t>Container Managed and Transaction Scoped Entity Managers</a:t>
            </a:r>
          </a:p>
          <a:p>
            <a:pPr lvl="1" fontAlgn="base"/>
            <a:r>
              <a:rPr lang="en-US" altLang="zh-TW" dirty="0"/>
              <a:t>Container Managed and Extended Scope Entity Managers</a:t>
            </a:r>
          </a:p>
          <a:p>
            <a:pPr lvl="1" fontAlgn="base"/>
            <a:r>
              <a:rPr lang="en-US" altLang="zh-TW" dirty="0"/>
              <a:t>Application Managed Entity Managers</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endParaRPr lang="en-US" altLang="zh-TW" dirty="0" smtClean="0"/>
          </a:p>
          <a:p>
            <a:r>
              <a:rPr lang="en-US" altLang="zh-TW" dirty="0" smtClean="0"/>
              <a:t>It </a:t>
            </a:r>
            <a:r>
              <a:rPr lang="en-US" altLang="zh-TW" dirty="0"/>
              <a:t>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491826" y="4282845"/>
            <a:ext cx="3236667" cy="1234728"/>
          </a:xfrm>
          <a:prstGeom prst="rect">
            <a:avLst/>
          </a:prstGeom>
        </p:spPr>
      </p:pic>
      <p:pic>
        <p:nvPicPr>
          <p:cNvPr id="5" name="圖片 4"/>
          <p:cNvPicPr>
            <a:picLocks noChangeAspect="1"/>
          </p:cNvPicPr>
          <p:nvPr/>
        </p:nvPicPr>
        <p:blipFill>
          <a:blip r:embed="rId3"/>
          <a:stretch>
            <a:fillRect/>
          </a:stretch>
        </p:blipFill>
        <p:spPr>
          <a:xfrm>
            <a:off x="5444244" y="4282845"/>
            <a:ext cx="5704443" cy="1234728"/>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288472" y="3151091"/>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96000" y="2383091"/>
            <a:ext cx="4573368" cy="27776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4707356" y="4001294"/>
            <a:ext cx="2314286" cy="2609524"/>
          </a:xfrm>
          <a:prstGeom prst="rect">
            <a:avLst/>
          </a:prstGeom>
        </p:spPr>
      </p:pic>
      <p:pic>
        <p:nvPicPr>
          <p:cNvPr id="5" name="圖片 4"/>
          <p:cNvPicPr>
            <a:picLocks noChangeAspect="1"/>
          </p:cNvPicPr>
          <p:nvPr/>
        </p:nvPicPr>
        <p:blipFill>
          <a:blip r:embed="rId3"/>
          <a:stretch>
            <a:fillRect/>
          </a:stretch>
        </p:blipFill>
        <p:spPr>
          <a:xfrm>
            <a:off x="1858413" y="2696532"/>
            <a:ext cx="2457143" cy="1304762"/>
          </a:xfrm>
          <a:prstGeom prst="rect">
            <a:avLst/>
          </a:prstGeom>
        </p:spPr>
      </p:pic>
      <p:pic>
        <p:nvPicPr>
          <p:cNvPr id="6" name="圖片 5"/>
          <p:cNvPicPr>
            <a:picLocks noChangeAspect="1"/>
          </p:cNvPicPr>
          <p:nvPr/>
        </p:nvPicPr>
        <p:blipFill>
          <a:blip r:embed="rId4"/>
          <a:stretch>
            <a:fillRect/>
          </a:stretch>
        </p:blipFill>
        <p:spPr>
          <a:xfrm>
            <a:off x="7413443" y="2737824"/>
            <a:ext cx="1809524" cy="1333333"/>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20" y="1825625"/>
            <a:ext cx="3699452" cy="2678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811692" y="1690688"/>
            <a:ext cx="4623060"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teacherSet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6096000" y="4045671"/>
            <a:ext cx="462306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clasSet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endParaRPr lang="en-US" altLang="zh-TW" dirty="0" smtClean="0"/>
          </a:p>
          <a:p>
            <a:r>
              <a:rPr lang="en-US" altLang="zh-TW" dirty="0" smtClean="0"/>
              <a:t>It </a:t>
            </a:r>
            <a:r>
              <a:rPr lang="en-US" altLang="zh-TW" dirty="0"/>
              <a:t>is the alternative way of defining a JPQL query. </a:t>
            </a:r>
            <a:endParaRPr lang="en-US" altLang="zh-TW" dirty="0" smtClean="0"/>
          </a:p>
          <a:p>
            <a:r>
              <a:rPr lang="en-US" altLang="zh-TW" dirty="0" smtClean="0"/>
              <a:t>These </a:t>
            </a:r>
            <a:r>
              <a:rPr lang="en-US" altLang="zh-TW" dirty="0"/>
              <a:t>queries are type-safe, and portable and easy to modify by changing the syntax. </a:t>
            </a:r>
            <a:endParaRPr lang="en-US" altLang="zh-TW" dirty="0" smtClean="0"/>
          </a:p>
          <a:p>
            <a:r>
              <a:rPr lang="en-US" altLang="zh-TW" dirty="0" smtClean="0"/>
              <a:t>Similar </a:t>
            </a:r>
            <a:r>
              <a:rPr lang="en-US" altLang="zh-TW" dirty="0"/>
              <a:t>to JPQL it follows abstract schema (easy to edit schema) and embedded objects. </a:t>
            </a:r>
            <a:endParaRPr lang="en-US" altLang="zh-TW" dirty="0" smtClean="0"/>
          </a:p>
          <a:p>
            <a:r>
              <a:rPr lang="en-US" altLang="zh-TW" dirty="0" smtClean="0"/>
              <a:t>The </a:t>
            </a:r>
            <a:r>
              <a:rPr lang="en-US" altLang="zh-TW" dirty="0"/>
              <a:t>metadata API is mingled with criteria API to model persistent entity for criteria queries.</a:t>
            </a:r>
          </a:p>
          <a:p>
            <a:r>
              <a:rPr lang="en-US" altLang="zh-TW" dirty="0"/>
              <a:t>The major advantage of the criteria API </a:t>
            </a:r>
            <a:endParaRPr lang="en-US" altLang="zh-TW" dirty="0" smtClean="0"/>
          </a:p>
          <a:p>
            <a:pPr lvl="1"/>
            <a:r>
              <a:rPr lang="en-US" altLang="zh-TW" dirty="0" smtClean="0"/>
              <a:t>is </a:t>
            </a:r>
            <a:r>
              <a:rPr lang="en-US" altLang="zh-TW" dirty="0"/>
              <a:t>that errors can be detected earlier during compile time. </a:t>
            </a:r>
            <a:endParaRPr lang="en-US" altLang="zh-TW" dirty="0" smtClean="0"/>
          </a:p>
          <a:p>
            <a:r>
              <a:rPr lang="en-US" altLang="zh-TW" dirty="0" smtClean="0"/>
              <a:t>String </a:t>
            </a:r>
            <a:r>
              <a:rPr lang="en-US" altLang="zh-TW" dirty="0"/>
              <a:t>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a:t>
            </a:r>
            <a:r>
              <a:rPr lang="en-US" altLang="zh-TW" dirty="0" smtClean="0"/>
              <a:t>4.3</a:t>
            </a:r>
            <a:endParaRPr lang="en-US" altLang="zh-TW" dirty="0"/>
          </a:p>
          <a:p>
            <a:r>
              <a:rPr lang="en-US" altLang="zh-TW" dirty="0"/>
              <a:t>hibernate </a:t>
            </a:r>
            <a:r>
              <a:rPr lang="en-US" altLang="zh-TW" dirty="0" smtClean="0"/>
              <a:t>4.3 + </a:t>
            </a:r>
            <a:r>
              <a:rPr lang="en-US" altLang="zh-TW" dirty="0" err="1" smtClean="0"/>
              <a:t>jpa</a:t>
            </a:r>
            <a:r>
              <a:rPr lang="en-US" altLang="zh-TW" dirty="0" smtClean="0"/>
              <a:t> 2.1</a:t>
            </a:r>
            <a:endParaRPr lang="en-US" altLang="zh-TW" dirty="0"/>
          </a:p>
          <a:p>
            <a:r>
              <a:rPr lang="en-US" altLang="zh-TW" dirty="0" err="1" smtClean="0"/>
              <a:t>postgresql</a:t>
            </a:r>
            <a:r>
              <a:rPr lang="en-US" altLang="zh-TW" dirty="0" smtClean="0"/>
              <a:t> </a:t>
            </a:r>
            <a:r>
              <a:rPr lang="en-US" altLang="zh-TW" dirty="0"/>
              <a:t>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When a container of the application(be it a Java EE container or any other custom container like Spring) manages the lifecycle of the Entity Manager, the Entity Manager is said to be Container Managed. </a:t>
            </a:r>
            <a:endParaRPr lang="en-US" altLang="zh-TW" dirty="0" smtClean="0"/>
          </a:p>
          <a:p>
            <a:r>
              <a:rPr lang="en-US" altLang="zh-TW" dirty="0" smtClean="0"/>
              <a:t>The </a:t>
            </a:r>
            <a:r>
              <a:rPr lang="en-US" altLang="zh-TW" dirty="0"/>
              <a:t>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1947926" y="4629668"/>
            <a:ext cx="7942857" cy="1838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endParaRPr lang="en-US" altLang="zh-TW" dirty="0" smtClean="0"/>
          </a:p>
          <a:p>
            <a:r>
              <a:rPr lang="en-US" altLang="zh-TW" dirty="0" smtClean="0"/>
              <a:t>Hibernate </a:t>
            </a:r>
            <a:r>
              <a:rPr lang="en-US" altLang="zh-TW" dirty="0"/>
              <a:t>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pPr fontAlgn="base"/>
            <a:r>
              <a:rPr lang="en-US" altLang="zh-TW" dirty="0"/>
              <a:t>Container Managed Entity Managers come in two flavors :</a:t>
            </a:r>
          </a:p>
          <a:p>
            <a:pPr lvl="1" fontAlgn="base"/>
            <a:r>
              <a:rPr lang="en-US" altLang="zh-TW" dirty="0"/>
              <a:t>Transaction Scoped Entity Managers</a:t>
            </a:r>
          </a:p>
          <a:p>
            <a:pPr lvl="1" fontAlgn="base"/>
            <a:r>
              <a:rPr lang="en-US" altLang="zh-TW" dirty="0"/>
              <a:t>Extended Scope Entity Managers</a:t>
            </a:r>
          </a:p>
          <a:p>
            <a:endParaRPr lang="en-US" altLang="zh-TW" dirty="0" smtClean="0"/>
          </a:p>
          <a:p>
            <a:pPr fontAlgn="base"/>
            <a:r>
              <a:rPr lang="en-US" altLang="zh-TW" dirty="0"/>
              <a:t>The biggest benefit of using Transaction Scoped Entity Manager is that it is stateless. </a:t>
            </a:r>
            <a:endParaRPr lang="en-US" altLang="zh-TW" dirty="0" smtClean="0"/>
          </a:p>
          <a:p>
            <a:pPr lvl="1" fontAlgn="base"/>
            <a:r>
              <a:rPr lang="en-US" altLang="zh-TW" dirty="0" smtClean="0"/>
              <a:t>This </a:t>
            </a:r>
            <a:r>
              <a:rPr lang="en-US" altLang="zh-TW" dirty="0"/>
              <a:t>also makes the Transaction Scoped </a:t>
            </a:r>
            <a:r>
              <a:rPr lang="en-US" altLang="zh-TW" dirty="0" err="1"/>
              <a:t>EntityManager</a:t>
            </a:r>
            <a:r>
              <a:rPr lang="en-US" altLang="zh-TW" dirty="0"/>
              <a:t> </a:t>
            </a:r>
            <a:r>
              <a:rPr lang="en-US" altLang="zh-TW" dirty="0" err="1"/>
              <a:t>threadsafe</a:t>
            </a:r>
            <a:r>
              <a:rPr lang="en-US" altLang="zh-TW" dirty="0"/>
              <a:t> and thus virtually maintenance free. </a:t>
            </a:r>
            <a:endParaRPr lang="en-US" altLang="zh-TW" dirty="0" smtClean="0"/>
          </a:p>
          <a:p>
            <a:pPr lvl="1" fontAlgn="base"/>
            <a:r>
              <a:rPr lang="en-US" altLang="zh-TW" dirty="0" smtClean="0"/>
              <a:t>But </a:t>
            </a:r>
            <a:r>
              <a:rPr lang="en-US" altLang="zh-TW" dirty="0"/>
              <a:t>we just said that an </a:t>
            </a:r>
            <a:r>
              <a:rPr lang="en-US" altLang="zh-TW" dirty="0" err="1"/>
              <a:t>EntityManager</a:t>
            </a:r>
            <a:r>
              <a:rPr lang="en-US" altLang="zh-TW" dirty="0"/>
              <a:t> manages the persistence state of an entity </a:t>
            </a:r>
            <a:endParaRPr lang="en-US" altLang="zh-TW" dirty="0" smtClean="0"/>
          </a:p>
          <a:p>
            <a:pPr lvl="1" fontAlgn="base"/>
            <a:r>
              <a:rPr lang="en-US" altLang="zh-TW" dirty="0" smtClean="0"/>
              <a:t>and </a:t>
            </a:r>
            <a:r>
              <a:rPr lang="en-US" altLang="zh-TW" dirty="0"/>
              <a:t>the persistence state of an entity is part of the persistence context that get injected into the </a:t>
            </a:r>
            <a:r>
              <a:rPr lang="en-US" altLang="zh-TW" dirty="0" err="1"/>
              <a:t>EntityManager</a:t>
            </a:r>
            <a:r>
              <a:rPr lang="en-US" altLang="zh-TW" dirty="0"/>
              <a:t>. </a:t>
            </a:r>
          </a:p>
          <a:p>
            <a:pPr fontAlgn="base"/>
            <a:r>
              <a:rPr lang="en-US" altLang="zh-TW" dirty="0" smtClean="0"/>
              <a:t>all </a:t>
            </a:r>
            <a:r>
              <a:rPr lang="en-US" altLang="zh-TW" dirty="0"/>
              <a:t>Container Managed Entity Managers depend on JTA Transactions. </a:t>
            </a:r>
            <a:endParaRPr lang="en-US" altLang="zh-TW" dirty="0" smtClean="0"/>
          </a:p>
          <a:p>
            <a:pPr lvl="1" fontAlgn="base"/>
            <a:r>
              <a:rPr lang="en-US" altLang="zh-TW" dirty="0" smtClean="0"/>
              <a:t>Every </a:t>
            </a:r>
            <a:r>
              <a:rPr lang="en-US" altLang="zh-TW" dirty="0"/>
              <a:t>time an operation is invoked on an Entity Manager, the container proxy(the container creates a proxy around the entity manager while instantiating it ) checks for any existing Persistence Context on the JTA Transaction. </a:t>
            </a:r>
            <a:endParaRPr lang="en-US" altLang="zh-TW" dirty="0" smtClean="0"/>
          </a:p>
          <a:p>
            <a:pPr lvl="1" fontAlgn="base"/>
            <a:r>
              <a:rPr lang="en-US" altLang="zh-TW" dirty="0" smtClean="0"/>
              <a:t>If </a:t>
            </a:r>
            <a:r>
              <a:rPr lang="en-US" altLang="zh-TW" dirty="0"/>
              <a:t>it finds one, the Entity Manager will use this Persistence Context. If it </a:t>
            </a:r>
            <a:r>
              <a:rPr lang="en-US" altLang="zh-TW" dirty="0" err="1"/>
              <a:t>doesnt</a:t>
            </a:r>
            <a:r>
              <a:rPr lang="en-US" altLang="zh-TW" dirty="0"/>
              <a:t> find one, then it will create a new Persistence Context and associates it with the transaction.</a:t>
            </a:r>
          </a:p>
          <a:p>
            <a:endParaRPr lang="zh-TW" altLang="en-US" dirty="0"/>
          </a:p>
        </p:txBody>
      </p:sp>
    </p:spTree>
    <p:extLst>
      <p:ext uri="{BB962C8B-B14F-4D97-AF65-F5344CB8AC3E}">
        <p14:creationId xmlns:p14="http://schemas.microsoft.com/office/powerpoint/2010/main" val="4101479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eclipse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76217" y="1938698"/>
            <a:ext cx="4249195" cy="4125191"/>
          </a:xfrm>
          <a:prstGeom prst="rect">
            <a:avLst/>
          </a:prstGeom>
        </p:spPr>
      </p:pic>
      <p:pic>
        <p:nvPicPr>
          <p:cNvPr id="8" name="圖片 7"/>
          <p:cNvPicPr>
            <a:picLocks noChangeAspect="1"/>
          </p:cNvPicPr>
          <p:nvPr/>
        </p:nvPicPr>
        <p:blipFill>
          <a:blip r:embed="rId3"/>
          <a:stretch>
            <a:fillRect/>
          </a:stretch>
        </p:blipFill>
        <p:spPr>
          <a:xfrm>
            <a:off x="4527162" y="1567734"/>
            <a:ext cx="3733060" cy="5097757"/>
          </a:xfrm>
          <a:prstGeom prst="rect">
            <a:avLst/>
          </a:prstGeom>
        </p:spPr>
      </p:pic>
      <p:pic>
        <p:nvPicPr>
          <p:cNvPr id="9" name="圖片 8"/>
          <p:cNvPicPr>
            <a:picLocks noChangeAspect="1"/>
          </p:cNvPicPr>
          <p:nvPr/>
        </p:nvPicPr>
        <p:blipFill>
          <a:blip r:embed="rId4"/>
          <a:stretch>
            <a:fillRect/>
          </a:stretch>
        </p:blipFill>
        <p:spPr>
          <a:xfrm>
            <a:off x="8461973" y="1690688"/>
            <a:ext cx="3653810" cy="4974803"/>
          </a:xfrm>
          <a:prstGeom prst="rect">
            <a:avLst/>
          </a:prstGeom>
        </p:spPr>
      </p:pic>
    </p:spTree>
    <p:extLst>
      <p:ext uri="{BB962C8B-B14F-4D97-AF65-F5344CB8AC3E}">
        <p14:creationId xmlns:p14="http://schemas.microsoft.com/office/powerpoint/2010/main" val="169101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5140332" y="1233342"/>
            <a:ext cx="4155772" cy="4351338"/>
          </a:xfrm>
          <a:prstGeom prst="rect">
            <a:avLst/>
          </a:prstGeom>
        </p:spPr>
      </p:pic>
      <p:pic>
        <p:nvPicPr>
          <p:cNvPr id="5" name="圖片 4"/>
          <p:cNvPicPr>
            <a:picLocks noChangeAspect="1"/>
          </p:cNvPicPr>
          <p:nvPr/>
        </p:nvPicPr>
        <p:blipFill>
          <a:blip r:embed="rId3"/>
          <a:stretch>
            <a:fillRect/>
          </a:stretch>
        </p:blipFill>
        <p:spPr>
          <a:xfrm>
            <a:off x="948710" y="1331795"/>
            <a:ext cx="3738688" cy="5115336"/>
          </a:xfrm>
          <a:prstGeom prst="rect">
            <a:avLst/>
          </a:prstGeom>
        </p:spPr>
      </p:pic>
    </p:spTree>
    <p:extLst>
      <p:ext uri="{BB962C8B-B14F-4D97-AF65-F5344CB8AC3E}">
        <p14:creationId xmlns:p14="http://schemas.microsoft.com/office/powerpoint/2010/main" val="1068563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893547" y="1027906"/>
            <a:ext cx="3878611" cy="4431617"/>
          </a:xfrm>
          <a:prstGeom prst="rect">
            <a:avLst/>
          </a:prstGeom>
        </p:spPr>
      </p:pic>
      <p:pic>
        <p:nvPicPr>
          <p:cNvPr id="5" name="圖片 4"/>
          <p:cNvPicPr>
            <a:picLocks noChangeAspect="1"/>
          </p:cNvPicPr>
          <p:nvPr/>
        </p:nvPicPr>
        <p:blipFill>
          <a:blip r:embed="rId3"/>
          <a:stretch>
            <a:fillRect/>
          </a:stretch>
        </p:blipFill>
        <p:spPr>
          <a:xfrm>
            <a:off x="32530" y="867568"/>
            <a:ext cx="3743196" cy="5065599"/>
          </a:xfrm>
          <a:prstGeom prst="rect">
            <a:avLst/>
          </a:prstGeom>
        </p:spPr>
      </p:pic>
      <p:pic>
        <p:nvPicPr>
          <p:cNvPr id="6" name="圖片 5"/>
          <p:cNvPicPr>
            <a:picLocks noChangeAspect="1"/>
          </p:cNvPicPr>
          <p:nvPr/>
        </p:nvPicPr>
        <p:blipFill>
          <a:blip r:embed="rId4"/>
          <a:stretch>
            <a:fillRect/>
          </a:stretch>
        </p:blipFill>
        <p:spPr>
          <a:xfrm>
            <a:off x="8007801" y="867568"/>
            <a:ext cx="3683385" cy="4355692"/>
          </a:xfrm>
          <a:prstGeom prst="rect">
            <a:avLst/>
          </a:prstGeom>
        </p:spPr>
      </p:pic>
    </p:spTree>
    <p:extLst>
      <p:ext uri="{BB962C8B-B14F-4D97-AF65-F5344CB8AC3E}">
        <p14:creationId xmlns:p14="http://schemas.microsoft.com/office/powerpoint/2010/main" val="1870360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82652" y="2379518"/>
            <a:ext cx="4222719" cy="3551085"/>
          </a:xfrm>
          <a:prstGeom prst="rect">
            <a:avLst/>
          </a:prstGeom>
        </p:spPr>
      </p:pic>
      <p:pic>
        <p:nvPicPr>
          <p:cNvPr id="5" name="圖片 4"/>
          <p:cNvPicPr>
            <a:picLocks noChangeAspect="1"/>
          </p:cNvPicPr>
          <p:nvPr/>
        </p:nvPicPr>
        <p:blipFill>
          <a:blip r:embed="rId3"/>
          <a:stretch>
            <a:fillRect/>
          </a:stretch>
        </p:blipFill>
        <p:spPr>
          <a:xfrm>
            <a:off x="4148288" y="2247855"/>
            <a:ext cx="4379283" cy="3682748"/>
          </a:xfrm>
          <a:prstGeom prst="rect">
            <a:avLst/>
          </a:prstGeom>
        </p:spPr>
      </p:pic>
      <p:pic>
        <p:nvPicPr>
          <p:cNvPr id="6" name="圖片 5"/>
          <p:cNvPicPr>
            <a:picLocks noChangeAspect="1"/>
          </p:cNvPicPr>
          <p:nvPr/>
        </p:nvPicPr>
        <p:blipFill>
          <a:blip r:embed="rId4"/>
          <a:stretch>
            <a:fillRect/>
          </a:stretch>
        </p:blipFill>
        <p:spPr>
          <a:xfrm>
            <a:off x="7572293" y="2247855"/>
            <a:ext cx="4470771" cy="3772450"/>
          </a:xfrm>
          <a:prstGeom prst="rect">
            <a:avLst/>
          </a:prstGeom>
        </p:spPr>
      </p:pic>
    </p:spTree>
    <p:extLst>
      <p:ext uri="{BB962C8B-B14F-4D97-AF65-F5344CB8AC3E}">
        <p14:creationId xmlns:p14="http://schemas.microsoft.com/office/powerpoint/2010/main" val="2690700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40746" y="543285"/>
            <a:ext cx="4904762" cy="5771429"/>
          </a:xfrm>
          <a:prstGeom prst="rect">
            <a:avLst/>
          </a:prstGeom>
        </p:spPr>
      </p:pic>
      <p:pic>
        <p:nvPicPr>
          <p:cNvPr id="5" name="圖片 4"/>
          <p:cNvPicPr>
            <a:picLocks noChangeAspect="1"/>
          </p:cNvPicPr>
          <p:nvPr/>
        </p:nvPicPr>
        <p:blipFill>
          <a:blip r:embed="rId3"/>
          <a:stretch>
            <a:fillRect/>
          </a:stretch>
        </p:blipFill>
        <p:spPr>
          <a:xfrm>
            <a:off x="7306286" y="543285"/>
            <a:ext cx="4885714" cy="5790476"/>
          </a:xfrm>
          <a:prstGeom prst="rect">
            <a:avLst/>
          </a:prstGeom>
        </p:spPr>
      </p:pic>
    </p:spTree>
    <p:extLst>
      <p:ext uri="{BB962C8B-B14F-4D97-AF65-F5344CB8AC3E}">
        <p14:creationId xmlns:p14="http://schemas.microsoft.com/office/powerpoint/2010/main" val="1800671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3865" y="2584835"/>
            <a:ext cx="2761905" cy="1542857"/>
          </a:xfrm>
          <a:prstGeom prst="rect">
            <a:avLst/>
          </a:prstGeom>
        </p:spPr>
      </p:pic>
      <p:pic>
        <p:nvPicPr>
          <p:cNvPr id="5" name="圖片 4"/>
          <p:cNvPicPr>
            <a:picLocks noChangeAspect="1"/>
          </p:cNvPicPr>
          <p:nvPr/>
        </p:nvPicPr>
        <p:blipFill>
          <a:blip r:embed="rId3"/>
          <a:stretch>
            <a:fillRect/>
          </a:stretch>
        </p:blipFill>
        <p:spPr>
          <a:xfrm>
            <a:off x="6401900" y="2396151"/>
            <a:ext cx="3752381" cy="2876190"/>
          </a:xfrm>
          <a:prstGeom prst="rect">
            <a:avLst/>
          </a:prstGeom>
        </p:spPr>
      </p:pic>
    </p:spTree>
    <p:extLst>
      <p:ext uri="{BB962C8B-B14F-4D97-AF65-F5344CB8AC3E}">
        <p14:creationId xmlns:p14="http://schemas.microsoft.com/office/powerpoint/2010/main" val="2187190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838200" y="1340428"/>
            <a:ext cx="4747284" cy="4968998"/>
          </a:xfrm>
          <a:prstGeom prst="rect">
            <a:avLst/>
          </a:prstGeom>
        </p:spPr>
      </p:pic>
      <p:pic>
        <p:nvPicPr>
          <p:cNvPr id="7" name="圖片 6"/>
          <p:cNvPicPr>
            <a:picLocks noChangeAspect="1"/>
          </p:cNvPicPr>
          <p:nvPr/>
        </p:nvPicPr>
        <p:blipFill>
          <a:blip r:embed="rId3"/>
          <a:stretch>
            <a:fillRect/>
          </a:stretch>
        </p:blipFill>
        <p:spPr>
          <a:xfrm>
            <a:off x="6096000" y="2187184"/>
            <a:ext cx="5651817" cy="3275485"/>
          </a:xfrm>
          <a:prstGeom prst="rect">
            <a:avLst/>
          </a:prstGeom>
        </p:spPr>
      </p:pic>
    </p:spTree>
    <p:extLst>
      <p:ext uri="{BB962C8B-B14F-4D97-AF65-F5344CB8AC3E}">
        <p14:creationId xmlns:p14="http://schemas.microsoft.com/office/powerpoint/2010/main" val="396899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a:t>In the above example the first line of </a:t>
            </a:r>
            <a:r>
              <a:rPr lang="en-US" altLang="zh-TW" dirty="0" err="1"/>
              <a:t>assignEmployeeToProject</a:t>
            </a:r>
            <a:r>
              <a:rPr lang="en-US" altLang="zh-TW" dirty="0"/>
              <a:t> method is calling a find method on the </a:t>
            </a:r>
            <a:r>
              <a:rPr lang="en-US" altLang="zh-TW" dirty="0" err="1"/>
              <a:t>EntityManager</a:t>
            </a:r>
            <a:r>
              <a:rPr lang="en-US" altLang="zh-TW" dirty="0"/>
              <a:t>. </a:t>
            </a:r>
            <a:endParaRPr lang="en-US" altLang="zh-TW" dirty="0" smtClean="0"/>
          </a:p>
          <a:p>
            <a:r>
              <a:rPr lang="en-US" altLang="zh-TW" dirty="0" smtClean="0"/>
              <a:t>The </a:t>
            </a:r>
            <a:r>
              <a:rPr lang="en-US" altLang="zh-TW" dirty="0"/>
              <a:t>call to find will force the container to check for an existing transaction. </a:t>
            </a:r>
            <a:endParaRPr lang="en-US" altLang="zh-TW" dirty="0" smtClean="0"/>
          </a:p>
          <a:p>
            <a:pPr lvl="1"/>
            <a:r>
              <a:rPr lang="en-US" altLang="zh-TW" dirty="0" smtClean="0"/>
              <a:t>the container guarantees that a transaction is available whenever a method on the bean is called or not. </a:t>
            </a:r>
          </a:p>
          <a:p>
            <a:pPr lvl="1"/>
            <a:r>
              <a:rPr lang="en-US" altLang="zh-TW" dirty="0" smtClean="0"/>
              <a:t>If </a:t>
            </a:r>
            <a:r>
              <a:rPr lang="en-US" altLang="zh-TW" dirty="0"/>
              <a:t>the transaction </a:t>
            </a:r>
            <a:r>
              <a:rPr lang="en-US" altLang="zh-TW" dirty="0" err="1"/>
              <a:t>doesnt</a:t>
            </a:r>
            <a:r>
              <a:rPr lang="en-US" altLang="zh-TW" dirty="0"/>
              <a:t> exist, it will throw Exception. </a:t>
            </a:r>
            <a:endParaRPr lang="en-US" altLang="zh-TW" dirty="0" smtClean="0"/>
          </a:p>
          <a:p>
            <a:pPr lvl="1"/>
            <a:r>
              <a:rPr lang="en-US" altLang="zh-TW" dirty="0" smtClean="0"/>
              <a:t>If </a:t>
            </a:r>
            <a:r>
              <a:rPr lang="en-US" altLang="zh-TW" dirty="0"/>
              <a:t>it exists, it will then check whether a Persistence Context exists. </a:t>
            </a:r>
            <a:endParaRPr lang="en-US" altLang="zh-TW" dirty="0" smtClean="0"/>
          </a:p>
          <a:p>
            <a:r>
              <a:rPr lang="en-US" altLang="zh-TW" dirty="0" smtClean="0"/>
              <a:t>Since </a:t>
            </a:r>
            <a:r>
              <a:rPr lang="en-US" altLang="zh-TW" dirty="0"/>
              <a:t>its the first call to any method of the </a:t>
            </a:r>
            <a:r>
              <a:rPr lang="en-US" altLang="zh-TW" dirty="0" err="1"/>
              <a:t>EntityManager</a:t>
            </a:r>
            <a:r>
              <a:rPr lang="en-US" altLang="zh-TW" dirty="0"/>
              <a:t>, a persistence context is not available yet. The Entity Manager will then create one and use it to find the project bean instance</a:t>
            </a:r>
            <a:r>
              <a:rPr lang="en-US" altLang="zh-TW" dirty="0" smtClean="0"/>
              <a:t>.</a:t>
            </a:r>
          </a:p>
          <a:p>
            <a:r>
              <a:rPr lang="en-US" altLang="zh-TW" dirty="0"/>
              <a:t>In the next call to find, the Entity Manager already has an associated Transaction as well as the Persistence Context associated with it. </a:t>
            </a:r>
            <a:endParaRPr lang="en-US" altLang="zh-TW" dirty="0" smtClean="0"/>
          </a:p>
          <a:p>
            <a:pPr lvl="1"/>
            <a:r>
              <a:rPr lang="en-US" altLang="zh-TW" dirty="0" smtClean="0"/>
              <a:t>It </a:t>
            </a:r>
            <a:r>
              <a:rPr lang="en-US" altLang="zh-TW" dirty="0"/>
              <a:t>uses the same transaction to find employee instance. </a:t>
            </a:r>
            <a:endParaRPr lang="en-US" altLang="zh-TW" dirty="0" smtClean="0"/>
          </a:p>
          <a:p>
            <a:pPr lvl="1"/>
            <a:r>
              <a:rPr lang="en-US" altLang="zh-TW" dirty="0" smtClean="0"/>
              <a:t>By </a:t>
            </a:r>
            <a:r>
              <a:rPr lang="en-US" altLang="zh-TW" dirty="0"/>
              <a:t>the end of 2nd line in the method both project and employee instance are managed. </a:t>
            </a:r>
            <a:endParaRPr lang="en-US" altLang="zh-TW" dirty="0" smtClean="0"/>
          </a:p>
          <a:p>
            <a:r>
              <a:rPr lang="en-US" altLang="zh-TW" dirty="0" smtClean="0"/>
              <a:t>At </a:t>
            </a:r>
            <a:r>
              <a:rPr lang="en-US" altLang="zh-TW" dirty="0"/>
              <a:t>the end of the method call, the transaction is committed and the managed instances of person and employee get persisted. </a:t>
            </a:r>
            <a:endParaRPr lang="en-US" altLang="zh-TW" dirty="0" smtClean="0"/>
          </a:p>
          <a:p>
            <a:r>
              <a:rPr lang="en-US" altLang="zh-TW" dirty="0" smtClean="0"/>
              <a:t>when </a:t>
            </a:r>
            <a:r>
              <a:rPr lang="en-US" altLang="zh-TW" dirty="0"/>
              <a:t>the transaction is over, the Persistence Context goes away.</a:t>
            </a:r>
            <a:endParaRPr lang="zh-TW" altLang="en-US" dirty="0"/>
          </a:p>
        </p:txBody>
      </p:sp>
    </p:spTree>
    <p:extLst>
      <p:ext uri="{BB962C8B-B14F-4D97-AF65-F5344CB8AC3E}">
        <p14:creationId xmlns:p14="http://schemas.microsoft.com/office/powerpoint/2010/main" val="1228948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368770" y="2302032"/>
            <a:ext cx="5190476" cy="2523809"/>
          </a:xfrm>
          <a:prstGeom prst="rect">
            <a:avLst/>
          </a:prstGeom>
        </p:spPr>
      </p:pic>
      <p:pic>
        <p:nvPicPr>
          <p:cNvPr id="7" name="圖片 6"/>
          <p:cNvPicPr>
            <a:picLocks noChangeAspect="1"/>
          </p:cNvPicPr>
          <p:nvPr/>
        </p:nvPicPr>
        <p:blipFill>
          <a:blip r:embed="rId3"/>
          <a:stretch>
            <a:fillRect/>
          </a:stretch>
        </p:blipFill>
        <p:spPr>
          <a:xfrm>
            <a:off x="1550611" y="2506793"/>
            <a:ext cx="3209524" cy="2114286"/>
          </a:xfrm>
          <a:prstGeom prst="rect">
            <a:avLst/>
          </a:prstGeom>
        </p:spPr>
      </p:pic>
    </p:spTree>
    <p:extLst>
      <p:ext uri="{BB962C8B-B14F-4D97-AF65-F5344CB8AC3E}">
        <p14:creationId xmlns:p14="http://schemas.microsoft.com/office/powerpoint/2010/main" val="17458059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5665912" y="2971799"/>
            <a:ext cx="5687888" cy="2926103"/>
          </a:xfrm>
          <a:prstGeom prst="rect">
            <a:avLst/>
          </a:prstGeom>
        </p:spPr>
      </p:pic>
      <p:pic>
        <p:nvPicPr>
          <p:cNvPr id="6" name="圖片 5"/>
          <p:cNvPicPr>
            <a:picLocks noChangeAspect="1"/>
          </p:cNvPicPr>
          <p:nvPr/>
        </p:nvPicPr>
        <p:blipFill>
          <a:blip r:embed="rId3"/>
          <a:stretch>
            <a:fillRect/>
          </a:stretch>
        </p:blipFill>
        <p:spPr>
          <a:xfrm>
            <a:off x="198826" y="2453946"/>
            <a:ext cx="6406107" cy="3088913"/>
          </a:xfrm>
          <a:prstGeom prst="rect">
            <a:avLst/>
          </a:prstGeom>
        </p:spPr>
      </p:pic>
    </p:spTree>
    <p:extLst>
      <p:ext uri="{BB962C8B-B14F-4D97-AF65-F5344CB8AC3E}">
        <p14:creationId xmlns:p14="http://schemas.microsoft.com/office/powerpoint/2010/main" val="3453672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496000" y="952809"/>
            <a:ext cx="9200000" cy="4952381"/>
          </a:xfrm>
          <a:prstGeom prst="rect">
            <a:avLst/>
          </a:prstGeom>
        </p:spPr>
      </p:pic>
    </p:spTree>
    <p:extLst>
      <p:ext uri="{BB962C8B-B14F-4D97-AF65-F5344CB8AC3E}">
        <p14:creationId xmlns:p14="http://schemas.microsoft.com/office/powerpoint/2010/main" val="3059553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Hibernate ORM 5.3.7.Final User Guide</a:t>
            </a:r>
          </a:p>
          <a:p>
            <a:pPr lvl="1"/>
            <a:r>
              <a:rPr lang="en-US" altLang="zh-TW" dirty="0" smtClean="0"/>
              <a:t>http</a:t>
            </a:r>
            <a:r>
              <a:rPr lang="en-US" altLang="zh-TW" dirty="0"/>
              <a:t>://docs.jboss.org/hibernate/orm/5.3/userguide/html_single/Hibernate_User_Guide.html</a:t>
            </a:r>
          </a:p>
          <a:p>
            <a:endParaRPr lang="en-US" altLang="zh-TW" dirty="0" smtClean="0"/>
          </a:p>
          <a:p>
            <a:r>
              <a:rPr lang="en-US" altLang="zh-TW" dirty="0"/>
              <a:t>JPA Tutorial</a:t>
            </a:r>
          </a:p>
          <a:p>
            <a:pPr lvl="1"/>
            <a:r>
              <a:rPr lang="en-US" altLang="zh-TW" dirty="0" smtClean="0"/>
              <a:t>https</a:t>
            </a:r>
            <a:r>
              <a:rPr lang="en-US" altLang="zh-TW" dirty="0"/>
              <a:t>://www.tutorialspoint.com/jpa/index.htm</a:t>
            </a:r>
          </a:p>
          <a:p>
            <a:endParaRPr lang="en-US" altLang="zh-TW" dirty="0"/>
          </a:p>
          <a:p>
            <a:r>
              <a:rPr lang="en-US" altLang="zh-TW" dirty="0"/>
              <a:t>JPA </a:t>
            </a:r>
            <a:r>
              <a:rPr lang="en-US" altLang="zh-TW" dirty="0" smtClean="0"/>
              <a:t>Tutorial</a:t>
            </a:r>
          </a:p>
          <a:p>
            <a:pPr lvl="1"/>
            <a:r>
              <a:rPr lang="en-US" altLang="zh-TW" dirty="0" smtClean="0"/>
              <a:t>https</a:t>
            </a:r>
            <a:r>
              <a:rPr lang="en-US" altLang="zh-TW" dirty="0"/>
              <a:t>://www.javatpoint.com/jpa-tutorial</a:t>
            </a:r>
          </a:p>
          <a:p>
            <a:endParaRPr lang="en-US" altLang="zh-TW" dirty="0"/>
          </a:p>
          <a:p>
            <a:r>
              <a:rPr lang="en-US" altLang="zh-TW" dirty="0"/>
              <a:t>A Guide to JPA with Spring</a:t>
            </a:r>
          </a:p>
          <a:p>
            <a:pPr lvl="1"/>
            <a:r>
              <a:rPr lang="en-US" altLang="zh-TW" dirty="0"/>
              <a:t>https://www.baeldung.com/the-persistence-layer-with-spring-and-jpa</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a:t>Transactions are directly related to entities. </a:t>
            </a:r>
            <a:r>
              <a:rPr lang="en-US" altLang="zh-TW" dirty="0" smtClean="0"/>
              <a:t>Managing </a:t>
            </a:r>
            <a:r>
              <a:rPr lang="en-US" altLang="zh-TW" dirty="0"/>
              <a:t>transactions essentially then would mean managing how entities lifecycle(create, update delete) is managed. </a:t>
            </a:r>
            <a:endParaRPr lang="en-US" altLang="zh-TW" dirty="0" smtClean="0"/>
          </a:p>
          <a:p>
            <a:r>
              <a:rPr lang="en-US" altLang="zh-TW" dirty="0" smtClean="0"/>
              <a:t>the </a:t>
            </a:r>
            <a:r>
              <a:rPr lang="en-US" altLang="zh-TW" dirty="0"/>
              <a:t>only role of </a:t>
            </a:r>
            <a:r>
              <a:rPr lang="en-US" altLang="zh-TW" dirty="0" err="1"/>
              <a:t>EntityManager</a:t>
            </a:r>
            <a:r>
              <a:rPr lang="en-US" altLang="zh-TW" dirty="0"/>
              <a:t> is to determine the lifetime of the Persistence Context. </a:t>
            </a:r>
            <a:endParaRPr lang="en-US" altLang="zh-TW" dirty="0" smtClean="0"/>
          </a:p>
          <a:p>
            <a:pPr lvl="1"/>
            <a:r>
              <a:rPr lang="en-US" altLang="zh-TW" dirty="0" smtClean="0"/>
              <a:t>It </a:t>
            </a:r>
            <a:r>
              <a:rPr lang="en-US" altLang="zh-TW" dirty="0"/>
              <a:t>plays no role in dictating how a Persistence Context should behave. </a:t>
            </a:r>
            <a:endParaRPr lang="en-US" altLang="zh-TW" dirty="0" smtClean="0"/>
          </a:p>
          <a:p>
            <a:pPr lvl="1"/>
            <a:r>
              <a:rPr lang="en-US" altLang="zh-TW" dirty="0" smtClean="0"/>
              <a:t>Whenever </a:t>
            </a:r>
            <a:r>
              <a:rPr lang="en-US" altLang="zh-TW" dirty="0"/>
              <a:t>a transaction begins, a Persistence Context instance gets associated with it. </a:t>
            </a:r>
            <a:endParaRPr lang="en-US" altLang="zh-TW" dirty="0" smtClean="0"/>
          </a:p>
          <a:p>
            <a:pPr lvl="1"/>
            <a:r>
              <a:rPr lang="en-US" altLang="zh-TW" dirty="0" smtClean="0"/>
              <a:t>And </a:t>
            </a:r>
            <a:r>
              <a:rPr lang="en-US" altLang="zh-TW" dirty="0"/>
              <a:t>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3354</TotalTime>
  <Words>4663</Words>
  <Application>Microsoft Office PowerPoint</Application>
  <PresentationFormat>寬螢幕</PresentationFormat>
  <Paragraphs>618</Paragraphs>
  <Slides>83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83</vt:i4>
      </vt:variant>
    </vt:vector>
  </HeadingPairs>
  <TitlesOfParts>
    <vt:vector size="93" baseType="lpstr">
      <vt:lpstr>Arial Unicode MS</vt:lpstr>
      <vt:lpstr>Droid Sans Mono</vt:lpstr>
      <vt:lpstr>Menlo</vt:lpstr>
      <vt:lpstr>新細明體</vt:lpstr>
      <vt:lpstr>Arial</vt:lpstr>
      <vt:lpstr>Calibri</vt:lpstr>
      <vt:lpstr>Calibri Light</vt:lpstr>
      <vt:lpstr>Consolas</vt:lpstr>
      <vt:lpstr>Courier New</vt:lpstr>
      <vt:lpstr>Office 佈景主題</vt:lpstr>
      <vt:lpstr>Spring JPA</vt:lpstr>
      <vt:lpstr>Introduction</vt:lpstr>
      <vt:lpstr>History</vt:lpstr>
      <vt:lpstr>PowerPoint 簡報</vt:lpstr>
      <vt:lpstr>EntityManager in JPA</vt:lpstr>
      <vt:lpstr>Container Managed Entity Manager</vt:lpstr>
      <vt:lpstr>PowerPoint 簡報</vt:lpstr>
      <vt:lpstr>PowerPoint 簡報</vt:lpstr>
      <vt:lpstr>Transaction Management</vt:lpstr>
      <vt:lpstr>Transaction management types</vt:lpstr>
      <vt:lpstr>PowerPoint 簡報</vt:lpstr>
      <vt:lpstr>Persistence Context, Transactions and Entity Managers</vt:lpstr>
      <vt:lpstr>PowerPoint 簡報</vt:lpstr>
      <vt:lpstr>ORM Mapping Directions</vt:lpstr>
      <vt:lpstr>Types of Mapping</vt:lpstr>
      <vt:lpstr>JPA Class Relationship</vt:lpstr>
      <vt:lpstr>Entity Entity Properties</vt:lpstr>
      <vt:lpstr>Entity Metadata</vt:lpstr>
      <vt:lpstr>Annotations</vt:lpstr>
      <vt:lpstr>PowerPoint 簡報</vt:lpstr>
      <vt:lpstr>mapping.xml </vt:lpstr>
      <vt:lpstr>Java Bean Standard</vt:lpstr>
      <vt:lpstr>Entity Class</vt:lpstr>
      <vt:lpstr>Entity manager</vt:lpstr>
      <vt:lpstr>Application-managed entity managers</vt:lpstr>
      <vt:lpstr>Container-managed entity manager</vt:lpstr>
      <vt:lpstr>Persistence Context</vt:lpstr>
      <vt:lpstr>Transaction-scoped Persistence Context</vt:lpstr>
      <vt:lpstr>Extended Persistence Context</vt:lpstr>
      <vt:lpstr>Entities - lifecycle</vt:lpstr>
      <vt:lpstr>persistence.xml</vt:lpstr>
      <vt:lpstr>JPA basic program example</vt:lpstr>
      <vt:lpstr>Java Persistence Query language</vt:lpstr>
      <vt:lpstr>PowerPoint 簡報</vt:lpstr>
      <vt:lpstr>PowerPoint 簡報</vt:lpstr>
      <vt:lpstr>Named Queries</vt:lpstr>
      <vt:lpstr>Eager and Lazy Loading</vt:lpstr>
      <vt:lpstr>Inheritance Strategies</vt:lpstr>
      <vt:lpstr>Single Table strategy</vt:lpstr>
      <vt:lpstr>PowerPoint 簡報</vt:lpstr>
      <vt:lpstr>Joined table Strategy</vt:lpstr>
      <vt:lpstr>PowerPoint 簡報</vt:lpstr>
      <vt:lpstr>Table per class strategy</vt:lpstr>
      <vt:lpstr>PowerPoint 簡報</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Enviorment</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eclipse JPA Project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68</cp:revision>
  <dcterms:created xsi:type="dcterms:W3CDTF">2018-10-18T04:00:12Z</dcterms:created>
  <dcterms:modified xsi:type="dcterms:W3CDTF">2018-10-25T11:03:50Z</dcterms:modified>
</cp:coreProperties>
</file>