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4" r:id="rId8"/>
    <p:sldId id="265" r:id="rId9"/>
    <p:sldId id="263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0ED3F-13AC-47D2-B486-EDF0B18F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BBFB84-86A1-4D7E-BC72-FD168B80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45F50-5BF5-4D43-89B6-43609C9A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D7A39-6CDB-4CCA-A350-AF5342E3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F606F-2E7E-47D8-91AA-CEE12A5D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8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D9B33-C89D-474E-B37D-E1912757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615370-B6D9-4052-9DE8-3BC3363D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6BE661-F7A7-4F9D-933A-DAEE16CA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BBEE01-C0AE-4C68-B9FE-50692D0B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073D3A-C16E-425F-A439-25A490FF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120340-EA1A-47F9-9F55-CDAC35A64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660B6B-B968-4A45-8579-50C62340C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DFF2E-4BB9-42CB-8720-791C43B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9D5E6-1CEC-4384-B4D1-37AC7822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EC11E-83AB-4B3F-B2C7-2F46AA9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BA261-542E-4D0A-A2D4-A2910FE0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68B1D-ACEA-4270-A6DD-02491DAA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E4BCE-281A-458F-A77C-E288129F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11B0E0-1DCD-417E-9B2F-FAB5C706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3293A3-249F-450F-B585-ABAFB67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8D225-A401-495F-8E60-FFDFD78E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1A535D-5F61-472A-814A-5666C6F4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939E8-795B-4E1E-9F8A-EC580AA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7998C-9C4E-4D1E-BC57-D26124BC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0347E-C003-48F8-9160-2258C13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0292C-4FEB-499D-A282-712F53C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12C96-EA1F-4241-8960-6B8C45F54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C41874-6E52-44F0-A46A-DD98A0D5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E1416-267A-43C6-BC6F-493B3CE5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83905-8C26-4191-9121-433685A2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E389A4-97DC-4843-948D-7E3332C3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05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6A7CD-65BD-472B-BF93-C357EA06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C6CB5B-5740-4295-B567-B8B42DB6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6527BC-D5E9-4716-BE36-FFA5D790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2A4291-394F-4353-9A0A-C5319B366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0204D2-E850-43FA-A865-B0E55C08B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936BA5-A68D-499C-BB48-627B4FA0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DE35B-BCF8-473B-9EA9-22F6C596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06A60-5764-4027-8B0C-739F1AF7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9A2A-084B-487E-9783-E903F78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03616F-72D3-4026-86A0-23CCED5D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DBACBE-11CF-490C-8CBE-3866AA9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02BCFF-76D9-418C-93E0-FB23714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E3F12F-5222-4E4E-98EF-F36DCE14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400C62-E219-45F8-8112-49C7EDD3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E001B-4990-4849-BC9E-AE9DB5D4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19E66-FCA8-420B-8F35-747C3485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943D8-2703-462E-855F-B042CE79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D54EED-E77D-42D5-92E8-F61A7F62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0BE10-139F-4CC1-B87F-D2125B0D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59E940-0875-4280-BE48-2827DED5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373503-9074-49ED-8294-ADDD12B4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4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7B082-8FFE-4236-9257-FF1B6CA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C6BC11-54BE-4B65-A7B1-4A9577291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6C0AC-E0F5-4259-9E9E-401C404D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56065-E7C0-4D8A-847B-F4F4609C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2DCE-AAA6-4656-A237-A9294500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0C8471-64BA-408C-B862-E001E530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3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BB3528-7A20-4922-8FB3-09779117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9E55F0-81D9-4E34-8C0F-15980660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FB1B2-BB6A-40E2-A07E-D576511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F17D-BAD2-4D50-B155-F437EA47C9B0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575ABE-B958-4F59-B9B8-383DD4A7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34ECD0-F00F-49A2-9F47-3AC81EBF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4507-9006-409C-94A8-6E66C84A6A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7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xp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B060F-DB81-4797-A141-3ABE513D0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zh-TW" b="1" dirty="0"/>
              <a:t> Java API for XML Processing</a:t>
            </a:r>
            <a:br>
              <a:rPr lang="it-IT" altLang="zh-TW" b="1" dirty="0"/>
            </a:br>
            <a:r>
              <a:rPr lang="en-US" altLang="zh-TW" dirty="0"/>
              <a:t>JAXP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CD028-8337-4011-867E-22323332A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84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7DE2C-3037-4AEF-AAAA-94ED8A16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25859-8BEA-4D1C-B409-D4E0F327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Trail: Java API for XML Processing (JAXP)</a:t>
            </a:r>
          </a:p>
          <a:p>
            <a:pPr lvl="1"/>
            <a:r>
              <a:rPr lang="en-US" altLang="zh-TW" dirty="0">
                <a:hlinkClick r:id="rId2"/>
              </a:rPr>
              <a:t>https://docs.oracle.com/javase/tutorial/jaxp/index.html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296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69CDA-2B17-4D91-95EB-AFA34747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to JAXP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08A36-4C4C-43F2-AD9D-8FFD74EF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JAXP leverages the parser standards </a:t>
            </a:r>
          </a:p>
          <a:p>
            <a:pPr lvl="1"/>
            <a:r>
              <a:rPr lang="en-US" altLang="zh-TW" dirty="0"/>
              <a:t>Simple API for XML Parsing (SAX) and </a:t>
            </a:r>
          </a:p>
          <a:p>
            <a:pPr lvl="1"/>
            <a:r>
              <a:rPr lang="en-US" altLang="zh-TW" dirty="0"/>
              <a:t>Document Object Model (DOM) </a:t>
            </a:r>
          </a:p>
          <a:p>
            <a:r>
              <a:rPr lang="en-US" altLang="zh-TW" dirty="0"/>
              <a:t>supports the Extensible Stylesheet Language Transformations (XSLT) standard, </a:t>
            </a:r>
          </a:p>
          <a:p>
            <a:pPr lvl="1"/>
            <a:r>
              <a:rPr lang="en-US" altLang="zh-TW" dirty="0"/>
              <a:t>enabling you to convert the data to other XML documents or to other formats, such as HTML. </a:t>
            </a:r>
          </a:p>
          <a:p>
            <a:r>
              <a:rPr lang="en-US" altLang="zh-TW" dirty="0"/>
              <a:t>namespace support,</a:t>
            </a:r>
          </a:p>
          <a:p>
            <a:pPr lvl="1"/>
            <a:r>
              <a:rPr lang="en-US" altLang="zh-TW" dirty="0"/>
              <a:t>allowing you to work with DTDs that might otherwise have naming conflicts.</a:t>
            </a:r>
          </a:p>
          <a:p>
            <a:r>
              <a:rPr lang="en-US" altLang="zh-TW" dirty="0"/>
              <a:t>as of version 1.4, JAXP implements the Streaming API for XML (</a:t>
            </a:r>
            <a:r>
              <a:rPr lang="en-US" altLang="zh-TW" dirty="0" err="1"/>
              <a:t>StAX</a:t>
            </a:r>
            <a:r>
              <a:rPr lang="en-US" altLang="zh-TW" dirty="0"/>
              <a:t>) standard.</a:t>
            </a:r>
          </a:p>
          <a:p>
            <a:r>
              <a:rPr lang="en-US" altLang="zh-TW" dirty="0"/>
              <a:t>JAXP allows you to use any XML-compliant parser from within your application. </a:t>
            </a:r>
          </a:p>
          <a:p>
            <a:pPr lvl="1"/>
            <a:r>
              <a:rPr lang="en-US" altLang="zh-TW" dirty="0"/>
              <a:t>It does this with what is called a pluggability layer, which lets you plug in an implementation of the SAX or DOM API. </a:t>
            </a:r>
          </a:p>
          <a:p>
            <a:pPr lvl="1"/>
            <a:r>
              <a:rPr lang="en-US" altLang="zh-TW" dirty="0"/>
              <a:t>The pluggability layer also allows you to plug in an XSL processor, letting you control how your XML data is displayed.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63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EF45F-CBDC-4B78-AAF9-A8223DAB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Overview of the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5AF06-5282-4444-BF5F-87358EBF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javax.xml.parsers</a:t>
            </a:r>
            <a:r>
              <a:rPr lang="en-US" altLang="zh-TW" dirty="0"/>
              <a:t>: The JAXP APIs, which provide a common interface for different vendors' SAX and DOM parsers.</a:t>
            </a:r>
          </a:p>
          <a:p>
            <a:r>
              <a:rPr lang="en-US" altLang="zh-TW" dirty="0"/>
              <a:t>org.w3c.dom: Defines the Document class (a DOM) as well as classes for all the components of a DOM.</a:t>
            </a:r>
          </a:p>
          <a:p>
            <a:r>
              <a:rPr lang="en-US" altLang="zh-TW" dirty="0" err="1"/>
              <a:t>org.xml.sax</a:t>
            </a:r>
            <a:r>
              <a:rPr lang="en-US" altLang="zh-TW" dirty="0"/>
              <a:t>: Defines the basic SAX APIs.</a:t>
            </a:r>
          </a:p>
          <a:p>
            <a:r>
              <a:rPr lang="en-US" altLang="zh-TW" dirty="0" err="1"/>
              <a:t>javax.xml.transform</a:t>
            </a:r>
            <a:r>
              <a:rPr lang="en-US" altLang="zh-TW" dirty="0"/>
              <a:t>: Defines the XSLT APIs that let you transform XML into other forms.</a:t>
            </a:r>
          </a:p>
          <a:p>
            <a:r>
              <a:rPr lang="en-US" altLang="zh-TW" dirty="0" err="1"/>
              <a:t>javax.xml.stream</a:t>
            </a:r>
            <a:r>
              <a:rPr lang="en-US" altLang="zh-TW" dirty="0"/>
              <a:t>: Provides </a:t>
            </a:r>
            <a:r>
              <a:rPr lang="en-US" altLang="zh-TW" dirty="0" err="1"/>
              <a:t>StAX</a:t>
            </a:r>
            <a:r>
              <a:rPr lang="en-US" altLang="zh-TW" dirty="0"/>
              <a:t>-specific transformation APIs.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5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7F83E-C0BE-4103-9E88-172DDC8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09CE42-BC6A-4A51-BF7B-F13EB3E1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Simple API for XML (SAX) is the event-driven, serial-access mechanism that does element-by-element processing.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DOM API is generally an easier API to use. It provides a familiar tree structure of objects. </a:t>
            </a:r>
          </a:p>
          <a:p>
            <a:pPr lvl="1"/>
            <a:r>
              <a:rPr lang="en-US" altLang="zh-TW" dirty="0"/>
              <a:t>The DOM API is ideal for interactive applications because the entire object model is present in memory, where it can be accessed and manipulated by the user.</a:t>
            </a:r>
          </a:p>
          <a:p>
            <a:pPr lvl="1"/>
            <a:r>
              <a:rPr lang="en-US" altLang="zh-TW" dirty="0"/>
              <a:t>constructing the DOM requires reading the entire XML structure and holding the object tree in memory, so it is much more CPU- and memory-intensive. </a:t>
            </a:r>
          </a:p>
          <a:p>
            <a:endParaRPr lang="en-US" altLang="zh-TW" dirty="0"/>
          </a:p>
          <a:p>
            <a:r>
              <a:rPr lang="en-US" altLang="zh-TW" dirty="0"/>
              <a:t>the SAX API tends to be preferred for server-side applications and data filters that do not require an in-memory representation of the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0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43B83-B79C-4945-ABCA-50144DA9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ECE1F-10B7-48BB-8652-182DC984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XSLT APIs defined in </a:t>
            </a:r>
            <a:r>
              <a:rPr lang="en-US" altLang="zh-TW" dirty="0" err="1"/>
              <a:t>javax.xml.transform</a:t>
            </a:r>
            <a:r>
              <a:rPr lang="en-US" altLang="zh-TW" dirty="0"/>
              <a:t> let you write XML data to a file or convert it into other forms. 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StAX</a:t>
            </a:r>
            <a:r>
              <a:rPr lang="en-US" altLang="zh-TW" dirty="0"/>
              <a:t> APIs defined in </a:t>
            </a:r>
            <a:r>
              <a:rPr lang="en-US" altLang="zh-TW" dirty="0" err="1"/>
              <a:t>javax.xml.stream</a:t>
            </a:r>
            <a:r>
              <a:rPr lang="en-US" altLang="zh-TW" dirty="0"/>
              <a:t> provide a streaming Java technology-based, event-driven, pull-parsing API for reading and writing XML documents. </a:t>
            </a:r>
          </a:p>
          <a:p>
            <a:pPr lvl="1"/>
            <a:r>
              <a:rPr lang="en-US" altLang="zh-TW" dirty="0" err="1"/>
              <a:t>StAX</a:t>
            </a:r>
            <a:r>
              <a:rPr lang="en-US" altLang="zh-TW" dirty="0"/>
              <a:t> offers a simpler programming model than SAX and more efficient memory management than DOM.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0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FEF81-85A2-4452-8DC3-A5FAB043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Simple API for XML APIs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2A186-3665-478B-B1DA-D75A0143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3806"/>
            <a:ext cx="10515600" cy="20508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an instance of the </a:t>
            </a:r>
            <a:r>
              <a:rPr lang="en-US" altLang="zh-TW" dirty="0" err="1"/>
              <a:t>SAXParserFactory</a:t>
            </a:r>
            <a:r>
              <a:rPr lang="en-US" altLang="zh-TW" dirty="0"/>
              <a:t> class is used to generate an instance of the parser. </a:t>
            </a:r>
          </a:p>
          <a:p>
            <a:pPr lvl="1"/>
            <a:r>
              <a:rPr lang="en-US" altLang="zh-TW" dirty="0"/>
              <a:t>The parser wraps a </a:t>
            </a:r>
            <a:r>
              <a:rPr lang="en-US" altLang="zh-TW" dirty="0" err="1"/>
              <a:t>SAXReader</a:t>
            </a:r>
            <a:r>
              <a:rPr lang="en-US" altLang="zh-TW" dirty="0"/>
              <a:t> object. </a:t>
            </a:r>
          </a:p>
          <a:p>
            <a:r>
              <a:rPr lang="en-US" altLang="zh-TW" dirty="0"/>
              <a:t>When the parser's parse() method is invoked, the reader invokes one of several callback methods implemented in the application. </a:t>
            </a:r>
          </a:p>
          <a:p>
            <a:pPr lvl="1"/>
            <a:r>
              <a:rPr lang="en-US" altLang="zh-TW" dirty="0"/>
              <a:t>Those methods are defined by the interfaces </a:t>
            </a:r>
            <a:r>
              <a:rPr lang="en-US" altLang="zh-TW" dirty="0" err="1"/>
              <a:t>ContentHandler</a:t>
            </a:r>
            <a:r>
              <a:rPr lang="en-US" altLang="zh-TW" dirty="0"/>
              <a:t>, </a:t>
            </a:r>
            <a:r>
              <a:rPr lang="en-US" altLang="zh-TW" dirty="0" err="1"/>
              <a:t>ErrorHandler</a:t>
            </a:r>
            <a:r>
              <a:rPr lang="en-US" altLang="zh-TW" dirty="0"/>
              <a:t>, </a:t>
            </a:r>
            <a:r>
              <a:rPr lang="en-US" altLang="zh-TW" dirty="0" err="1"/>
              <a:t>DTDHandler</a:t>
            </a:r>
            <a:r>
              <a:rPr lang="en-US" altLang="zh-TW" dirty="0"/>
              <a:t>, and </a:t>
            </a:r>
            <a:r>
              <a:rPr lang="en-US" altLang="zh-TW" dirty="0" err="1"/>
              <a:t>EntityResolver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3074" name="Picture 2" descr="The SAX APIs">
            <a:extLst>
              <a:ext uri="{FF2B5EF4-FFF2-40B4-BE49-F238E27FC236}">
                <a16:creationId xmlns:a16="http://schemas.microsoft.com/office/drawing/2014/main" id="{10AE3432-36C6-442E-AF93-62790A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684157"/>
            <a:ext cx="3609295" cy="258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39CCA-7242-4873-BDA4-26A3D63B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008C3-4BDF-468C-B317-4F9BB8C0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SAXParserFactory</a:t>
            </a:r>
            <a:endParaRPr lang="en-US" altLang="zh-TW" dirty="0"/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SAXParserFactory</a:t>
            </a:r>
            <a:r>
              <a:rPr lang="en-US" altLang="zh-TW" dirty="0"/>
              <a:t> object creates an instance of the parser determined by the system property, </a:t>
            </a:r>
            <a:r>
              <a:rPr lang="en-US" altLang="zh-TW" dirty="0" err="1"/>
              <a:t>javax.xml.parsers.SAXParserFactory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SAXParser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SAXParser</a:t>
            </a:r>
            <a:r>
              <a:rPr lang="en-US" altLang="zh-TW" dirty="0"/>
              <a:t> interface defines several kinds of parse() methods. </a:t>
            </a:r>
          </a:p>
          <a:p>
            <a:pPr lvl="1"/>
            <a:r>
              <a:rPr lang="en-US" altLang="zh-TW" dirty="0"/>
              <a:t>In general, you pass an XML data source and a </a:t>
            </a:r>
            <a:r>
              <a:rPr lang="en-US" altLang="zh-TW" dirty="0" err="1"/>
              <a:t>DefaultHandler</a:t>
            </a:r>
            <a:r>
              <a:rPr lang="en-US" altLang="zh-TW" dirty="0"/>
              <a:t> object to the parser, which processes the XML and invokes the appropriate methods in the handler object.</a:t>
            </a:r>
          </a:p>
          <a:p>
            <a:r>
              <a:rPr lang="en-US" altLang="zh-TW" dirty="0" err="1"/>
              <a:t>SAXReader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SAXParser</a:t>
            </a:r>
            <a:r>
              <a:rPr lang="en-US" altLang="zh-TW" dirty="0"/>
              <a:t> wraps a </a:t>
            </a:r>
            <a:r>
              <a:rPr lang="en-US" altLang="zh-TW" dirty="0" err="1"/>
              <a:t>SAXReader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Typically, you do not care about that, but every once in a while you need to get hold of it using </a:t>
            </a:r>
            <a:r>
              <a:rPr lang="en-US" altLang="zh-TW" dirty="0" err="1"/>
              <a:t>SAXParser's</a:t>
            </a:r>
            <a:r>
              <a:rPr lang="en-US" altLang="zh-TW" dirty="0"/>
              <a:t> </a:t>
            </a:r>
            <a:r>
              <a:rPr lang="en-US" altLang="zh-TW" dirty="0" err="1"/>
              <a:t>getXMLReader</a:t>
            </a:r>
            <a:r>
              <a:rPr lang="en-US" altLang="zh-TW" dirty="0"/>
              <a:t>() so that you can configure it. </a:t>
            </a:r>
          </a:p>
          <a:p>
            <a:pPr lvl="1"/>
            <a:r>
              <a:rPr lang="en-US" altLang="zh-TW" dirty="0"/>
              <a:t>It is the </a:t>
            </a:r>
            <a:r>
              <a:rPr lang="en-US" altLang="zh-TW" dirty="0" err="1"/>
              <a:t>SAXReader</a:t>
            </a:r>
            <a:r>
              <a:rPr lang="en-US" altLang="zh-TW" dirty="0"/>
              <a:t> that carries on the conversation with the SAX event handlers you define.</a:t>
            </a:r>
          </a:p>
          <a:p>
            <a:r>
              <a:rPr lang="en-US" altLang="zh-TW" dirty="0" err="1"/>
              <a:t>DefaultHandler</a:t>
            </a:r>
            <a:endParaRPr lang="en-US" altLang="zh-TW" dirty="0"/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DefaultHandler</a:t>
            </a:r>
            <a:r>
              <a:rPr lang="en-US" altLang="zh-TW" dirty="0"/>
              <a:t> implements the </a:t>
            </a:r>
            <a:r>
              <a:rPr lang="en-US" altLang="zh-TW" dirty="0" err="1"/>
              <a:t>ContentHandler</a:t>
            </a:r>
            <a:r>
              <a:rPr lang="en-US" altLang="zh-TW" dirty="0"/>
              <a:t>, </a:t>
            </a:r>
            <a:r>
              <a:rPr lang="en-US" altLang="zh-TW" dirty="0" err="1"/>
              <a:t>ErrorHandler</a:t>
            </a:r>
            <a:r>
              <a:rPr lang="en-US" altLang="zh-TW" dirty="0"/>
              <a:t>, </a:t>
            </a:r>
            <a:r>
              <a:rPr lang="en-US" altLang="zh-TW" dirty="0" err="1"/>
              <a:t>DTDHandler</a:t>
            </a:r>
            <a:r>
              <a:rPr lang="en-US" altLang="zh-TW" dirty="0"/>
              <a:t>, and </a:t>
            </a:r>
            <a:r>
              <a:rPr lang="en-US" altLang="zh-TW" dirty="0" err="1"/>
              <a:t>EntityResolver</a:t>
            </a:r>
            <a:r>
              <a:rPr lang="en-US" altLang="zh-TW" dirty="0"/>
              <a:t> interfaces (with null methods), so you can override only the ones you are interested 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1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8871F-ECA8-4494-8999-6691163A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BD7F4-6CE4-4EDB-86D1-025A63A8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err="1"/>
              <a:t>ContentHandler</a:t>
            </a:r>
            <a:endParaRPr lang="en-US" altLang="zh-TW" dirty="0"/>
          </a:p>
          <a:p>
            <a:pPr lvl="1"/>
            <a:r>
              <a:rPr lang="en-US" altLang="zh-TW" dirty="0"/>
              <a:t>Methods such as </a:t>
            </a:r>
            <a:r>
              <a:rPr lang="en-US" altLang="zh-TW" dirty="0" err="1"/>
              <a:t>startDocument</a:t>
            </a:r>
            <a:r>
              <a:rPr lang="en-US" altLang="zh-TW" dirty="0"/>
              <a:t>, </a:t>
            </a:r>
            <a:r>
              <a:rPr lang="en-US" altLang="zh-TW" dirty="0" err="1"/>
              <a:t>endDocument</a:t>
            </a:r>
            <a:r>
              <a:rPr lang="en-US" altLang="zh-TW" dirty="0"/>
              <a:t>, </a:t>
            </a:r>
            <a:r>
              <a:rPr lang="en-US" altLang="zh-TW" dirty="0" err="1"/>
              <a:t>startElement</a:t>
            </a:r>
            <a:r>
              <a:rPr lang="en-US" altLang="zh-TW" dirty="0"/>
              <a:t>, and </a:t>
            </a:r>
            <a:r>
              <a:rPr lang="en-US" altLang="zh-TW" dirty="0" err="1"/>
              <a:t>endElement</a:t>
            </a:r>
            <a:r>
              <a:rPr lang="en-US" altLang="zh-TW" dirty="0"/>
              <a:t> are invoked when an XML tag is recognized. </a:t>
            </a:r>
          </a:p>
          <a:p>
            <a:pPr lvl="1"/>
            <a:r>
              <a:rPr lang="en-US" altLang="zh-TW" dirty="0"/>
              <a:t>This interface also defines the methods characters() and </a:t>
            </a:r>
            <a:r>
              <a:rPr lang="en-US" altLang="zh-TW" dirty="0" err="1"/>
              <a:t>processingInstruction</a:t>
            </a:r>
            <a:r>
              <a:rPr lang="en-US" altLang="zh-TW" dirty="0"/>
              <a:t>(), which are invoked when the parser encounters the text in an XML element or an inline processing instruction, respectively.</a:t>
            </a:r>
          </a:p>
          <a:p>
            <a:r>
              <a:rPr lang="en-US" altLang="zh-TW" dirty="0" err="1"/>
              <a:t>ErrorHandler</a:t>
            </a:r>
            <a:endParaRPr lang="en-US" altLang="zh-TW" dirty="0"/>
          </a:p>
          <a:p>
            <a:pPr lvl="1"/>
            <a:r>
              <a:rPr lang="en-US" altLang="zh-TW" dirty="0"/>
              <a:t>Methods error(), </a:t>
            </a:r>
            <a:r>
              <a:rPr lang="en-US" altLang="zh-TW" dirty="0" err="1"/>
              <a:t>fatalError</a:t>
            </a:r>
            <a:r>
              <a:rPr lang="en-US" altLang="zh-TW" dirty="0"/>
              <a:t>(), and warning() are invoked in response to various parsing errors. </a:t>
            </a:r>
          </a:p>
          <a:p>
            <a:pPr lvl="1"/>
            <a:r>
              <a:rPr lang="en-US" altLang="zh-TW" dirty="0"/>
              <a:t>The default error handler throws an exception for fatal errors and ignores other errors (including validation errors). </a:t>
            </a:r>
          </a:p>
          <a:p>
            <a:pPr lvl="1"/>
            <a:r>
              <a:rPr lang="en-US" altLang="zh-TW" dirty="0"/>
              <a:t>Sometimes, the application may be able to recover from a validation error. Other times, it may need to generate an exception. To ensure the correct handling, you will need to supply your own error handler to the parser.</a:t>
            </a:r>
          </a:p>
          <a:p>
            <a:r>
              <a:rPr lang="en-US" altLang="zh-TW" dirty="0" err="1"/>
              <a:t>DTDHandler</a:t>
            </a:r>
            <a:endParaRPr lang="en-US" altLang="zh-TW" dirty="0"/>
          </a:p>
          <a:p>
            <a:pPr lvl="1"/>
            <a:r>
              <a:rPr lang="en-US" altLang="zh-TW" dirty="0"/>
              <a:t>Defines methods you will generally never be called upon to use. </a:t>
            </a:r>
          </a:p>
          <a:p>
            <a:pPr lvl="1"/>
            <a:r>
              <a:rPr lang="en-US" altLang="zh-TW" dirty="0"/>
              <a:t>Used when processing a DTD to recognize and act on declarations for an unparsed entity.</a:t>
            </a:r>
          </a:p>
          <a:p>
            <a:r>
              <a:rPr lang="en-US" altLang="zh-TW" dirty="0" err="1"/>
              <a:t>EntityResolver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dirty="0" err="1"/>
              <a:t>resolveEntity</a:t>
            </a:r>
            <a:r>
              <a:rPr lang="en-US" altLang="zh-TW" dirty="0"/>
              <a:t> method is invoked when the parser must identify data identified by a URI. </a:t>
            </a:r>
          </a:p>
          <a:p>
            <a:pPr lvl="1"/>
            <a:r>
              <a:rPr lang="en-US" altLang="zh-TW" dirty="0"/>
              <a:t>In most cases, a URI is simply a URL, which specifies the location of a document, but in some cases the document may be identified by a URN - a public identifier, or name, that is unique in the web space. The public identifier may be specified in addition to the URL. The </a:t>
            </a:r>
            <a:r>
              <a:rPr lang="en-US" altLang="zh-TW" dirty="0" err="1"/>
              <a:t>EntityResolver</a:t>
            </a:r>
            <a:r>
              <a:rPr lang="en-US" altLang="zh-TW" dirty="0"/>
              <a:t> can then use the public identifier instead of the URL to find the document-for example, to access a local copy of the document if one exists.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33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B1E69-0DDE-4232-BF17-DA9DD21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47C4C-660F-4162-BEEE-D3D3E29A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4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946</Words>
  <Application>Microsoft Office PowerPoint</Application>
  <PresentationFormat>寬螢幕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 Java API for XML Processing JAXP</vt:lpstr>
      <vt:lpstr>Introduction to JAXP</vt:lpstr>
      <vt:lpstr>Overview of the Packages</vt:lpstr>
      <vt:lpstr>PowerPoint 簡報</vt:lpstr>
      <vt:lpstr>PowerPoint 簡報</vt:lpstr>
      <vt:lpstr>Simple API for XML APIs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Java API for XML Processing JAXP</dc:title>
  <dc:creator>Lawren Houng</dc:creator>
  <cp:lastModifiedBy>Lawren Houng</cp:lastModifiedBy>
  <cp:revision>7</cp:revision>
  <dcterms:created xsi:type="dcterms:W3CDTF">2019-06-08T15:59:52Z</dcterms:created>
  <dcterms:modified xsi:type="dcterms:W3CDTF">2019-06-10T15:12:03Z</dcterms:modified>
</cp:coreProperties>
</file>