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319" r:id="rId4"/>
    <p:sldId id="380" r:id="rId5"/>
    <p:sldId id="381" r:id="rId6"/>
    <p:sldId id="382" r:id="rId7"/>
    <p:sldId id="394" r:id="rId8"/>
    <p:sldId id="396" r:id="rId9"/>
    <p:sldId id="398" r:id="rId10"/>
    <p:sldId id="402" r:id="rId11"/>
    <p:sldId id="406" r:id="rId12"/>
    <p:sldId id="405" r:id="rId13"/>
    <p:sldId id="403" r:id="rId14"/>
    <p:sldId id="408" r:id="rId15"/>
    <p:sldId id="416" r:id="rId16"/>
    <p:sldId id="401" r:id="rId17"/>
    <p:sldId id="397" r:id="rId18"/>
    <p:sldId id="407" r:id="rId19"/>
    <p:sldId id="409" r:id="rId20"/>
    <p:sldId id="328" r:id="rId21"/>
    <p:sldId id="410" r:id="rId22"/>
    <p:sldId id="411" r:id="rId23"/>
    <p:sldId id="412" r:id="rId24"/>
    <p:sldId id="389" r:id="rId25"/>
    <p:sldId id="391" r:id="rId26"/>
    <p:sldId id="413" r:id="rId27"/>
    <p:sldId id="392" r:id="rId28"/>
    <p:sldId id="415" r:id="rId29"/>
    <p:sldId id="414" r:id="rId30"/>
    <p:sldId id="259" r:id="rId3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中等深淺樣式 1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02" d="100"/>
          <a:sy n="102" d="100"/>
        </p:scale>
        <p:origin x="13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330018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128483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020170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845544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653626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2018-11-15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74154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E8ECDC8-BA8A-40BE-ADB5-07E1343FAE8E}" type="datetimeFigureOut">
              <a:rPr lang="zh-TW" altLang="en-US" smtClean="0"/>
              <a:t>2018-11-15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213806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6E8ECDC8-BA8A-40BE-ADB5-07E1343FAE8E}" type="datetimeFigureOut">
              <a:rPr lang="zh-TW" altLang="en-US" smtClean="0"/>
              <a:t>2018-11-15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32733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E8ECDC8-BA8A-40BE-ADB5-07E1343FAE8E}" type="datetimeFigureOut">
              <a:rPr lang="zh-TW" altLang="en-US" smtClean="0"/>
              <a:t>2018-11-15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836294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2018-11-15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28162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2018-11-15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912333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ECDC8-BA8A-40BE-ADB5-07E1343FAE8E}" type="datetimeFigureOut">
              <a:rPr lang="zh-TW" altLang="en-US" smtClean="0"/>
              <a:t>2018-11-15</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540552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867746"/>
          </a:xfrm>
        </p:spPr>
        <p:txBody>
          <a:bodyPr/>
          <a:lstStyle/>
          <a:p>
            <a:r>
              <a:rPr lang="en-US" altLang="zh-TW" sz="6600" b="1" dirty="0"/>
              <a:t>JPA</a:t>
            </a:r>
            <a:r>
              <a:rPr lang="zh-TW" altLang="en-US" sz="6600" b="1" dirty="0"/>
              <a:t> </a:t>
            </a:r>
            <a:r>
              <a:rPr lang="en-US" altLang="zh-TW" sz="6600" b="1" dirty="0"/>
              <a:t>Tutorial</a:t>
            </a:r>
            <a:br>
              <a:rPr lang="en-US" altLang="zh-TW" sz="6600" b="1" dirty="0"/>
            </a:br>
            <a:r>
              <a:rPr lang="en-US" altLang="zh-TW" dirty="0"/>
              <a:t>Part II. Programming</a:t>
            </a:r>
            <a:endParaRPr lang="zh-TW" altLang="en-US" dirty="0"/>
          </a:p>
        </p:txBody>
      </p:sp>
      <p:sp>
        <p:nvSpPr>
          <p:cNvPr id="3" name="副標題 2"/>
          <p:cNvSpPr>
            <a:spLocks noGrp="1"/>
          </p:cNvSpPr>
          <p:nvPr>
            <p:ph type="subTitle" idx="1"/>
          </p:nvPr>
        </p:nvSpPr>
        <p:spPr>
          <a:xfrm>
            <a:off x="1524000" y="4634344"/>
            <a:ext cx="9144000" cy="623455"/>
          </a:xfrm>
        </p:spPr>
        <p:txBody>
          <a:bodyPr/>
          <a:lstStyle/>
          <a:p>
            <a:r>
              <a:rPr lang="en-US" altLang="zh-TW" dirty="0"/>
              <a:t>2018/11/04</a:t>
            </a:r>
            <a:endParaRPr lang="zh-TW" altLang="en-US" dirty="0"/>
          </a:p>
        </p:txBody>
      </p:sp>
    </p:spTree>
    <p:extLst>
      <p:ext uri="{BB962C8B-B14F-4D97-AF65-F5344CB8AC3E}">
        <p14:creationId xmlns:p14="http://schemas.microsoft.com/office/powerpoint/2010/main" val="1604225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JPQL syntax</a:t>
            </a:r>
            <a:endParaRPr lang="zh-TW" altLang="en-US" dirty="0"/>
          </a:p>
        </p:txBody>
      </p:sp>
      <p:sp>
        <p:nvSpPr>
          <p:cNvPr id="3" name="內容版面配置區 2"/>
          <p:cNvSpPr>
            <a:spLocks noGrp="1"/>
          </p:cNvSpPr>
          <p:nvPr>
            <p:ph idx="1"/>
          </p:nvPr>
        </p:nvSpPr>
        <p:spPr/>
        <p:txBody>
          <a:bodyPr>
            <a:normAutofit/>
          </a:bodyPr>
          <a:lstStyle/>
          <a:p>
            <a:r>
              <a:rPr lang="en-US" altLang="zh-TW" dirty="0"/>
              <a:t>select single entity</a:t>
            </a:r>
          </a:p>
          <a:p>
            <a:pPr lvl="1"/>
            <a:r>
              <a:rPr lang="en-US" altLang="zh-TW" dirty="0"/>
              <a:t>select p from Person p</a:t>
            </a:r>
          </a:p>
          <a:p>
            <a:pPr lvl="1"/>
            <a:r>
              <a:rPr lang="en-US" altLang="zh-TW" dirty="0"/>
              <a:t>select p from Person p where p.name = :name</a:t>
            </a:r>
          </a:p>
          <a:p>
            <a:r>
              <a:rPr lang="en-US" altLang="zh-TW" dirty="0"/>
              <a:t>Ordering</a:t>
            </a:r>
          </a:p>
          <a:p>
            <a:pPr lvl="1"/>
            <a:r>
              <a:rPr lang="en-US" altLang="zh-TW" dirty="0"/>
              <a:t>SELECT p FROM Person p ORDER BY p.name DESC</a:t>
            </a:r>
          </a:p>
          <a:p>
            <a:r>
              <a:rPr lang="en-US" altLang="zh-TW" dirty="0"/>
              <a:t>Like</a:t>
            </a:r>
          </a:p>
          <a:p>
            <a:pPr lvl="1"/>
            <a:r>
              <a:rPr lang="en-US" altLang="zh-TW" dirty="0"/>
              <a:t>SELECT d FROM Department d WHERE d.name LIKE '</a:t>
            </a:r>
            <a:r>
              <a:rPr lang="en-US" altLang="zh-TW" dirty="0" err="1"/>
              <a:t>Eng</a:t>
            </a:r>
            <a:r>
              <a:rPr lang="en-US" altLang="zh-TW" dirty="0"/>
              <a:t>%'</a:t>
            </a:r>
          </a:p>
          <a:p>
            <a:r>
              <a:rPr lang="en-US" altLang="zh-TW" dirty="0"/>
              <a:t>select properties form an entity</a:t>
            </a:r>
          </a:p>
          <a:p>
            <a:pPr lvl="1"/>
            <a:r>
              <a:rPr lang="en-US" altLang="zh-TW" dirty="0"/>
              <a:t>SELECT p.name FROM person p</a:t>
            </a:r>
          </a:p>
          <a:p>
            <a:pPr lvl="1"/>
            <a:endParaRPr lang="en-US" altLang="zh-TW" dirty="0"/>
          </a:p>
          <a:p>
            <a:endParaRPr lang="en-US" altLang="zh-TW" dirty="0"/>
          </a:p>
        </p:txBody>
      </p:sp>
    </p:spTree>
    <p:extLst>
      <p:ext uri="{BB962C8B-B14F-4D97-AF65-F5344CB8AC3E}">
        <p14:creationId xmlns:p14="http://schemas.microsoft.com/office/powerpoint/2010/main" val="2454796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lnSpcReduction="10000"/>
          </a:bodyPr>
          <a:lstStyle/>
          <a:p>
            <a:r>
              <a:rPr lang="en-US" altLang="zh-TW" dirty="0"/>
              <a:t>is empty (IS NULL)</a:t>
            </a:r>
          </a:p>
          <a:p>
            <a:pPr lvl="1"/>
            <a:r>
              <a:rPr lang="en-US" altLang="zh-TW" dirty="0"/>
              <a:t>SELECT e FROM Employee e WHERE </a:t>
            </a:r>
            <a:r>
              <a:rPr lang="en-US" altLang="zh-TW" dirty="0" err="1"/>
              <a:t>e.projects</a:t>
            </a:r>
            <a:r>
              <a:rPr lang="en-US" altLang="zh-TW" dirty="0"/>
              <a:t> IS EMPTY</a:t>
            </a:r>
          </a:p>
          <a:p>
            <a:pPr lvl="1"/>
            <a:r>
              <a:rPr lang="en-US" altLang="zh-TW" dirty="0"/>
              <a:t>SELECT p FROM Project p WHERE </a:t>
            </a:r>
            <a:r>
              <a:rPr lang="en-US" altLang="zh-TW" dirty="0" err="1"/>
              <a:t>p.employees</a:t>
            </a:r>
            <a:r>
              <a:rPr lang="en-US" altLang="zh-TW" dirty="0"/>
              <a:t> IS NOT EMPTY</a:t>
            </a:r>
          </a:p>
          <a:p>
            <a:r>
              <a:rPr lang="en-US" altLang="zh-TW" dirty="0"/>
              <a:t>Between</a:t>
            </a:r>
          </a:p>
          <a:p>
            <a:pPr lvl="1"/>
            <a:r>
              <a:rPr lang="en-US" altLang="zh-TW" dirty="0"/>
              <a:t>select p from Person p where </a:t>
            </a:r>
            <a:r>
              <a:rPr lang="en-US" altLang="zh-TW" dirty="0" err="1"/>
              <a:t>p.age</a:t>
            </a:r>
            <a:r>
              <a:rPr lang="en-US" altLang="zh-TW" dirty="0"/>
              <a:t> between :</a:t>
            </a:r>
            <a:r>
              <a:rPr lang="en-US" altLang="zh-TW" dirty="0" err="1"/>
              <a:t>min_age</a:t>
            </a:r>
            <a:r>
              <a:rPr lang="en-US" altLang="zh-TW" dirty="0"/>
              <a:t> and :</a:t>
            </a:r>
            <a:r>
              <a:rPr lang="en-US" altLang="zh-TW" dirty="0" err="1"/>
              <a:t>max_age</a:t>
            </a:r>
            <a:endParaRPr lang="en-US" altLang="zh-TW" dirty="0"/>
          </a:p>
          <a:p>
            <a:r>
              <a:rPr lang="en-US" altLang="zh-TW" dirty="0"/>
              <a:t>Group By + Having</a:t>
            </a:r>
          </a:p>
          <a:p>
            <a:pPr lvl="1"/>
            <a:r>
              <a:rPr lang="en-US" altLang="zh-TW" dirty="0"/>
              <a:t>SELECT d.name, AVG(</a:t>
            </a:r>
            <a:r>
              <a:rPr lang="en-US" altLang="zh-TW" dirty="0" err="1"/>
              <a:t>e.salary</a:t>
            </a:r>
            <a:r>
              <a:rPr lang="en-US" altLang="zh-TW" dirty="0"/>
              <a:t>) FROM Department d JOIN </a:t>
            </a:r>
            <a:r>
              <a:rPr lang="en-US" altLang="zh-TW" dirty="0" err="1"/>
              <a:t>d.employees</a:t>
            </a:r>
            <a:r>
              <a:rPr lang="en-US" altLang="zh-TW" dirty="0"/>
              <a:t> e WHERE </a:t>
            </a:r>
            <a:r>
              <a:rPr lang="en-US" altLang="zh-TW" dirty="0" err="1"/>
              <a:t>e.directs</a:t>
            </a:r>
            <a:r>
              <a:rPr lang="en-US" altLang="zh-TW" dirty="0"/>
              <a:t> IS EMPTY GROUP BY d.name HAVING AVG(</a:t>
            </a:r>
            <a:r>
              <a:rPr lang="en-US" altLang="zh-TW" dirty="0" err="1"/>
              <a:t>e.salary</a:t>
            </a:r>
            <a:r>
              <a:rPr lang="en-US" altLang="zh-TW" dirty="0"/>
              <a:t>) &gt; 50</a:t>
            </a:r>
          </a:p>
          <a:p>
            <a:r>
              <a:rPr lang="en-US" altLang="zh-TW" dirty="0"/>
              <a:t>Exist</a:t>
            </a:r>
          </a:p>
          <a:p>
            <a:pPr lvl="1"/>
            <a:r>
              <a:rPr lang="en-US" altLang="zh-TW" dirty="0"/>
              <a:t>SELECT e FROM Professor e WHERE EXISTS (SELECT p FROM Phone p WHERE </a:t>
            </a:r>
            <a:r>
              <a:rPr lang="en-US" altLang="zh-TW" dirty="0" err="1"/>
              <a:t>p.employee</a:t>
            </a:r>
            <a:r>
              <a:rPr lang="en-US" altLang="zh-TW" dirty="0"/>
              <a:t> = e)</a:t>
            </a:r>
          </a:p>
          <a:p>
            <a:pPr lvl="1"/>
            <a:endParaRPr lang="zh-TW" altLang="en-US" dirty="0"/>
          </a:p>
        </p:txBody>
      </p:sp>
    </p:spTree>
    <p:extLst>
      <p:ext uri="{BB962C8B-B14F-4D97-AF65-F5344CB8AC3E}">
        <p14:creationId xmlns:p14="http://schemas.microsoft.com/office/powerpoint/2010/main" val="2901290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lnSpcReduction="10000"/>
          </a:bodyPr>
          <a:lstStyle/>
          <a:p>
            <a:r>
              <a:rPr lang="en-US" altLang="zh-TW" dirty="0"/>
              <a:t>selects from two entities (Join)</a:t>
            </a:r>
          </a:p>
          <a:p>
            <a:pPr lvl="1"/>
            <a:r>
              <a:rPr lang="en-US" altLang="zh-TW" dirty="0"/>
              <a:t>SELECT d, p  FROM Department d, Person p WHERE d = </a:t>
            </a:r>
            <a:r>
              <a:rPr lang="en-US" altLang="zh-TW" dirty="0" err="1"/>
              <a:t>p.department</a:t>
            </a:r>
            <a:endParaRPr lang="zh-TW" altLang="en-US" dirty="0"/>
          </a:p>
          <a:p>
            <a:r>
              <a:rPr lang="en-US" altLang="zh-TW" dirty="0"/>
              <a:t>Join</a:t>
            </a:r>
          </a:p>
          <a:p>
            <a:pPr lvl="1"/>
            <a:r>
              <a:rPr lang="en-US" altLang="zh-TW" dirty="0"/>
              <a:t>SELECT p FROM Professor e JOIN </a:t>
            </a:r>
            <a:r>
              <a:rPr lang="en-US" altLang="zh-TW" dirty="0" err="1"/>
              <a:t>e.phones</a:t>
            </a:r>
            <a:r>
              <a:rPr lang="en-US" altLang="zh-TW" dirty="0"/>
              <a:t> p</a:t>
            </a:r>
          </a:p>
          <a:p>
            <a:r>
              <a:rPr lang="en-US" altLang="zh-TW" dirty="0"/>
              <a:t>Join Fetch</a:t>
            </a:r>
          </a:p>
          <a:p>
            <a:pPr lvl="1"/>
            <a:r>
              <a:rPr lang="en-US" altLang="zh-TW" dirty="0"/>
              <a:t>SELECT e FROM Professor e JOIN FETCH </a:t>
            </a:r>
            <a:r>
              <a:rPr lang="en-US" altLang="zh-TW" dirty="0" err="1"/>
              <a:t>e.address</a:t>
            </a:r>
            <a:endParaRPr lang="en-US" altLang="zh-TW" dirty="0"/>
          </a:p>
          <a:p>
            <a:r>
              <a:rPr lang="en-US" altLang="zh-TW" dirty="0"/>
              <a:t>Update</a:t>
            </a:r>
          </a:p>
          <a:p>
            <a:pPr lvl="1"/>
            <a:r>
              <a:rPr lang="en-US" altLang="zh-TW" dirty="0"/>
              <a:t>UPDATE Person p SET p.name = :</a:t>
            </a:r>
            <a:r>
              <a:rPr lang="en-US" altLang="zh-TW" dirty="0" err="1"/>
              <a:t>newName</a:t>
            </a:r>
            <a:r>
              <a:rPr lang="en-US" altLang="zh-TW" dirty="0"/>
              <a:t> WHERE p.name = :</a:t>
            </a:r>
            <a:r>
              <a:rPr lang="en-US" altLang="zh-TW" dirty="0" err="1"/>
              <a:t>oldName</a:t>
            </a:r>
            <a:endParaRPr lang="en-US" altLang="zh-TW" dirty="0"/>
          </a:p>
          <a:p>
            <a:r>
              <a:rPr lang="en-US" altLang="zh-TW" dirty="0"/>
              <a:t>Delete</a:t>
            </a:r>
          </a:p>
          <a:p>
            <a:pPr lvl="1"/>
            <a:r>
              <a:rPr lang="en-US" altLang="zh-TW" dirty="0"/>
              <a:t>DELETE FROM Product p WHERE id = :id</a:t>
            </a:r>
          </a:p>
          <a:p>
            <a:pPr lvl="1"/>
            <a:endParaRPr lang="en-US" altLang="zh-TW" dirty="0"/>
          </a:p>
        </p:txBody>
      </p:sp>
    </p:spTree>
    <p:extLst>
      <p:ext uri="{BB962C8B-B14F-4D97-AF65-F5344CB8AC3E}">
        <p14:creationId xmlns:p14="http://schemas.microsoft.com/office/powerpoint/2010/main" val="8844857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5. JPA </a:t>
            </a:r>
            <a:r>
              <a:rPr lang="en-US" altLang="zh-TW" dirty="0"/>
              <a:t>Query API</a:t>
            </a:r>
            <a:endParaRPr lang="zh-TW" altLang="en-US" dirty="0"/>
          </a:p>
        </p:txBody>
      </p:sp>
      <p:sp>
        <p:nvSpPr>
          <p:cNvPr id="3" name="內容版面配置區 2"/>
          <p:cNvSpPr>
            <a:spLocks noGrp="1"/>
          </p:cNvSpPr>
          <p:nvPr>
            <p:ph idx="1"/>
          </p:nvPr>
        </p:nvSpPr>
        <p:spPr/>
        <p:txBody>
          <a:bodyPr/>
          <a:lstStyle/>
          <a:p>
            <a:r>
              <a:rPr lang="en-US" altLang="zh-TW" dirty="0"/>
              <a:t>In JPA the query is represented by </a:t>
            </a:r>
            <a:r>
              <a:rPr lang="en-US" altLang="zh-TW" dirty="0" err="1"/>
              <a:t>javax.persistence.Query</a:t>
            </a:r>
            <a:r>
              <a:rPr lang="en-US" altLang="zh-TW" dirty="0"/>
              <a:t> or </a:t>
            </a:r>
            <a:r>
              <a:rPr lang="en-US" altLang="zh-TW" dirty="0" err="1"/>
              <a:t>javax.persistence.TypedQuery</a:t>
            </a:r>
            <a:endParaRPr lang="en-US" altLang="zh-TW" dirty="0"/>
          </a:p>
          <a:p>
            <a:pPr lvl="1"/>
            <a:r>
              <a:rPr lang="en-US" altLang="zh-TW" dirty="0"/>
              <a:t>you need to use the </a:t>
            </a:r>
            <a:r>
              <a:rPr lang="en-US" altLang="zh-TW" dirty="0" err="1"/>
              <a:t>EntityManager</a:t>
            </a:r>
            <a:r>
              <a:rPr lang="en-US" altLang="zh-TW" dirty="0"/>
              <a:t> to obtain a JPA Query or a </a:t>
            </a:r>
            <a:r>
              <a:rPr lang="en-US" altLang="zh-TW" dirty="0" err="1"/>
              <a:t>TypedQuery</a:t>
            </a:r>
            <a:r>
              <a:rPr lang="en-US" altLang="zh-TW" dirty="0"/>
              <a:t> reference</a:t>
            </a:r>
          </a:p>
          <a:p>
            <a:endParaRPr lang="zh-TW" altLang="en-US" dirty="0"/>
          </a:p>
        </p:txBody>
      </p:sp>
      <p:sp>
        <p:nvSpPr>
          <p:cNvPr id="10" name="Rectangle 2"/>
          <p:cNvSpPr>
            <a:spLocks noChangeArrowheads="1"/>
          </p:cNvSpPr>
          <p:nvPr/>
        </p:nvSpPr>
        <p:spPr bwMode="auto">
          <a:xfrm>
            <a:off x="1989368" y="3476328"/>
            <a:ext cx="6020879" cy="155424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List&lt;P</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erson</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&gt; l</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ist</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 em.createQuery(</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"SELECT </a:t>
            </a:r>
            <a:r>
              <a:rPr kumimoji="0" lang="en-US" altLang="zh-TW" sz="1600" b="1" i="0" u="none" strike="noStrike" cap="none" normalizeH="0" baseline="0" dirty="0">
                <a:ln>
                  <a:noFill/>
                </a:ln>
                <a:solidFill>
                  <a:srgbClr val="2A00FF"/>
                </a:solidFill>
                <a:effectLst/>
                <a:latin typeface="Arial Unicode MS" panose="020B0604020202020204" pitchFamily="34" charset="-120"/>
                <a:ea typeface="Menlo"/>
              </a:rPr>
              <a:t>p</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 FROM P</a:t>
            </a:r>
            <a:r>
              <a:rPr kumimoji="0" lang="en-US" altLang="zh-TW" sz="1600" b="1" i="0" u="none" strike="noStrike" cap="none" normalizeH="0" baseline="0" dirty="0" err="1">
                <a:ln>
                  <a:noFill/>
                </a:ln>
                <a:solidFill>
                  <a:srgbClr val="2A00FF"/>
                </a:solidFill>
                <a:effectLst/>
                <a:latin typeface="Arial Unicode MS" panose="020B0604020202020204" pitchFamily="34" charset="-120"/>
                <a:ea typeface="Menlo"/>
              </a:rPr>
              <a:t>erson</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 </a:t>
            </a:r>
            <a:r>
              <a:rPr kumimoji="0" lang="en-US" altLang="zh-TW" sz="1600" b="1" i="0" u="none" strike="noStrike" cap="none" normalizeH="0" baseline="0" dirty="0">
                <a:ln>
                  <a:noFill/>
                </a:ln>
                <a:solidFill>
                  <a:srgbClr val="2A00FF"/>
                </a:solidFill>
                <a:effectLst/>
                <a:latin typeface="Arial Unicode MS" panose="020B0604020202020204" pitchFamily="34" charset="-120"/>
                <a:ea typeface="Menlo"/>
              </a:rPr>
              <a:t>p</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a:t>
            </a: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333333"/>
                </a:solidFill>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.getResultList(); </a:t>
            </a: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1" i="0" u="none" strike="noStrike" cap="none" normalizeH="0" baseline="0" dirty="0">
                <a:ln>
                  <a:noFill/>
                </a:ln>
                <a:solidFill>
                  <a:srgbClr val="7F0055"/>
                </a:solidFill>
                <a:effectLst/>
                <a:latin typeface="Arial Unicode MS" panose="020B0604020202020204" pitchFamily="34" charset="-120"/>
                <a:ea typeface="Menlo"/>
              </a:rPr>
              <a:t>for</a:t>
            </a:r>
            <a:r>
              <a:rPr kumimoji="0" lang="en-US" altLang="zh-TW" sz="1600" b="1" i="0" u="none" strike="noStrike" cap="none" normalizeH="0" baseline="0" dirty="0">
                <a:ln>
                  <a:noFill/>
                </a:ln>
                <a:solidFill>
                  <a:srgbClr val="7F0055"/>
                </a:solidFill>
                <a:effectLst/>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(P</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erson</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p</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l</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ist</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a:t>
            </a: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333333"/>
                </a:solidFill>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System.out.println(p</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toString</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a:t>
            </a: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
        <p:nvSpPr>
          <p:cNvPr id="11" name="Rectangle 2"/>
          <p:cNvSpPr>
            <a:spLocks noChangeArrowheads="1"/>
          </p:cNvSpPr>
          <p:nvPr/>
        </p:nvSpPr>
        <p:spPr bwMode="auto">
          <a:xfrm>
            <a:off x="1989368" y="5294873"/>
            <a:ext cx="7319311" cy="130802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lvl="0" eaLnBrk="0" fontAlgn="base" hangingPunct="0">
              <a:spcBef>
                <a:spcPct val="0"/>
              </a:spcBef>
              <a:spcAft>
                <a:spcPct val="0"/>
              </a:spcAft>
            </a:pP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P</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erson</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p</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 em.createQuery(</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"SELECT </a:t>
            </a:r>
            <a:r>
              <a:rPr kumimoji="0" lang="en-US" altLang="zh-TW" sz="1600" b="1" i="0" u="none" strike="noStrike" cap="none" normalizeH="0" baseline="0" dirty="0">
                <a:ln>
                  <a:noFill/>
                </a:ln>
                <a:solidFill>
                  <a:srgbClr val="2A00FF"/>
                </a:solidFill>
                <a:effectLst/>
                <a:latin typeface="Arial Unicode MS" panose="020B0604020202020204" pitchFamily="34" charset="-120"/>
                <a:ea typeface="Menlo"/>
              </a:rPr>
              <a:t>p</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 FROM P</a:t>
            </a:r>
            <a:r>
              <a:rPr kumimoji="0" lang="en-US" altLang="zh-TW" sz="1600" b="1" i="0" u="none" strike="noStrike" cap="none" normalizeH="0" baseline="0" dirty="0" err="1">
                <a:ln>
                  <a:noFill/>
                </a:ln>
                <a:solidFill>
                  <a:srgbClr val="2A00FF"/>
                </a:solidFill>
                <a:effectLst/>
                <a:latin typeface="Arial Unicode MS" panose="020B0604020202020204" pitchFamily="34" charset="-120"/>
                <a:ea typeface="Menlo"/>
              </a:rPr>
              <a:t>erson</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 </a:t>
            </a:r>
            <a:r>
              <a:rPr lang="en-US" altLang="zh-TW" sz="1600" b="1" dirty="0">
                <a:solidFill>
                  <a:srgbClr val="2A00FF"/>
                </a:solidFill>
                <a:latin typeface="Arial Unicode MS" panose="020B0604020202020204" pitchFamily="34" charset="-120"/>
                <a:ea typeface="Menlo"/>
              </a:rPr>
              <a:t>p where name = :name</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a:t>
            </a: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lvl="0" eaLnBrk="0" fontAlgn="base" hangingPunct="0">
              <a:spcBef>
                <a:spcPct val="0"/>
              </a:spcBef>
              <a:spcAft>
                <a:spcPct val="0"/>
              </a:spcAft>
            </a:pPr>
            <a:r>
              <a:rPr lang="en-US" altLang="zh-TW" sz="1600" dirty="0">
                <a:solidFill>
                  <a:srgbClr val="333333"/>
                </a:solidFill>
                <a:latin typeface="Arial Unicode MS" panose="020B0604020202020204" pitchFamily="34" charset="-120"/>
                <a:ea typeface="Menlo"/>
              </a:rPr>
              <a:t>            </a:t>
            </a:r>
            <a:r>
              <a:rPr lang="zh-TW" altLang="zh-TW" sz="1600" dirty="0">
                <a:solidFill>
                  <a:srgbClr val="333333"/>
                </a:solidFill>
                <a:latin typeface="Arial Unicode MS" panose="020B0604020202020204" pitchFamily="34" charset="-120"/>
                <a:ea typeface="Menlo"/>
              </a:rPr>
              <a:t>.</a:t>
            </a:r>
            <a:r>
              <a:rPr lang="en-US" altLang="zh-TW" sz="1600" dirty="0" err="1">
                <a:solidFill>
                  <a:srgbClr val="333333"/>
                </a:solidFill>
                <a:latin typeface="Arial Unicode MS" panose="020B0604020202020204" pitchFamily="34" charset="-120"/>
                <a:ea typeface="Menlo"/>
              </a:rPr>
              <a:t>setParameter</a:t>
            </a:r>
            <a:r>
              <a:rPr lang="zh-TW" altLang="zh-TW" sz="1600" dirty="0">
                <a:solidFill>
                  <a:srgbClr val="333333"/>
                </a:solidFill>
                <a:latin typeface="Arial Unicode MS" panose="020B0604020202020204" pitchFamily="34" charset="-120"/>
                <a:ea typeface="Menlo"/>
              </a:rPr>
              <a:t>(</a:t>
            </a:r>
            <a:r>
              <a:rPr lang="en-US" altLang="zh-TW" sz="1600" dirty="0">
                <a:solidFill>
                  <a:srgbClr val="333333"/>
                </a:solidFill>
                <a:latin typeface="Arial Unicode MS" panose="020B0604020202020204" pitchFamily="34" charset="-120"/>
                <a:ea typeface="Menlo"/>
              </a:rPr>
              <a:t>“name”, “Bob”</a:t>
            </a:r>
            <a:r>
              <a:rPr lang="zh-TW" altLang="zh-TW" sz="1600" dirty="0">
                <a:solidFill>
                  <a:srgbClr val="333333"/>
                </a:solidFill>
                <a:latin typeface="Arial Unicode MS" panose="020B0604020202020204" pitchFamily="34" charset="-120"/>
                <a:ea typeface="Menlo"/>
              </a:rPr>
              <a:t>); </a:t>
            </a:r>
            <a:endParaRPr lang="en-US" altLang="zh-TW" sz="1600" dirty="0">
              <a:solidFill>
                <a:srgbClr val="333333"/>
              </a:solidFill>
              <a:latin typeface="Arial Unicode MS" panose="020B0604020202020204" pitchFamily="34" charset="-120"/>
              <a:ea typeface="Menlo"/>
            </a:endParaRPr>
          </a:p>
          <a:p>
            <a:pPr lvl="0" eaLnBrk="0" fontAlgn="base" hangingPunct="0">
              <a:spcBef>
                <a:spcPct val="0"/>
              </a:spcBef>
              <a:spcAft>
                <a:spcPct val="0"/>
              </a:spcAft>
            </a:pPr>
            <a:r>
              <a:rPr lang="en-US" altLang="zh-TW" sz="1600" dirty="0">
                <a:solidFill>
                  <a:srgbClr val="333333"/>
                </a:solidFill>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single</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Result (); </a:t>
            </a: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System.out.println(p</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toString</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69231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r>
              <a:rPr lang="en-US" altLang="zh-TW" dirty="0" err="1"/>
              <a:t>setFirstResult</a:t>
            </a:r>
            <a:r>
              <a:rPr lang="en-US" altLang="zh-TW" dirty="0"/>
              <a:t>(n), </a:t>
            </a:r>
            <a:r>
              <a:rPr lang="en-US" altLang="zh-TW" dirty="0" err="1"/>
              <a:t>setMaxResults</a:t>
            </a:r>
            <a:r>
              <a:rPr lang="en-US" altLang="zh-TW" dirty="0"/>
              <a:t>(m)</a:t>
            </a:r>
            <a:r>
              <a:rPr lang="zh-TW" altLang="en-US" dirty="0"/>
              <a:t> </a:t>
            </a:r>
            <a:r>
              <a:rPr lang="en-US" altLang="zh-TW" dirty="0"/>
              <a:t>:</a:t>
            </a:r>
            <a:r>
              <a:rPr lang="zh-TW" altLang="en-US" dirty="0"/>
              <a:t> </a:t>
            </a:r>
            <a:r>
              <a:rPr lang="en-US" altLang="zh-TW" dirty="0"/>
              <a:t>restrict how many results (from the n-</a:t>
            </a:r>
            <a:r>
              <a:rPr lang="en-US" altLang="zh-TW" dirty="0" err="1"/>
              <a:t>th</a:t>
            </a:r>
            <a:r>
              <a:rPr lang="en-US" altLang="zh-TW" dirty="0"/>
              <a:t> to the m-</a:t>
            </a:r>
            <a:r>
              <a:rPr lang="en-US" altLang="zh-TW" dirty="0" err="1"/>
              <a:t>th</a:t>
            </a:r>
            <a:r>
              <a:rPr lang="en-US" altLang="zh-TW" dirty="0"/>
              <a:t> records) are returned </a:t>
            </a:r>
          </a:p>
          <a:p>
            <a:r>
              <a:rPr lang="en-US" altLang="zh-TW" b="1" dirty="0" err="1"/>
              <a:t>setParameter</a:t>
            </a:r>
            <a:r>
              <a:rPr lang="en-US" altLang="zh-TW" b="1" dirty="0"/>
              <a:t>() : </a:t>
            </a:r>
            <a:r>
              <a:rPr lang="en-US" altLang="zh-TW" dirty="0"/>
              <a:t>set a parameter for the query</a:t>
            </a:r>
          </a:p>
          <a:p>
            <a:r>
              <a:rPr lang="en-US" altLang="zh-TW" b="1" dirty="0" err="1"/>
              <a:t>getResultList</a:t>
            </a:r>
            <a:r>
              <a:rPr lang="en-US" altLang="zh-TW" b="1" dirty="0"/>
              <a:t>() : r</a:t>
            </a:r>
            <a:r>
              <a:rPr lang="en-US" altLang="zh-TW" dirty="0"/>
              <a:t>eturn a List of results</a:t>
            </a:r>
            <a:endParaRPr lang="en-US" altLang="zh-TW" b="1" dirty="0"/>
          </a:p>
          <a:p>
            <a:r>
              <a:rPr lang="en-US" altLang="zh-TW" b="1" dirty="0" err="1"/>
              <a:t>getSingleResult</a:t>
            </a:r>
            <a:r>
              <a:rPr lang="en-US" altLang="zh-TW" b="1" dirty="0"/>
              <a:t>()  :  r</a:t>
            </a:r>
            <a:r>
              <a:rPr lang="en-US" altLang="zh-TW" dirty="0"/>
              <a:t>eturn single result</a:t>
            </a:r>
            <a:endParaRPr lang="en-US" altLang="zh-TW" b="1" dirty="0"/>
          </a:p>
          <a:p>
            <a:r>
              <a:rPr lang="en-US" altLang="zh-TW" b="1" dirty="0" err="1"/>
              <a:t>executeUpdate</a:t>
            </a:r>
            <a:r>
              <a:rPr lang="en-US" altLang="zh-TW" b="1" dirty="0"/>
              <a:t>()  :  </a:t>
            </a:r>
            <a:r>
              <a:rPr lang="en-US" altLang="zh-TW" dirty="0"/>
              <a:t>return the number of objects changed by the call</a:t>
            </a:r>
            <a:endParaRPr lang="en-US" altLang="zh-TW" b="1" dirty="0"/>
          </a:p>
          <a:p>
            <a:endParaRPr lang="zh-TW" altLang="en-US" dirty="0"/>
          </a:p>
        </p:txBody>
      </p:sp>
    </p:spTree>
    <p:extLst>
      <p:ext uri="{BB962C8B-B14F-4D97-AF65-F5344CB8AC3E}">
        <p14:creationId xmlns:p14="http://schemas.microsoft.com/office/powerpoint/2010/main" val="22026383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JPQL for </a:t>
            </a:r>
            <a:r>
              <a:rPr lang="en-US" altLang="zh-TW" dirty="0" smtClean="0"/>
              <a:t>UPDATE/DELETE</a:t>
            </a:r>
            <a:endParaRPr lang="zh-TW" altLang="en-US" dirty="0"/>
          </a:p>
        </p:txBody>
      </p:sp>
      <p:sp>
        <p:nvSpPr>
          <p:cNvPr id="3" name="內容版面配置區 2"/>
          <p:cNvSpPr>
            <a:spLocks noGrp="1"/>
          </p:cNvSpPr>
          <p:nvPr>
            <p:ph idx="1"/>
          </p:nvPr>
        </p:nvSpPr>
        <p:spPr/>
        <p:txBody>
          <a:bodyPr/>
          <a:lstStyle/>
          <a:p>
            <a:r>
              <a:rPr lang="en-US" altLang="zh-TW" dirty="0"/>
              <a:t>JPQL </a:t>
            </a:r>
            <a:r>
              <a:rPr lang="en-US" altLang="zh-TW" dirty="0" smtClean="0"/>
              <a:t>also provides </a:t>
            </a:r>
            <a:r>
              <a:rPr lang="en-US" altLang="zh-TW" dirty="0"/>
              <a:t>support for bulk UPDATE and </a:t>
            </a:r>
            <a:r>
              <a:rPr lang="en-US" altLang="zh-TW" dirty="0" smtClean="0"/>
              <a:t>DELETE</a:t>
            </a:r>
          </a:p>
          <a:p>
            <a:pPr lvl="1"/>
            <a:r>
              <a:rPr lang="en-US" altLang="zh-TW" dirty="0"/>
              <a:t>using the </a:t>
            </a:r>
            <a:r>
              <a:rPr lang="en-US" altLang="zh-TW" dirty="0" err="1"/>
              <a:t>Query.executeUpdate</a:t>
            </a:r>
            <a:r>
              <a:rPr lang="en-US" altLang="zh-TW" dirty="0"/>
              <a:t>() </a:t>
            </a:r>
            <a:r>
              <a:rPr lang="en-US" altLang="zh-TW" dirty="0" smtClean="0"/>
              <a:t>to execute</a:t>
            </a:r>
          </a:p>
          <a:p>
            <a:pPr lvl="1"/>
            <a:r>
              <a:rPr lang="en-US" altLang="zh-TW" dirty="0"/>
              <a:t>Method </a:t>
            </a:r>
            <a:r>
              <a:rPr lang="en-US" altLang="zh-TW" dirty="0" err="1"/>
              <a:t>Query.executeUpdate</a:t>
            </a:r>
            <a:r>
              <a:rPr lang="en-US" altLang="zh-TW" dirty="0"/>
              <a:t>() returns an </a:t>
            </a:r>
            <a:r>
              <a:rPr lang="en-US" altLang="zh-TW" dirty="0" err="1"/>
              <a:t>int</a:t>
            </a:r>
            <a:r>
              <a:rPr lang="en-US" altLang="zh-TW" dirty="0"/>
              <a:t> value, which indicates the number of entities affected by the operation.</a:t>
            </a:r>
            <a:endParaRPr lang="zh-TW" altLang="en-US" dirty="0"/>
          </a:p>
        </p:txBody>
      </p:sp>
      <p:sp>
        <p:nvSpPr>
          <p:cNvPr id="4" name="Rectangle 1"/>
          <p:cNvSpPr>
            <a:spLocks noChangeArrowheads="1"/>
          </p:cNvSpPr>
          <p:nvPr/>
        </p:nvSpPr>
        <p:spPr bwMode="auto">
          <a:xfrm>
            <a:off x="1309255" y="4001294"/>
            <a:ext cx="4536498" cy="1969770"/>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smtClean="0">
                <a:ln>
                  <a:noFill/>
                </a:ln>
                <a:solidFill>
                  <a:srgbClr val="000088"/>
                </a:solidFill>
                <a:effectLst/>
                <a:latin typeface="Arial Unicode MS" panose="020B0604020202020204" pitchFamily="34" charset="-120"/>
                <a:ea typeface="Droid Sans Mono"/>
              </a:rPr>
              <a:t>int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updatedEntities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entityManager</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createQuery</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smtClean="0">
                <a:solidFill>
                  <a:srgbClr val="000000"/>
                </a:solidFill>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"update Person p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"set p.name = :newName “</a:t>
            </a:r>
            <a:endParaRPr kumimoji="0" lang="en-US" altLang="zh-TW" sz="1600" b="0" i="0" u="none" strike="noStrike" cap="none" normalizeH="0" baseline="0" dirty="0" smtClean="0">
              <a:ln>
                <a:noFill/>
              </a:ln>
              <a:solidFill>
                <a:srgbClr val="0088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"where p.name = :oldName"</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setParameter</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"oldName"</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oldName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smtClean="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setParameter</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"newName"</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newName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smtClean="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executeUpdate</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chemeClr val="tx1"/>
                </a:solidFill>
                <a:effectLst/>
              </a:rPr>
              <a:t> </a:t>
            </a:r>
            <a:endParaRPr kumimoji="0" lang="en-US" altLang="zh-TW"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6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6806046" y="4001294"/>
            <a:ext cx="3803926" cy="147732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smtClean="0">
                <a:ln>
                  <a:noFill/>
                </a:ln>
                <a:solidFill>
                  <a:srgbClr val="000088"/>
                </a:solidFill>
                <a:effectLst/>
                <a:latin typeface="Arial Unicode MS" panose="020B0604020202020204" pitchFamily="34" charset="-120"/>
                <a:ea typeface="Droid Sans Mono"/>
              </a:rPr>
              <a:t>int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deletedEntities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session</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createQuery</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smtClean="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"delete Person “</a:t>
            </a:r>
            <a:endParaRPr kumimoji="0" lang="en-US" altLang="zh-TW" sz="1600" b="0" i="0" u="none" strike="noStrike" cap="none" normalizeH="0" baseline="0" dirty="0" smtClean="0">
              <a:ln>
                <a:noFill/>
              </a:ln>
              <a:solidFill>
                <a:srgbClr val="0088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"where name = :name"</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smtClean="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setParameter</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"name"</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name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smtClean="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executeUpdate</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chemeClr val="tx1"/>
                </a:solidFill>
                <a:effectLst/>
              </a:rPr>
              <a:t> </a:t>
            </a:r>
            <a:endParaRPr kumimoji="0" lang="en-US" altLang="zh-TW"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16599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6. Named </a:t>
            </a:r>
            <a:r>
              <a:rPr lang="en-US" altLang="zh-TW" dirty="0"/>
              <a:t>Queries</a:t>
            </a:r>
            <a:endParaRPr lang="zh-TW" altLang="en-US" dirty="0"/>
          </a:p>
        </p:txBody>
      </p:sp>
      <p:sp>
        <p:nvSpPr>
          <p:cNvPr id="3" name="內容版面配置區 2"/>
          <p:cNvSpPr>
            <a:spLocks noGrp="1"/>
          </p:cNvSpPr>
          <p:nvPr>
            <p:ph idx="1"/>
          </p:nvPr>
        </p:nvSpPr>
        <p:spPr/>
        <p:txBody>
          <a:bodyPr>
            <a:normAutofit/>
          </a:bodyPr>
          <a:lstStyle/>
          <a:p>
            <a:r>
              <a:rPr lang="en-US" altLang="zh-TW" dirty="0"/>
              <a:t>Name query: a query with a predefined unchangeable query string. </a:t>
            </a:r>
          </a:p>
          <a:p>
            <a:pPr lvl="1"/>
            <a:r>
              <a:rPr lang="en-US" altLang="zh-TW" dirty="0"/>
              <a:t>improve code organization by separating the JPQL query strings from POJO. </a:t>
            </a:r>
          </a:p>
          <a:p>
            <a:pPr lvl="1"/>
            <a:r>
              <a:rPr lang="en-US" altLang="zh-TW" dirty="0"/>
              <a:t>more efficient than embedding literals dynamically into the query string</a:t>
            </a:r>
          </a:p>
          <a:p>
            <a:pPr lvl="1"/>
            <a:endParaRPr lang="en-US" altLang="zh-TW" dirty="0"/>
          </a:p>
          <a:p>
            <a:r>
              <a:rPr lang="en-US" altLang="zh-TW" dirty="0"/>
              <a:t>Named queries are defined within entities by using @</a:t>
            </a:r>
            <a:r>
              <a:rPr lang="en-US" altLang="zh-TW" dirty="0" err="1"/>
              <a:t>NamedQueries</a:t>
            </a:r>
            <a:r>
              <a:rPr lang="en-US" altLang="zh-TW" dirty="0"/>
              <a:t>  and @</a:t>
            </a:r>
            <a:r>
              <a:rPr lang="en-US" altLang="zh-TW" dirty="0" err="1"/>
              <a:t>NamedQuery</a:t>
            </a:r>
            <a:r>
              <a:rPr lang="en-US" altLang="zh-TW" dirty="0"/>
              <a:t> annotations.</a:t>
            </a:r>
          </a:p>
          <a:p>
            <a:endParaRPr lang="en-US" altLang="zh-TW" dirty="0"/>
          </a:p>
          <a:p>
            <a:pPr lvl="1"/>
            <a:endParaRPr lang="zh-TW" altLang="en-US" dirty="0"/>
          </a:p>
        </p:txBody>
      </p:sp>
    </p:spTree>
    <p:extLst>
      <p:ext uri="{BB962C8B-B14F-4D97-AF65-F5344CB8AC3E}">
        <p14:creationId xmlns:p14="http://schemas.microsoft.com/office/powerpoint/2010/main" val="32308475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 of </a:t>
            </a:r>
            <a:r>
              <a:rPr lang="en-US" altLang="zh-TW" dirty="0" err="1"/>
              <a:t>NamedQuery</a:t>
            </a:r>
            <a:endParaRPr lang="zh-TW" altLang="en-US" dirty="0"/>
          </a:p>
        </p:txBody>
      </p:sp>
      <p:sp>
        <p:nvSpPr>
          <p:cNvPr id="3" name="內容版面配置區 2"/>
          <p:cNvSpPr>
            <a:spLocks noGrp="1"/>
          </p:cNvSpPr>
          <p:nvPr>
            <p:ph idx="1"/>
          </p:nvPr>
        </p:nvSpPr>
        <p:spPr/>
        <p:txBody>
          <a:bodyPr/>
          <a:lstStyle/>
          <a:p>
            <a:endParaRPr lang="zh-TW" altLang="en-US"/>
          </a:p>
        </p:txBody>
      </p:sp>
      <p:sp>
        <p:nvSpPr>
          <p:cNvPr id="6" name="Rectangle 3"/>
          <p:cNvSpPr>
            <a:spLocks noChangeArrowheads="1"/>
          </p:cNvSpPr>
          <p:nvPr/>
        </p:nvSpPr>
        <p:spPr bwMode="auto">
          <a:xfrm>
            <a:off x="1421872" y="1391731"/>
            <a:ext cx="8069713" cy="4924425"/>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@NamedQueries</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lang="en-US" altLang="zh-TW" sz="1600" dirty="0">
              <a:solidFill>
                <a:srgbClr val="666600"/>
              </a:solidFill>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dirty="0">
                <a:ln>
                  <a:noFill/>
                </a:ln>
                <a:solidFill>
                  <a:srgbClr val="6666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@NamedQuery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"get_person_by_name"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query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"select p from Person p where name = :name"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@NamedQuery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"get_read_only_person_by_name"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query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"select p from Person p where name = :name"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hints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@QueryHint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"org.hibernate.readOnly"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value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"true"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@Entity</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public</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@Id</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@GeneratedValue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private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Long</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id</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chemeClr val="tx1"/>
                </a:solidFill>
                <a:effectLst/>
              </a:rPr>
              <a:t> </a:t>
            </a:r>
            <a:endParaRPr kumimoji="0" lang="en-US" altLang="zh-TW"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latin typeface="Arial" panose="020B0604020202020204" pitchFamily="34" charset="0"/>
              </a:rPr>
              <a:t>    //  </a:t>
            </a:r>
            <a:r>
              <a:rPr lang="zh-TW" altLang="en-US" sz="1600" dirty="0">
                <a:latin typeface="Arial" panose="020B0604020202020204" pitchFamily="34" charset="0"/>
              </a:rPr>
              <a:t>以下省略</a:t>
            </a:r>
            <a:r>
              <a:rPr lang="en-US" altLang="zh-TW" sz="1600" dirty="0">
                <a:latin typeface="Arial" panose="020B0604020202020204" pitchFamily="34" charset="0"/>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85355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7. Criteria </a:t>
            </a:r>
            <a:r>
              <a:rPr lang="en-US" altLang="zh-TW" dirty="0"/>
              <a:t>API</a:t>
            </a:r>
            <a:endParaRPr lang="zh-TW" altLang="en-US" dirty="0"/>
          </a:p>
        </p:txBody>
      </p:sp>
      <p:sp>
        <p:nvSpPr>
          <p:cNvPr id="3" name="內容版面配置區 2"/>
          <p:cNvSpPr>
            <a:spLocks noGrp="1"/>
          </p:cNvSpPr>
          <p:nvPr>
            <p:ph idx="1"/>
          </p:nvPr>
        </p:nvSpPr>
        <p:spPr/>
        <p:txBody>
          <a:bodyPr/>
          <a:lstStyle/>
          <a:p>
            <a:r>
              <a:rPr lang="en-US" altLang="zh-TW" dirty="0"/>
              <a:t>Criteria queries offer a type-safe alternative to JPQL and native SQL queries.</a:t>
            </a:r>
          </a:p>
          <a:p>
            <a:r>
              <a:rPr lang="en-US" altLang="zh-TW" dirty="0"/>
              <a:t>The first step is using </a:t>
            </a:r>
            <a:r>
              <a:rPr lang="en-US" altLang="zh-TW" dirty="0" err="1"/>
              <a:t>javax.persistence.criteria.CriteriaBuilder</a:t>
            </a:r>
            <a:r>
              <a:rPr lang="en-US" altLang="zh-TW" dirty="0"/>
              <a:t> to obtain a </a:t>
            </a:r>
            <a:r>
              <a:rPr lang="en-US" altLang="zh-TW" dirty="0" err="1"/>
              <a:t>javax.persistence.criteria.CriteriaQuery</a:t>
            </a:r>
            <a:endParaRPr lang="en-US" altLang="zh-TW" dirty="0"/>
          </a:p>
          <a:p>
            <a:endParaRPr lang="zh-TW" altLang="en-US" dirty="0"/>
          </a:p>
        </p:txBody>
      </p:sp>
      <p:sp>
        <p:nvSpPr>
          <p:cNvPr id="6" name="Rectangle 3">
            <a:extLst>
              <a:ext uri="{FF2B5EF4-FFF2-40B4-BE49-F238E27FC236}">
                <a16:creationId xmlns:a16="http://schemas.microsoft.com/office/drawing/2014/main" id="{B7F2112F-3DAA-4165-939C-1C609921E7B8}"/>
              </a:ext>
            </a:extLst>
          </p:cNvPr>
          <p:cNvSpPr>
            <a:spLocks noChangeArrowheads="1"/>
          </p:cNvSpPr>
          <p:nvPr/>
        </p:nvSpPr>
        <p:spPr bwMode="auto">
          <a:xfrm>
            <a:off x="1667434" y="3878184"/>
            <a:ext cx="7072449" cy="172354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CriteriaBuilder</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builder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getCriteriaBuilder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CriteriaQuery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criteria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builder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createQuery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Root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root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criteria</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from</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criteria</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select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root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criteria</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where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builder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equal</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root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get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Person_</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"John Doe"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persons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createQuery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criteria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getResultList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chemeClr val="tx1"/>
                </a:solidFill>
                <a:effectLst/>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61725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8. Native SQL Query</a:t>
            </a:r>
            <a:endParaRPr lang="zh-TW" altLang="en-US" dirty="0"/>
          </a:p>
        </p:txBody>
      </p:sp>
      <p:sp>
        <p:nvSpPr>
          <p:cNvPr id="3" name="內容版面配置區 2"/>
          <p:cNvSpPr>
            <a:spLocks noGrp="1"/>
          </p:cNvSpPr>
          <p:nvPr>
            <p:ph idx="1"/>
          </p:nvPr>
        </p:nvSpPr>
        <p:spPr/>
        <p:txBody>
          <a:bodyPr/>
          <a:lstStyle/>
          <a:p>
            <a:r>
              <a:rPr lang="en-US" altLang="zh-TW" dirty="0"/>
              <a:t>Execution of native SQL queries is controlled via the </a:t>
            </a:r>
            <a:r>
              <a:rPr lang="en-US" altLang="zh-TW" dirty="0" err="1"/>
              <a:t>NativeQuery</a:t>
            </a:r>
            <a:r>
              <a:rPr lang="en-US" altLang="zh-TW" dirty="0"/>
              <a:t> interface, which is obtained by calling </a:t>
            </a:r>
            <a:r>
              <a:rPr lang="en-US" altLang="zh-TW" dirty="0" err="1"/>
              <a:t>entityManager.createNativeQuery</a:t>
            </a:r>
            <a:r>
              <a:rPr lang="en-US" altLang="zh-TW" dirty="0"/>
              <a:t>()</a:t>
            </a:r>
          </a:p>
          <a:p>
            <a:r>
              <a:rPr lang="en-US" altLang="zh-TW" dirty="0"/>
              <a:t>If not specified, types of the returned scalar values are deduced based on </a:t>
            </a:r>
            <a:r>
              <a:rPr lang="en-US" altLang="zh-TW" dirty="0" err="1"/>
              <a:t>java.sql.ResultSetMetadata</a:t>
            </a:r>
            <a:r>
              <a:rPr lang="en-US" altLang="zh-TW" dirty="0"/>
              <a:t>. </a:t>
            </a:r>
          </a:p>
        </p:txBody>
      </p:sp>
      <p:sp>
        <p:nvSpPr>
          <p:cNvPr id="6" name="Rectangle 3"/>
          <p:cNvSpPr>
            <a:spLocks noChangeArrowheads="1"/>
          </p:cNvSpPr>
          <p:nvPr/>
        </p:nvSpPr>
        <p:spPr bwMode="auto">
          <a:xfrm>
            <a:off x="1521289" y="4304931"/>
            <a:ext cx="5347618" cy="172354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Object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en-US" altLang="zh-TW" sz="1600" b="0" i="0" u="none" strike="noStrike" cap="none" normalizeH="0" baseline="0" dirty="0" err="1">
                <a:ln>
                  <a:noFill/>
                </a:ln>
                <a:solidFill>
                  <a:srgbClr val="000000"/>
                </a:solidFill>
                <a:effectLst/>
                <a:latin typeface="Arial Unicode MS" panose="020B0604020202020204" pitchFamily="34" charset="-120"/>
                <a:ea typeface="Droid Sans Mono"/>
              </a:rPr>
              <a:t>objList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createNativeQuery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"SELECT id, name FROM Person"</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getResultList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lvl="0" eaLnBrk="0" fontAlgn="base" hangingPunct="0">
              <a:spcBef>
                <a:spcPct val="0"/>
              </a:spcBef>
              <a:spcAft>
                <a:spcPct val="0"/>
              </a:spcAft>
            </a:pP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for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Object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item</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lang="en-US" altLang="zh-TW" sz="1600" dirty="0" err="1">
                <a:solidFill>
                  <a:srgbClr val="000000"/>
                </a:solidFill>
                <a:latin typeface="Arial Unicode MS" panose="020B0604020202020204" pitchFamily="34" charset="-120"/>
                <a:ea typeface="Droid Sans Mono"/>
              </a:rPr>
              <a:t>objList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Number</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id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Number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item</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0</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lang="en-US" altLang="zh-TW" sz="1600" dirty="0">
                <a:solidFill>
                  <a:srgbClr val="000000"/>
                </a:solidFill>
                <a:latin typeface="Arial Unicode MS" panose="020B0604020202020204" pitchFamily="34" charset="-120"/>
                <a:ea typeface="Droid Sans Mono"/>
              </a:rPr>
              <a:t>item</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1</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chemeClr val="tx1"/>
                </a:solidFill>
                <a:effectLst/>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26348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A31B14-E617-4B2F-B3D1-24F64A3B468A}"/>
              </a:ext>
            </a:extLst>
          </p:cNvPr>
          <p:cNvSpPr>
            <a:spLocks noGrp="1"/>
          </p:cNvSpPr>
          <p:nvPr>
            <p:ph type="title"/>
          </p:nvPr>
        </p:nvSpPr>
        <p:spPr/>
        <p:txBody>
          <a:bodyPr/>
          <a:lstStyle/>
          <a:p>
            <a:r>
              <a:rPr lang="en-US" altLang="zh-TW" dirty="0" smtClean="0"/>
              <a:t>1. </a:t>
            </a:r>
            <a:r>
              <a:rPr lang="en-US" altLang="zh-TW" dirty="0" err="1" smtClean="0"/>
              <a:t>Enviorment</a:t>
            </a:r>
            <a:endParaRPr lang="zh-TW" altLang="en-US" dirty="0"/>
          </a:p>
        </p:txBody>
      </p:sp>
      <p:sp>
        <p:nvSpPr>
          <p:cNvPr id="3" name="內容版面配置區 2">
            <a:extLst>
              <a:ext uri="{FF2B5EF4-FFF2-40B4-BE49-F238E27FC236}">
                <a16:creationId xmlns:a16="http://schemas.microsoft.com/office/drawing/2014/main" id="{7C4900B6-0D70-402C-9BBA-C32354E3DFB1}"/>
              </a:ext>
            </a:extLst>
          </p:cNvPr>
          <p:cNvSpPr>
            <a:spLocks noGrp="1"/>
          </p:cNvSpPr>
          <p:nvPr>
            <p:ph idx="1"/>
          </p:nvPr>
        </p:nvSpPr>
        <p:spPr/>
        <p:txBody>
          <a:bodyPr/>
          <a:lstStyle/>
          <a:p>
            <a:r>
              <a:rPr lang="en-US" altLang="zh-TW" dirty="0"/>
              <a:t>Java 8</a:t>
            </a:r>
          </a:p>
          <a:p>
            <a:r>
              <a:rPr lang="en-US" altLang="zh-TW" dirty="0"/>
              <a:t>tomcat 7.x</a:t>
            </a:r>
          </a:p>
          <a:p>
            <a:r>
              <a:rPr lang="en-US" altLang="zh-TW" dirty="0"/>
              <a:t>spring 4.3</a:t>
            </a:r>
          </a:p>
          <a:p>
            <a:r>
              <a:rPr lang="en-US" altLang="zh-TW" dirty="0"/>
              <a:t>hibernate 4.3 + </a:t>
            </a:r>
            <a:r>
              <a:rPr lang="en-US" altLang="zh-TW" dirty="0" err="1"/>
              <a:t>jpa</a:t>
            </a:r>
            <a:r>
              <a:rPr lang="en-US" altLang="zh-TW" dirty="0"/>
              <a:t> 2.1</a:t>
            </a:r>
          </a:p>
          <a:p>
            <a:r>
              <a:rPr lang="en-US" altLang="zh-TW" dirty="0" err="1"/>
              <a:t>postgresql</a:t>
            </a:r>
            <a:r>
              <a:rPr lang="en-US" altLang="zh-TW" dirty="0"/>
              <a:t> 8.4</a:t>
            </a:r>
          </a:p>
          <a:p>
            <a:endParaRPr lang="zh-TW" altLang="en-US" dirty="0"/>
          </a:p>
        </p:txBody>
      </p:sp>
    </p:spTree>
    <p:extLst>
      <p:ext uri="{BB962C8B-B14F-4D97-AF65-F5344CB8AC3E}">
        <p14:creationId xmlns:p14="http://schemas.microsoft.com/office/powerpoint/2010/main" val="7772554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838200" y="2077928"/>
            <a:ext cx="10515600" cy="1663056"/>
          </a:xfrm>
        </p:spPr>
        <p:txBody>
          <a:bodyPr/>
          <a:lstStyle/>
          <a:p>
            <a:r>
              <a:rPr lang="en-US" altLang="zh-TW" dirty="0"/>
              <a:t>To avoid the overhead of using </a:t>
            </a:r>
            <a:r>
              <a:rPr lang="en-US" altLang="zh-TW" dirty="0" err="1"/>
              <a:t>ResultSetMetadata</a:t>
            </a:r>
            <a:r>
              <a:rPr lang="en-US" altLang="zh-TW" dirty="0"/>
              <a:t>, </a:t>
            </a:r>
            <a:r>
              <a:rPr lang="en-US" altLang="zh-TW" dirty="0" smtClean="0"/>
              <a:t>one </a:t>
            </a:r>
            <a:r>
              <a:rPr lang="en-US" altLang="zh-TW" dirty="0"/>
              <a:t>can use </a:t>
            </a:r>
            <a:r>
              <a:rPr lang="en-US" altLang="zh-TW" dirty="0" err="1"/>
              <a:t>addScalar</a:t>
            </a:r>
            <a:r>
              <a:rPr lang="en-US" altLang="zh-TW" dirty="0"/>
              <a:t>():</a:t>
            </a:r>
            <a:endParaRPr lang="zh-TW" altLang="en-US" dirty="0"/>
          </a:p>
        </p:txBody>
      </p:sp>
      <p:sp>
        <p:nvSpPr>
          <p:cNvPr id="6" name="Rectangle 3"/>
          <p:cNvSpPr>
            <a:spLocks noChangeArrowheads="1"/>
          </p:cNvSpPr>
          <p:nvPr/>
        </p:nvSpPr>
        <p:spPr bwMode="auto">
          <a:xfrm>
            <a:off x="1215736" y="3143339"/>
            <a:ext cx="7510069" cy="1969770"/>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Object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persons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session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createNativeQuery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"SELECT * FROM Person"</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600" b="0" i="0" u="none" strike="noStrike" cap="none" normalizeH="0" baseline="0" dirty="0">
                <a:ln>
                  <a:noFill/>
                </a:ln>
                <a:solidFill>
                  <a:srgbClr val="6666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addScalar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"id"</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LongType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INSTANCE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600" b="0" i="0" u="none" strike="noStrike" cap="none" normalizeH="0" baseline="0" dirty="0">
                <a:ln>
                  <a:noFill/>
                </a:ln>
                <a:solidFill>
                  <a:srgbClr val="6666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addScalar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StringType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INSTANCE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600" b="0" i="0" u="none" strike="noStrike" cap="none" normalizeH="0" baseline="0" dirty="0">
                <a:ln>
                  <a:noFill/>
                </a:ln>
                <a:solidFill>
                  <a:srgbClr val="6666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for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Object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persons</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600" b="0" i="0" u="none" strike="noStrike" cap="none" normalizeH="0" baseline="0" dirty="0">
                <a:ln>
                  <a:noFill/>
                </a:ln>
                <a:solidFill>
                  <a:srgbClr val="660066"/>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Long</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id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Long</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0</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600" b="0" i="0" u="none" strike="noStrike" cap="none" normalizeH="0" baseline="0" dirty="0">
                <a:ln>
                  <a:noFill/>
                </a:ln>
                <a:solidFill>
                  <a:srgbClr val="660066"/>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1</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chemeClr val="tx1"/>
                </a:solidFill>
                <a:effectLst/>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60844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B71409-2D06-451E-8322-C5BA8ABC2122}"/>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4DFFA74-048D-47F1-AA14-22912B8B2742}"/>
              </a:ext>
            </a:extLst>
          </p:cNvPr>
          <p:cNvSpPr>
            <a:spLocks noGrp="1"/>
          </p:cNvSpPr>
          <p:nvPr>
            <p:ph idx="1"/>
          </p:nvPr>
        </p:nvSpPr>
        <p:spPr/>
        <p:txBody>
          <a:bodyPr/>
          <a:lstStyle/>
          <a:p>
            <a:r>
              <a:rPr lang="en-US" altLang="zh-TW" dirty="0"/>
              <a:t>to map the returned values into a entity class</a:t>
            </a:r>
          </a:p>
          <a:p>
            <a:endParaRPr lang="en-US" altLang="zh-TW" dirty="0"/>
          </a:p>
          <a:p>
            <a:endParaRPr lang="en-US" altLang="zh-TW" dirty="0"/>
          </a:p>
          <a:p>
            <a:endParaRPr lang="en-US" altLang="zh-TW" dirty="0"/>
          </a:p>
          <a:p>
            <a:r>
              <a:rPr lang="en-US" altLang="zh-TW" dirty="0"/>
              <a:t>native query with parameters</a:t>
            </a:r>
            <a:endParaRPr lang="zh-TW" altLang="en-US" dirty="0"/>
          </a:p>
        </p:txBody>
      </p:sp>
      <p:sp>
        <p:nvSpPr>
          <p:cNvPr id="4" name="Rectangle 4">
            <a:extLst>
              <a:ext uri="{FF2B5EF4-FFF2-40B4-BE49-F238E27FC236}">
                <a16:creationId xmlns:a16="http://schemas.microsoft.com/office/drawing/2014/main" id="{D3300D80-E80B-4EA4-B531-8F05E8927518}"/>
              </a:ext>
            </a:extLst>
          </p:cNvPr>
          <p:cNvSpPr>
            <a:spLocks noChangeArrowheads="1"/>
          </p:cNvSpPr>
          <p:nvPr/>
        </p:nvSpPr>
        <p:spPr bwMode="auto">
          <a:xfrm>
            <a:off x="1261314" y="2511042"/>
            <a:ext cx="5426165" cy="73866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persons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createNativeQuery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"SELECT * FROM 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getResultList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chemeClr val="tx1"/>
                </a:solidFill>
                <a:effectLst/>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412BDF4-9171-48C2-AB4D-901C7BAC301F}"/>
              </a:ext>
            </a:extLst>
          </p:cNvPr>
          <p:cNvSpPr>
            <a:spLocks noChangeArrowheads="1"/>
          </p:cNvSpPr>
          <p:nvPr/>
        </p:nvSpPr>
        <p:spPr bwMode="auto">
          <a:xfrm>
            <a:off x="1261314" y="4451887"/>
            <a:ext cx="5762796" cy="1231106"/>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persons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session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createNativeQuery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"SELECT * FROM Person WHERE name like :name"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addEntity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setParameter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"J%"</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chemeClr val="tx1"/>
                </a:solidFill>
                <a:effectLst/>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74478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F6E0D1-8533-4B26-800D-5AED0AEAC37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4FED4A4E-54EF-486C-A38C-2F6900381187}"/>
              </a:ext>
            </a:extLst>
          </p:cNvPr>
          <p:cNvSpPr>
            <a:spLocks noGrp="1"/>
          </p:cNvSpPr>
          <p:nvPr>
            <p:ph idx="1"/>
          </p:nvPr>
        </p:nvSpPr>
        <p:spPr/>
        <p:txBody>
          <a:bodyPr/>
          <a:lstStyle/>
          <a:p>
            <a:r>
              <a:rPr lang="en-US" altLang="zh-TW" dirty="0" smtClean="0"/>
              <a:t>With Native SQL Query, If </a:t>
            </a:r>
            <a:r>
              <a:rPr lang="en-US" altLang="zh-TW" dirty="0"/>
              <a:t>the entity is mapped with a many-to-one or a child-side one-to-one to another entity, it is required to also load those entities into the persistence context</a:t>
            </a:r>
          </a:p>
          <a:p>
            <a:pPr lvl="1"/>
            <a:r>
              <a:rPr lang="en-US" altLang="zh-TW" dirty="0"/>
              <a:t>otherwise, a database-specific column not found error will occur.</a:t>
            </a:r>
            <a:endParaRPr lang="zh-TW" altLang="en-US" dirty="0"/>
          </a:p>
        </p:txBody>
      </p:sp>
    </p:spTree>
    <p:extLst>
      <p:ext uri="{BB962C8B-B14F-4D97-AF65-F5344CB8AC3E}">
        <p14:creationId xmlns:p14="http://schemas.microsoft.com/office/powerpoint/2010/main" val="6594148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545DA8-1635-4F42-AEAB-AFB5FAA30E93}"/>
              </a:ext>
            </a:extLst>
          </p:cNvPr>
          <p:cNvSpPr>
            <a:spLocks noGrp="1"/>
          </p:cNvSpPr>
          <p:nvPr>
            <p:ph type="title"/>
          </p:nvPr>
        </p:nvSpPr>
        <p:spPr/>
        <p:txBody>
          <a:bodyPr/>
          <a:lstStyle/>
          <a:p>
            <a:r>
              <a:rPr lang="en-US" altLang="zh-TW" dirty="0" smtClean="0"/>
              <a:t>9. Named Native </a:t>
            </a:r>
            <a:r>
              <a:rPr lang="en-US" altLang="zh-TW" dirty="0"/>
              <a:t>SQL Query</a:t>
            </a:r>
            <a:endParaRPr lang="zh-TW" altLang="en-US" dirty="0"/>
          </a:p>
        </p:txBody>
      </p:sp>
      <p:sp>
        <p:nvSpPr>
          <p:cNvPr id="3" name="內容版面配置區 2">
            <a:extLst>
              <a:ext uri="{FF2B5EF4-FFF2-40B4-BE49-F238E27FC236}">
                <a16:creationId xmlns:a16="http://schemas.microsoft.com/office/drawing/2014/main" id="{4A19594A-BC2D-495F-8B48-9DB38390BFC0}"/>
              </a:ext>
            </a:extLst>
          </p:cNvPr>
          <p:cNvSpPr>
            <a:spLocks noGrp="1"/>
          </p:cNvSpPr>
          <p:nvPr>
            <p:ph idx="1"/>
          </p:nvPr>
        </p:nvSpPr>
        <p:spPr/>
        <p:txBody>
          <a:bodyPr/>
          <a:lstStyle/>
          <a:p>
            <a:r>
              <a:rPr lang="en-US" altLang="zh-TW" dirty="0"/>
              <a:t>Named </a:t>
            </a:r>
            <a:r>
              <a:rPr lang="en-US" altLang="zh-TW" dirty="0" smtClean="0"/>
              <a:t>Native SQL </a:t>
            </a:r>
            <a:r>
              <a:rPr lang="en-US" altLang="zh-TW" dirty="0"/>
              <a:t>queries can also be defined during mapping and called in exactly the same way as a named query.</a:t>
            </a:r>
            <a:endParaRPr lang="zh-TW" altLang="en-US" dirty="0"/>
          </a:p>
        </p:txBody>
      </p:sp>
      <p:sp>
        <p:nvSpPr>
          <p:cNvPr id="4" name="Rectangle 1">
            <a:extLst>
              <a:ext uri="{FF2B5EF4-FFF2-40B4-BE49-F238E27FC236}">
                <a16:creationId xmlns:a16="http://schemas.microsoft.com/office/drawing/2014/main" id="{AA8277E8-F222-42E2-9C47-E4729BC956B3}"/>
              </a:ext>
            </a:extLst>
          </p:cNvPr>
          <p:cNvSpPr>
            <a:spLocks noChangeArrowheads="1"/>
          </p:cNvSpPr>
          <p:nvPr/>
        </p:nvSpPr>
        <p:spPr bwMode="auto">
          <a:xfrm>
            <a:off x="2008094" y="3016409"/>
            <a:ext cx="4743286" cy="984885"/>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@NamedNativeQuery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"find_person_name"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query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"SELECT name FROM Person </a:t>
            </a:r>
            <a:r>
              <a:rPr kumimoji="0" lang="zh-TW" altLang="en-US" sz="1600" b="0" i="0" u="none" strike="noStrike" cap="none" normalizeH="0" baseline="0" dirty="0">
                <a:ln>
                  <a:noFill/>
                </a:ln>
                <a:solidFill>
                  <a:srgbClr val="008800"/>
                </a:solidFill>
                <a:effectLst/>
                <a:latin typeface="Arial Unicode MS" panose="020B0604020202020204" pitchFamily="34" charset="-120"/>
                <a:ea typeface="Droid Sans Mono"/>
              </a:rPr>
              <a:t>“</a:t>
            </a:r>
            <a:endParaRPr lang="en-US" altLang="zh-TW" sz="1600" dirty="0">
              <a:solidFill>
                <a:srgbClr val="000000"/>
              </a:solidFill>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chemeClr val="tx1"/>
                </a:solidFill>
                <a:effectLst/>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69092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C361C1C6-0CA3-4E61-9CD2-D5B4B3FAF987}"/>
              </a:ext>
            </a:extLst>
          </p:cNvPr>
          <p:cNvSpPr>
            <a:spLocks noGrp="1"/>
          </p:cNvSpPr>
          <p:nvPr>
            <p:ph type="title"/>
          </p:nvPr>
        </p:nvSpPr>
        <p:spPr/>
        <p:txBody>
          <a:bodyPr/>
          <a:lstStyle/>
          <a:p>
            <a:r>
              <a:rPr lang="en-US" altLang="zh-TW" dirty="0" smtClean="0"/>
              <a:t>10. Locking</a:t>
            </a:r>
            <a:endParaRPr lang="zh-TW" altLang="en-US" dirty="0"/>
          </a:p>
        </p:txBody>
      </p:sp>
      <p:sp>
        <p:nvSpPr>
          <p:cNvPr id="2" name="內容版面配置區 1"/>
          <p:cNvSpPr>
            <a:spLocks noGrp="1"/>
          </p:cNvSpPr>
          <p:nvPr>
            <p:ph idx="1"/>
          </p:nvPr>
        </p:nvSpPr>
        <p:spPr/>
        <p:txBody>
          <a:bodyPr>
            <a:normAutofit/>
          </a:bodyPr>
          <a:lstStyle/>
          <a:p>
            <a:r>
              <a:rPr lang="en-US" altLang="zh-TW" dirty="0" smtClean="0"/>
              <a:t>Locking refers to </a:t>
            </a:r>
            <a:r>
              <a:rPr lang="en-US" altLang="zh-TW" dirty="0"/>
              <a:t>prevent data from changing between the time it is read and the time is used</a:t>
            </a:r>
            <a:r>
              <a:rPr lang="en-US" altLang="zh-TW" dirty="0" smtClean="0"/>
              <a:t>.</a:t>
            </a:r>
          </a:p>
          <a:p>
            <a:pPr lvl="1"/>
            <a:endParaRPr lang="en-US" altLang="zh-TW" dirty="0" smtClean="0"/>
          </a:p>
          <a:p>
            <a:r>
              <a:rPr lang="en-US" altLang="zh-TW" dirty="0" smtClean="0"/>
              <a:t>Locking Strategy</a:t>
            </a:r>
          </a:p>
          <a:p>
            <a:pPr lvl="1"/>
            <a:r>
              <a:rPr lang="en-US" altLang="zh-TW" dirty="0" smtClean="0"/>
              <a:t>Optimistic Lock</a:t>
            </a:r>
            <a:endParaRPr lang="en-US" altLang="zh-TW" dirty="0"/>
          </a:p>
          <a:p>
            <a:pPr lvl="1"/>
            <a:r>
              <a:rPr lang="en-US" altLang="zh-TW" dirty="0" smtClean="0"/>
              <a:t>Pessimistic Lock</a:t>
            </a:r>
            <a:endParaRPr lang="en-US" altLang="zh-TW" dirty="0"/>
          </a:p>
        </p:txBody>
      </p:sp>
    </p:spTree>
    <p:extLst>
      <p:ext uri="{BB962C8B-B14F-4D97-AF65-F5344CB8AC3E}">
        <p14:creationId xmlns:p14="http://schemas.microsoft.com/office/powerpoint/2010/main" val="32216973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13047E-F9F6-4710-A972-097E78616B26}"/>
              </a:ext>
            </a:extLst>
          </p:cNvPr>
          <p:cNvSpPr>
            <a:spLocks noGrp="1"/>
          </p:cNvSpPr>
          <p:nvPr>
            <p:ph type="title"/>
          </p:nvPr>
        </p:nvSpPr>
        <p:spPr/>
        <p:txBody>
          <a:bodyPr/>
          <a:lstStyle/>
          <a:p>
            <a:r>
              <a:rPr lang="en-US" altLang="zh-TW" dirty="0"/>
              <a:t>Optimistic </a:t>
            </a:r>
            <a:r>
              <a:rPr lang="en-US" altLang="zh-TW" dirty="0" smtClean="0"/>
              <a:t>Lock</a:t>
            </a:r>
            <a:endParaRPr lang="zh-TW" altLang="en-US" dirty="0"/>
          </a:p>
        </p:txBody>
      </p:sp>
      <p:sp>
        <p:nvSpPr>
          <p:cNvPr id="3" name="內容版面配置區 2">
            <a:extLst>
              <a:ext uri="{FF2B5EF4-FFF2-40B4-BE49-F238E27FC236}">
                <a16:creationId xmlns:a16="http://schemas.microsoft.com/office/drawing/2014/main" id="{329C173E-5B53-4805-A87E-C99D7C1B4E6F}"/>
              </a:ext>
            </a:extLst>
          </p:cNvPr>
          <p:cNvSpPr>
            <a:spLocks noGrp="1"/>
          </p:cNvSpPr>
          <p:nvPr>
            <p:ph idx="1"/>
          </p:nvPr>
        </p:nvSpPr>
        <p:spPr/>
        <p:txBody>
          <a:bodyPr>
            <a:normAutofit/>
          </a:bodyPr>
          <a:lstStyle/>
          <a:p>
            <a:r>
              <a:rPr lang="en-US" altLang="zh-TW" dirty="0" smtClean="0"/>
              <a:t>keep </a:t>
            </a:r>
            <a:r>
              <a:rPr lang="en-US" altLang="zh-TW" dirty="0"/>
              <a:t>a version number in database record, so is in the entity</a:t>
            </a:r>
          </a:p>
          <a:p>
            <a:r>
              <a:rPr lang="en-US" altLang="zh-TW" dirty="0"/>
              <a:t>check that the version before writing any changes back to the database record</a:t>
            </a:r>
          </a:p>
          <a:p>
            <a:r>
              <a:rPr lang="en-US" altLang="zh-TW" dirty="0"/>
              <a:t>if version of the entity is older than the version of the database record, transaction rolls back</a:t>
            </a:r>
          </a:p>
          <a:p>
            <a:r>
              <a:rPr lang="en-US" altLang="zh-TW" dirty="0"/>
              <a:t>the version number will be increased while the transaction is committed</a:t>
            </a:r>
          </a:p>
          <a:p>
            <a:pPr lvl="1"/>
            <a:endParaRPr lang="en-US" altLang="zh-TW" dirty="0"/>
          </a:p>
        </p:txBody>
      </p:sp>
    </p:spTree>
    <p:extLst>
      <p:ext uri="{BB962C8B-B14F-4D97-AF65-F5344CB8AC3E}">
        <p14:creationId xmlns:p14="http://schemas.microsoft.com/office/powerpoint/2010/main" val="26352959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F2C64D-1628-4D47-A1A7-7249424DB254}"/>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106FEE81-1FF4-41E3-8816-AB16ACE878E6}"/>
              </a:ext>
            </a:extLst>
          </p:cNvPr>
          <p:cNvSpPr>
            <a:spLocks noGrp="1"/>
          </p:cNvSpPr>
          <p:nvPr>
            <p:ph idx="1"/>
          </p:nvPr>
        </p:nvSpPr>
        <p:spPr/>
        <p:txBody>
          <a:bodyPr/>
          <a:lstStyle/>
          <a:p>
            <a:r>
              <a:rPr lang="en-US" altLang="zh-TW" dirty="0"/>
              <a:t>The version number mechanism for optimistic locking is provided through a @Version annotation.</a:t>
            </a:r>
          </a:p>
          <a:p>
            <a:r>
              <a:rPr lang="en-US" altLang="zh-TW" dirty="0"/>
              <a:t>the entity manager uses it to detect conflicting updates, and prevent the loss of updates.</a:t>
            </a:r>
            <a:endParaRPr lang="zh-TW" altLang="en-US" dirty="0"/>
          </a:p>
        </p:txBody>
      </p:sp>
      <p:sp>
        <p:nvSpPr>
          <p:cNvPr id="4" name="Rectangle 1">
            <a:extLst>
              <a:ext uri="{FF2B5EF4-FFF2-40B4-BE49-F238E27FC236}">
                <a16:creationId xmlns:a16="http://schemas.microsoft.com/office/drawing/2014/main" id="{DF970128-59B0-4274-A656-6817D7818517}"/>
              </a:ext>
            </a:extLst>
          </p:cNvPr>
          <p:cNvSpPr>
            <a:spLocks noChangeArrowheads="1"/>
          </p:cNvSpPr>
          <p:nvPr/>
        </p:nvSpPr>
        <p:spPr bwMode="auto">
          <a:xfrm>
            <a:off x="1990164" y="3784441"/>
            <a:ext cx="4930590" cy="270843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@Entity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public</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static</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6666"/>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@Id</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6666"/>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@GeneratedValue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88"/>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private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Long</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id</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6666"/>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@Column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88"/>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private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600" b="0" i="0" u="none" strike="noStrike" cap="none" normalizeH="0" baseline="0" dirty="0">
              <a:ln>
                <a:noFill/>
              </a:ln>
              <a:solidFill>
                <a:srgbClr val="006666"/>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6666"/>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@Version</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88"/>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private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long</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version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chemeClr val="tx1"/>
                </a:solidFill>
                <a:effectLst/>
              </a:rPr>
              <a:t/>
            </a:r>
            <a:br>
              <a:rPr kumimoji="0" lang="zh-TW" altLang="zh-TW" sz="1600" b="0" i="0" u="none" strike="noStrike" cap="none" normalizeH="0" baseline="0" dirty="0">
                <a:ln>
                  <a:noFill/>
                </a:ln>
                <a:solidFill>
                  <a:schemeClr val="tx1"/>
                </a:solidFill>
                <a:effectLst/>
              </a:rPr>
            </a:b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83473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85A374-126B-46FE-8523-DE35818ED9BD}"/>
              </a:ext>
            </a:extLst>
          </p:cNvPr>
          <p:cNvSpPr>
            <a:spLocks noGrp="1"/>
          </p:cNvSpPr>
          <p:nvPr>
            <p:ph type="title"/>
          </p:nvPr>
        </p:nvSpPr>
        <p:spPr/>
        <p:txBody>
          <a:bodyPr/>
          <a:lstStyle/>
          <a:p>
            <a:r>
              <a:rPr lang="en-US" altLang="zh-TW" dirty="0"/>
              <a:t>Pessimistic </a:t>
            </a:r>
            <a:r>
              <a:rPr lang="en-US" altLang="zh-TW" dirty="0" smtClean="0"/>
              <a:t>Lock</a:t>
            </a:r>
            <a:endParaRPr lang="zh-TW" altLang="en-US" dirty="0"/>
          </a:p>
        </p:txBody>
      </p:sp>
      <p:sp>
        <p:nvSpPr>
          <p:cNvPr id="3" name="內容版面配置區 2">
            <a:extLst>
              <a:ext uri="{FF2B5EF4-FFF2-40B4-BE49-F238E27FC236}">
                <a16:creationId xmlns:a16="http://schemas.microsoft.com/office/drawing/2014/main" id="{AF7511FB-38FC-4523-AD73-8F1B1B393A01}"/>
              </a:ext>
            </a:extLst>
          </p:cNvPr>
          <p:cNvSpPr>
            <a:spLocks noGrp="1"/>
          </p:cNvSpPr>
          <p:nvPr>
            <p:ph idx="1"/>
          </p:nvPr>
        </p:nvSpPr>
        <p:spPr/>
        <p:txBody>
          <a:bodyPr/>
          <a:lstStyle/>
          <a:p>
            <a:r>
              <a:rPr lang="en-US" altLang="zh-TW" dirty="0" smtClean="0"/>
              <a:t>lock </a:t>
            </a:r>
            <a:r>
              <a:rPr lang="en-US" altLang="zh-TW" dirty="0"/>
              <a:t>resources after they are read</a:t>
            </a:r>
          </a:p>
          <a:p>
            <a:r>
              <a:rPr lang="en-US" altLang="zh-TW" dirty="0"/>
              <a:t>unlocked after the application has finished using the data.</a:t>
            </a:r>
          </a:p>
          <a:p>
            <a:r>
              <a:rPr lang="en-US" altLang="zh-TW" dirty="0"/>
              <a:t>may specify an isolation level for the JDBC connections and instruct the database to handle locking issues. </a:t>
            </a:r>
            <a:endParaRPr lang="zh-TW" altLang="en-US" dirty="0"/>
          </a:p>
          <a:p>
            <a:endParaRPr lang="zh-TW" altLang="en-US" dirty="0"/>
          </a:p>
        </p:txBody>
      </p:sp>
    </p:spTree>
    <p:extLst>
      <p:ext uri="{BB962C8B-B14F-4D97-AF65-F5344CB8AC3E}">
        <p14:creationId xmlns:p14="http://schemas.microsoft.com/office/powerpoint/2010/main" val="2879415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methods to acquire </a:t>
            </a:r>
            <a:r>
              <a:rPr lang="en-US" altLang="zh-TW" dirty="0"/>
              <a:t>a </a:t>
            </a:r>
            <a:r>
              <a:rPr lang="en-US" altLang="zh-TW" dirty="0" smtClean="0"/>
              <a:t>lock</a:t>
            </a:r>
            <a:endParaRPr lang="zh-TW" altLang="en-US" dirty="0"/>
          </a:p>
        </p:txBody>
      </p:sp>
      <p:sp>
        <p:nvSpPr>
          <p:cNvPr id="3" name="內容版面配置區 2"/>
          <p:cNvSpPr>
            <a:spLocks noGrp="1"/>
          </p:cNvSpPr>
          <p:nvPr>
            <p:ph idx="1"/>
          </p:nvPr>
        </p:nvSpPr>
        <p:spPr>
          <a:xfrm>
            <a:off x="838200" y="1825625"/>
            <a:ext cx="10515600" cy="4679084"/>
          </a:xfrm>
        </p:spPr>
        <p:txBody>
          <a:bodyPr>
            <a:normAutofit/>
          </a:bodyPr>
          <a:lstStyle/>
          <a:p>
            <a:r>
              <a:rPr lang="en-US" altLang="zh-TW" sz="2400" dirty="0" smtClean="0"/>
              <a:t>call </a:t>
            </a:r>
            <a:r>
              <a:rPr lang="en-US" altLang="zh-TW" sz="2400" dirty="0" err="1" smtClean="0"/>
              <a:t>EntityManager.find</a:t>
            </a:r>
            <a:r>
              <a:rPr lang="en-US" altLang="zh-TW" sz="2400" dirty="0" smtClean="0"/>
              <a:t>() and specify </a:t>
            </a:r>
            <a:r>
              <a:rPr lang="en-US" altLang="zh-TW" sz="2400" dirty="0"/>
              <a:t>a </a:t>
            </a:r>
            <a:r>
              <a:rPr lang="en-US" altLang="zh-TW" sz="2400" dirty="0" err="1" smtClean="0"/>
              <a:t>LockModeType</a:t>
            </a:r>
            <a:r>
              <a:rPr lang="en-US" altLang="zh-TW" sz="2400" dirty="0" smtClean="0"/>
              <a:t>.</a:t>
            </a:r>
            <a:endParaRPr lang="en-US" altLang="zh-TW" sz="2400" dirty="0"/>
          </a:p>
          <a:p>
            <a:endParaRPr lang="en-US" altLang="zh-TW" sz="2400" dirty="0" smtClean="0"/>
          </a:p>
          <a:p>
            <a:endParaRPr lang="en-US" altLang="zh-TW" sz="2400" dirty="0" smtClean="0"/>
          </a:p>
          <a:p>
            <a:endParaRPr lang="en-US" altLang="zh-TW" sz="2400" dirty="0" smtClean="0"/>
          </a:p>
          <a:p>
            <a:r>
              <a:rPr lang="en-US" altLang="zh-TW" sz="2400" dirty="0" smtClean="0"/>
              <a:t>call </a:t>
            </a:r>
            <a:r>
              <a:rPr lang="en-US" altLang="zh-TW" sz="2400" dirty="0" err="1" smtClean="0"/>
              <a:t>EntityManager.lock</a:t>
            </a:r>
            <a:r>
              <a:rPr lang="en-US" altLang="zh-TW" sz="2400" dirty="0" smtClean="0"/>
              <a:t>()</a:t>
            </a:r>
            <a:endParaRPr lang="en-US" altLang="zh-TW" sz="2400" dirty="0"/>
          </a:p>
          <a:p>
            <a:endParaRPr lang="en-US" altLang="zh-TW" sz="2400" dirty="0" smtClean="0"/>
          </a:p>
          <a:p>
            <a:endParaRPr lang="en-US" altLang="zh-TW" sz="2400" dirty="0"/>
          </a:p>
          <a:p>
            <a:r>
              <a:rPr lang="en-US" altLang="zh-TW" sz="2400" dirty="0" smtClean="0"/>
              <a:t>call </a:t>
            </a:r>
            <a:r>
              <a:rPr lang="en-US" altLang="zh-TW" sz="2400" dirty="0" err="1" smtClean="0"/>
              <a:t>Query.setLockMode</a:t>
            </a:r>
            <a:r>
              <a:rPr lang="en-US" altLang="zh-TW" sz="2400" dirty="0"/>
              <a:t>().</a:t>
            </a:r>
            <a:endParaRPr lang="zh-TW" altLang="en-US" sz="2400" dirty="0"/>
          </a:p>
        </p:txBody>
      </p:sp>
      <p:sp>
        <p:nvSpPr>
          <p:cNvPr id="5" name="Rectangle 2"/>
          <p:cNvSpPr>
            <a:spLocks noChangeArrowheads="1"/>
          </p:cNvSpPr>
          <p:nvPr/>
        </p:nvSpPr>
        <p:spPr bwMode="auto">
          <a:xfrm>
            <a:off x="1147529" y="2256512"/>
            <a:ext cx="5570436" cy="107721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find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class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lang="zh-TW" altLang="en-US"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lang="zh-TW" altLang="en-US"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LockModeType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PESSIMISTIC_WRITE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endParaRPr kumimoji="0" lang="en-US" altLang="zh-TW" sz="1400" b="0" i="0" u="none" strike="noStrike" cap="none" normalizeH="0" baseline="0" dirty="0" smtClean="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Collections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singletonMap</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8800"/>
                </a:solidFill>
                <a:effectLst/>
                <a:latin typeface="Arial Unicode MS" panose="020B0604020202020204" pitchFamily="34" charset="-120"/>
                <a:ea typeface="Droid Sans Mono"/>
              </a:rPr>
              <a:t>"javax.persistence.lock.timeout"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Droid Sans Mono"/>
              </a:rPr>
              <a:t>200</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chemeClr val="tx1"/>
                </a:solidFill>
                <a:effectLst/>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1074792" y="4165166"/>
            <a:ext cx="4948471" cy="430887"/>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Person p =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find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class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id</a:t>
            </a:r>
            <a:r>
              <a:rPr lang="en-US" altLang="zh-TW" sz="1400" dirty="0" smtClean="0">
                <a:solidFill>
                  <a:srgbClr val="666600"/>
                </a:solidFill>
                <a:latin typeface="Arial Unicode MS" panose="020B0604020202020204" pitchFamily="34" charset="-120"/>
                <a:ea typeface="Droid Sans Mono"/>
              </a:rPr>
              <a:t>);</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err="1" smtClean="0">
                <a:solidFill>
                  <a:srgbClr val="000000"/>
                </a:solidFill>
                <a:latin typeface="Arial Unicode MS" panose="020B0604020202020204" pitchFamily="34" charset="-120"/>
                <a:ea typeface="Droid Sans Mono"/>
              </a:rPr>
              <a:t>entityManager.lock</a:t>
            </a:r>
            <a:r>
              <a:rPr lang="en-US" altLang="zh-TW" sz="1400" dirty="0" smtClean="0">
                <a:solidFill>
                  <a:srgbClr val="000000"/>
                </a:solidFill>
                <a:latin typeface="Arial Unicode MS" panose="020B0604020202020204" pitchFamily="34" charset="-120"/>
                <a:ea typeface="Droid Sans Mono"/>
              </a:rPr>
              <a:t>(p,</a:t>
            </a:r>
            <a:r>
              <a:rPr lang="zh-TW" altLang="en-US"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LockModeType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PESSIMISTIC_WRITE</a:t>
            </a:r>
            <a:r>
              <a:rPr lang="en-US" altLang="zh-TW" sz="1400" dirty="0" smtClean="0">
                <a:solidFill>
                  <a:srgbClr val="666600"/>
                </a:solidFill>
                <a:latin typeface="Arial Unicode MS" panose="020B0604020202020204" pitchFamily="34" charset="-120"/>
                <a:ea typeface="Droid Sans Mono"/>
              </a:rPr>
              <a:t>);</a:t>
            </a:r>
            <a:endParaRPr kumimoji="0" lang="en-US" altLang="zh-TW" sz="1400" b="0" i="0" u="none" strike="noStrike" cap="none" normalizeH="0" baseline="0" dirty="0" smtClean="0">
              <a:ln>
                <a:noFill/>
              </a:ln>
              <a:solidFill>
                <a:srgbClr val="666600"/>
              </a:solidFill>
              <a:effectLst/>
              <a:latin typeface="Arial Unicode MS" panose="020B0604020202020204" pitchFamily="34" charset="-120"/>
              <a:ea typeface="Droid Sans Mono"/>
            </a:endParaRPr>
          </a:p>
        </p:txBody>
      </p:sp>
      <p:sp>
        <p:nvSpPr>
          <p:cNvPr id="8" name="Rectangle 2"/>
          <p:cNvSpPr>
            <a:spLocks noChangeArrowheads="1"/>
          </p:cNvSpPr>
          <p:nvPr/>
        </p:nvSpPr>
        <p:spPr bwMode="auto">
          <a:xfrm>
            <a:off x="1147529" y="5427489"/>
            <a:ext cx="5472652" cy="64633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Query </a:t>
            </a:r>
            <a:r>
              <a:rPr kumimoji="0" lang="en-US" altLang="zh-TW" sz="1400" b="0" i="0" u="none" strike="noStrike" cap="none" normalizeH="0" baseline="0" dirty="0" err="1" smtClean="0">
                <a:ln>
                  <a:noFill/>
                </a:ln>
                <a:solidFill>
                  <a:srgbClr val="000000"/>
                </a:solidFill>
                <a:effectLst/>
                <a:latin typeface="Arial Unicode MS" panose="020B0604020202020204" pitchFamily="34" charset="-120"/>
                <a:ea typeface="Droid Sans Mono"/>
              </a:rPr>
              <a:t>query</a:t>
            </a:r>
            <a:r>
              <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en-US" altLang="zh-TW" sz="1400" b="0" i="0" u="none" strike="noStrike" cap="none" normalizeH="0" baseline="0" dirty="0" err="1" smtClean="0">
                <a:ln>
                  <a:noFill/>
                </a:ln>
                <a:solidFill>
                  <a:srgbClr val="000000"/>
                </a:solidFill>
                <a:effectLst/>
                <a:latin typeface="Arial Unicode MS" panose="020B0604020202020204" pitchFamily="34" charset="-120"/>
                <a:ea typeface="Droid Sans Mono"/>
              </a:rPr>
              <a:t>createQuery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en-US"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“select p from Person p”</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chemeClr val="tx1"/>
                </a:solidFill>
                <a:effectLst/>
              </a:rPr>
              <a:t> </a:t>
            </a:r>
            <a:endParaRPr kumimoji="0" lang="en-US" altLang="zh-TW"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zh-TW" sz="1400" b="0" i="0" u="none" strike="noStrike" cap="none" normalizeH="0" baseline="0" dirty="0" err="1" smtClean="0">
                <a:ln>
                  <a:noFill/>
                </a:ln>
                <a:solidFill>
                  <a:schemeClr val="tx1"/>
                </a:solidFill>
                <a:effectLst/>
                <a:latin typeface="Arial" panose="020B0604020202020204" pitchFamily="34" charset="0"/>
              </a:rPr>
              <a:t>query.setLockMode</a:t>
            </a:r>
            <a:r>
              <a:rPr kumimoji="0" lang="en-US" altLang="zh-TW" sz="1400" b="0" i="0" u="none" strike="noStrike" cap="none" normalizeH="0" baseline="0" dirty="0" smtClean="0">
                <a:ln>
                  <a:noFill/>
                </a:ln>
                <a:solidFill>
                  <a:schemeClr val="tx1"/>
                </a:solidFill>
                <a:effectLst/>
                <a:latin typeface="Arial" panose="020B0604020202020204" pitchFamily="34" charset="0"/>
              </a:rPr>
              <a:t>(</a:t>
            </a:r>
            <a:r>
              <a:rPr lang="zh-TW" altLang="zh-TW" sz="1400" dirty="0">
                <a:solidFill>
                  <a:srgbClr val="660066"/>
                </a:solidFill>
                <a:latin typeface="Arial Unicode MS" panose="020B0604020202020204" pitchFamily="34" charset="-120"/>
                <a:ea typeface="Droid Sans Mono"/>
              </a:rPr>
              <a:t>LockModeType</a:t>
            </a:r>
            <a:r>
              <a:rPr lang="zh-TW" altLang="zh-TW" sz="1400" dirty="0">
                <a:solidFill>
                  <a:srgbClr val="666600"/>
                </a:solidFill>
                <a:latin typeface="Arial Unicode MS" panose="020B0604020202020204" pitchFamily="34" charset="-120"/>
                <a:ea typeface="Droid Sans Mono"/>
              </a:rPr>
              <a:t>.</a:t>
            </a:r>
            <a:r>
              <a:rPr lang="zh-TW" altLang="zh-TW" sz="1400" dirty="0">
                <a:solidFill>
                  <a:srgbClr val="000000"/>
                </a:solidFill>
                <a:latin typeface="Arial Unicode MS" panose="020B0604020202020204" pitchFamily="34" charset="-120"/>
                <a:ea typeface="Droid Sans Mono"/>
              </a:rPr>
              <a:t>PESSIMISTIC_WRITE</a:t>
            </a:r>
            <a:r>
              <a:rPr kumimoji="0" lang="en-US" altLang="zh-TW" sz="1400" b="0" i="0" u="none" strike="noStrike" cap="none" normalizeH="0" baseline="0" dirty="0" smtClean="0">
                <a:ln>
                  <a:noFill/>
                </a:ln>
                <a:solidFill>
                  <a:schemeClr val="tx1"/>
                </a:solidFill>
                <a:effectLst/>
                <a:latin typeface="Arial" panose="020B0604020202020204" pitchFamily="34" charset="0"/>
              </a:rPr>
              <a:t>);</a:t>
            </a:r>
          </a:p>
          <a:p>
            <a:pPr lvl="0" eaLnBrk="0" fontAlgn="base" hangingPunct="0">
              <a:spcBef>
                <a:spcPct val="0"/>
              </a:spcBef>
              <a:spcAft>
                <a:spcPct val="0"/>
              </a:spcAft>
            </a:pPr>
            <a:r>
              <a:rPr lang="en-US" altLang="zh-TW" sz="1400" dirty="0" smtClean="0">
                <a:latin typeface="Arial" panose="020B0604020202020204" pitchFamily="34" charset="0"/>
              </a:rPr>
              <a:t>List&lt;Person&gt; persons = </a:t>
            </a:r>
            <a:r>
              <a:rPr lang="en-US" altLang="zh-TW" sz="1400" dirty="0" err="1" smtClean="0">
                <a:latin typeface="Arial" panose="020B0604020202020204" pitchFamily="34" charset="0"/>
              </a:rPr>
              <a:t>query.getResultList</a:t>
            </a:r>
            <a:r>
              <a:rPr lang="en-US" altLang="zh-TW" sz="1400" dirty="0" smtClean="0">
                <a:latin typeface="Arial" panose="020B0604020202020204" pitchFamily="34" charset="0"/>
              </a:rPr>
              <a:t>();</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12297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599984061"/>
              </p:ext>
            </p:extLst>
          </p:nvPr>
        </p:nvGraphicFramePr>
        <p:xfrm>
          <a:off x="1361208" y="1184563"/>
          <a:ext cx="9763991" cy="5440443"/>
        </p:xfrm>
        <a:graphic>
          <a:graphicData uri="http://schemas.openxmlformats.org/drawingml/2006/table">
            <a:tbl>
              <a:tblPr firstRow="1" bandRow="1">
                <a:tableStyleId>{7E9639D4-E3E2-4D34-9284-5A2195B3D0D7}</a:tableStyleId>
              </a:tblPr>
              <a:tblGrid>
                <a:gridCol w="3293919">
                  <a:extLst>
                    <a:ext uri="{9D8B030D-6E8A-4147-A177-3AD203B41FA5}">
                      <a16:colId xmlns:a16="http://schemas.microsoft.com/office/drawing/2014/main" val="3965119113"/>
                    </a:ext>
                  </a:extLst>
                </a:gridCol>
                <a:gridCol w="6470072">
                  <a:extLst>
                    <a:ext uri="{9D8B030D-6E8A-4147-A177-3AD203B41FA5}">
                      <a16:colId xmlns:a16="http://schemas.microsoft.com/office/drawing/2014/main" val="3844536574"/>
                    </a:ext>
                  </a:extLst>
                </a:gridCol>
              </a:tblGrid>
              <a:tr h="268187">
                <a:tc>
                  <a:txBody>
                    <a:bodyPr/>
                    <a:lstStyle/>
                    <a:p>
                      <a:pPr algn="l"/>
                      <a:r>
                        <a:rPr lang="en-US" sz="1600">
                          <a:effectLst/>
                        </a:rPr>
                        <a:t>Lock Mode</a:t>
                      </a:r>
                      <a:endParaRPr lang="en-US" sz="1600">
                        <a:solidFill>
                          <a:srgbClr val="000000"/>
                        </a:solidFill>
                        <a:effectLst/>
                      </a:endParaRPr>
                    </a:p>
                  </a:txBody>
                  <a:tcPr marL="25051" marR="25051" marT="25051" marB="37576"/>
                </a:tc>
                <a:tc>
                  <a:txBody>
                    <a:bodyPr/>
                    <a:lstStyle/>
                    <a:p>
                      <a:pPr algn="l"/>
                      <a:r>
                        <a:rPr lang="en-US" sz="1600">
                          <a:effectLst/>
                        </a:rPr>
                        <a:t>Description</a:t>
                      </a:r>
                      <a:endParaRPr lang="en-US" sz="1600">
                        <a:solidFill>
                          <a:srgbClr val="000000"/>
                        </a:solidFill>
                        <a:effectLst/>
                      </a:endParaRPr>
                    </a:p>
                  </a:txBody>
                  <a:tcPr marL="25051" marR="25051" marT="25051" marB="37576"/>
                </a:tc>
                <a:extLst>
                  <a:ext uri="{0D108BD9-81ED-4DB2-BD59-A6C34878D82A}">
                    <a16:rowId xmlns:a16="http://schemas.microsoft.com/office/drawing/2014/main" val="1120901063"/>
                  </a:ext>
                </a:extLst>
              </a:tr>
              <a:tr h="268187">
                <a:tc>
                  <a:txBody>
                    <a:bodyPr/>
                    <a:lstStyle/>
                    <a:p>
                      <a:pPr algn="l"/>
                      <a:r>
                        <a:rPr lang="en-US" sz="1600">
                          <a:effectLst/>
                        </a:rPr>
                        <a:t>OPTIMISTIC</a:t>
                      </a:r>
                      <a:endParaRPr lang="en-US" sz="1600">
                        <a:solidFill>
                          <a:srgbClr val="000000"/>
                        </a:solidFill>
                        <a:effectLst/>
                      </a:endParaRPr>
                    </a:p>
                  </a:txBody>
                  <a:tcPr marL="25051" marR="25051" marT="25051" marB="37576"/>
                </a:tc>
                <a:tc>
                  <a:txBody>
                    <a:bodyPr/>
                    <a:lstStyle/>
                    <a:p>
                      <a:pPr algn="l"/>
                      <a:r>
                        <a:rPr lang="en-US" sz="1600">
                          <a:effectLst/>
                        </a:rPr>
                        <a:t>Obtain an optimistic read lock for all entities with version attributes.</a:t>
                      </a:r>
                      <a:endParaRPr lang="en-US" sz="1600">
                        <a:solidFill>
                          <a:srgbClr val="000000"/>
                        </a:solidFill>
                        <a:effectLst/>
                      </a:endParaRPr>
                    </a:p>
                  </a:txBody>
                  <a:tcPr marL="25051" marR="25051" marT="25051" marB="37576"/>
                </a:tc>
                <a:extLst>
                  <a:ext uri="{0D108BD9-81ED-4DB2-BD59-A6C34878D82A}">
                    <a16:rowId xmlns:a16="http://schemas.microsoft.com/office/drawing/2014/main" val="2447650312"/>
                  </a:ext>
                </a:extLst>
              </a:tr>
              <a:tr h="467961">
                <a:tc>
                  <a:txBody>
                    <a:bodyPr/>
                    <a:lstStyle/>
                    <a:p>
                      <a:pPr algn="l"/>
                      <a:r>
                        <a:rPr lang="en-US" sz="1600">
                          <a:effectLst/>
                        </a:rPr>
                        <a:t>OPTIMISTIC_FORCE_INCREMENT</a:t>
                      </a:r>
                      <a:endParaRPr lang="en-US" sz="1600">
                        <a:solidFill>
                          <a:srgbClr val="000000"/>
                        </a:solidFill>
                        <a:effectLst/>
                      </a:endParaRPr>
                    </a:p>
                  </a:txBody>
                  <a:tcPr marL="25051" marR="25051" marT="25051" marB="37576"/>
                </a:tc>
                <a:tc>
                  <a:txBody>
                    <a:bodyPr/>
                    <a:lstStyle/>
                    <a:p>
                      <a:pPr algn="l"/>
                      <a:r>
                        <a:rPr lang="en-US" sz="1600">
                          <a:effectLst/>
                        </a:rPr>
                        <a:t>Obtain an optimistic read lock for all entities with version attributes, and increment the version attribute value.</a:t>
                      </a:r>
                      <a:endParaRPr lang="en-US" sz="1600">
                        <a:solidFill>
                          <a:srgbClr val="000000"/>
                        </a:solidFill>
                        <a:effectLst/>
                      </a:endParaRPr>
                    </a:p>
                  </a:txBody>
                  <a:tcPr marL="25051" marR="25051" marT="25051" marB="37576"/>
                </a:tc>
                <a:extLst>
                  <a:ext uri="{0D108BD9-81ED-4DB2-BD59-A6C34878D82A}">
                    <a16:rowId xmlns:a16="http://schemas.microsoft.com/office/drawing/2014/main" val="4214811485"/>
                  </a:ext>
                </a:extLst>
              </a:tr>
              <a:tr h="1267059">
                <a:tc>
                  <a:txBody>
                    <a:bodyPr/>
                    <a:lstStyle/>
                    <a:p>
                      <a:pPr algn="l"/>
                      <a:r>
                        <a:rPr lang="en-US" sz="1600">
                          <a:effectLst/>
                        </a:rPr>
                        <a:t>PESSIMISTIC_READ</a:t>
                      </a:r>
                      <a:endParaRPr lang="en-US" sz="1600">
                        <a:solidFill>
                          <a:srgbClr val="000000"/>
                        </a:solidFill>
                        <a:effectLst/>
                      </a:endParaRPr>
                    </a:p>
                  </a:txBody>
                  <a:tcPr marL="25051" marR="25051" marT="25051" marB="37576"/>
                </a:tc>
                <a:tc>
                  <a:txBody>
                    <a:bodyPr/>
                    <a:lstStyle/>
                    <a:p>
                      <a:pPr algn="l"/>
                      <a:r>
                        <a:rPr lang="en-US" sz="1600">
                          <a:effectLst/>
                        </a:rPr>
                        <a:t>Immediately obtain a long-term read lock on the data to prevent the data from being modified or deleted. Other transactions may read the data while the lock is maintained, but may not modify or delete the data.</a:t>
                      </a:r>
                    </a:p>
                    <a:p>
                      <a:pPr algn="l"/>
                      <a:r>
                        <a:rPr lang="en-US" sz="1600">
                          <a:effectLst/>
                        </a:rPr>
                        <a:t>The persistence provider is permitted to obtain a database write lock when a read lock was requested, but not vice versa.</a:t>
                      </a:r>
                      <a:endParaRPr lang="en-US" sz="1600">
                        <a:solidFill>
                          <a:srgbClr val="000000"/>
                        </a:solidFill>
                        <a:effectLst/>
                      </a:endParaRPr>
                    </a:p>
                  </a:txBody>
                  <a:tcPr marL="25051" marR="25051" marT="25051" marB="37576"/>
                </a:tc>
                <a:extLst>
                  <a:ext uri="{0D108BD9-81ED-4DB2-BD59-A6C34878D82A}">
                    <a16:rowId xmlns:a16="http://schemas.microsoft.com/office/drawing/2014/main" val="2800647959"/>
                  </a:ext>
                </a:extLst>
              </a:tr>
              <a:tr h="467961">
                <a:tc>
                  <a:txBody>
                    <a:bodyPr/>
                    <a:lstStyle/>
                    <a:p>
                      <a:pPr algn="l"/>
                      <a:r>
                        <a:rPr lang="en-US" sz="1600">
                          <a:effectLst/>
                        </a:rPr>
                        <a:t>PESSIMISTIC_WRITE</a:t>
                      </a:r>
                      <a:endParaRPr lang="en-US" sz="1600">
                        <a:solidFill>
                          <a:srgbClr val="000000"/>
                        </a:solidFill>
                        <a:effectLst/>
                      </a:endParaRPr>
                    </a:p>
                  </a:txBody>
                  <a:tcPr marL="25051" marR="25051" marT="25051" marB="37576"/>
                </a:tc>
                <a:tc>
                  <a:txBody>
                    <a:bodyPr/>
                    <a:lstStyle/>
                    <a:p>
                      <a:pPr algn="l"/>
                      <a:r>
                        <a:rPr lang="en-US" sz="1600">
                          <a:effectLst/>
                        </a:rPr>
                        <a:t>Immediately obtain a long-term write lock on the data to prevent the data from being read, modified, or deleted.</a:t>
                      </a:r>
                      <a:endParaRPr lang="en-US" sz="1600">
                        <a:solidFill>
                          <a:srgbClr val="000000"/>
                        </a:solidFill>
                        <a:effectLst/>
                      </a:endParaRPr>
                    </a:p>
                  </a:txBody>
                  <a:tcPr marL="25051" marR="25051" marT="25051" marB="37576"/>
                </a:tc>
                <a:extLst>
                  <a:ext uri="{0D108BD9-81ED-4DB2-BD59-A6C34878D82A}">
                    <a16:rowId xmlns:a16="http://schemas.microsoft.com/office/drawing/2014/main" val="1705502536"/>
                  </a:ext>
                </a:extLst>
              </a:tr>
              <a:tr h="667736">
                <a:tc>
                  <a:txBody>
                    <a:bodyPr/>
                    <a:lstStyle/>
                    <a:p>
                      <a:pPr algn="l"/>
                      <a:r>
                        <a:rPr lang="en-US" sz="1600">
                          <a:effectLst/>
                        </a:rPr>
                        <a:t>PESSIMISTIC_FORCE_INCREMENT</a:t>
                      </a:r>
                      <a:endParaRPr lang="en-US" sz="1600">
                        <a:solidFill>
                          <a:srgbClr val="000000"/>
                        </a:solidFill>
                        <a:effectLst/>
                      </a:endParaRPr>
                    </a:p>
                  </a:txBody>
                  <a:tcPr marL="25051" marR="25051" marT="25051" marB="37576"/>
                </a:tc>
                <a:tc>
                  <a:txBody>
                    <a:bodyPr/>
                    <a:lstStyle/>
                    <a:p>
                      <a:pPr algn="l"/>
                      <a:r>
                        <a:rPr lang="en-US" sz="1600">
                          <a:effectLst/>
                        </a:rPr>
                        <a:t>Immediately obtain a long-term lock on the data to prevent the data from being modified or deleted, and increment the version attribute of versioned entities.</a:t>
                      </a:r>
                      <a:endParaRPr lang="en-US" sz="1600">
                        <a:solidFill>
                          <a:srgbClr val="000000"/>
                        </a:solidFill>
                        <a:effectLst/>
                      </a:endParaRPr>
                    </a:p>
                  </a:txBody>
                  <a:tcPr marL="25051" marR="25051" marT="25051" marB="37576"/>
                </a:tc>
                <a:extLst>
                  <a:ext uri="{0D108BD9-81ED-4DB2-BD59-A6C34878D82A}">
                    <a16:rowId xmlns:a16="http://schemas.microsoft.com/office/drawing/2014/main" val="646630291"/>
                  </a:ext>
                </a:extLst>
              </a:tr>
              <a:tr h="467961">
                <a:tc>
                  <a:txBody>
                    <a:bodyPr/>
                    <a:lstStyle/>
                    <a:p>
                      <a:pPr algn="l"/>
                      <a:r>
                        <a:rPr lang="en-US" sz="1600">
                          <a:effectLst/>
                        </a:rPr>
                        <a:t>READ</a:t>
                      </a:r>
                      <a:endParaRPr lang="en-US" sz="1600">
                        <a:solidFill>
                          <a:srgbClr val="000000"/>
                        </a:solidFill>
                        <a:effectLst/>
                      </a:endParaRPr>
                    </a:p>
                  </a:txBody>
                  <a:tcPr marL="25051" marR="25051" marT="25051" marB="37576"/>
                </a:tc>
                <a:tc>
                  <a:txBody>
                    <a:bodyPr/>
                    <a:lstStyle/>
                    <a:p>
                      <a:pPr algn="l"/>
                      <a:r>
                        <a:rPr lang="en-US" sz="1600">
                          <a:effectLst/>
                        </a:rPr>
                        <a:t>A synonym for OPTIMISTIC. Use of LockModeType.OPTIMISTIC is to be preferred for new applications.</a:t>
                      </a:r>
                      <a:endParaRPr lang="en-US" sz="1600">
                        <a:solidFill>
                          <a:srgbClr val="000000"/>
                        </a:solidFill>
                        <a:effectLst/>
                      </a:endParaRPr>
                    </a:p>
                  </a:txBody>
                  <a:tcPr marL="25051" marR="25051" marT="25051" marB="37576"/>
                </a:tc>
                <a:extLst>
                  <a:ext uri="{0D108BD9-81ED-4DB2-BD59-A6C34878D82A}">
                    <a16:rowId xmlns:a16="http://schemas.microsoft.com/office/drawing/2014/main" val="1873767623"/>
                  </a:ext>
                </a:extLst>
              </a:tr>
              <a:tr h="667736">
                <a:tc>
                  <a:txBody>
                    <a:bodyPr/>
                    <a:lstStyle/>
                    <a:p>
                      <a:pPr algn="l"/>
                      <a:r>
                        <a:rPr lang="en-US" sz="1600">
                          <a:effectLst/>
                        </a:rPr>
                        <a:t>WRITE</a:t>
                      </a:r>
                      <a:endParaRPr lang="en-US" sz="1600">
                        <a:solidFill>
                          <a:srgbClr val="000000"/>
                        </a:solidFill>
                        <a:effectLst/>
                      </a:endParaRPr>
                    </a:p>
                  </a:txBody>
                  <a:tcPr marL="25051" marR="25051" marT="25051" marB="37576"/>
                </a:tc>
                <a:tc>
                  <a:txBody>
                    <a:bodyPr/>
                    <a:lstStyle/>
                    <a:p>
                      <a:pPr algn="l"/>
                      <a:r>
                        <a:rPr lang="en-US" sz="1600">
                          <a:effectLst/>
                        </a:rPr>
                        <a:t>A synonym for OPTIMISTIC_FORCE_INCREMENT. Use of LockModeType.OPTIMISTIC_FORCE_INCREMENT is to be preferred for new applications.</a:t>
                      </a:r>
                      <a:endParaRPr lang="en-US" sz="1600">
                        <a:solidFill>
                          <a:srgbClr val="000000"/>
                        </a:solidFill>
                        <a:effectLst/>
                      </a:endParaRPr>
                    </a:p>
                  </a:txBody>
                  <a:tcPr marL="25051" marR="25051" marT="25051" marB="37576"/>
                </a:tc>
                <a:extLst>
                  <a:ext uri="{0D108BD9-81ED-4DB2-BD59-A6C34878D82A}">
                    <a16:rowId xmlns:a16="http://schemas.microsoft.com/office/drawing/2014/main" val="3634647554"/>
                  </a:ext>
                </a:extLst>
              </a:tr>
              <a:tr h="268187">
                <a:tc>
                  <a:txBody>
                    <a:bodyPr/>
                    <a:lstStyle/>
                    <a:p>
                      <a:pPr algn="l"/>
                      <a:r>
                        <a:rPr lang="en-US" sz="1600">
                          <a:effectLst/>
                        </a:rPr>
                        <a:t>NONE</a:t>
                      </a:r>
                      <a:endParaRPr lang="en-US" sz="1600">
                        <a:solidFill>
                          <a:srgbClr val="000000"/>
                        </a:solidFill>
                        <a:effectLst/>
                      </a:endParaRPr>
                    </a:p>
                  </a:txBody>
                  <a:tcPr marL="25051" marR="25051" marT="25051" marB="37576"/>
                </a:tc>
                <a:tc>
                  <a:txBody>
                    <a:bodyPr/>
                    <a:lstStyle/>
                    <a:p>
                      <a:pPr algn="l"/>
                      <a:r>
                        <a:rPr lang="en-US" sz="1600" dirty="0">
                          <a:effectLst/>
                        </a:rPr>
                        <a:t>No additional locking will occur on the data in the database.</a:t>
                      </a:r>
                      <a:endParaRPr lang="en-US" sz="1600" dirty="0">
                        <a:solidFill>
                          <a:srgbClr val="000000"/>
                        </a:solidFill>
                        <a:effectLst/>
                      </a:endParaRPr>
                    </a:p>
                  </a:txBody>
                  <a:tcPr marL="25051" marR="25051" marT="25051" marB="37576"/>
                </a:tc>
                <a:extLst>
                  <a:ext uri="{0D108BD9-81ED-4DB2-BD59-A6C34878D82A}">
                    <a16:rowId xmlns:a16="http://schemas.microsoft.com/office/drawing/2014/main" val="4145336301"/>
                  </a:ext>
                </a:extLst>
              </a:tr>
            </a:tbl>
          </a:graphicData>
        </a:graphic>
      </p:graphicFrame>
    </p:spTree>
    <p:extLst>
      <p:ext uri="{BB962C8B-B14F-4D97-AF65-F5344CB8AC3E}">
        <p14:creationId xmlns:p14="http://schemas.microsoft.com/office/powerpoint/2010/main" val="2308367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Hibernate ORM</a:t>
            </a:r>
            <a:endParaRPr lang="zh-TW" altLang="en-US" dirty="0"/>
          </a:p>
        </p:txBody>
      </p:sp>
      <p:sp>
        <p:nvSpPr>
          <p:cNvPr id="3" name="內容版面配置區 2"/>
          <p:cNvSpPr>
            <a:spLocks noGrp="1"/>
          </p:cNvSpPr>
          <p:nvPr>
            <p:ph idx="1"/>
          </p:nvPr>
        </p:nvSpPr>
        <p:spPr/>
        <p:txBody>
          <a:bodyPr/>
          <a:lstStyle/>
          <a:p>
            <a:r>
              <a:rPr lang="en-US" altLang="zh-TW" b="1" dirty="0"/>
              <a:t>Supported JPA Versions</a:t>
            </a:r>
          </a:p>
          <a:p>
            <a:pPr lvl="1"/>
            <a:r>
              <a:rPr lang="en-US" altLang="zh-TW" dirty="0"/>
              <a:t>JPA 1.0: ORM 3.2+</a:t>
            </a:r>
          </a:p>
          <a:p>
            <a:pPr lvl="1"/>
            <a:r>
              <a:rPr lang="en-US" altLang="zh-TW" dirty="0"/>
              <a:t>JPA 2.0: ORM 3.5+</a:t>
            </a:r>
          </a:p>
          <a:p>
            <a:pPr lvl="1"/>
            <a:r>
              <a:rPr lang="en-US" altLang="zh-TW" dirty="0"/>
              <a:t>JPA 2.1: ORM 4.3+</a:t>
            </a:r>
          </a:p>
          <a:p>
            <a:pPr lvl="1"/>
            <a:r>
              <a:rPr lang="en-US" altLang="zh-TW" dirty="0"/>
              <a:t>JPA 2.2: ORM 5.3+</a:t>
            </a:r>
          </a:p>
          <a:p>
            <a:endParaRPr lang="zh-TW" altLang="en-US" dirty="0"/>
          </a:p>
        </p:txBody>
      </p:sp>
      <p:pic>
        <p:nvPicPr>
          <p:cNvPr id="7" name="圖片 6"/>
          <p:cNvPicPr>
            <a:picLocks noChangeAspect="1"/>
          </p:cNvPicPr>
          <p:nvPr/>
        </p:nvPicPr>
        <p:blipFill>
          <a:blip r:embed="rId2"/>
          <a:stretch>
            <a:fillRect/>
          </a:stretch>
        </p:blipFill>
        <p:spPr>
          <a:xfrm>
            <a:off x="5526803" y="1481323"/>
            <a:ext cx="3170387" cy="4258931"/>
          </a:xfrm>
          <a:prstGeom prst="rect">
            <a:avLst/>
          </a:prstGeom>
        </p:spPr>
      </p:pic>
    </p:spTree>
    <p:extLst>
      <p:ext uri="{BB962C8B-B14F-4D97-AF65-F5344CB8AC3E}">
        <p14:creationId xmlns:p14="http://schemas.microsoft.com/office/powerpoint/2010/main" val="39036535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references</a:t>
            </a:r>
            <a:endParaRPr lang="zh-TW" altLang="en-US" dirty="0"/>
          </a:p>
        </p:txBody>
      </p:sp>
      <p:sp>
        <p:nvSpPr>
          <p:cNvPr id="3" name="內容版面配置區 2"/>
          <p:cNvSpPr>
            <a:spLocks noGrp="1"/>
          </p:cNvSpPr>
          <p:nvPr>
            <p:ph idx="1"/>
          </p:nvPr>
        </p:nvSpPr>
        <p:spPr/>
        <p:txBody>
          <a:bodyPr>
            <a:normAutofit fontScale="55000" lnSpcReduction="20000"/>
          </a:bodyPr>
          <a:lstStyle/>
          <a:p>
            <a:r>
              <a:rPr lang="en-US" altLang="zh-TW" dirty="0"/>
              <a:t>Hibernate ORM 5.3.7.Final User Guide</a:t>
            </a:r>
          </a:p>
          <a:p>
            <a:pPr lvl="1"/>
            <a:r>
              <a:rPr lang="en-US" altLang="zh-TW" dirty="0"/>
              <a:t>http://docs.jboss.org/hibernate/orm/5.3/userguide/html_single/Hibernate_User_Guide.html</a:t>
            </a:r>
          </a:p>
          <a:p>
            <a:endParaRPr lang="en-US" altLang="zh-TW" dirty="0"/>
          </a:p>
          <a:p>
            <a:r>
              <a:rPr lang="en-US" altLang="zh-TW" dirty="0"/>
              <a:t>JPA Tutorial</a:t>
            </a:r>
          </a:p>
          <a:p>
            <a:pPr lvl="1"/>
            <a:r>
              <a:rPr lang="en-US" altLang="zh-TW" dirty="0"/>
              <a:t>https://www.tutorialspoint.com/jpa/index.htm</a:t>
            </a:r>
          </a:p>
          <a:p>
            <a:endParaRPr lang="en-US" altLang="zh-TW" dirty="0"/>
          </a:p>
          <a:p>
            <a:r>
              <a:rPr lang="en-US" altLang="zh-TW" dirty="0"/>
              <a:t>JPA Tutorial</a:t>
            </a:r>
          </a:p>
          <a:p>
            <a:pPr lvl="1"/>
            <a:r>
              <a:rPr lang="en-US" altLang="zh-TW" dirty="0"/>
              <a:t>https://www.javatpoint.com/jpa-tutorial</a:t>
            </a:r>
          </a:p>
          <a:p>
            <a:endParaRPr lang="en-US" altLang="zh-TW" dirty="0"/>
          </a:p>
          <a:p>
            <a:r>
              <a:rPr lang="en-US" altLang="zh-TW" dirty="0"/>
              <a:t>JPA Tutorial</a:t>
            </a:r>
          </a:p>
          <a:p>
            <a:pPr lvl="1"/>
            <a:r>
              <a:rPr lang="en-US" altLang="zh-TW" dirty="0"/>
              <a:t>http://www.java2s.com/Tutorials/Java/JPA/index.htm</a:t>
            </a:r>
          </a:p>
          <a:p>
            <a:endParaRPr lang="en-US" altLang="zh-TW" dirty="0"/>
          </a:p>
          <a:p>
            <a:r>
              <a:rPr lang="en-US" altLang="zh-TW" dirty="0"/>
              <a:t>A Guide to JPA with Spring</a:t>
            </a:r>
          </a:p>
          <a:p>
            <a:pPr lvl="1"/>
            <a:r>
              <a:rPr lang="en-US" altLang="zh-TW" dirty="0"/>
              <a:t>https://www.baeldung.com/the-persistence-layer-with-spring-and-jpa</a:t>
            </a:r>
          </a:p>
          <a:p>
            <a:pPr lvl="1"/>
            <a:endParaRPr lang="en-US" altLang="zh-TW" dirty="0"/>
          </a:p>
          <a:p>
            <a:r>
              <a:rPr lang="en-US" altLang="zh-TW" dirty="0"/>
              <a:t>Spring Framework reference</a:t>
            </a:r>
          </a:p>
          <a:p>
            <a:pPr lvl="1"/>
            <a:r>
              <a:rPr lang="en-US" altLang="zh-TW" dirty="0"/>
              <a:t>https://docs.spring.io/spring/docs/4.3.x/spring-framework-reference/html/index.html</a:t>
            </a:r>
            <a:endParaRPr lang="zh-TW" altLang="en-US" dirty="0"/>
          </a:p>
        </p:txBody>
      </p:sp>
    </p:spTree>
    <p:extLst>
      <p:ext uri="{BB962C8B-B14F-4D97-AF65-F5344CB8AC3E}">
        <p14:creationId xmlns:p14="http://schemas.microsoft.com/office/powerpoint/2010/main" val="2271923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F0B33A-2583-4F2B-BA1C-123A65EB6D91}"/>
              </a:ext>
            </a:extLst>
          </p:cNvPr>
          <p:cNvSpPr>
            <a:spLocks noGrp="1"/>
          </p:cNvSpPr>
          <p:nvPr>
            <p:ph type="title"/>
          </p:nvPr>
        </p:nvSpPr>
        <p:spPr/>
        <p:txBody>
          <a:bodyPr/>
          <a:lstStyle/>
          <a:p>
            <a:r>
              <a:rPr lang="en-US" altLang="zh-TW" dirty="0" smtClean="0"/>
              <a:t>2. Methods </a:t>
            </a:r>
            <a:r>
              <a:rPr lang="en-US" altLang="zh-TW" dirty="0"/>
              <a:t>of </a:t>
            </a:r>
            <a:r>
              <a:rPr lang="en-US" altLang="zh-TW" dirty="0" err="1"/>
              <a:t>EntityManager</a:t>
            </a:r>
            <a:endParaRPr lang="zh-TW" altLang="en-US" dirty="0"/>
          </a:p>
        </p:txBody>
      </p:sp>
      <p:sp>
        <p:nvSpPr>
          <p:cNvPr id="3" name="內容版面配置區 2">
            <a:extLst>
              <a:ext uri="{FF2B5EF4-FFF2-40B4-BE49-F238E27FC236}">
                <a16:creationId xmlns:a16="http://schemas.microsoft.com/office/drawing/2014/main" id="{00BB4059-124B-4409-A350-610151F99A70}"/>
              </a:ext>
            </a:extLst>
          </p:cNvPr>
          <p:cNvSpPr>
            <a:spLocks noGrp="1"/>
          </p:cNvSpPr>
          <p:nvPr>
            <p:ph idx="1"/>
          </p:nvPr>
        </p:nvSpPr>
        <p:spPr>
          <a:xfrm>
            <a:off x="838200" y="1825625"/>
            <a:ext cx="10515600" cy="3501290"/>
          </a:xfrm>
        </p:spPr>
        <p:txBody>
          <a:bodyPr>
            <a:normAutofit fontScale="77500" lnSpcReduction="20000"/>
          </a:bodyPr>
          <a:lstStyle/>
          <a:p>
            <a:r>
              <a:rPr lang="en-US" altLang="zh-TW" dirty="0" smtClean="0"/>
              <a:t>persist</a:t>
            </a:r>
            <a:r>
              <a:rPr lang="en-US" altLang="zh-TW" dirty="0" smtClean="0"/>
              <a:t>() </a:t>
            </a:r>
            <a:r>
              <a:rPr lang="en-US" altLang="zh-TW" dirty="0"/>
              <a:t>: make a new entity instance persistent </a:t>
            </a:r>
          </a:p>
          <a:p>
            <a:endParaRPr lang="en-US" altLang="zh-TW" dirty="0"/>
          </a:p>
          <a:p>
            <a:endParaRPr lang="en-US" altLang="zh-TW" dirty="0"/>
          </a:p>
          <a:p>
            <a:endParaRPr lang="en-US" altLang="zh-TW" dirty="0"/>
          </a:p>
          <a:p>
            <a:r>
              <a:rPr lang="en-US" altLang="zh-TW" dirty="0"/>
              <a:t>find() : obtain an entity</a:t>
            </a:r>
          </a:p>
          <a:p>
            <a:endParaRPr lang="en-US" altLang="zh-TW" dirty="0"/>
          </a:p>
          <a:p>
            <a:r>
              <a:rPr lang="en-US" altLang="zh-TW" dirty="0"/>
              <a:t>remove() : delete an entity</a:t>
            </a:r>
          </a:p>
          <a:p>
            <a:endParaRPr lang="en-US" altLang="zh-TW" dirty="0"/>
          </a:p>
          <a:p>
            <a:r>
              <a:rPr lang="en-US" altLang="zh-TW" dirty="0"/>
              <a:t>Any change to managed entities will automatically be persisted to database after transaction is committed.</a:t>
            </a:r>
          </a:p>
        </p:txBody>
      </p:sp>
      <p:sp>
        <p:nvSpPr>
          <p:cNvPr id="4" name="Rectangle 1">
            <a:extLst>
              <a:ext uri="{FF2B5EF4-FFF2-40B4-BE49-F238E27FC236}">
                <a16:creationId xmlns:a16="http://schemas.microsoft.com/office/drawing/2014/main" id="{E53CEA8C-30B2-43EA-96DB-2FF4ED3F6ACE}"/>
              </a:ext>
            </a:extLst>
          </p:cNvPr>
          <p:cNvSpPr>
            <a:spLocks noChangeArrowheads="1"/>
          </p:cNvSpPr>
          <p:nvPr/>
        </p:nvSpPr>
        <p:spPr bwMode="auto">
          <a:xfrm>
            <a:off x="1639758" y="2214179"/>
            <a:ext cx="2564805" cy="86177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new</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setId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Droid Sans Mono"/>
              </a:rPr>
              <a:t>1L</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setName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"John Doe"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persist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en-US" altLang="zh-TW" sz="1400" b="0" i="0" u="none" strike="noStrike" cap="none" normalizeH="0" baseline="0" dirty="0">
              <a:ln>
                <a:noFill/>
              </a:ln>
              <a:solidFill>
                <a:schemeClr val="tx1"/>
              </a:solidFill>
              <a:effectLst/>
            </a:endParaRPr>
          </a:p>
        </p:txBody>
      </p:sp>
      <p:sp>
        <p:nvSpPr>
          <p:cNvPr id="6" name="Rectangle 3">
            <a:extLst>
              <a:ext uri="{FF2B5EF4-FFF2-40B4-BE49-F238E27FC236}">
                <a16:creationId xmlns:a16="http://schemas.microsoft.com/office/drawing/2014/main" id="{AACB2612-EB0D-482C-8AC5-79455862D584}"/>
              </a:ext>
            </a:extLst>
          </p:cNvPr>
          <p:cNvSpPr>
            <a:spLocks noChangeArrowheads="1"/>
          </p:cNvSpPr>
          <p:nvPr/>
        </p:nvSpPr>
        <p:spPr bwMode="auto">
          <a:xfrm>
            <a:off x="1639758" y="4311277"/>
            <a:ext cx="2633734" cy="21544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remove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862A8FAA-1859-46BF-8176-834A32A6F4AB}"/>
              </a:ext>
            </a:extLst>
          </p:cNvPr>
          <p:cNvSpPr>
            <a:spLocks noChangeArrowheads="1"/>
          </p:cNvSpPr>
          <p:nvPr/>
        </p:nvSpPr>
        <p:spPr bwMode="auto">
          <a:xfrm>
            <a:off x="1639758" y="3590583"/>
            <a:ext cx="4967707" cy="21544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find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personId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E9124190-CBC2-42C3-A3C1-CA66F66BAD26}"/>
              </a:ext>
            </a:extLst>
          </p:cNvPr>
          <p:cNvSpPr>
            <a:spLocks noChangeArrowheads="1"/>
          </p:cNvSpPr>
          <p:nvPr/>
        </p:nvSpPr>
        <p:spPr bwMode="auto">
          <a:xfrm>
            <a:off x="1639758" y="5326915"/>
            <a:ext cx="4977325" cy="430887"/>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find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personId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setName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"John Doe"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p:txBody>
      </p:sp>
    </p:spTree>
    <p:extLst>
      <p:ext uri="{BB962C8B-B14F-4D97-AF65-F5344CB8AC3E}">
        <p14:creationId xmlns:p14="http://schemas.microsoft.com/office/powerpoint/2010/main" val="34694842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F1769F-82A7-45DA-B0DB-6EBA76F9537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D619784-054B-429D-BF64-675B4F0FA8F7}"/>
              </a:ext>
            </a:extLst>
          </p:cNvPr>
          <p:cNvSpPr>
            <a:spLocks noGrp="1"/>
          </p:cNvSpPr>
          <p:nvPr>
            <p:ph idx="1"/>
          </p:nvPr>
        </p:nvSpPr>
        <p:spPr/>
        <p:txBody>
          <a:bodyPr/>
          <a:lstStyle/>
          <a:p>
            <a:r>
              <a:rPr lang="en-US" altLang="zh-TW" dirty="0"/>
              <a:t>refresh() : reload an entity instance from the associated database</a:t>
            </a:r>
          </a:p>
          <a:p>
            <a:r>
              <a:rPr lang="en-US" altLang="zh-TW" dirty="0"/>
              <a:t>detach() : remove the object and its collections from the persistence context</a:t>
            </a:r>
          </a:p>
          <a:p>
            <a:r>
              <a:rPr lang="en-US" altLang="zh-TW" dirty="0"/>
              <a:t>merge() : re-associating the detached entity instance with the current persistence context</a:t>
            </a:r>
          </a:p>
          <a:p>
            <a:r>
              <a:rPr lang="en-US" altLang="zh-TW" dirty="0"/>
              <a:t>contains() : verify the state of entities and collections in relation to the persistence context.</a:t>
            </a:r>
          </a:p>
          <a:p>
            <a:endParaRPr lang="en-US" altLang="zh-TW" dirty="0"/>
          </a:p>
          <a:p>
            <a:endParaRPr lang="zh-TW" altLang="en-US" dirty="0"/>
          </a:p>
        </p:txBody>
      </p:sp>
    </p:spTree>
    <p:extLst>
      <p:ext uri="{BB962C8B-B14F-4D97-AF65-F5344CB8AC3E}">
        <p14:creationId xmlns:p14="http://schemas.microsoft.com/office/powerpoint/2010/main" val="38260221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6D6008-EACF-4416-A262-BC0F422547CB}"/>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CD104A1E-FA9E-4DCE-89BC-E2F71F98ACF2}"/>
              </a:ext>
            </a:extLst>
          </p:cNvPr>
          <p:cNvSpPr>
            <a:spLocks noGrp="1"/>
          </p:cNvSpPr>
          <p:nvPr>
            <p:ph idx="1"/>
          </p:nvPr>
        </p:nvSpPr>
        <p:spPr/>
        <p:txBody>
          <a:bodyPr>
            <a:normAutofit/>
          </a:bodyPr>
          <a:lstStyle/>
          <a:p>
            <a:r>
              <a:rPr lang="en-US" altLang="zh-TW" dirty="0"/>
              <a:t>The JPA </a:t>
            </a:r>
            <a:r>
              <a:rPr lang="en-US" altLang="zh-TW" dirty="0" err="1"/>
              <a:t>PersistenceException</a:t>
            </a:r>
            <a:r>
              <a:rPr lang="en-US" altLang="zh-TW" dirty="0"/>
              <a:t> wraps most of the errors that can occur in the persistence layer.</a:t>
            </a:r>
            <a:endParaRPr lang="zh-TW" altLang="en-US" dirty="0"/>
          </a:p>
          <a:p>
            <a:endParaRPr lang="en-US" altLang="zh-TW" dirty="0"/>
          </a:p>
          <a:p>
            <a:r>
              <a:rPr lang="en-US" altLang="zh-TW" dirty="0"/>
              <a:t>If the JPA </a:t>
            </a:r>
            <a:r>
              <a:rPr lang="en-US" altLang="zh-TW" dirty="0" err="1"/>
              <a:t>EntityManager</a:t>
            </a:r>
            <a:r>
              <a:rPr lang="en-US" altLang="zh-TW" dirty="0"/>
              <a:t> throws an exception, including any JDBC </a:t>
            </a:r>
            <a:r>
              <a:rPr lang="en-US" altLang="zh-TW" dirty="0" err="1"/>
              <a:t>SQLException</a:t>
            </a:r>
            <a:r>
              <a:rPr lang="en-US" altLang="zh-TW" dirty="0"/>
              <a:t>, you have to immediately </a:t>
            </a:r>
          </a:p>
          <a:p>
            <a:pPr lvl="1"/>
            <a:r>
              <a:rPr lang="en-US" altLang="zh-TW" dirty="0"/>
              <a:t>rollback the database transaction </a:t>
            </a:r>
          </a:p>
          <a:p>
            <a:pPr lvl="1"/>
            <a:r>
              <a:rPr lang="en-US" altLang="zh-TW" dirty="0"/>
              <a:t>and close the current </a:t>
            </a:r>
            <a:r>
              <a:rPr lang="en-US" altLang="zh-TW" dirty="0" err="1"/>
              <a:t>EntityManager</a:t>
            </a:r>
            <a:r>
              <a:rPr lang="en-US" altLang="zh-TW" dirty="0"/>
              <a:t>.</a:t>
            </a:r>
          </a:p>
          <a:p>
            <a:pPr lvl="1"/>
            <a:endParaRPr lang="en-US" altLang="zh-TW" dirty="0"/>
          </a:p>
        </p:txBody>
      </p:sp>
    </p:spTree>
    <p:extLst>
      <p:ext uri="{BB962C8B-B14F-4D97-AF65-F5344CB8AC3E}">
        <p14:creationId xmlns:p14="http://schemas.microsoft.com/office/powerpoint/2010/main" val="2225694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7EE5BD-7823-4AE9-9CF2-3538BF4B8F64}"/>
              </a:ext>
            </a:extLst>
          </p:cNvPr>
          <p:cNvSpPr>
            <a:spLocks noGrp="1"/>
          </p:cNvSpPr>
          <p:nvPr>
            <p:ph type="title"/>
          </p:nvPr>
        </p:nvSpPr>
        <p:spPr/>
        <p:txBody>
          <a:bodyPr/>
          <a:lstStyle/>
          <a:p>
            <a:r>
              <a:rPr lang="en-US" altLang="zh-TW" dirty="0" smtClean="0"/>
              <a:t>3. Event </a:t>
            </a:r>
            <a:r>
              <a:rPr lang="en-US" altLang="zh-TW" dirty="0"/>
              <a:t>Handling</a:t>
            </a:r>
            <a:endParaRPr lang="zh-TW" altLang="en-US" dirty="0"/>
          </a:p>
        </p:txBody>
      </p:sp>
      <p:sp>
        <p:nvSpPr>
          <p:cNvPr id="3" name="內容版面配置區 2">
            <a:extLst>
              <a:ext uri="{FF2B5EF4-FFF2-40B4-BE49-F238E27FC236}">
                <a16:creationId xmlns:a16="http://schemas.microsoft.com/office/drawing/2014/main" id="{8F72748D-9157-4F5C-BE0C-79854889853C}"/>
              </a:ext>
            </a:extLst>
          </p:cNvPr>
          <p:cNvSpPr>
            <a:spLocks noGrp="1"/>
          </p:cNvSpPr>
          <p:nvPr>
            <p:ph idx="1"/>
          </p:nvPr>
        </p:nvSpPr>
        <p:spPr/>
        <p:txBody>
          <a:bodyPr/>
          <a:lstStyle/>
          <a:p>
            <a:r>
              <a:rPr lang="en-US" altLang="zh-TW" dirty="0"/>
              <a:t>annotate methods on the entity class to receive notifications of a particular entity lifecycle event(s).</a:t>
            </a:r>
            <a:endParaRPr lang="zh-TW" altLang="en-US" dirty="0"/>
          </a:p>
        </p:txBody>
      </p:sp>
      <p:graphicFrame>
        <p:nvGraphicFramePr>
          <p:cNvPr id="5" name="表格 4">
            <a:extLst>
              <a:ext uri="{FF2B5EF4-FFF2-40B4-BE49-F238E27FC236}">
                <a16:creationId xmlns:a16="http://schemas.microsoft.com/office/drawing/2014/main" id="{F6DD0D7D-38E7-4478-970A-5272DAE60BFE}"/>
              </a:ext>
            </a:extLst>
          </p:cNvPr>
          <p:cNvGraphicFramePr>
            <a:graphicFrameLocks noGrp="1"/>
          </p:cNvGraphicFramePr>
          <p:nvPr>
            <p:extLst>
              <p:ext uri="{D42A27DB-BD31-4B8C-83A1-F6EECF244321}">
                <p14:modId xmlns:p14="http://schemas.microsoft.com/office/powerpoint/2010/main" val="3089785935"/>
              </p:ext>
            </p:extLst>
          </p:nvPr>
        </p:nvGraphicFramePr>
        <p:xfrm>
          <a:off x="1810869" y="2680447"/>
          <a:ext cx="7535900" cy="3843812"/>
        </p:xfrm>
        <a:graphic>
          <a:graphicData uri="http://schemas.openxmlformats.org/drawingml/2006/table">
            <a:tbl>
              <a:tblPr firstRow="1" bandRow="1">
                <a:tableStyleId>{F5AB1C69-6EDB-4FF4-983F-18BD219EF322}</a:tableStyleId>
              </a:tblPr>
              <a:tblGrid>
                <a:gridCol w="1810872">
                  <a:extLst>
                    <a:ext uri="{9D8B030D-6E8A-4147-A177-3AD203B41FA5}">
                      <a16:colId xmlns:a16="http://schemas.microsoft.com/office/drawing/2014/main" val="1846632215"/>
                    </a:ext>
                  </a:extLst>
                </a:gridCol>
                <a:gridCol w="5725028">
                  <a:extLst>
                    <a:ext uri="{9D8B030D-6E8A-4147-A177-3AD203B41FA5}">
                      <a16:colId xmlns:a16="http://schemas.microsoft.com/office/drawing/2014/main" val="1954260059"/>
                    </a:ext>
                  </a:extLst>
                </a:gridCol>
              </a:tblGrid>
              <a:tr h="254163">
                <a:tc>
                  <a:txBody>
                    <a:bodyPr/>
                    <a:lstStyle/>
                    <a:p>
                      <a:pPr algn="l" rtl="0" fontAlgn="t"/>
                      <a:r>
                        <a:rPr lang="en-US" sz="1400">
                          <a:effectLst/>
                        </a:rPr>
                        <a:t>Type</a:t>
                      </a:r>
                      <a:endParaRPr lang="en-US" sz="1400" b="1">
                        <a:effectLst/>
                      </a:endParaRPr>
                    </a:p>
                  </a:txBody>
                  <a:tcPr marL="63990" marR="63990" marT="31995" marB="31995"/>
                </a:tc>
                <a:tc>
                  <a:txBody>
                    <a:bodyPr/>
                    <a:lstStyle/>
                    <a:p>
                      <a:pPr algn="l" rtl="0" fontAlgn="t"/>
                      <a:r>
                        <a:rPr lang="en-US" sz="1400">
                          <a:effectLst/>
                        </a:rPr>
                        <a:t>Description</a:t>
                      </a:r>
                      <a:endParaRPr lang="en-US" sz="1400" b="1">
                        <a:effectLst/>
                      </a:endParaRPr>
                    </a:p>
                  </a:txBody>
                  <a:tcPr marL="63990" marR="63990" marT="31995" marB="31995"/>
                </a:tc>
                <a:extLst>
                  <a:ext uri="{0D108BD9-81ED-4DB2-BD59-A6C34878D82A}">
                    <a16:rowId xmlns:a16="http://schemas.microsoft.com/office/drawing/2014/main" val="2186135423"/>
                  </a:ext>
                </a:extLst>
              </a:tr>
              <a:tr h="577173">
                <a:tc>
                  <a:txBody>
                    <a:bodyPr/>
                    <a:lstStyle/>
                    <a:p>
                      <a:pPr algn="l" rtl="0" fontAlgn="t"/>
                      <a:r>
                        <a:rPr lang="en-US" sz="1400">
                          <a:effectLst/>
                        </a:rPr>
                        <a:t>@PrePersist</a:t>
                      </a:r>
                      <a:endParaRPr lang="en-US" sz="1400" b="0">
                        <a:effectLst/>
                        <a:latin typeface="inherit"/>
                      </a:endParaRPr>
                    </a:p>
                  </a:txBody>
                  <a:tcPr marL="63990" marR="63990" marT="31995" marB="31995"/>
                </a:tc>
                <a:tc>
                  <a:txBody>
                    <a:bodyPr/>
                    <a:lstStyle/>
                    <a:p>
                      <a:pPr algn="l" rtl="0" fontAlgn="t"/>
                      <a:r>
                        <a:rPr lang="en-US" sz="1400">
                          <a:effectLst/>
                        </a:rPr>
                        <a:t>Executed before the entity manager persist operation is actually executed or cascaded. This call is synchronous with the persist operation.</a:t>
                      </a:r>
                      <a:endParaRPr lang="en-US" sz="1400" b="0">
                        <a:effectLst/>
                        <a:latin typeface="inherit"/>
                      </a:endParaRPr>
                    </a:p>
                  </a:txBody>
                  <a:tcPr marL="63990" marR="63990" marT="31995" marB="31995"/>
                </a:tc>
                <a:extLst>
                  <a:ext uri="{0D108BD9-81ED-4DB2-BD59-A6C34878D82A}">
                    <a16:rowId xmlns:a16="http://schemas.microsoft.com/office/drawing/2014/main" val="1277477544"/>
                  </a:ext>
                </a:extLst>
              </a:tr>
              <a:tr h="577173">
                <a:tc>
                  <a:txBody>
                    <a:bodyPr/>
                    <a:lstStyle/>
                    <a:p>
                      <a:pPr algn="l" rtl="0" fontAlgn="t"/>
                      <a:r>
                        <a:rPr lang="en-US" sz="1400">
                          <a:effectLst/>
                        </a:rPr>
                        <a:t>@PreRemove</a:t>
                      </a:r>
                      <a:endParaRPr lang="en-US" sz="1400" b="0">
                        <a:effectLst/>
                        <a:latin typeface="inherit"/>
                      </a:endParaRPr>
                    </a:p>
                  </a:txBody>
                  <a:tcPr marL="63990" marR="63990" marT="31995" marB="31995"/>
                </a:tc>
                <a:tc>
                  <a:txBody>
                    <a:bodyPr/>
                    <a:lstStyle/>
                    <a:p>
                      <a:pPr algn="l" rtl="0" fontAlgn="t"/>
                      <a:r>
                        <a:rPr lang="en-US" sz="1400">
                          <a:effectLst/>
                        </a:rPr>
                        <a:t>Executed before the entity manager remove operation is actually executed or cascaded. This call is synchronous with the remove operation.</a:t>
                      </a:r>
                      <a:endParaRPr lang="en-US" sz="1400" b="0">
                        <a:effectLst/>
                        <a:latin typeface="inherit"/>
                      </a:endParaRPr>
                    </a:p>
                  </a:txBody>
                  <a:tcPr marL="63990" marR="63990" marT="31995" marB="31995"/>
                </a:tc>
                <a:extLst>
                  <a:ext uri="{0D108BD9-81ED-4DB2-BD59-A6C34878D82A}">
                    <a16:rowId xmlns:a16="http://schemas.microsoft.com/office/drawing/2014/main" val="2070754042"/>
                  </a:ext>
                </a:extLst>
              </a:tr>
              <a:tr h="576398">
                <a:tc>
                  <a:txBody>
                    <a:bodyPr/>
                    <a:lstStyle/>
                    <a:p>
                      <a:pPr algn="l" rtl="0" fontAlgn="t"/>
                      <a:r>
                        <a:rPr lang="en-US" sz="1400" dirty="0">
                          <a:effectLst/>
                        </a:rPr>
                        <a:t>@</a:t>
                      </a:r>
                      <a:r>
                        <a:rPr lang="en-US" sz="1400" dirty="0" err="1">
                          <a:effectLst/>
                        </a:rPr>
                        <a:t>PostPersist</a:t>
                      </a:r>
                      <a:endParaRPr lang="en-US" sz="1400" b="0" dirty="0">
                        <a:effectLst/>
                        <a:latin typeface="inherit"/>
                      </a:endParaRPr>
                    </a:p>
                  </a:txBody>
                  <a:tcPr marL="63990" marR="63990" marT="31995" marB="31995"/>
                </a:tc>
                <a:tc>
                  <a:txBody>
                    <a:bodyPr/>
                    <a:lstStyle/>
                    <a:p>
                      <a:pPr algn="l" rtl="0" fontAlgn="t"/>
                      <a:r>
                        <a:rPr lang="en-US" sz="1400" dirty="0">
                          <a:effectLst/>
                        </a:rPr>
                        <a:t>Executed after the entity manager persist operation is actually executed or cascaded. This call is invoked after the database INSERT is executed.</a:t>
                      </a:r>
                      <a:endParaRPr lang="en-US" sz="1400" b="0" dirty="0">
                        <a:effectLst/>
                        <a:latin typeface="inherit"/>
                      </a:endParaRPr>
                    </a:p>
                  </a:txBody>
                  <a:tcPr marL="63990" marR="63990" marT="31995" marB="31995"/>
                </a:tc>
                <a:extLst>
                  <a:ext uri="{0D108BD9-81ED-4DB2-BD59-A6C34878D82A}">
                    <a16:rowId xmlns:a16="http://schemas.microsoft.com/office/drawing/2014/main" val="3962861645"/>
                  </a:ext>
                </a:extLst>
              </a:tr>
              <a:tr h="577173">
                <a:tc>
                  <a:txBody>
                    <a:bodyPr/>
                    <a:lstStyle/>
                    <a:p>
                      <a:pPr algn="l" rtl="0" fontAlgn="t"/>
                      <a:r>
                        <a:rPr lang="en-US" sz="1400">
                          <a:effectLst/>
                        </a:rPr>
                        <a:t>@PostRemove</a:t>
                      </a:r>
                      <a:endParaRPr lang="en-US" sz="1400" b="0">
                        <a:effectLst/>
                        <a:latin typeface="inherit"/>
                      </a:endParaRPr>
                    </a:p>
                  </a:txBody>
                  <a:tcPr marL="63990" marR="63990" marT="31995" marB="31995"/>
                </a:tc>
                <a:tc>
                  <a:txBody>
                    <a:bodyPr/>
                    <a:lstStyle/>
                    <a:p>
                      <a:pPr algn="l" rtl="0" fontAlgn="t"/>
                      <a:r>
                        <a:rPr lang="en-US" sz="1400">
                          <a:effectLst/>
                        </a:rPr>
                        <a:t>Executed after the entity manager remove operation is actually executed or cascaded. This call is synchronous with the remove operation.</a:t>
                      </a:r>
                      <a:endParaRPr lang="en-US" sz="1400" b="0">
                        <a:effectLst/>
                        <a:latin typeface="inherit"/>
                      </a:endParaRPr>
                    </a:p>
                  </a:txBody>
                  <a:tcPr marL="63990" marR="63990" marT="31995" marB="31995"/>
                </a:tc>
                <a:extLst>
                  <a:ext uri="{0D108BD9-81ED-4DB2-BD59-A6C34878D82A}">
                    <a16:rowId xmlns:a16="http://schemas.microsoft.com/office/drawing/2014/main" val="2319624714"/>
                  </a:ext>
                </a:extLst>
              </a:tr>
              <a:tr h="404022">
                <a:tc>
                  <a:txBody>
                    <a:bodyPr/>
                    <a:lstStyle/>
                    <a:p>
                      <a:pPr algn="l" rtl="0" fontAlgn="t"/>
                      <a:r>
                        <a:rPr lang="en-US" sz="1400">
                          <a:effectLst/>
                        </a:rPr>
                        <a:t>@PreUpdate</a:t>
                      </a:r>
                      <a:endParaRPr lang="en-US" sz="1400" b="0">
                        <a:effectLst/>
                        <a:latin typeface="inherit"/>
                      </a:endParaRPr>
                    </a:p>
                  </a:txBody>
                  <a:tcPr marL="63990" marR="63990" marT="31995" marB="31995"/>
                </a:tc>
                <a:tc>
                  <a:txBody>
                    <a:bodyPr/>
                    <a:lstStyle/>
                    <a:p>
                      <a:pPr algn="l" rtl="0" fontAlgn="t"/>
                      <a:r>
                        <a:rPr lang="en-US" sz="1400">
                          <a:effectLst/>
                        </a:rPr>
                        <a:t>Executed before the database UPDATE operation.</a:t>
                      </a:r>
                      <a:endParaRPr lang="en-US" sz="1400" b="0">
                        <a:effectLst/>
                        <a:latin typeface="inherit"/>
                      </a:endParaRPr>
                    </a:p>
                  </a:txBody>
                  <a:tcPr marL="63990" marR="63990" marT="31995" marB="31995"/>
                </a:tc>
                <a:extLst>
                  <a:ext uri="{0D108BD9-81ED-4DB2-BD59-A6C34878D82A}">
                    <a16:rowId xmlns:a16="http://schemas.microsoft.com/office/drawing/2014/main" val="370872192"/>
                  </a:ext>
                </a:extLst>
              </a:tr>
              <a:tr h="254163">
                <a:tc>
                  <a:txBody>
                    <a:bodyPr/>
                    <a:lstStyle/>
                    <a:p>
                      <a:pPr algn="l" rtl="0" fontAlgn="t"/>
                      <a:r>
                        <a:rPr lang="en-US" sz="1400">
                          <a:effectLst/>
                        </a:rPr>
                        <a:t>@PostUpdate</a:t>
                      </a:r>
                      <a:endParaRPr lang="en-US" sz="1400" b="0">
                        <a:effectLst/>
                        <a:latin typeface="inherit"/>
                      </a:endParaRPr>
                    </a:p>
                  </a:txBody>
                  <a:tcPr marL="63990" marR="63990" marT="31995" marB="31995"/>
                </a:tc>
                <a:tc>
                  <a:txBody>
                    <a:bodyPr/>
                    <a:lstStyle/>
                    <a:p>
                      <a:pPr algn="l" rtl="0" fontAlgn="t"/>
                      <a:r>
                        <a:rPr lang="en-US" sz="1400">
                          <a:effectLst/>
                        </a:rPr>
                        <a:t>Executed after the database UPDATE operation.</a:t>
                      </a:r>
                      <a:endParaRPr lang="en-US" sz="1400" b="0">
                        <a:effectLst/>
                        <a:latin typeface="inherit"/>
                      </a:endParaRPr>
                    </a:p>
                  </a:txBody>
                  <a:tcPr marL="63990" marR="63990" marT="31995" marB="31995"/>
                </a:tc>
                <a:extLst>
                  <a:ext uri="{0D108BD9-81ED-4DB2-BD59-A6C34878D82A}">
                    <a16:rowId xmlns:a16="http://schemas.microsoft.com/office/drawing/2014/main" val="1084007640"/>
                  </a:ext>
                </a:extLst>
              </a:tr>
              <a:tr h="577173">
                <a:tc>
                  <a:txBody>
                    <a:bodyPr/>
                    <a:lstStyle/>
                    <a:p>
                      <a:pPr algn="l" rtl="0" fontAlgn="t"/>
                      <a:r>
                        <a:rPr lang="en-US" sz="1400">
                          <a:effectLst/>
                        </a:rPr>
                        <a:t>@PostLoad</a:t>
                      </a:r>
                      <a:endParaRPr lang="en-US" sz="1400" b="0">
                        <a:effectLst/>
                        <a:latin typeface="inherit"/>
                      </a:endParaRPr>
                    </a:p>
                  </a:txBody>
                  <a:tcPr marL="63990" marR="63990" marT="31995" marB="31995"/>
                </a:tc>
                <a:tc>
                  <a:txBody>
                    <a:bodyPr/>
                    <a:lstStyle/>
                    <a:p>
                      <a:pPr algn="l" rtl="0" fontAlgn="t"/>
                      <a:r>
                        <a:rPr lang="en-US" sz="1400" dirty="0">
                          <a:effectLst/>
                        </a:rPr>
                        <a:t>Executed after an entity has been loaded into the current persistence context or an entity has been refreshed.</a:t>
                      </a:r>
                      <a:endParaRPr lang="en-US" sz="1400" b="0" dirty="0">
                        <a:effectLst/>
                        <a:latin typeface="inherit"/>
                      </a:endParaRPr>
                    </a:p>
                  </a:txBody>
                  <a:tcPr marL="63990" marR="63990" marT="31995" marB="31995"/>
                </a:tc>
                <a:extLst>
                  <a:ext uri="{0D108BD9-81ED-4DB2-BD59-A6C34878D82A}">
                    <a16:rowId xmlns:a16="http://schemas.microsoft.com/office/drawing/2014/main" val="3024698712"/>
                  </a:ext>
                </a:extLst>
              </a:tr>
            </a:tbl>
          </a:graphicData>
        </a:graphic>
      </p:graphicFrame>
    </p:spTree>
    <p:extLst>
      <p:ext uri="{BB962C8B-B14F-4D97-AF65-F5344CB8AC3E}">
        <p14:creationId xmlns:p14="http://schemas.microsoft.com/office/powerpoint/2010/main" val="269536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92BFFC-1314-41F9-A993-5D1DD7217646}"/>
              </a:ext>
            </a:extLst>
          </p:cNvPr>
          <p:cNvSpPr>
            <a:spLocks noGrp="1"/>
          </p:cNvSpPr>
          <p:nvPr>
            <p:ph type="title"/>
          </p:nvPr>
        </p:nvSpPr>
        <p:spPr/>
        <p:txBody>
          <a:bodyPr/>
          <a:lstStyle/>
          <a:p>
            <a:r>
              <a:rPr lang="en-US" altLang="zh-TW" dirty="0"/>
              <a:t>example</a:t>
            </a:r>
            <a:endParaRPr lang="zh-TW" altLang="en-US" dirty="0"/>
          </a:p>
        </p:txBody>
      </p:sp>
      <p:sp>
        <p:nvSpPr>
          <p:cNvPr id="5" name="矩形 4">
            <a:extLst>
              <a:ext uri="{FF2B5EF4-FFF2-40B4-BE49-F238E27FC236}">
                <a16:creationId xmlns:a16="http://schemas.microsoft.com/office/drawing/2014/main" id="{491EC37D-D834-4A1A-B7CD-FA06CF10CBC4}"/>
              </a:ext>
            </a:extLst>
          </p:cNvPr>
          <p:cNvSpPr/>
          <p:nvPr/>
        </p:nvSpPr>
        <p:spPr>
          <a:xfrm>
            <a:off x="1622612" y="1586768"/>
            <a:ext cx="8148918" cy="5047536"/>
          </a:xfrm>
          <a:prstGeom prst="rect">
            <a:avLst/>
          </a:prstGeom>
        </p:spPr>
        <p:txBody>
          <a:bodyPr wrap="square">
            <a:spAutoFit/>
          </a:bodyPr>
          <a:lstStyle/>
          <a:p>
            <a:r>
              <a:rPr lang="en-US" altLang="zh-TW" sz="1400" dirty="0">
                <a:solidFill>
                  <a:srgbClr val="646464"/>
                </a:solidFill>
                <a:latin typeface="Consolas" panose="020B0609020204030204" pitchFamily="49" charset="0"/>
              </a:rPr>
              <a:t>@Entity</a:t>
            </a:r>
          </a:p>
          <a:p>
            <a:r>
              <a:rPr lang="en-US" altLang="zh-TW" sz="1400" dirty="0">
                <a:solidFill>
                  <a:srgbClr val="646464"/>
                </a:solidFill>
                <a:latin typeface="Consolas" panose="020B0609020204030204" pitchFamily="49" charset="0"/>
              </a:rPr>
              <a:t>@Table</a:t>
            </a:r>
            <a:r>
              <a:rPr lang="en-US" altLang="zh-TW" sz="1400" dirty="0">
                <a:solidFill>
                  <a:srgbClr val="000000"/>
                </a:solidFill>
                <a:latin typeface="Consolas" panose="020B0609020204030204" pitchFamily="49" charset="0"/>
              </a:rPr>
              <a:t>(name = </a:t>
            </a:r>
            <a:r>
              <a:rPr lang="en-US" altLang="zh-TW" sz="1400" dirty="0">
                <a:solidFill>
                  <a:srgbClr val="2A00FF"/>
                </a:solidFill>
                <a:latin typeface="Consolas" panose="020B0609020204030204" pitchFamily="49" charset="0"/>
              </a:rPr>
              <a:t>"PERSON"</a:t>
            </a:r>
            <a:r>
              <a:rPr lang="en-US" altLang="zh-TW" sz="1400" dirty="0">
                <a:solidFill>
                  <a:srgbClr val="000000"/>
                </a:solidFill>
                <a:latin typeface="Consolas" panose="020B0609020204030204" pitchFamily="49" charset="0"/>
              </a:rPr>
              <a:t>)</a:t>
            </a:r>
          </a:p>
          <a:p>
            <a:r>
              <a:rPr lang="en-US" altLang="zh-TW" sz="1400" b="1" dirty="0">
                <a:solidFill>
                  <a:srgbClr val="7F0055"/>
                </a:solidFill>
                <a:latin typeface="Consolas" panose="020B0609020204030204" pitchFamily="49" charset="0"/>
              </a:rPr>
              <a:t>public</a:t>
            </a:r>
            <a:r>
              <a:rPr lang="en-US" altLang="zh-TW" sz="1400" b="1" dirty="0">
                <a:solidFill>
                  <a:srgbClr val="000000"/>
                </a:solidFill>
                <a:latin typeface="Consolas" panose="020B0609020204030204" pitchFamily="49" charset="0"/>
              </a:rPr>
              <a:t> </a:t>
            </a:r>
            <a:r>
              <a:rPr lang="en-US" altLang="zh-TW" sz="1400" b="1" dirty="0">
                <a:solidFill>
                  <a:srgbClr val="7F0055"/>
                </a:solidFill>
                <a:latin typeface="Consolas" panose="020B0609020204030204" pitchFamily="49" charset="0"/>
              </a:rPr>
              <a:t>class</a:t>
            </a:r>
            <a:r>
              <a:rPr lang="en-US" altLang="zh-TW" sz="1400" b="1" dirty="0">
                <a:solidFill>
                  <a:srgbClr val="000000"/>
                </a:solidFill>
                <a:latin typeface="Consolas" panose="020B0609020204030204" pitchFamily="49" charset="0"/>
              </a:rPr>
              <a:t> Person {</a:t>
            </a:r>
          </a:p>
          <a:p>
            <a:r>
              <a:rPr lang="en-US" altLang="zh-TW" sz="1400" dirty="0"/>
              <a:t>    @Transient</a:t>
            </a:r>
          </a:p>
          <a:p>
            <a:r>
              <a:rPr lang="en-US" altLang="zh-TW" sz="1400" b="1" dirty="0"/>
              <a:t>    private final static Logger </a:t>
            </a:r>
            <a:r>
              <a:rPr lang="en-US" altLang="zh-TW" sz="1400" b="1" i="1" dirty="0" err="1"/>
              <a:t>logger</a:t>
            </a:r>
            <a:r>
              <a:rPr lang="en-US" altLang="zh-TW" sz="1400" b="1" i="1" dirty="0"/>
              <a:t> = </a:t>
            </a:r>
            <a:r>
              <a:rPr lang="en-US" altLang="zh-TW" sz="1400" b="1" i="1" dirty="0" err="1"/>
              <a:t>LoggerFactory.getLogger</a:t>
            </a:r>
            <a:r>
              <a:rPr lang="en-US" altLang="zh-TW" sz="1400" b="1" i="1" dirty="0"/>
              <a:t>(</a:t>
            </a:r>
            <a:r>
              <a:rPr lang="en-US" altLang="zh-TW" sz="1400" b="1" i="1" dirty="0" err="1"/>
              <a:t>Person.class</a:t>
            </a:r>
            <a:r>
              <a:rPr lang="en-US" altLang="zh-TW" sz="1400" b="1" i="1" dirty="0"/>
              <a:t>);</a:t>
            </a:r>
          </a:p>
          <a:p>
            <a:endParaRPr lang="zh-TW" altLang="en-US" sz="1400" dirty="0"/>
          </a:p>
          <a:p>
            <a:r>
              <a:rPr lang="en-US" altLang="zh-TW" sz="1400" dirty="0"/>
              <a:t>    @Id</a:t>
            </a:r>
          </a:p>
          <a:p>
            <a:r>
              <a:rPr lang="en-US" altLang="zh-TW" sz="1400" dirty="0"/>
              <a:t>    @Column(name = "id")</a:t>
            </a:r>
          </a:p>
          <a:p>
            <a:r>
              <a:rPr lang="en-US" altLang="zh-TW" sz="1400" dirty="0"/>
              <a:t>    @</a:t>
            </a:r>
            <a:r>
              <a:rPr lang="en-US" altLang="zh-TW" sz="1400" dirty="0" err="1"/>
              <a:t>GeneratedValue</a:t>
            </a:r>
            <a:r>
              <a:rPr lang="en-US" altLang="zh-TW" sz="1400" dirty="0"/>
              <a:t>(strategy = </a:t>
            </a:r>
            <a:r>
              <a:rPr lang="en-US" altLang="zh-TW" sz="1400" dirty="0" err="1"/>
              <a:t>GenerationType.</a:t>
            </a:r>
            <a:r>
              <a:rPr lang="en-US" altLang="zh-TW" sz="1400" b="1" i="1" dirty="0" err="1"/>
              <a:t>IDENTITY</a:t>
            </a:r>
            <a:r>
              <a:rPr lang="en-US" altLang="zh-TW" sz="1400" b="1" i="1" dirty="0"/>
              <a:t>)</a:t>
            </a:r>
          </a:p>
          <a:p>
            <a:r>
              <a:rPr lang="en-US" altLang="zh-TW" sz="1400" b="1" dirty="0"/>
              <a:t>    private int id;</a:t>
            </a:r>
          </a:p>
          <a:p>
            <a:r>
              <a:rPr lang="en-US" altLang="zh-TW" sz="1400" b="1" dirty="0"/>
              <a:t>    private String name;</a:t>
            </a:r>
          </a:p>
          <a:p>
            <a:r>
              <a:rPr lang="en-US" altLang="zh-TW" sz="1400" b="1" dirty="0"/>
              <a:t>    private String country;</a:t>
            </a:r>
          </a:p>
          <a:p>
            <a:r>
              <a:rPr lang="en-US" altLang="zh-TW" sz="1400" b="1" dirty="0"/>
              <a:t>    private Date </a:t>
            </a:r>
            <a:r>
              <a:rPr lang="en-US" altLang="zh-TW" sz="1400" b="1" dirty="0" err="1"/>
              <a:t>modifyDate</a:t>
            </a:r>
            <a:r>
              <a:rPr lang="en-US" altLang="zh-TW" sz="1400" b="1" dirty="0"/>
              <a:t>;</a:t>
            </a:r>
          </a:p>
          <a:p>
            <a:endParaRPr lang="en-US" altLang="zh-TW" sz="1400" b="1" dirty="0"/>
          </a:p>
          <a:p>
            <a:r>
              <a:rPr lang="en-US" altLang="zh-TW" sz="1400" b="1" dirty="0"/>
              <a:t>    /*   </a:t>
            </a:r>
            <a:r>
              <a:rPr lang="zh-TW" altLang="en-US" sz="1400" b="1" dirty="0"/>
              <a:t>中間省略  </a:t>
            </a:r>
            <a:r>
              <a:rPr lang="en-US" altLang="zh-TW" sz="1400" b="1" dirty="0"/>
              <a:t>… </a:t>
            </a:r>
            <a:r>
              <a:rPr lang="zh-TW" altLang="en-US" sz="1400" b="1" dirty="0"/>
              <a:t> </a:t>
            </a:r>
            <a:r>
              <a:rPr lang="en-US" altLang="zh-TW" sz="1400" b="1" dirty="0"/>
              <a:t>*/</a:t>
            </a:r>
          </a:p>
          <a:p>
            <a:endParaRPr lang="en-US" altLang="zh-TW" sz="1400" b="1" dirty="0">
              <a:solidFill>
                <a:srgbClr val="000000"/>
              </a:solidFill>
              <a:latin typeface="Consolas" panose="020B0609020204030204" pitchFamily="49" charset="0"/>
            </a:endParaRPr>
          </a:p>
          <a:p>
            <a:r>
              <a:rPr lang="en-US" altLang="zh-TW" sz="1400" dirty="0"/>
              <a:t>    @</a:t>
            </a:r>
            <a:r>
              <a:rPr lang="en-US" altLang="zh-TW" sz="1400" dirty="0" err="1"/>
              <a:t>PreUpdate</a:t>
            </a:r>
            <a:endParaRPr lang="en-US" altLang="zh-TW" sz="1400" dirty="0"/>
          </a:p>
          <a:p>
            <a:r>
              <a:rPr lang="en-US" altLang="zh-TW" sz="1400" dirty="0"/>
              <a:t>    @</a:t>
            </a:r>
            <a:r>
              <a:rPr lang="en-US" altLang="zh-TW" sz="1400" dirty="0" err="1"/>
              <a:t>PrePersist</a:t>
            </a:r>
            <a:endParaRPr lang="en-US" altLang="zh-TW" sz="1400" dirty="0"/>
          </a:p>
          <a:p>
            <a:r>
              <a:rPr lang="en-US" altLang="zh-TW" sz="1400" b="1" dirty="0"/>
              <a:t>    public void </a:t>
            </a:r>
            <a:r>
              <a:rPr lang="en-US" altLang="zh-TW" sz="1400" b="1" dirty="0" err="1"/>
              <a:t>preAddOrUpdate</a:t>
            </a:r>
            <a:r>
              <a:rPr lang="en-US" altLang="zh-TW" sz="1400" b="1" dirty="0"/>
              <a:t>() {</a:t>
            </a:r>
          </a:p>
          <a:p>
            <a:r>
              <a:rPr lang="en-US" altLang="zh-TW" sz="1400" b="1" dirty="0"/>
              <a:t>        </a:t>
            </a:r>
            <a:r>
              <a:rPr lang="en-US" altLang="zh-TW" sz="1400" b="1" dirty="0" err="1"/>
              <a:t>this.modifyDate</a:t>
            </a:r>
            <a:r>
              <a:rPr lang="en-US" altLang="zh-TW" sz="1400" b="1" dirty="0"/>
              <a:t> = new Date();     // initialize </a:t>
            </a:r>
            <a:r>
              <a:rPr lang="en-US" altLang="zh-TW" sz="1400" b="1" dirty="0" err="1"/>
              <a:t>modifyDate</a:t>
            </a:r>
            <a:endParaRPr lang="en-US" altLang="zh-TW" sz="1400" b="1" dirty="0"/>
          </a:p>
          <a:p>
            <a:r>
              <a:rPr lang="en-US" altLang="zh-TW" sz="1400" b="1" i="1" dirty="0"/>
              <a:t>        logger.info("</a:t>
            </a:r>
            <a:r>
              <a:rPr lang="en-US" altLang="zh-TW" sz="1400" b="1" i="1" dirty="0" err="1"/>
              <a:t>preAddOrUpdate</a:t>
            </a:r>
            <a:r>
              <a:rPr lang="en-US" altLang="zh-TW" sz="1400" b="1" i="1" dirty="0"/>
              <a:t>() set </a:t>
            </a:r>
            <a:r>
              <a:rPr lang="en-US" altLang="zh-TW" sz="1400" b="1" i="1" dirty="0" err="1"/>
              <a:t>modifyDate</a:t>
            </a:r>
            <a:r>
              <a:rPr lang="en-US" altLang="zh-TW" sz="1400" b="1" i="1" dirty="0"/>
              <a:t> to :"+ </a:t>
            </a:r>
            <a:r>
              <a:rPr lang="en-US" altLang="zh-TW" sz="1400" b="1" i="1" dirty="0" err="1"/>
              <a:t>this.modifyDate</a:t>
            </a:r>
            <a:r>
              <a:rPr lang="en-US" altLang="zh-TW" sz="1400" b="1" i="1" dirty="0"/>
              <a:t>);</a:t>
            </a:r>
          </a:p>
          <a:p>
            <a:r>
              <a:rPr lang="en-US" altLang="zh-TW" sz="1400" dirty="0"/>
              <a:t>    }</a:t>
            </a:r>
          </a:p>
          <a:p>
            <a:r>
              <a:rPr lang="en-US" altLang="zh-TW" sz="1400" dirty="0"/>
              <a:t>}</a:t>
            </a:r>
            <a:endParaRPr lang="en-US" altLang="zh-TW" sz="1400"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6428953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4. Java </a:t>
            </a:r>
            <a:r>
              <a:rPr lang="en-US" altLang="zh-TW" dirty="0"/>
              <a:t>Persistence Query language(JPQL)</a:t>
            </a:r>
            <a:endParaRPr lang="zh-TW" altLang="en-US" dirty="0"/>
          </a:p>
        </p:txBody>
      </p:sp>
      <p:sp>
        <p:nvSpPr>
          <p:cNvPr id="3" name="內容版面配置區 2"/>
          <p:cNvSpPr>
            <a:spLocks noGrp="1"/>
          </p:cNvSpPr>
          <p:nvPr>
            <p:ph idx="1"/>
          </p:nvPr>
        </p:nvSpPr>
        <p:spPr/>
        <p:txBody>
          <a:bodyPr/>
          <a:lstStyle/>
          <a:p>
            <a:r>
              <a:rPr lang="en-US" altLang="zh-TW" dirty="0"/>
              <a:t>JPQL syntax is very similar to the syntax of SQL.</a:t>
            </a:r>
          </a:p>
          <a:p>
            <a:endParaRPr lang="en-US" altLang="zh-TW" dirty="0"/>
          </a:p>
          <a:p>
            <a:r>
              <a:rPr lang="en-US" altLang="zh-TW" dirty="0"/>
              <a:t>SQL works directly against relational database tables, records and fields, whereas JPQL works with Java classes and instances.</a:t>
            </a:r>
          </a:p>
          <a:p>
            <a:endParaRPr lang="en-US" altLang="zh-TW" dirty="0"/>
          </a:p>
          <a:p>
            <a:endParaRPr lang="en-US" altLang="zh-TW" dirty="0"/>
          </a:p>
          <a:p>
            <a:endParaRPr lang="en-US" altLang="zh-TW" dirty="0"/>
          </a:p>
          <a:p>
            <a:endParaRPr lang="zh-TW" altLang="en-US" dirty="0"/>
          </a:p>
        </p:txBody>
      </p:sp>
    </p:spTree>
    <p:extLst>
      <p:ext uri="{BB962C8B-B14F-4D97-AF65-F5344CB8AC3E}">
        <p14:creationId xmlns:p14="http://schemas.microsoft.com/office/powerpoint/2010/main" val="10279236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1482</TotalTime>
  <Words>2061</Words>
  <Application>Microsoft Office PowerPoint</Application>
  <PresentationFormat>寬螢幕</PresentationFormat>
  <Paragraphs>313</Paragraphs>
  <Slides>30</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30</vt:i4>
      </vt:variant>
    </vt:vector>
  </HeadingPairs>
  <TitlesOfParts>
    <vt:vector size="40" baseType="lpstr">
      <vt:lpstr>Arial Unicode MS</vt:lpstr>
      <vt:lpstr>Droid Sans Mono</vt:lpstr>
      <vt:lpstr>inherit</vt:lpstr>
      <vt:lpstr>Menlo</vt:lpstr>
      <vt:lpstr>新細明體</vt:lpstr>
      <vt:lpstr>Arial</vt:lpstr>
      <vt:lpstr>Calibri</vt:lpstr>
      <vt:lpstr>Calibri Light</vt:lpstr>
      <vt:lpstr>Consolas</vt:lpstr>
      <vt:lpstr>Office 佈景主題</vt:lpstr>
      <vt:lpstr>JPA Tutorial Part II. Programming</vt:lpstr>
      <vt:lpstr>1. Enviorment</vt:lpstr>
      <vt:lpstr>Hibernate ORM</vt:lpstr>
      <vt:lpstr>2. Methods of EntityManager</vt:lpstr>
      <vt:lpstr>PowerPoint 簡報</vt:lpstr>
      <vt:lpstr>PowerPoint 簡報</vt:lpstr>
      <vt:lpstr>3. Event Handling</vt:lpstr>
      <vt:lpstr>example</vt:lpstr>
      <vt:lpstr>4. Java Persistence Query language(JPQL)</vt:lpstr>
      <vt:lpstr>JPQL syntax</vt:lpstr>
      <vt:lpstr>PowerPoint 簡報</vt:lpstr>
      <vt:lpstr>PowerPoint 簡報</vt:lpstr>
      <vt:lpstr>5. JPA Query API</vt:lpstr>
      <vt:lpstr>PowerPoint 簡報</vt:lpstr>
      <vt:lpstr>JPQL for UPDATE/DELETE</vt:lpstr>
      <vt:lpstr>6. Named Queries</vt:lpstr>
      <vt:lpstr>example of NamedQuery</vt:lpstr>
      <vt:lpstr>7. Criteria API</vt:lpstr>
      <vt:lpstr>8. Native SQL Query</vt:lpstr>
      <vt:lpstr>PowerPoint 簡報</vt:lpstr>
      <vt:lpstr>PowerPoint 簡報</vt:lpstr>
      <vt:lpstr>PowerPoint 簡報</vt:lpstr>
      <vt:lpstr>9. Named Native SQL Query</vt:lpstr>
      <vt:lpstr>10. Locking</vt:lpstr>
      <vt:lpstr>Optimistic Lock</vt:lpstr>
      <vt:lpstr>PowerPoint 簡報</vt:lpstr>
      <vt:lpstr>Pessimistic Lock</vt:lpstr>
      <vt:lpstr>methods to acquire a lock</vt:lpstr>
      <vt:lpstr>PowerPoint 簡報</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JPA</dc:title>
  <dc:creator>Lawren Houng</dc:creator>
  <cp:lastModifiedBy>Lawren Houng</cp:lastModifiedBy>
  <cp:revision>90</cp:revision>
  <dcterms:created xsi:type="dcterms:W3CDTF">2018-10-27T17:27:19Z</dcterms:created>
  <dcterms:modified xsi:type="dcterms:W3CDTF">2018-11-15T09:27:27Z</dcterms:modified>
</cp:coreProperties>
</file>