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42" r:id="rId4"/>
    <p:sldId id="348" r:id="rId5"/>
    <p:sldId id="350" r:id="rId6"/>
    <p:sldId id="351" r:id="rId7"/>
    <p:sldId id="352" r:id="rId8"/>
    <p:sldId id="353" r:id="rId9"/>
    <p:sldId id="355" r:id="rId10"/>
    <p:sldId id="356" r:id="rId11"/>
    <p:sldId id="358" r:id="rId12"/>
    <p:sldId id="364" r:id="rId13"/>
    <p:sldId id="362" r:id="rId14"/>
    <p:sldId id="365" r:id="rId15"/>
    <p:sldId id="369" r:id="rId16"/>
    <p:sldId id="371" r:id="rId17"/>
    <p:sldId id="370" r:id="rId18"/>
    <p:sldId id="373" r:id="rId19"/>
    <p:sldId id="374" r:id="rId20"/>
    <p:sldId id="367" r:id="rId21"/>
    <p:sldId id="383" r:id="rId22"/>
    <p:sldId id="359" r:id="rId23"/>
    <p:sldId id="372" r:id="rId24"/>
    <p:sldId id="375" r:id="rId25"/>
    <p:sldId id="377" r:id="rId26"/>
    <p:sldId id="384" r:id="rId27"/>
    <p:sldId id="379" r:id="rId28"/>
    <p:sldId id="380" r:id="rId29"/>
    <p:sldId id="381" r:id="rId30"/>
    <p:sldId id="382" r:id="rId31"/>
    <p:sldId id="259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01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8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17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54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62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54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0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33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29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6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33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CDC8-BA8A-40BE-ADB5-07E1343FAE8E}" type="datetimeFigureOut">
              <a:rPr lang="zh-TW" altLang="en-US" smtClean="0"/>
              <a:t>2018-11-14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55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4.3.x/spring-framework-reference/html/transaction.html#tx-propagation" TargetMode="External"/><Relationship Id="rId2" Type="http://schemas.openxmlformats.org/officeDocument/2006/relationships/hyperlink" Target="https://docs.spring.io/spring/docs/4.3.x/spring-framework-reference/html/transaction.html#tx-multiple-tx-mgrs-with-attransactiona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7" Type="http://schemas.openxmlformats.org/officeDocument/2006/relationships/hyperlink" Target="http://www.springframework.org/schema/tx/spring-tx.xsd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ringframework.org/schema/beans/spring-beans.xsd" TargetMode="External"/><Relationship Id="rId5" Type="http://schemas.openxmlformats.org/officeDocument/2006/relationships/hyperlink" Target="http://www.springframework.org/schema/tx" TargetMode="External"/><Relationship Id="rId4" Type="http://schemas.openxmlformats.org/officeDocument/2006/relationships/hyperlink" Target="http://www.springframework.org/schema/ao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schema/beans/spring-beans.xsd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pringframework.org/schema/jee/spring-jee.xsd" TargetMode="External"/><Relationship Id="rId4" Type="http://schemas.openxmlformats.org/officeDocument/2006/relationships/hyperlink" Target="http://www.springframework.org/schema/je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JPA</a:t>
            </a:r>
            <a:r>
              <a:rPr lang="zh-TW" altLang="en-US" dirty="0"/>
              <a:t> </a:t>
            </a:r>
            <a:r>
              <a:rPr lang="en-US" altLang="zh-TW" dirty="0"/>
              <a:t>Tutorial</a:t>
            </a:r>
            <a:br>
              <a:rPr lang="en-US" altLang="zh-TW" dirty="0"/>
            </a:br>
            <a:r>
              <a:rPr lang="en-US" altLang="zh-TW" dirty="0"/>
              <a:t>Part </a:t>
            </a:r>
            <a:r>
              <a:rPr lang="en-US" altLang="zh-TW" dirty="0" smtClean="0"/>
              <a:t>III. Integration with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Spring Transaction Management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2018/11/12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422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F5450-93CC-4AD6-A791-FD64CEB3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F6B57-300B-4E84-B398-4C7693CC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By </a:t>
            </a:r>
            <a:r>
              <a:rPr lang="en-US" altLang="zh-TW" dirty="0"/>
              <a:t>default, </a:t>
            </a:r>
            <a:r>
              <a:rPr lang="en-US" altLang="zh-TW" dirty="0" smtClean="0"/>
              <a:t>rollback </a:t>
            </a:r>
            <a:r>
              <a:rPr lang="en-US" altLang="zh-TW" dirty="0"/>
              <a:t>is automatic only on unchecked exceptions(ex: an instance or subclass</a:t>
            </a:r>
            <a:r>
              <a:rPr lang="en-US" altLang="zh-TW" dirty="0" smtClean="0"/>
              <a:t> </a:t>
            </a:r>
            <a:r>
              <a:rPr lang="en-US" altLang="zh-TW" dirty="0"/>
              <a:t>of </a:t>
            </a:r>
            <a:r>
              <a:rPr lang="en-US" altLang="zh-TW" dirty="0" err="1"/>
              <a:t>RuntimeException</a:t>
            </a:r>
            <a:r>
              <a:rPr lang="en-US" altLang="zh-TW" dirty="0" smtClean="0"/>
              <a:t>).</a:t>
            </a:r>
          </a:p>
          <a:p>
            <a:pPr lvl="1"/>
            <a:r>
              <a:rPr lang="en-US" altLang="zh-TW" dirty="0"/>
              <a:t>Checked exceptions that are thrown from a transactional method do not result in rollback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en-US" altLang="zh-TW" dirty="0"/>
              <a:t>Y</a:t>
            </a:r>
            <a:r>
              <a:rPr lang="en-US" altLang="zh-TW" dirty="0" smtClean="0"/>
              <a:t>ou can </a:t>
            </a:r>
            <a:r>
              <a:rPr lang="en-US" altLang="zh-TW" dirty="0"/>
              <a:t>specify which exceptions (and throwables) should cause automatic rollback. </a:t>
            </a:r>
          </a:p>
          <a:p>
            <a:pPr lvl="1"/>
            <a:r>
              <a:rPr lang="en-US" altLang="zh-TW" dirty="0"/>
              <a:t>You specify this declaratively, in configuration, not in Java code. 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4831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F13FE-0902-443F-A474-27F6F294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</a:t>
            </a:r>
            <a:r>
              <a:rPr lang="en-US" altLang="zh-TW" dirty="0"/>
              <a:t>of declarative transaction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3B556C-7DF7-4F16-BA8D-CFEDEF543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00793E-EA3E-4A7A-B0A0-8BA285DD7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36" y="1690688"/>
            <a:ext cx="10123284" cy="4616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this is the service object that we want to make transactional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"fooService"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"x.y.service.DefaultFooService"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the transactional advice (what 'happens'; see the &lt;aop:advisor/&gt; bean below)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&lt;tx:advice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"txAdvice"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transaction-manager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"txManager"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the transactional semantics...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&lt;tx:attributes&gt;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all methods starting with 'get' are read-only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&lt;tx:method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"get*"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read-only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other methods use the default transaction settings (see below)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&lt;tx:method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&lt;/tx:attributes&gt;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&lt;/tx:advice&gt;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ensure that the above transactional advice runs for any execution</a:t>
            </a:r>
            <a:endParaRPr kumimoji="0" lang="en-US" altLang="zh-TW" sz="1400" b="0" i="1" u="none" strike="noStrike" cap="none" normalizeH="0" baseline="0" dirty="0">
              <a:ln>
                <a:noFill/>
              </a:ln>
              <a:solidFill>
                <a:srgbClr val="3F5F5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of an operation defined by the FooService interface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&lt;aop:config&gt;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&lt;aop:pointcut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"fooServiceOperation"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"execution(* x.y.service.FooService.*(..))"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&lt;aop:advisor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advice-ref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"txAdvice"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pointcut-ref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"fooServiceOperation"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&lt;/aop:config&gt;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1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EB5F6-BD2E-4A5F-BDA5-B7836562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tx:advice</a:t>
            </a:r>
            <a:r>
              <a:rPr lang="en-US" altLang="zh-TW" dirty="0"/>
              <a:t>/&gt; settings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4D3372-1D65-4F99-BA9A-2726C5E90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F3B0ED2-234C-4852-BA57-32B3F460F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0450"/>
              </p:ext>
            </p:extLst>
          </p:nvPr>
        </p:nvGraphicFramePr>
        <p:xfrm>
          <a:off x="1326777" y="1642689"/>
          <a:ext cx="9224684" cy="4740182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834707146"/>
                    </a:ext>
                  </a:extLst>
                </a:gridCol>
                <a:gridCol w="1246095">
                  <a:extLst>
                    <a:ext uri="{9D8B030D-6E8A-4147-A177-3AD203B41FA5}">
                      <a16:colId xmlns:a16="http://schemas.microsoft.com/office/drawing/2014/main" val="753155047"/>
                    </a:ext>
                  </a:extLst>
                </a:gridCol>
                <a:gridCol w="1541929">
                  <a:extLst>
                    <a:ext uri="{9D8B030D-6E8A-4147-A177-3AD203B41FA5}">
                      <a16:colId xmlns:a16="http://schemas.microsoft.com/office/drawing/2014/main" val="3439266014"/>
                    </a:ext>
                  </a:extLst>
                </a:gridCol>
                <a:gridCol w="4912661">
                  <a:extLst>
                    <a:ext uri="{9D8B030D-6E8A-4147-A177-3AD203B41FA5}">
                      <a16:colId xmlns:a16="http://schemas.microsoft.com/office/drawing/2014/main" val="243881398"/>
                    </a:ext>
                  </a:extLst>
                </a:gridCol>
              </a:tblGrid>
              <a:tr h="27221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Attribute</a:t>
                      </a:r>
                      <a:endParaRPr lang="en-US" sz="1400" b="1">
                        <a:effectLst/>
                      </a:endParaRPr>
                    </a:p>
                  </a:txBody>
                  <a:tcPr marL="47520" marR="47520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Required?</a:t>
                      </a:r>
                      <a:endParaRPr lang="en-US" sz="1400" b="1">
                        <a:effectLst/>
                      </a:endParaRPr>
                    </a:p>
                  </a:txBody>
                  <a:tcPr marL="47520" marR="47520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Default</a:t>
                      </a:r>
                      <a:endParaRPr lang="en-US" sz="1400" b="1">
                        <a:effectLst/>
                      </a:endParaRPr>
                    </a:p>
                  </a:txBody>
                  <a:tcPr marL="47520" marR="47520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 b="1">
                        <a:effectLst/>
                      </a:endParaRPr>
                    </a:p>
                  </a:txBody>
                  <a:tcPr marL="47520" marR="47520" marT="21932" marB="21932"/>
                </a:tc>
                <a:extLst>
                  <a:ext uri="{0D108BD9-81ED-4DB2-BD59-A6C34878D82A}">
                    <a16:rowId xmlns:a16="http://schemas.microsoft.com/office/drawing/2014/main" val="815629700"/>
                  </a:ext>
                </a:extLst>
              </a:tr>
              <a:tr h="127193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name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Yes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Method name(s) with which the transaction attributes are to be associated. The wildcard (*) character can be used to associate the same transaction attribute settings with a number of methods; for example, get*, handle*, on*Event, and so forth.</a:t>
                      </a:r>
                    </a:p>
                  </a:txBody>
                  <a:tcPr marL="25588" marR="25588" marT="21932" marB="21932"/>
                </a:tc>
                <a:extLst>
                  <a:ext uri="{0D108BD9-81ED-4DB2-BD59-A6C34878D82A}">
                    <a16:rowId xmlns:a16="http://schemas.microsoft.com/office/drawing/2014/main" val="1441870669"/>
                  </a:ext>
                </a:extLst>
              </a:tr>
              <a:tr h="27221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propagation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REQUIRED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Transaction propagation behavior.</a:t>
                      </a:r>
                    </a:p>
                  </a:txBody>
                  <a:tcPr marL="25588" marR="25588" marT="21932" marB="21932"/>
                </a:tc>
                <a:extLst>
                  <a:ext uri="{0D108BD9-81ED-4DB2-BD59-A6C34878D82A}">
                    <a16:rowId xmlns:a16="http://schemas.microsoft.com/office/drawing/2014/main" val="270483930"/>
                  </a:ext>
                </a:extLst>
              </a:tr>
              <a:tr h="49801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isolation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DEFAULT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Transaction isolation level. Only applicable to propagation REQUIRED or REQUIRES_NEW.</a:t>
                      </a:r>
                    </a:p>
                  </a:txBody>
                  <a:tcPr marL="25588" marR="25588" marT="21932" marB="21932"/>
                </a:tc>
                <a:extLst>
                  <a:ext uri="{0D108BD9-81ED-4DB2-BD59-A6C34878D82A}">
                    <a16:rowId xmlns:a16="http://schemas.microsoft.com/office/drawing/2014/main" val="620082720"/>
                  </a:ext>
                </a:extLst>
              </a:tr>
              <a:tr h="49801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timeout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-1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Transaction timeout (seconds). Only applicable to propagation REQUIRED or REQUIRES_NEW.</a:t>
                      </a:r>
                    </a:p>
                  </a:txBody>
                  <a:tcPr marL="25588" marR="25588" marT="21932" marB="21932"/>
                </a:tc>
                <a:extLst>
                  <a:ext uri="{0D108BD9-81ED-4DB2-BD59-A6C34878D82A}">
                    <a16:rowId xmlns:a16="http://schemas.microsoft.com/office/drawing/2014/main" val="250499425"/>
                  </a:ext>
                </a:extLst>
              </a:tr>
              <a:tr h="49801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read-only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Read/write vs. read-only transaction. Only applicable to REQUIRED or REQUIRES_NEW.</a:t>
                      </a:r>
                    </a:p>
                  </a:txBody>
                  <a:tcPr marL="25588" marR="25588" marT="21932" marB="21932"/>
                </a:tc>
                <a:extLst>
                  <a:ext uri="{0D108BD9-81ED-4DB2-BD59-A6C34878D82A}">
                    <a16:rowId xmlns:a16="http://schemas.microsoft.com/office/drawing/2014/main" val="241729814"/>
                  </a:ext>
                </a:extLst>
              </a:tr>
              <a:tr h="71488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rollback-for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</a:rPr>
                        <a:t> 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Exception(s) that trigger rollback; comma-delimited. For example,com.foo.MyBusinessException,ServletException.</a:t>
                      </a:r>
                    </a:p>
                  </a:txBody>
                  <a:tcPr marL="25588" marR="25588" marT="21932" marB="21932"/>
                </a:tc>
                <a:extLst>
                  <a:ext uri="{0D108BD9-81ED-4DB2-BD59-A6C34878D82A}">
                    <a16:rowId xmlns:a16="http://schemas.microsoft.com/office/drawing/2014/main" val="4223857148"/>
                  </a:ext>
                </a:extLst>
              </a:tr>
              <a:tr h="71488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no-rollback-for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</a:rPr>
                        <a:t> 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Exception(s) that do not trigger rollback; comma-delimited. For </a:t>
                      </a:r>
                      <a:r>
                        <a:rPr lang="en-US" sz="1400" dirty="0" err="1">
                          <a:effectLst/>
                        </a:rPr>
                        <a:t>example,com.foo.MyBusinessException,ServletException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25588" marR="25588" marT="21932" marB="21932"/>
                </a:tc>
                <a:extLst>
                  <a:ext uri="{0D108BD9-81ED-4DB2-BD59-A6C34878D82A}">
                    <a16:rowId xmlns:a16="http://schemas.microsoft.com/office/drawing/2014/main" val="3217182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30FF0-DC42-42FA-809D-44716460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B3AB88-3982-45D7-B9E4-465AB37D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also indicate a required rollback </a:t>
            </a:r>
            <a:r>
              <a:rPr lang="en-US" altLang="zh-TW" i="1" dirty="0"/>
              <a:t>programmatically</a:t>
            </a:r>
            <a:r>
              <a:rPr lang="en-US" altLang="zh-TW" dirty="0"/>
              <a:t>. 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B4D167-2FD8-46D7-8535-3EE5F823D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093" y="2435008"/>
            <a:ext cx="8600431" cy="230832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resolvePosition() {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// some business logic...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(NoProductInStockException ex) {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// trigger rollback programmatically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TransactionAspectSupport.currentTransactionStatus().setRollbackOnly();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0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FBFA5-7DEC-4EE3-9AD0-B93B5828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 </a:t>
            </a:r>
            <a:r>
              <a:rPr lang="en-US" altLang="zh-TW" dirty="0"/>
              <a:t>Using @Transactional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264D4A-9685-4C96-965A-2F80C4CE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addition to the XML-based declarative approach to transaction configuration, you can use an annotation-based approach.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842234-B9C1-4C0F-BCCC-E0D8BA52E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592" y="2828574"/>
            <a:ext cx="6468437" cy="206210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// the service class that we want to make transactional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@Transactional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DefaultFooService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FooService {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 getFoo(String fooName);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 getFoo(String fooName, String barName);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insertFoo(Foo foo);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updateFoo(Foo foo);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15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7A8C0-6D57-4DEA-864C-022D74E8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13900B-7D74-460D-825C-8A9BACAD2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You can place the @Transactional annotation </a:t>
            </a:r>
          </a:p>
          <a:p>
            <a:pPr lvl="1"/>
            <a:r>
              <a:rPr lang="en-US" altLang="zh-TW" dirty="0"/>
              <a:t>before an interface definition, </a:t>
            </a:r>
          </a:p>
          <a:p>
            <a:pPr lvl="1"/>
            <a:r>
              <a:rPr lang="en-US" altLang="zh-TW" dirty="0"/>
              <a:t>a method on an interface, </a:t>
            </a:r>
          </a:p>
          <a:p>
            <a:pPr lvl="1"/>
            <a:r>
              <a:rPr lang="en-US" altLang="zh-TW" dirty="0"/>
              <a:t>a class definition, </a:t>
            </a:r>
          </a:p>
          <a:p>
            <a:pPr lvl="1"/>
            <a:r>
              <a:rPr lang="en-US" altLang="zh-TW" dirty="0"/>
              <a:t>or a public method on a class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 smtClean="0"/>
          </a:p>
          <a:p>
            <a:r>
              <a:rPr lang="en-US" altLang="zh-TW" dirty="0"/>
              <a:t>apply the @Transactional annotation only to methods with public visibility. </a:t>
            </a:r>
          </a:p>
          <a:p>
            <a:pPr lvl="1"/>
            <a:r>
              <a:rPr lang="en-US" altLang="zh-TW" dirty="0"/>
              <a:t>If you do annotate protected, private or package-visible methods with the @Transactional annotation, no error is raised, but the annotated method does not exhibit the configured transactional settings. 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277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2DB7F-7CDB-4AD7-8C2C-71F76F9F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@Transactional settings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5D2DE96-2E69-41D8-8947-29CCD19DA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962765"/>
              </p:ext>
            </p:extLst>
          </p:nvPr>
        </p:nvGraphicFramePr>
        <p:xfrm>
          <a:off x="1039907" y="1470210"/>
          <a:ext cx="9955306" cy="51636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0141">
                  <a:extLst>
                    <a:ext uri="{9D8B030D-6E8A-4147-A177-3AD203B41FA5}">
                      <a16:colId xmlns:a16="http://schemas.microsoft.com/office/drawing/2014/main" val="1596105766"/>
                    </a:ext>
                  </a:extLst>
                </a:gridCol>
                <a:gridCol w="3343835">
                  <a:extLst>
                    <a:ext uri="{9D8B030D-6E8A-4147-A177-3AD203B41FA5}">
                      <a16:colId xmlns:a16="http://schemas.microsoft.com/office/drawing/2014/main" val="3003841203"/>
                    </a:ext>
                  </a:extLst>
                </a:gridCol>
                <a:gridCol w="4361330">
                  <a:extLst>
                    <a:ext uri="{9D8B030D-6E8A-4147-A177-3AD203B41FA5}">
                      <a16:colId xmlns:a16="http://schemas.microsoft.com/office/drawing/2014/main" val="2063808494"/>
                    </a:ext>
                  </a:extLst>
                </a:gridCol>
              </a:tblGrid>
              <a:tr h="30468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Property</a:t>
                      </a:r>
                      <a:endParaRPr lang="en-US" sz="1400" b="1" dirty="0">
                        <a:effectLst/>
                      </a:endParaRPr>
                    </a:p>
                  </a:txBody>
                  <a:tcPr marL="78046" marR="78046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Type</a:t>
                      </a:r>
                      <a:endParaRPr lang="en-US" sz="1400" b="1" dirty="0">
                        <a:effectLst/>
                      </a:endParaRPr>
                    </a:p>
                  </a:txBody>
                  <a:tcPr marL="78046" marR="78046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 b="1">
                        <a:effectLst/>
                      </a:endParaRPr>
                    </a:p>
                  </a:txBody>
                  <a:tcPr marL="78046" marR="78046" marT="36021" marB="36021"/>
                </a:tc>
                <a:extLst>
                  <a:ext uri="{0D108BD9-81ED-4DB2-BD59-A6C34878D82A}">
                    <a16:rowId xmlns:a16="http://schemas.microsoft.com/office/drawing/2014/main" val="1869412533"/>
                  </a:ext>
                </a:extLst>
              </a:tr>
              <a:tr h="532463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effectLst/>
                          <a:hlinkClick r:id="rId2" tooltip="Multiple Transaction Managers with @Transactional"/>
                        </a:rPr>
                        <a:t>value</a:t>
                      </a:r>
                      <a:endParaRPr lang="en-US" sz="1400">
                        <a:effectLst/>
                      </a:endParaRP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String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Optional qualifier specifying the transaction manager to be used.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18854525"/>
                  </a:ext>
                </a:extLst>
              </a:tr>
              <a:tr h="304686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effectLst/>
                          <a:hlinkClick r:id="rId3" tooltip="17.5.7 Transaction propagation"/>
                        </a:rPr>
                        <a:t>propagation</a:t>
                      </a:r>
                      <a:endParaRPr lang="en-US" sz="1400" dirty="0">
                        <a:effectLst/>
                      </a:endParaRP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enum: Propagation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Optional propagation setting.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1192554524"/>
                  </a:ext>
                </a:extLst>
              </a:tr>
              <a:tr h="63066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isolation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enum: Isolation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Optional isolation level. Only applicable to propagation REQUIRED or REQUIRES_NEW.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1575227575"/>
                  </a:ext>
                </a:extLst>
              </a:tr>
              <a:tr h="630661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timeout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int (in seconds granularity)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Optional transaction timeout. Only applicable to propagation REQUIRED or REQUIRES_NEW.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3427100139"/>
                  </a:ext>
                </a:extLst>
              </a:tr>
              <a:tr h="63066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readOnly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boolean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Read/write vs. read-only transaction. Only applicable to REQUIRED or REQUIRES_NEW.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1184015354"/>
                  </a:ext>
                </a:extLst>
              </a:tr>
              <a:tr h="53246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rollbackFor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Array of Class objects, which must be derived from Throwable.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Optional array of exception classes that must cause rollback.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1976863636"/>
                  </a:ext>
                </a:extLst>
              </a:tr>
              <a:tr h="53246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rollbackForClassName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Array of class names. Classes must be derived from Throwable.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Optional array of names of exception classes that must cause rollback.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3774430968"/>
                  </a:ext>
                </a:extLst>
              </a:tr>
              <a:tr h="53246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noRollbackFor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Array of Class objects, which must be derived from Throwable.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Optional array of exception classes that must not cause rollback.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112437954"/>
                  </a:ext>
                </a:extLst>
              </a:tr>
              <a:tr h="53246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noRollbackForClassName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Array of String class names, which must be derived from Throwable.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Optional array of names of exception classes that must not cause rollback.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1062226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818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D169A-C486-4DA6-8A49-CD51164C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503762-437C-4327-B517-69CD5915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&lt;</a:t>
            </a:r>
            <a:r>
              <a:rPr lang="en-US" altLang="zh-TW" dirty="0" err="1"/>
              <a:t>tx:annotation-driven</a:t>
            </a:r>
            <a:r>
              <a:rPr lang="en-US" altLang="zh-TW" dirty="0"/>
              <a:t>/&gt; element </a:t>
            </a:r>
            <a:r>
              <a:rPr lang="en-US" altLang="zh-TW" dirty="0" smtClean="0"/>
              <a:t>in the configuration file switches </a:t>
            </a:r>
            <a:r>
              <a:rPr lang="en-US" altLang="zh-TW" dirty="0"/>
              <a:t>on the transactional behavior.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BDBEC1-9C91-4EE7-8E16-EE77D5BC5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98714"/>
            <a:ext cx="10378146" cy="397031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from the file 'context.xml' --&gt;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 version="1.0" encoding="UTF-8"?&gt;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2"/>
              </a:rPr>
              <a:t>http://www.springframework.org/schema/bean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2"/>
              </a:rPr>
              <a:t>s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3"/>
              </a:rPr>
              <a:t>http://www.w3.org/2001/XMLSchema-instance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xmlns:aop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4"/>
              </a:rPr>
              <a:t>http://www.springframework.org/schema/ao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4"/>
              </a:rPr>
              <a:t>p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xmlns:tx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5"/>
              </a:rPr>
              <a:t>http://www.springframework.org/schema/tx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xsi:schemaLocation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2"/>
              </a:rPr>
              <a:t>http://www.springframework.org/schema/bean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2"/>
              </a:rPr>
              <a:t>s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6"/>
              </a:rPr>
              <a:t>http://www.springframework.org/schema/beans/spring-beans.xsd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5"/>
              </a:rPr>
              <a:t>http://www.springframework.org/schema/t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5"/>
              </a:rPr>
              <a:t>x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7"/>
              </a:rPr>
              <a:t>http://www.springframework.org/schema/tx/spring-tx.xsd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4"/>
              </a:rPr>
              <a:t>http://www.springframework.org/schema/ao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4"/>
              </a:rPr>
              <a:t>p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http://www.springframework.org/schema/aop/spring-aop.xsd"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this is the service object that we want to make transactional --&gt;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"fooService"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"x.y.service.DefaultFooService"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enable the configuration of transactional behavior based on annotations --&gt;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&lt;tx:annotation-driven transaction-manager="txManager"/&gt;</a:t>
            </a:r>
            <a:endParaRPr kumimoji="0" lang="en-US" altLang="zh-TW" sz="12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a PlatformTransactionManager is still required --&gt;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"txManager"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"org.springframework.jdbc.datasource.DataSourceTransactionManager"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(this dependency is defined somewhere else) --&gt;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other &lt;bean/&gt; definitions here --&gt;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/beans&gt;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817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26D93-5EF6-4FFA-BB62-F7407B06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 </a:t>
            </a:r>
            <a:r>
              <a:rPr lang="en-US" altLang="zh-TW" dirty="0"/>
              <a:t>Transaction propagation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F95E97-2C37-4CF2-9DFB-F2C67935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PROPAGATION_REQUIRED (default)</a:t>
            </a:r>
            <a:endParaRPr lang="zh-TW" altLang="en-US" dirty="0"/>
          </a:p>
        </p:txBody>
      </p:sp>
      <p:pic>
        <p:nvPicPr>
          <p:cNvPr id="16386" name="Picture 2" descr="tx prop required">
            <a:extLst>
              <a:ext uri="{FF2B5EF4-FFF2-40B4-BE49-F238E27FC236}">
                <a16:creationId xmlns:a16="http://schemas.microsoft.com/office/drawing/2014/main" id="{539A5EFC-266D-47C9-BC54-E76F0BF3D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04" y="2407180"/>
            <a:ext cx="7039711" cy="300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27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F6A6E-54DC-4967-9067-EB33DCE9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E6395-BB81-485F-B3E1-5B42C2D0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PROPAGATION_REQUIRED</a:t>
            </a:r>
          </a:p>
          <a:p>
            <a:pPr lvl="1"/>
            <a:r>
              <a:rPr lang="en-US" altLang="zh-TW" dirty="0" smtClean="0"/>
              <a:t>When </a:t>
            </a:r>
            <a:r>
              <a:rPr lang="en-US" altLang="zh-TW" dirty="0"/>
              <a:t>the propagation setting is PROPAGATION_REQUIRED, </a:t>
            </a:r>
          </a:p>
          <a:p>
            <a:pPr lvl="2"/>
            <a:r>
              <a:rPr lang="en-US" altLang="zh-TW" dirty="0"/>
              <a:t>a logical transaction scope is created for each </a:t>
            </a:r>
            <a:r>
              <a:rPr lang="en-US" altLang="zh-TW" dirty="0" smtClean="0"/>
              <a:t>method</a:t>
            </a:r>
            <a:endParaRPr lang="en-US" altLang="zh-TW" dirty="0"/>
          </a:p>
          <a:p>
            <a:pPr lvl="2"/>
            <a:r>
              <a:rPr lang="en-US" altLang="zh-TW" dirty="0" smtClean="0"/>
              <a:t>all </a:t>
            </a:r>
            <a:r>
              <a:rPr lang="en-US" altLang="zh-TW" dirty="0"/>
              <a:t>these scopes will be mapped to the same physical transaction. 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When </a:t>
            </a:r>
            <a:r>
              <a:rPr lang="en-US" altLang="zh-TW" dirty="0"/>
              <a:t>an inner transaction scope sets the rollback-only </a:t>
            </a:r>
            <a:r>
              <a:rPr lang="en-US" altLang="zh-TW" dirty="0" smtClean="0"/>
              <a:t>marker, a </a:t>
            </a:r>
            <a:r>
              <a:rPr lang="en-US" altLang="zh-TW" dirty="0"/>
              <a:t>corresponding </a:t>
            </a:r>
            <a:r>
              <a:rPr lang="en-US" altLang="zh-TW" dirty="0" err="1"/>
              <a:t>UnexpectedRollbackException</a:t>
            </a:r>
            <a:r>
              <a:rPr lang="en-US" altLang="zh-TW" dirty="0"/>
              <a:t> is thrown at that point. 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outer caller needs to receive an </a:t>
            </a:r>
            <a:r>
              <a:rPr lang="en-US" altLang="zh-TW" dirty="0" err="1"/>
              <a:t>UnexpectedRollbackException</a:t>
            </a:r>
            <a:r>
              <a:rPr lang="en-US" altLang="zh-TW" dirty="0"/>
              <a:t> to indicate clearly that a rollback was performed instead.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44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31B14-E617-4B2F-B3D1-24F64A3B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Enviorment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900B6-0D70-402C-9BBA-C32354E3D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 8</a:t>
            </a:r>
          </a:p>
          <a:p>
            <a:r>
              <a:rPr lang="en-US" altLang="zh-TW" dirty="0"/>
              <a:t>tomcat 7.x</a:t>
            </a:r>
          </a:p>
          <a:p>
            <a:r>
              <a:rPr lang="en-US" altLang="zh-TW" dirty="0"/>
              <a:t>spring 4.3</a:t>
            </a:r>
          </a:p>
          <a:p>
            <a:r>
              <a:rPr lang="en-US" altLang="zh-TW" dirty="0"/>
              <a:t>hibernate 4.3 + </a:t>
            </a:r>
            <a:r>
              <a:rPr lang="en-US" altLang="zh-TW" dirty="0" err="1"/>
              <a:t>jpa</a:t>
            </a:r>
            <a:r>
              <a:rPr lang="en-US" altLang="zh-TW" dirty="0"/>
              <a:t> 2.1</a:t>
            </a:r>
          </a:p>
          <a:p>
            <a:r>
              <a:rPr lang="en-US" altLang="zh-TW" dirty="0" err="1"/>
              <a:t>postgresql</a:t>
            </a:r>
            <a:r>
              <a:rPr lang="en-US" altLang="zh-TW" dirty="0"/>
              <a:t> 8.4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255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AC7F39-2A85-4AFB-A739-A5CBC069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A44A62-4D8A-44A2-9B18-7808C92D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PROPAGATION_REQUIRES_NEW</a:t>
            </a:r>
            <a:endParaRPr lang="en-US" altLang="zh-TW" dirty="0"/>
          </a:p>
        </p:txBody>
      </p:sp>
      <p:pic>
        <p:nvPicPr>
          <p:cNvPr id="18436" name="Picture 4" descr="tx prop requires new">
            <a:extLst>
              <a:ext uri="{FF2B5EF4-FFF2-40B4-BE49-F238E27FC236}">
                <a16:creationId xmlns:a16="http://schemas.microsoft.com/office/drawing/2014/main" id="{7CCDE260-CC66-45DD-AB49-3FE2575BB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190" y="2532295"/>
            <a:ext cx="9309225" cy="321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08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PROPAGATION_REQUIRES_NEW</a:t>
            </a:r>
          </a:p>
          <a:p>
            <a:pPr lvl="1"/>
            <a:r>
              <a:rPr lang="en-US" altLang="zh-TW" dirty="0" smtClean="0"/>
              <a:t>always </a:t>
            </a:r>
            <a:r>
              <a:rPr lang="en-US" altLang="zh-TW" dirty="0"/>
              <a:t>uses an independent physical transaction for each affected transaction scope, never participating in an existing transaction for an outer scope. 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underlying resource transactions are different and hence can commit or roll back </a:t>
            </a:r>
            <a:r>
              <a:rPr lang="en-US" altLang="zh-TW" dirty="0" smtClean="0"/>
              <a:t>independently </a:t>
            </a:r>
            <a:endParaRPr lang="en-US" altLang="zh-TW" dirty="0"/>
          </a:p>
          <a:p>
            <a:pPr lvl="1"/>
            <a:r>
              <a:rPr lang="en-US" altLang="zh-TW" dirty="0"/>
              <a:t>an outer transaction not affected by an inner transaction’s rollback status. 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592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2BF25-9F4B-487E-9FAF-57553F77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4C4FD9-76DF-4320-BB67-C08E1379A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PROPAGATION_NESTED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uses a single physical transaction with multiple </a:t>
            </a:r>
            <a:r>
              <a:rPr lang="en-US" altLang="zh-TW" dirty="0" err="1" smtClean="0"/>
              <a:t>savepoints</a:t>
            </a:r>
            <a:r>
              <a:rPr lang="en-US" altLang="zh-TW" dirty="0" smtClean="0"/>
              <a:t> that it can roll back to. </a:t>
            </a:r>
          </a:p>
          <a:p>
            <a:pPr lvl="1"/>
            <a:r>
              <a:rPr lang="en-US" altLang="zh-TW" dirty="0" smtClean="0"/>
              <a:t>Such </a:t>
            </a:r>
            <a:r>
              <a:rPr lang="en-US" altLang="zh-TW" dirty="0"/>
              <a:t>partial rollbacks allow an inner transaction scope to trigger a rollback for its scope, with the outer transaction being able to continue the physical transaction despite some operations having been rolled back. </a:t>
            </a:r>
          </a:p>
          <a:p>
            <a:pPr lvl="1"/>
            <a:r>
              <a:rPr lang="en-US" altLang="zh-TW" dirty="0"/>
              <a:t>This setting is typically mapped onto JDBC </a:t>
            </a:r>
            <a:r>
              <a:rPr lang="en-US" altLang="zh-TW" dirty="0" err="1"/>
              <a:t>savepoints</a:t>
            </a:r>
            <a:r>
              <a:rPr lang="en-US" altLang="zh-TW" dirty="0"/>
              <a:t>, so will only work with JDBC resource transactions. </a:t>
            </a:r>
          </a:p>
        </p:txBody>
      </p:sp>
    </p:spTree>
    <p:extLst>
      <p:ext uri="{BB962C8B-B14F-4D97-AF65-F5344CB8AC3E}">
        <p14:creationId xmlns:p14="http://schemas.microsoft.com/office/powerpoint/2010/main" val="17978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DE831-D658-48A3-B8F6-FAA6DF74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 Multiple </a:t>
            </a:r>
            <a:r>
              <a:rPr lang="en-US" altLang="zh-TW" dirty="0"/>
              <a:t>Transaction Managers with @Transactional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2A9A1D-36BE-4F93-A1AF-251DA2DFC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7F1B7-B66C-4756-B742-80D0B20F9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550" y="2164041"/>
            <a:ext cx="5153975" cy="181588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TransactionalService {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@Transactional("order")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setSomething(String name) { ... }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@Transactional("account")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doSomething() { ... }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6699E0-6129-481B-9589-48DE407B1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45638"/>
            <a:ext cx="10620215" cy="20313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&lt;tx:annotation-driven/&gt;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"transactionManager1"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"org.springframework.jdbc.datasource.DataSourceTransactionManager"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&lt;qualifier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"transactionManager2"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"org.springframework.jdbc.datasource.DataSourceTransactionManager"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&lt;qualifier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"account"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52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79B03-9454-4402-BEA7-7A88C5DB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</a:t>
            </a:r>
            <a:r>
              <a:rPr lang="en-US" altLang="zh-TW" dirty="0"/>
              <a:t>. DAO support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E53E9-2026-4056-9760-7AA234FAF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Spring </a:t>
            </a:r>
            <a:r>
              <a:rPr lang="en-US" altLang="zh-TW" dirty="0"/>
              <a:t>provides a convenient translation from technology-specific </a:t>
            </a:r>
            <a:r>
              <a:rPr lang="en-US" altLang="zh-TW" dirty="0" smtClean="0"/>
              <a:t>exceptions(like </a:t>
            </a:r>
            <a:r>
              <a:rPr lang="en-US" altLang="zh-TW" dirty="0" err="1" smtClean="0"/>
              <a:t>SQLException</a:t>
            </a:r>
            <a:r>
              <a:rPr lang="en-US" altLang="zh-TW" dirty="0" smtClean="0"/>
              <a:t>) </a:t>
            </a:r>
            <a:r>
              <a:rPr lang="en-US" altLang="zh-TW" dirty="0"/>
              <a:t>to its own exception class hierarchy </a:t>
            </a:r>
            <a:endParaRPr lang="en-US" altLang="zh-TW" dirty="0" smtClean="0"/>
          </a:p>
          <a:p>
            <a:pPr lvl="1"/>
            <a:r>
              <a:rPr lang="en-US" altLang="zh-TW" dirty="0"/>
              <a:t>the root </a:t>
            </a:r>
            <a:r>
              <a:rPr lang="en-US" altLang="zh-TW" dirty="0" smtClean="0"/>
              <a:t>exception is </a:t>
            </a:r>
            <a:r>
              <a:rPr lang="en-US" altLang="zh-TW" dirty="0" err="1" smtClean="0"/>
              <a:t>DataAccessException</a:t>
            </a:r>
            <a:endParaRPr lang="en-US" altLang="zh-TW" dirty="0"/>
          </a:p>
          <a:p>
            <a:pPr lvl="1"/>
            <a:r>
              <a:rPr lang="en-US" altLang="zh-TW" dirty="0"/>
              <a:t>These exceptions wrap the original exception so there is never any risk that one might lose any information as to what might have gone wrong.</a:t>
            </a:r>
          </a:p>
          <a:p>
            <a:endParaRPr lang="en-US" altLang="zh-TW" dirty="0"/>
          </a:p>
          <a:p>
            <a:r>
              <a:rPr lang="en-US" altLang="zh-TW" dirty="0" smtClean="0"/>
              <a:t>One can perform some operations with JDBC, JPA or other tools within a consistent programming model.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08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97FCB-41D6-468B-A859-8E0D564E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Annotations </a:t>
            </a:r>
            <a:r>
              <a:rPr lang="en-US" altLang="zh-TW" dirty="0" smtClean="0"/>
              <a:t>for DAO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6805C-15AF-4A15-8256-9AFF5413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best way to guarantee that your Data Access Objects (DAOs) or repositories provide exception translation is to use the @Repository annotation. </a:t>
            </a:r>
            <a:endParaRPr lang="en-US" altLang="zh-TW" dirty="0" smtClean="0"/>
          </a:p>
          <a:p>
            <a:r>
              <a:rPr lang="en-US" altLang="zh-TW" dirty="0"/>
              <a:t>Any DAO or repository implementation will need to access to a persistence resource, depending on the persistence technology used</a:t>
            </a:r>
            <a:endParaRPr lang="en-US" altLang="zh-TW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00E18A-C271-4A31-84E8-3B573E55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846" y="4105121"/>
            <a:ext cx="6019597" cy="181588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@Repository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JpaMovieFinder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MovieFinder {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@PersistenceContext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EntityManager entityManager;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// ...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0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 following lines in the configuration file to switch on exception translation </a:t>
            </a:r>
            <a:r>
              <a:rPr lang="en-US" altLang="zh-TW" dirty="0" err="1" smtClean="0"/>
              <a:t>mechanisam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10987" y="3383110"/>
            <a:ext cx="95700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altLang="zh-TW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persistenceExceptionTranslationPostProcessor</a:t>
            </a:r>
            <a:r>
              <a:rPr lang="en-US" altLang="zh-TW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i="1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urier New" panose="02070309020205020404" pitchFamily="49" charset="0"/>
              </a:rPr>
              <a:t>"org.springframework.dao.annotation.PersistenceExceptionTranslationPostProcessor" </a:t>
            </a:r>
            <a:r>
              <a:rPr lang="en-US" altLang="zh-TW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en-US" altLang="zh-TW" dirty="0">
              <a:solidFill>
                <a:srgbClr val="008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49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03308-1E95-47B0-8627-71B918AC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9. Application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Design Pattern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AB1B0C-DBE2-4123-9C28-1F4644707739}"/>
              </a:ext>
            </a:extLst>
          </p:cNvPr>
          <p:cNvSpPr txBox="1"/>
          <p:nvPr/>
        </p:nvSpPr>
        <p:spPr>
          <a:xfrm>
            <a:off x="4123766" y="3122407"/>
            <a:ext cx="1299882" cy="6131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TW" dirty="0"/>
              <a:t>Service</a:t>
            </a:r>
          </a:p>
          <a:p>
            <a:pPr algn="ctr"/>
            <a:r>
              <a:rPr lang="en-US" altLang="zh-TW" dirty="0"/>
              <a:t>Interface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CB027C-7F0C-4C23-8870-C4E117B7EC32}"/>
              </a:ext>
            </a:extLst>
          </p:cNvPr>
          <p:cNvSpPr txBox="1"/>
          <p:nvPr/>
        </p:nvSpPr>
        <p:spPr>
          <a:xfrm>
            <a:off x="6326167" y="3124200"/>
            <a:ext cx="1299882" cy="6131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TW" dirty="0"/>
              <a:t>Dao</a:t>
            </a:r>
          </a:p>
          <a:p>
            <a:pPr algn="ctr"/>
            <a:r>
              <a:rPr lang="en-US" altLang="zh-TW" dirty="0"/>
              <a:t>Interface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62A02B-E07F-4404-AFE1-D0819C6D7020}"/>
              </a:ext>
            </a:extLst>
          </p:cNvPr>
          <p:cNvSpPr txBox="1"/>
          <p:nvPr/>
        </p:nvSpPr>
        <p:spPr>
          <a:xfrm>
            <a:off x="8257609" y="3122407"/>
            <a:ext cx="1299882" cy="6131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TW" dirty="0"/>
              <a:t>Entity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A2E3AA-1F5F-49D6-853E-865A46B7D40B}"/>
              </a:ext>
            </a:extLst>
          </p:cNvPr>
          <p:cNvSpPr txBox="1"/>
          <p:nvPr/>
        </p:nvSpPr>
        <p:spPr>
          <a:xfrm>
            <a:off x="1974250" y="3122407"/>
            <a:ext cx="1299882" cy="6131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mpd="dbl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TW" dirty="0" err="1" smtClean="0"/>
              <a:t>MyApp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134C15D-5C71-4639-AC6F-D28621A78BCF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3274132" y="3429000"/>
            <a:ext cx="849634" cy="0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BCEAFDC-C10A-4FB8-BF23-7831F232CF4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423648" y="3429000"/>
            <a:ext cx="902519" cy="1793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08DB2D4-868F-43F2-9059-AE87478FE733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626049" y="3429000"/>
            <a:ext cx="631560" cy="1793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DCE302F-A232-4D56-A74A-3BF42F671B6D}"/>
              </a:ext>
            </a:extLst>
          </p:cNvPr>
          <p:cNvSpPr txBox="1"/>
          <p:nvPr/>
        </p:nvSpPr>
        <p:spPr>
          <a:xfrm>
            <a:off x="6326167" y="4650581"/>
            <a:ext cx="1299882" cy="6131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TW" dirty="0" err="1"/>
              <a:t>DaoImpl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AAE2110-B8CF-45EE-B076-E479924E2F11}"/>
              </a:ext>
            </a:extLst>
          </p:cNvPr>
          <p:cNvSpPr txBox="1"/>
          <p:nvPr/>
        </p:nvSpPr>
        <p:spPr>
          <a:xfrm>
            <a:off x="4123766" y="4649685"/>
            <a:ext cx="1299882" cy="6131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TW" dirty="0" err="1"/>
              <a:t>ServiceImpl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170D550-051D-4447-B374-0AC89C043D0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423648" y="3733801"/>
            <a:ext cx="902519" cy="1222477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5CC2397-182B-4722-BFE5-7D260114E8AD}"/>
              </a:ext>
            </a:extLst>
          </p:cNvPr>
          <p:cNvCxnSpPr>
            <a:endCxn id="4" idx="2"/>
          </p:cNvCxnSpPr>
          <p:nvPr/>
        </p:nvCxnSpPr>
        <p:spPr>
          <a:xfrm flipV="1">
            <a:off x="4773707" y="3735593"/>
            <a:ext cx="0" cy="9140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10826CA-69EC-4C85-AFB7-F06D2FD050AC}"/>
              </a:ext>
            </a:extLst>
          </p:cNvPr>
          <p:cNvCxnSpPr>
            <a:stCxn id="14" idx="0"/>
            <a:endCxn id="5" idx="2"/>
          </p:cNvCxnSpPr>
          <p:nvPr/>
        </p:nvCxnSpPr>
        <p:spPr>
          <a:xfrm flipV="1">
            <a:off x="6976108" y="3737386"/>
            <a:ext cx="0" cy="913195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62E18F8-75E5-4A48-87D2-63BE5E77AC2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626049" y="3733801"/>
            <a:ext cx="616769" cy="1223373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949673" y="1825625"/>
            <a:ext cx="0" cy="43513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015985" y="1825625"/>
            <a:ext cx="0" cy="43513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747243" y="1825625"/>
            <a:ext cx="0" cy="43513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978882" y="1998572"/>
            <a:ext cx="182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Service Layer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224764" y="1998572"/>
            <a:ext cx="1484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DAO Layer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499811" y="1986497"/>
            <a:ext cx="596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JPA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流程圖: 程序 2"/>
          <p:cNvSpPr/>
          <p:nvPr/>
        </p:nvSpPr>
        <p:spPr>
          <a:xfrm>
            <a:off x="8167302" y="4497823"/>
            <a:ext cx="169688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META-INF/</a:t>
            </a:r>
          </a:p>
          <a:p>
            <a:pPr algn="ctr"/>
            <a:r>
              <a:rPr lang="en-US" altLang="zh-TW" dirty="0" smtClean="0"/>
              <a:t>persistence.xml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8094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A5832-4DDE-4B5A-B68F-DEBD51F0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DAO 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7F4C2-85C7-438B-9BAD-1C44905E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@</a:t>
            </a:r>
            <a:r>
              <a:rPr lang="en-US" altLang="zh-TW" dirty="0" smtClean="0"/>
              <a:t>Repository and @</a:t>
            </a:r>
            <a:r>
              <a:rPr lang="en-US" altLang="zh-TW" dirty="0" err="1" smtClean="0"/>
              <a:t>PersistenceContext</a:t>
            </a:r>
            <a:r>
              <a:rPr lang="en-US" altLang="zh-TW" dirty="0" smtClean="0"/>
              <a:t>  </a:t>
            </a:r>
            <a:r>
              <a:rPr lang="en-US" altLang="zh-TW" dirty="0" smtClean="0"/>
              <a:t>annotation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33685"/>
            <a:ext cx="105156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@Repository</a:t>
            </a:r>
          </a:p>
          <a:p>
            <a:r>
              <a:rPr lang="fr-FR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fr-FR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fr-FR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PersonDAOImpl&lt;T&gt; </a:t>
            </a:r>
            <a:r>
              <a:rPr lang="fr-FR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fr-FR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AbstractJpaDAO&lt;Person&gt; </a:t>
            </a:r>
            <a:r>
              <a:rPr lang="fr-FR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fr-FR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PersonDAO {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private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Logger </a:t>
            </a:r>
            <a:r>
              <a:rPr lang="en-US" altLang="zh-TW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logger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LoggerFactory.getLogger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PersonDAOImpl.</a:t>
            </a:r>
            <a:r>
              <a:rPr lang="en-US" altLang="zh-TW" sz="14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altLang="zh-TW" sz="14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646464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400" dirty="0" smtClean="0">
                <a:solidFill>
                  <a:srgbClr val="646464"/>
                </a:solidFill>
                <a:latin typeface="Courier New" panose="02070309020205020404" pitchFamily="49" charset="0"/>
              </a:rPr>
              <a:t> @</a:t>
            </a:r>
            <a:r>
              <a:rPr lang="en-US" altLang="zh-TW" sz="1400" dirty="0" err="1">
                <a:solidFill>
                  <a:srgbClr val="646464"/>
                </a:solidFill>
                <a:latin typeface="Courier New" panose="02070309020205020404" pitchFamily="49" charset="0"/>
              </a:rPr>
              <a:t>PersistenceContext</a:t>
            </a:r>
            <a:endParaRPr lang="en-US" altLang="zh-TW" sz="14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/>
              <a:t>      </a:t>
            </a:r>
            <a:r>
              <a:rPr lang="en-US" altLang="zh-TW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EntityManager</a:t>
            </a:r>
            <a:r>
              <a:rPr lang="en-US" altLang="zh-TW" dirty="0" smtClean="0"/>
              <a:t> </a:t>
            </a:r>
            <a:r>
              <a:rPr lang="en-US" altLang="zh-TW" dirty="0" err="1"/>
              <a:t>entityManager</a:t>
            </a:r>
            <a:r>
              <a:rPr lang="en-US" altLang="zh-TW" dirty="0"/>
              <a:t>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findByName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altLang="zh-TW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Query </a:t>
            </a:r>
            <a:r>
              <a:rPr lang="en-US" altLang="zh-TW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.createNamedQuery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dirty="0" err="1">
                <a:solidFill>
                  <a:srgbClr val="2A00FF"/>
                </a:solidFill>
                <a:latin typeface="Courier New" panose="02070309020205020404" pitchFamily="49" charset="0"/>
              </a:rPr>
              <a:t>Person.findByName</a:t>
            </a:r>
            <a:r>
              <a:rPr lang="en-US" altLang="zh-TW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4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altLang="zh-TW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.setParameter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"name"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1400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Person </a:t>
            </a:r>
            <a:r>
              <a:rPr lang="en-US" altLang="zh-TW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(Person) </a:t>
            </a:r>
            <a:r>
              <a:rPr lang="en-US" altLang="zh-TW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.getSingleResult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return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//(</a:t>
            </a:r>
            <a:r>
              <a:rPr lang="zh-TW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略</a:t>
            </a:r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)…………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73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Servcie</a:t>
            </a:r>
            <a:r>
              <a:rPr lang="en-US" altLang="zh-TW" dirty="0" smtClean="0"/>
              <a:t> 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smtClean="0"/>
              <a:t>@Service </a:t>
            </a:r>
            <a:r>
              <a:rPr lang="en-US" altLang="zh-TW" dirty="0" smtClean="0"/>
              <a:t>and @</a:t>
            </a:r>
            <a:r>
              <a:rPr lang="en-US" altLang="zh-TW" dirty="0" err="1" smtClean="0"/>
              <a:t>Transactonal</a:t>
            </a:r>
            <a:r>
              <a:rPr lang="en-US" altLang="zh-TW" dirty="0" smtClean="0"/>
              <a:t> </a:t>
            </a:r>
            <a:r>
              <a:rPr lang="en-US" altLang="zh-TW" dirty="0"/>
              <a:t>annotation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6582" y="2611746"/>
            <a:ext cx="106472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TW" sz="1400" dirty="0">
                <a:solidFill>
                  <a:srgbClr val="646464"/>
                </a:solidFill>
                <a:highlight>
                  <a:srgbClr val="FFF893"/>
                </a:highlight>
                <a:latin typeface="Courier New" panose="02070309020205020404" pitchFamily="49" charset="0"/>
              </a:rPr>
              <a:t>Service</a:t>
            </a:r>
          </a:p>
          <a:p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PersonServiceImpl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PersonService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Logger </a:t>
            </a:r>
            <a:r>
              <a:rPr lang="en-US" altLang="zh-TW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logger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TW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LoggerFactory.getLogger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PersonServiceImpl.</a:t>
            </a:r>
            <a:r>
              <a:rPr lang="en-US" altLang="zh-TW" sz="14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646464"/>
                </a:solidFill>
                <a:latin typeface="Courier New" panose="02070309020205020404" pitchFamily="49" charset="0"/>
              </a:rPr>
              <a:t>    @</a:t>
            </a:r>
            <a:r>
              <a:rPr lang="en-US" altLang="zh-TW" sz="1400" dirty="0" err="1">
                <a:solidFill>
                  <a:srgbClr val="646464"/>
                </a:solidFill>
                <a:latin typeface="Courier New" panose="02070309020205020404" pitchFamily="49" charset="0"/>
              </a:rPr>
              <a:t>Autowired</a:t>
            </a:r>
            <a:endParaRPr lang="en-US" altLang="zh-TW" sz="14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private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PersonDAO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personDAO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@Transactional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en-US" altLang="zh-TW" sz="1400" b="1" dirty="0" err="1">
                <a:solidFill>
                  <a:srgbClr val="000000"/>
                </a:solidFill>
                <a:highlight>
                  <a:srgbClr val="FFF893"/>
                </a:highlight>
                <a:latin typeface="Courier New" panose="02070309020205020404" pitchFamily="49" charset="0"/>
              </a:rPr>
              <a:t>findByName</a:t>
            </a:r>
            <a:r>
              <a:rPr lang="en-US" altLang="zh-TW" sz="1400" b="1" dirty="0">
                <a:solidFill>
                  <a:srgbClr val="000000"/>
                </a:solidFill>
                <a:highlight>
                  <a:srgbClr val="FFF893"/>
                </a:highlight>
                <a:latin typeface="Courier New" panose="02070309020205020404" pitchFamily="49" charset="0"/>
              </a:rPr>
              <a:t>(String </a:t>
            </a:r>
            <a:r>
              <a:rPr lang="en-US" altLang="zh-TW" sz="1400" b="1" dirty="0">
                <a:solidFill>
                  <a:srgbClr val="6A3E3E"/>
                </a:solidFill>
                <a:highlight>
                  <a:srgbClr val="FFF893"/>
                </a:highlight>
                <a:latin typeface="Courier New" panose="02070309020205020404" pitchFamily="49" charset="0"/>
              </a:rPr>
              <a:t>name</a:t>
            </a:r>
            <a:r>
              <a:rPr lang="en-US" altLang="zh-TW" sz="1400" b="1" dirty="0">
                <a:solidFill>
                  <a:srgbClr val="000000"/>
                </a:solidFill>
                <a:highlight>
                  <a:srgbClr val="FFF893"/>
                </a:highlight>
                <a:latin typeface="Courier New" panose="02070309020205020404" pitchFamily="49" charset="0"/>
              </a:rPr>
              <a:t>) {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Person </a:t>
            </a:r>
            <a:r>
              <a:rPr lang="en-US" altLang="zh-TW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personDAO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.findByName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return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TW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//(</a:t>
            </a:r>
            <a:r>
              <a:rPr lang="zh-TW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略</a:t>
            </a:r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)…………</a:t>
            </a:r>
            <a:r>
              <a:rPr lang="zh-TW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57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8071A-76FC-428F-B31B-BBB23BCF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Introduction </a:t>
            </a:r>
            <a:r>
              <a:rPr lang="en-US" altLang="zh-TW" dirty="0" smtClean="0"/>
              <a:t>to Spring Transaction Management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893516-4F2D-4E7B-8E9A-9295D03A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Consistent programming model across different transaction APIs such as Java Transaction API (JTA), JDBC, Hibernate, Java Persistence API (JPA), and Java Data Objects (JDO).</a:t>
            </a:r>
          </a:p>
          <a:p>
            <a:r>
              <a:rPr lang="en-US" altLang="zh-TW" dirty="0"/>
              <a:t>Support for </a:t>
            </a:r>
            <a:r>
              <a:rPr lang="en-US" altLang="zh-TW" dirty="0" smtClean="0"/>
              <a:t>both declarative </a:t>
            </a:r>
            <a:r>
              <a:rPr lang="en-US" altLang="zh-TW" dirty="0"/>
              <a:t>and programmatic transaction management.</a:t>
            </a:r>
          </a:p>
          <a:p>
            <a:r>
              <a:rPr lang="en-US" altLang="zh-TW" dirty="0"/>
              <a:t>Simpler API for programmatic transaction management than complex transaction APIs such as JTA.</a:t>
            </a:r>
          </a:p>
          <a:p>
            <a:r>
              <a:rPr lang="en-US" altLang="zh-TW" dirty="0"/>
              <a:t>Excellent integration with Spring’s data access abstractions.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6657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0C42D0D-3ED6-4614-93E5-2CA39099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Spring Configuration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541444-C7AC-486A-9BF6-E1A007405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 following lines in the spring configuration file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952499" y="2557026"/>
            <a:ext cx="1028700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context:component-scan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base-package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cht.hioss.jpatutorial.dao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en-US" altLang="zh-TW" sz="1400" dirty="0" smtClean="0"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context:component-scan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base-package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cht.hioss.jpatutorial.service</a:t>
            </a:r>
            <a:r>
              <a:rPr lang="en-US" altLang="zh-TW" sz="14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en-US" altLang="zh-TW" sz="1400" dirty="0" smtClean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entityManagerFactory</a:t>
            </a:r>
            <a:r>
              <a:rPr lang="en-US" altLang="zh-TW" sz="14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 </a:t>
            </a:r>
          </a:p>
          <a:p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14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"org.springframework.orm.jpa.LocalContainerEntityManagerFactoryBean"</a:t>
            </a:r>
            <a:r>
              <a:rPr lang="en-US" altLang="zh-TW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persistenceUnitName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TW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jpa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-tutorial-unit"</a:t>
            </a:r>
            <a:r>
              <a:rPr lang="en-US" altLang="zh-TW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altLang="zh-TW" sz="1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bean</a:t>
            </a:r>
            <a:r>
              <a:rPr lang="en-US" altLang="zh-TW" sz="1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altLang="zh-TW" sz="1400" dirty="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transactionManager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org.springframework.orm.jpa.JpaTransactionManager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 &lt;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entityManagerFactory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urier New" panose="02070309020205020404" pitchFamily="49" charset="0"/>
              </a:rPr>
              <a:t>ref</a:t>
            </a:r>
            <a:r>
              <a:rPr lang="en-US" altLang="zh-TW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entityManagerFactory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bean</a:t>
            </a:r>
            <a:r>
              <a:rPr lang="en-US" altLang="zh-TW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altLang="zh-TW" sz="1400" dirty="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tx:annotation-driven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transaction-manager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transactionManager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en-US" altLang="zh-TW" sz="14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persistenceExceptionTranslationPostProcessor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"org.springframework.dao.annotation.PersistenceExceptionTranslationPostProcessor" </a:t>
            </a:r>
            <a:r>
              <a:rPr lang="en-US" altLang="zh-TW" sz="14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en-US" altLang="zh-TW" sz="1400" dirty="0">
              <a:solidFill>
                <a:srgbClr val="008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80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/>
              <a:t>Hibernate ORM 5.3.7.Final User Guide</a:t>
            </a:r>
          </a:p>
          <a:p>
            <a:pPr lvl="1"/>
            <a:r>
              <a:rPr lang="en-US" altLang="zh-TW" dirty="0"/>
              <a:t>http://docs.jboss.org/hibernate/orm/5.3/userguide/html_single/Hibernate_User_Guide.html</a:t>
            </a:r>
          </a:p>
          <a:p>
            <a:endParaRPr lang="en-US" altLang="zh-TW" dirty="0"/>
          </a:p>
          <a:p>
            <a:r>
              <a:rPr lang="en-US" altLang="zh-TW" dirty="0"/>
              <a:t>JPA Tutorial</a:t>
            </a:r>
          </a:p>
          <a:p>
            <a:pPr lvl="1"/>
            <a:r>
              <a:rPr lang="en-US" altLang="zh-TW" dirty="0"/>
              <a:t>https://www.tutorialspoint.com/jpa/index.htm</a:t>
            </a:r>
          </a:p>
          <a:p>
            <a:endParaRPr lang="en-US" altLang="zh-TW" dirty="0"/>
          </a:p>
          <a:p>
            <a:r>
              <a:rPr lang="en-US" altLang="zh-TW" dirty="0"/>
              <a:t>JPA Tutorial</a:t>
            </a:r>
          </a:p>
          <a:p>
            <a:pPr lvl="1"/>
            <a:r>
              <a:rPr lang="en-US" altLang="zh-TW" dirty="0"/>
              <a:t>https://www.javatpoint.com/jpa-tutorial</a:t>
            </a:r>
          </a:p>
          <a:p>
            <a:endParaRPr lang="en-US" altLang="zh-TW" dirty="0"/>
          </a:p>
          <a:p>
            <a:r>
              <a:rPr lang="en-US" altLang="zh-TW" dirty="0"/>
              <a:t>JPA Tutorial</a:t>
            </a:r>
          </a:p>
          <a:p>
            <a:pPr lvl="1"/>
            <a:r>
              <a:rPr lang="en-US" altLang="zh-TW" dirty="0"/>
              <a:t>http://www.java2s.com/Tutorials/Java/JPA/index.htm</a:t>
            </a:r>
          </a:p>
          <a:p>
            <a:endParaRPr lang="en-US" altLang="zh-TW" dirty="0"/>
          </a:p>
          <a:p>
            <a:r>
              <a:rPr lang="en-US" altLang="zh-TW" dirty="0"/>
              <a:t>A Guide to JPA with Spring</a:t>
            </a:r>
          </a:p>
          <a:p>
            <a:pPr lvl="1"/>
            <a:r>
              <a:rPr lang="en-US" altLang="zh-TW" dirty="0"/>
              <a:t>https://www.baeldung.com/the-persistence-layer-with-spring-and-jpa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Spring Framework reference</a:t>
            </a:r>
          </a:p>
          <a:p>
            <a:pPr lvl="1"/>
            <a:r>
              <a:rPr lang="en-US" altLang="zh-TW" dirty="0"/>
              <a:t>https://docs.spring.io/spring/docs/4.3.x/spring-framework-reference/html/index.html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92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BD74E-5265-4985-B657-82E37513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Transaction </a:t>
            </a:r>
            <a:r>
              <a:rPr lang="en-US" altLang="zh-TW" dirty="0" smtClean="0"/>
              <a:t>Abstraction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DC182-C3C5-4EED-9781-5979C12A5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>
                <a:solidFill>
                  <a:srgbClr val="000000"/>
                </a:solidFill>
              </a:rPr>
              <a:t>PlatformTransactionManager</a:t>
            </a:r>
            <a:r>
              <a:rPr lang="en-US" altLang="zh-TW" dirty="0" smtClean="0">
                <a:solidFill>
                  <a:srgbClr val="000000"/>
                </a:solidFill>
              </a:rPr>
              <a:t> Interface</a:t>
            </a:r>
          </a:p>
          <a:p>
            <a:pPr lvl="1"/>
            <a:r>
              <a:rPr lang="en-US" altLang="zh-TW" dirty="0" smtClean="0"/>
              <a:t>service </a:t>
            </a:r>
            <a:r>
              <a:rPr lang="en-US" altLang="zh-TW" dirty="0"/>
              <a:t>provider interface (SPI)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000000"/>
                </a:solidFill>
              </a:rPr>
              <a:t>The </a:t>
            </a:r>
            <a:r>
              <a:rPr lang="en-US" altLang="zh-TW" dirty="0">
                <a:solidFill>
                  <a:srgbClr val="000000"/>
                </a:solidFill>
              </a:rPr>
              <a:t>key to the Spring transaction </a:t>
            </a:r>
            <a:r>
              <a:rPr lang="en-US" altLang="zh-TW" dirty="0" smtClean="0">
                <a:solidFill>
                  <a:srgbClr val="000000"/>
                </a:solidFill>
              </a:rPr>
              <a:t>abstraction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</a:rPr>
              <a:t>can </a:t>
            </a:r>
            <a:r>
              <a:rPr lang="en-US" altLang="zh-TW" dirty="0">
                <a:solidFill>
                  <a:srgbClr val="000000"/>
                </a:solidFill>
              </a:rPr>
              <a:t>be easily mocked or stubbed as necessary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/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dirty="0" err="1" smtClean="0"/>
              <a:t>TransactionException</a:t>
            </a:r>
            <a:r>
              <a:rPr lang="en-US" altLang="zh-TW" dirty="0"/>
              <a:t> Interface </a:t>
            </a:r>
            <a:r>
              <a:rPr lang="en-US" altLang="zh-TW" dirty="0" smtClean="0"/>
              <a:t>	</a:t>
            </a:r>
          </a:p>
          <a:p>
            <a:pPr lvl="1"/>
            <a:r>
              <a:rPr lang="en-US" altLang="zh-TW" dirty="0" smtClean="0"/>
              <a:t>can </a:t>
            </a:r>
            <a:r>
              <a:rPr lang="en-US" altLang="zh-TW" dirty="0"/>
              <a:t>be thrown by any of the </a:t>
            </a:r>
            <a:r>
              <a:rPr lang="en-US" altLang="zh-TW" dirty="0" err="1"/>
              <a:t>PlatformTransactionManager</a:t>
            </a:r>
            <a:r>
              <a:rPr lang="en-US" altLang="zh-TW" dirty="0"/>
              <a:t> interface’s methods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unchecked exception(that </a:t>
            </a:r>
            <a:r>
              <a:rPr lang="en-US" altLang="zh-TW" dirty="0"/>
              <a:t>is, it extends the </a:t>
            </a:r>
            <a:r>
              <a:rPr lang="en-US" altLang="zh-TW" dirty="0" err="1"/>
              <a:t>java.lang.RuntimeException</a:t>
            </a:r>
            <a:r>
              <a:rPr lang="en-US" altLang="zh-TW" dirty="0"/>
              <a:t> class). 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TransactionStatus</a:t>
            </a:r>
            <a:r>
              <a:rPr lang="en-US" altLang="zh-TW" dirty="0" smtClean="0"/>
              <a:t> </a:t>
            </a:r>
            <a:r>
              <a:rPr lang="en-US" altLang="zh-TW" dirty="0"/>
              <a:t>Interface</a:t>
            </a:r>
            <a:endParaRPr lang="en-US" altLang="zh-TW" dirty="0" smtClean="0"/>
          </a:p>
          <a:p>
            <a:pPr lvl="1"/>
            <a:r>
              <a:rPr lang="en-US" altLang="zh-TW" dirty="0"/>
              <a:t>Representation of the status of a transaction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151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AD09A-07A0-4BA2-9357-8E455B67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A9B21-F03C-42C0-B906-D613E885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TransactionDefinition</a:t>
            </a:r>
            <a:r>
              <a:rPr lang="en-US" altLang="zh-TW" dirty="0" smtClean="0"/>
              <a:t> Interface</a:t>
            </a:r>
            <a:endParaRPr lang="en-US" altLang="zh-TW" dirty="0"/>
          </a:p>
          <a:p>
            <a:pPr lvl="1"/>
            <a:r>
              <a:rPr lang="en-US" altLang="zh-TW" dirty="0" smtClean="0"/>
              <a:t>Propagation</a:t>
            </a:r>
            <a:endParaRPr lang="en-US" altLang="zh-TW" dirty="0"/>
          </a:p>
          <a:p>
            <a:pPr lvl="2"/>
            <a:r>
              <a:rPr lang="en-US" altLang="zh-TW" dirty="0" smtClean="0"/>
              <a:t>specifying the behavior of a transactional method</a:t>
            </a:r>
          </a:p>
          <a:p>
            <a:pPr lvl="1"/>
            <a:r>
              <a:rPr lang="en-US" altLang="zh-TW" dirty="0" smtClean="0"/>
              <a:t>Isolation</a:t>
            </a:r>
            <a:endParaRPr lang="en-US" altLang="zh-TW" dirty="0"/>
          </a:p>
          <a:p>
            <a:pPr lvl="2"/>
            <a:r>
              <a:rPr lang="en-US" altLang="zh-TW" dirty="0"/>
              <a:t>The degree to which this transaction is isolated from the work of other transactions. </a:t>
            </a:r>
          </a:p>
          <a:p>
            <a:pPr lvl="1"/>
            <a:r>
              <a:rPr lang="en-US" altLang="zh-TW" dirty="0" smtClean="0"/>
              <a:t>Timeout </a:t>
            </a:r>
            <a:endParaRPr lang="en-US" altLang="zh-TW" dirty="0"/>
          </a:p>
          <a:p>
            <a:pPr lvl="2"/>
            <a:r>
              <a:rPr lang="en-US" altLang="zh-TW" dirty="0"/>
              <a:t>How long this transaction runs before timing out and being rolled back automatically by the underlying transaction infrastructure.</a:t>
            </a:r>
          </a:p>
          <a:p>
            <a:pPr lvl="1"/>
            <a:r>
              <a:rPr lang="en-US" altLang="zh-TW" dirty="0"/>
              <a:t>Read-only </a:t>
            </a:r>
            <a:r>
              <a:rPr lang="en-US" altLang="zh-TW" dirty="0" smtClean="0"/>
              <a:t>status</a:t>
            </a:r>
            <a:endParaRPr lang="en-US" altLang="zh-TW" dirty="0"/>
          </a:p>
          <a:p>
            <a:pPr lvl="2"/>
            <a:r>
              <a:rPr lang="en-US" altLang="zh-TW" dirty="0"/>
              <a:t>A read-only transaction can be used when your code reads but does not modify data. 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47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18745-CFFB-4D80-825E-9709D0F8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Configuration </a:t>
            </a:r>
            <a:r>
              <a:rPr lang="en-US" altLang="zh-TW" dirty="0" smtClean="0"/>
              <a:t>for </a:t>
            </a:r>
            <a:r>
              <a:rPr lang="en-US" altLang="zh-TW" dirty="0" err="1" smtClean="0"/>
              <a:t>TransactionManager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B4D861-A32B-43D3-9806-7A53D1D8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exmaple</a:t>
            </a:r>
            <a:r>
              <a:rPr lang="en-US" altLang="zh-TW" dirty="0"/>
              <a:t> </a:t>
            </a:r>
            <a:r>
              <a:rPr lang="en-US" altLang="zh-TW" dirty="0" smtClean="0"/>
              <a:t>for JDBC </a:t>
            </a:r>
            <a:r>
              <a:rPr lang="en-US" altLang="zh-TW" dirty="0" err="1" smtClean="0"/>
              <a:t>DataSource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3AB9F2-5366-4360-98C1-EF5D39265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35" y="2458598"/>
            <a:ext cx="9427581" cy="138499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"org.apache.commons.dbcp.BasicDataSource"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destroy-method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"close"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"driverClassName"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"${jdbc.driverClassName}"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"url"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"${jdbc.url}"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"${jdbc.username}"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"${jdbc.password}"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F16D83-33BF-4B3F-BE19-7A679AF93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35" y="4271614"/>
            <a:ext cx="9526967" cy="73866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"txManager"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"org.springframework.jdbc.datasource.DataSourceTransactionManager"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7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CE0BA-0C0D-4028-B8D4-EFC6BB87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30E876-C29F-4EEE-B081-84D9BAF3D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exmaple</a:t>
            </a:r>
            <a:r>
              <a:rPr lang="en-US" altLang="zh-TW" dirty="0"/>
              <a:t> for JTA</a:t>
            </a:r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0EBFE4-5B66-4738-9A29-DDAAB5F7A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184" y="2554744"/>
            <a:ext cx="9129422" cy="28931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 version="1.0" encoding="UTF-8"?&gt;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"http://www.springframework.org/schema/beans"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"http://www.w3.org/2001/XMLSchema-instance"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xmlns:jee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"http://www.springframework.org/schema/jee"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xsi:schemaLocation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2"/>
              </a:rPr>
              <a:t>http://www.springframework.org/schema/beans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3"/>
              </a:rPr>
              <a:t>http://www.springframework.org/schema/beans/spring-beans.xsd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4"/>
              </a:rPr>
              <a:t>http://www.springframework.org/schema/jee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5"/>
              </a:rPr>
              <a:t>http://www.springframework.org/schema/jee/spring-jee.xsd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&lt;jee:jndi-lookup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jndi-name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"jdbc/jpetstore"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"txManager"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"org.springframework.transaction.jta.JtaTransactionManager"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other &lt;bean/&gt; definitions here --&gt;</a:t>
            </a:r>
            <a:endParaRPr kumimoji="0" lang="en-US" altLang="zh-TW" sz="1400" b="0" i="1" u="none" strike="noStrike" cap="none" normalizeH="0" baseline="0" dirty="0">
              <a:ln>
                <a:noFill/>
              </a:ln>
              <a:solidFill>
                <a:srgbClr val="3F5F5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55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1A244-B424-432E-9C5A-02691166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712133-6F7C-469B-88D2-DB568DE55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 for Hibernate</a:t>
            </a:r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3C1A57-23CF-43E3-AF67-301A3FB8B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209" y="2504209"/>
            <a:ext cx="9427581" cy="332398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"sessionFactory"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"org.springframework.orm.hibernate5.LocalSessionFactoryBean"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"mappingResources"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&lt;list&gt;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&lt;value&gt;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org/springframework/samples/petclinic/hibernate/petclinic.hbm.xml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&lt;/value&gt;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&lt;/list&gt;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&lt;/property&gt;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"hibernateProperties"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&lt;value&gt;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hibernate.dialect=${hibernate.dialect}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&lt;/value&gt;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&lt;/property&gt;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"txManager"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"org.springframework.orm.hibernate5.HibernateTransactionManager"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"sessionFactory"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"sessionFactory"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5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0729C-F17D-4073-BCAC-EB4B8430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 Declarative </a:t>
            </a:r>
            <a:r>
              <a:rPr lang="en-US" altLang="zh-TW" dirty="0"/>
              <a:t>transaction management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70B8DA-F965-427F-B326-4125AF111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The Spring Framework’s declarative transaction management is made possible with Spring aspect-oriented programming (AOP</a:t>
            </a:r>
            <a:r>
              <a:rPr lang="en-US" altLang="zh-TW" dirty="0" smtClean="0"/>
              <a:t>).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It can work with JTA transactions or local transactions using JDBC</a:t>
            </a:r>
            <a:r>
              <a:rPr lang="en-US" altLang="zh-TW" dirty="0"/>
              <a:t>, JPA, Hibernate or JDO by simply adjusting the configuration files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Unlike EJB CMT, which is tied to </a:t>
            </a:r>
            <a:r>
              <a:rPr lang="en-US" altLang="zh-TW" dirty="0" smtClean="0"/>
              <a:t>JTA. 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You </a:t>
            </a:r>
            <a:r>
              <a:rPr lang="en-US" altLang="zh-TW" dirty="0"/>
              <a:t>can apply the Spring Framework declarative transaction management to any class, not merely special classes such as EJBs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 smtClean="0"/>
              <a:t>It can </a:t>
            </a:r>
            <a:r>
              <a:rPr lang="en-US" altLang="zh-TW" dirty="0"/>
              <a:t>customize transactional behavior, by using AOP.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With EJB CMT</a:t>
            </a:r>
            <a:r>
              <a:rPr lang="en-US" altLang="zh-TW" dirty="0"/>
              <a:t>, you cannot influence the container’s transaction management except with </a:t>
            </a:r>
            <a:r>
              <a:rPr lang="en-US" altLang="zh-TW" dirty="0" err="1"/>
              <a:t>setRollbackOnly</a:t>
            </a:r>
            <a:r>
              <a:rPr lang="en-US" altLang="zh-TW" dirty="0"/>
              <a:t>().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55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3044</Words>
  <Application>Microsoft Office PowerPoint</Application>
  <PresentationFormat>寬螢幕</PresentationFormat>
  <Paragraphs>365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Consolas</vt:lpstr>
      <vt:lpstr>Courier New</vt:lpstr>
      <vt:lpstr>Office 佈景主題</vt:lpstr>
      <vt:lpstr>JPA Tutorial Part III. Integration with  Spring Transaction Management</vt:lpstr>
      <vt:lpstr>Enviorment</vt:lpstr>
      <vt:lpstr>1. Introduction to Spring Transaction Management</vt:lpstr>
      <vt:lpstr>2. Transaction Abstraction</vt:lpstr>
      <vt:lpstr>PowerPoint 簡報</vt:lpstr>
      <vt:lpstr>3. Configuration for TransactionManager </vt:lpstr>
      <vt:lpstr>PowerPoint 簡報</vt:lpstr>
      <vt:lpstr>PowerPoint 簡報</vt:lpstr>
      <vt:lpstr>4. Declarative transaction management</vt:lpstr>
      <vt:lpstr>PowerPoint 簡報</vt:lpstr>
      <vt:lpstr>Example of declarative transaction implementation</vt:lpstr>
      <vt:lpstr>&lt;tx:advice/&gt; settings</vt:lpstr>
      <vt:lpstr>PowerPoint 簡報</vt:lpstr>
      <vt:lpstr>5. Using @Transactional</vt:lpstr>
      <vt:lpstr>PowerPoint 簡報</vt:lpstr>
      <vt:lpstr>@Transactional settings</vt:lpstr>
      <vt:lpstr>PowerPoint 簡報</vt:lpstr>
      <vt:lpstr>6. Transaction propagation</vt:lpstr>
      <vt:lpstr>PowerPoint 簡報</vt:lpstr>
      <vt:lpstr>PowerPoint 簡報</vt:lpstr>
      <vt:lpstr>PowerPoint 簡報</vt:lpstr>
      <vt:lpstr>PowerPoint 簡報</vt:lpstr>
      <vt:lpstr>7. Multiple Transaction Managers with @Transactional</vt:lpstr>
      <vt:lpstr>8. DAO support</vt:lpstr>
      <vt:lpstr>Annotations for DAO</vt:lpstr>
      <vt:lpstr>PowerPoint 簡報</vt:lpstr>
      <vt:lpstr>9. Application Design Pattern</vt:lpstr>
      <vt:lpstr>DAO Layer</vt:lpstr>
      <vt:lpstr>Servcie Layer</vt:lpstr>
      <vt:lpstr>Spring Configuration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JPA</dc:title>
  <dc:creator>Lawren Houng</dc:creator>
  <cp:lastModifiedBy>Lawren Houng</cp:lastModifiedBy>
  <cp:revision>124</cp:revision>
  <dcterms:created xsi:type="dcterms:W3CDTF">2018-10-27T17:27:19Z</dcterms:created>
  <dcterms:modified xsi:type="dcterms:W3CDTF">2018-11-14T06:00:24Z</dcterms:modified>
</cp:coreProperties>
</file>