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80" r:id="rId6"/>
    <p:sldId id="285" r:id="rId7"/>
    <p:sldId id="281" r:id="rId8"/>
    <p:sldId id="282" r:id="rId9"/>
    <p:sldId id="286" r:id="rId10"/>
    <p:sldId id="287" r:id="rId11"/>
    <p:sldId id="288" r:id="rId12"/>
    <p:sldId id="289" r:id="rId13"/>
    <p:sldId id="283" r:id="rId14"/>
    <p:sldId id="284" r:id="rId15"/>
    <p:sldId id="271" r:id="rId16"/>
    <p:sldId id="290" r:id="rId17"/>
    <p:sldId id="272" r:id="rId18"/>
    <p:sldId id="273" r:id="rId19"/>
    <p:sldId id="274" r:id="rId20"/>
    <p:sldId id="275" r:id="rId21"/>
    <p:sldId id="276" r:id="rId22"/>
    <p:sldId id="277" r:id="rId23"/>
    <p:sldId id="278" r:id="rId24"/>
    <p:sldId id="292" r:id="rId25"/>
    <p:sldId id="293" r:id="rId26"/>
    <p:sldId id="295" r:id="rId27"/>
    <p:sldId id="294" r:id="rId28"/>
    <p:sldId id="260" r:id="rId29"/>
    <p:sldId id="261" r:id="rId30"/>
    <p:sldId id="264" r:id="rId31"/>
    <p:sldId id="263" r:id="rId32"/>
    <p:sldId id="268" r:id="rId33"/>
    <p:sldId id="262" r:id="rId34"/>
    <p:sldId id="265" r:id="rId35"/>
    <p:sldId id="266" r:id="rId36"/>
    <p:sldId id="291" r:id="rId37"/>
    <p:sldId id="269" r:id="rId38"/>
    <p:sldId id="267" r:id="rId39"/>
    <p:sldId id="270" r:id="rId40"/>
    <p:sldId id="259"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2018-10-22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1801881085"/>
              </p:ext>
            </p:extLst>
          </p:nvPr>
        </p:nvGraphicFramePr>
        <p:xfrm>
          <a:off x="1607127" y="1027906"/>
          <a:ext cx="8977746" cy="5239735"/>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287128">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807459">
                <a:tc>
                  <a:txBody>
                    <a:bodyPr/>
                    <a:lstStyle/>
                    <a:p>
                      <a:pPr fontAlgn="t"/>
                      <a:r>
                        <a:rPr lang="en-US" sz="1600" dirty="0">
                          <a:effectLst/>
                        </a:rPr>
                        <a:t>@</a:t>
                      </a:r>
                      <a:r>
                        <a:rPr lang="en-US" sz="1600" dirty="0" err="1">
                          <a:effectLst/>
                        </a:rPr>
                        <a:t>AccessType</a:t>
                      </a:r>
                      <a:endParaRPr lang="en-US" sz="1600" dirty="0">
                        <a:effectLst/>
                      </a:endParaRP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type of annotation is used to set the access type. If you set @AccessType(FIELD) then Field wise access will occur. If you set @AccessType(PROPERTY) then Property wise assess will occur.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2897617"/>
                  </a:ext>
                </a:extLst>
              </a:tr>
              <a:tr h="547294">
                <a:tc>
                  <a:txBody>
                    <a:bodyPr/>
                    <a:lstStyle/>
                    <a:p>
                      <a:pPr fontAlgn="t"/>
                      <a:r>
                        <a:rPr lang="en-US" sz="1600">
                          <a:effectLst/>
                        </a:rPr>
                        <a:t>@JoinColumn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an entity association or entity collection. This is used in many- to-one and one-to-many associations.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39565803"/>
                  </a:ext>
                </a:extLst>
              </a:tr>
              <a:tr h="547294">
                <a:tc>
                  <a:txBody>
                    <a:bodyPr/>
                    <a:lstStyle/>
                    <a:p>
                      <a:pPr fontAlgn="t"/>
                      <a:r>
                        <a:rPr lang="en-US" sz="1600">
                          <a:effectLst/>
                        </a:rPr>
                        <a:t>@UniqueConstraint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the field, unique constraint for primary or secondary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2190059"/>
                  </a:ext>
                </a:extLst>
              </a:tr>
              <a:tr h="547294">
                <a:tc>
                  <a:txBody>
                    <a:bodyPr/>
                    <a:lstStyle/>
                    <a:p>
                      <a:pPr fontAlgn="t"/>
                      <a:r>
                        <a:rPr lang="en-US" sz="1600">
                          <a:effectLst/>
                        </a:rPr>
                        <a:t>@ColumnResult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references the name of a column in the SQL query using select clause.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2283745"/>
                  </a:ext>
                </a:extLst>
              </a:tr>
              <a:tr h="547294">
                <a:tc>
                  <a:txBody>
                    <a:bodyPr/>
                    <a:lstStyle/>
                    <a:p>
                      <a:pPr fontAlgn="t"/>
                      <a:r>
                        <a:rPr lang="en-US" sz="1600">
                          <a:effectLst/>
                        </a:rPr>
                        <a:t>@ManyToMany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3247518"/>
                  </a:ext>
                </a:extLst>
              </a:tr>
              <a:tr h="547294">
                <a:tc>
                  <a:txBody>
                    <a:bodyPr/>
                    <a:lstStyle/>
                    <a:p>
                      <a:pPr fontAlgn="t"/>
                      <a:r>
                        <a:rPr lang="en-US" sz="1600">
                          <a:effectLst/>
                        </a:rPr>
                        <a:t>@ManyToOne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9098817"/>
                  </a:ext>
                </a:extLst>
              </a:tr>
              <a:tr h="547294">
                <a:tc>
                  <a:txBody>
                    <a:bodyPr/>
                    <a:lstStyle/>
                    <a:p>
                      <a:pPr fontAlgn="t"/>
                      <a:r>
                        <a:rPr lang="en-US" sz="1600">
                          <a:effectLst/>
                        </a:rPr>
                        <a:t>@OneToMany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61557913"/>
                  </a:ext>
                </a:extLst>
              </a:tr>
              <a:tr h="287128">
                <a:tc>
                  <a:txBody>
                    <a:bodyPr/>
                    <a:lstStyle/>
                    <a:p>
                      <a:pPr fontAlgn="t"/>
                      <a:r>
                        <a:rPr lang="en-US" sz="1600">
                          <a:effectLst/>
                        </a:rPr>
                        <a:t>@OneToOne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6389990"/>
                  </a:ext>
                </a:extLst>
              </a:tr>
              <a:tr h="287128">
                <a:tc>
                  <a:txBody>
                    <a:bodyPr/>
                    <a:lstStyle/>
                    <a:p>
                      <a:pPr fontAlgn="t"/>
                      <a:r>
                        <a:rPr lang="en-US" sz="1600">
                          <a:effectLst/>
                        </a:rPr>
                        <a:t>@NamedQueries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for specifying list of named 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3101650"/>
                  </a:ext>
                </a:extLst>
              </a:tr>
              <a:tr h="287128">
                <a:tc>
                  <a:txBody>
                    <a:bodyPr/>
                    <a:lstStyle/>
                    <a:p>
                      <a:pPr fontAlgn="t"/>
                      <a:r>
                        <a:rPr lang="en-US" sz="1600">
                          <a:effectLst/>
                        </a:rPr>
                        <a:t>@NamedQuery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for specifying a Query using static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mapping.xml </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pic>
        <p:nvPicPr>
          <p:cNvPr id="5" name="圖片 4"/>
          <p:cNvPicPr>
            <a:picLocks noChangeAspect="1"/>
          </p:cNvPicPr>
          <p:nvPr/>
        </p:nvPicPr>
        <p:blipFill>
          <a:blip r:embed="rId2"/>
          <a:stretch>
            <a:fillRect/>
          </a:stretch>
        </p:blipFill>
        <p:spPr>
          <a:xfrm>
            <a:off x="1610591" y="2275609"/>
            <a:ext cx="6699623" cy="4270664"/>
          </a:xfrm>
          <a:prstGeom prst="rect">
            <a:avLst/>
          </a:prstGeom>
        </p:spPr>
      </p:pic>
    </p:spTree>
    <p:extLst>
      <p:ext uri="{BB962C8B-B14F-4D97-AF65-F5344CB8AC3E}">
        <p14:creationId xmlns:p14="http://schemas.microsoft.com/office/powerpoint/2010/main" val="299254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Bean Standard</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Bean contains the default constructor or a file that contains serialized instance. Therefore, a bean can instantiate the bean.</a:t>
            </a:r>
          </a:p>
          <a:p>
            <a:endParaRPr lang="en-US" altLang="zh-TW" dirty="0"/>
          </a:p>
          <a:p>
            <a:r>
              <a:rPr lang="en-US" altLang="zh-TW" dirty="0"/>
              <a:t>Non-Boolean property contains getter and setter methods.</a:t>
            </a:r>
          </a:p>
          <a:p>
            <a:pPr lvl="1"/>
            <a:r>
              <a:rPr lang="en-US" altLang="zh-TW" dirty="0"/>
              <a:t>Getter method of any property should start with small lettered ‘get’ (java method convention) and continued with a field name that starts with capital letter. E.g. the field name is ‘salary’ therefore the getter method of this field is ‘</a:t>
            </a:r>
            <a:r>
              <a:rPr lang="en-US" altLang="zh-TW" dirty="0" err="1"/>
              <a:t>getSalary</a:t>
            </a:r>
            <a:r>
              <a:rPr lang="en-US" altLang="zh-TW" dirty="0"/>
              <a:t> ()’.</a:t>
            </a:r>
          </a:p>
          <a:p>
            <a:pPr lvl="1"/>
            <a:r>
              <a:rPr lang="en-US" altLang="zh-TW" dirty="0" smtClean="0"/>
              <a:t>Setter </a:t>
            </a:r>
            <a:r>
              <a:rPr lang="en-US" altLang="zh-TW" dirty="0"/>
              <a:t>method of any property should start with small lettered ‘set’ (java method convention), continued with a field name that starts with capital letter and the argument value to set to field. E.g. the field name is ‘salary’ therefore the setter method of this field is ‘</a:t>
            </a:r>
            <a:r>
              <a:rPr lang="en-US" altLang="zh-TW" dirty="0" err="1"/>
              <a:t>setSalary</a:t>
            </a:r>
            <a:r>
              <a:rPr lang="en-US" altLang="zh-TW" dirty="0"/>
              <a:t> (double </a:t>
            </a:r>
            <a:r>
              <a:rPr lang="en-US" altLang="zh-TW" dirty="0" err="1"/>
              <a:t>sal</a:t>
            </a:r>
            <a:r>
              <a:rPr lang="en-US" altLang="zh-TW" dirty="0" smtClean="0"/>
              <a:t>)’.</a:t>
            </a:r>
            <a:endParaRPr lang="en-US" altLang="zh-TW" dirty="0"/>
          </a:p>
          <a:p>
            <a:r>
              <a:rPr lang="en-US" altLang="zh-TW" dirty="0"/>
              <a:t>Boolean property contain setter and is method</a:t>
            </a:r>
            <a:r>
              <a:rPr lang="en-US" altLang="zh-TW" dirty="0" smtClean="0"/>
              <a:t>.</a:t>
            </a:r>
            <a:endParaRPr lang="en-US" altLang="zh-TW" dirty="0"/>
          </a:p>
          <a:p>
            <a:pPr lvl="1"/>
            <a:r>
              <a:rPr lang="en-US" altLang="zh-TW" dirty="0"/>
              <a:t>For Boolean property, is method to check if it is true or false. E.g. the Boolean property ‘empty’, the is method of this field is ‘</a:t>
            </a:r>
            <a:r>
              <a:rPr lang="en-US" altLang="zh-TW" dirty="0" err="1"/>
              <a:t>isEmpty</a:t>
            </a:r>
            <a:r>
              <a:rPr lang="en-US" altLang="zh-TW" dirty="0"/>
              <a:t> ()’.</a:t>
            </a:r>
            <a:endParaRPr lang="zh-TW" altLang="en-US" dirty="0"/>
          </a:p>
        </p:txBody>
      </p:sp>
    </p:spTree>
    <p:extLst>
      <p:ext uri="{BB962C8B-B14F-4D97-AF65-F5344CB8AC3E}">
        <p14:creationId xmlns:p14="http://schemas.microsoft.com/office/powerpoint/2010/main" val="4436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Entity Class</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sp>
        <p:nvSpPr>
          <p:cNvPr id="9" name="矩形 8"/>
          <p:cNvSpPr/>
          <p:nvPr/>
        </p:nvSpPr>
        <p:spPr>
          <a:xfrm>
            <a:off x="2005446" y="1522284"/>
            <a:ext cx="8096250" cy="4893647"/>
          </a:xfrm>
          <a:prstGeom prst="rect">
            <a:avLst/>
          </a:prstGeom>
        </p:spPr>
        <p:txBody>
          <a:bodyPr wrap="square">
            <a:spAutoFit/>
          </a:bodyPr>
          <a:lstStyle/>
          <a:p>
            <a:r>
              <a:rPr lang="en-US" altLang="zh-TW" sz="1200" dirty="0">
                <a:solidFill>
                  <a:srgbClr val="646464"/>
                </a:solidFill>
                <a:latin typeface="Courier New" panose="02070309020205020404" pitchFamily="49" charset="0"/>
              </a:rPr>
              <a:t>@Entity</a:t>
            </a:r>
          </a:p>
          <a:p>
            <a:r>
              <a:rPr lang="en-US" altLang="zh-TW" sz="1200" dirty="0">
                <a:solidFill>
                  <a:srgbClr val="646464"/>
                </a:solidFill>
                <a:latin typeface="Courier New" panose="02070309020205020404" pitchFamily="49" charset="0"/>
              </a:rPr>
              <a:t>@Table</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"PERSON"</a:t>
            </a:r>
            <a:r>
              <a:rPr lang="en-US" altLang="zh-TW" sz="1200" dirty="0">
                <a:solidFill>
                  <a:srgbClr val="000000"/>
                </a:solidFill>
                <a:latin typeface="Courier New" panose="02070309020205020404" pitchFamily="49" charset="0"/>
              </a:rPr>
              <a:t>)</a:t>
            </a:r>
          </a:p>
          <a:p>
            <a:r>
              <a:rPr lang="en-US" altLang="zh-TW" sz="1200" b="1" dirty="0">
                <a:solidFill>
                  <a:srgbClr val="7F0055"/>
                </a:solidFill>
                <a:latin typeface="Courier New" panose="02070309020205020404" pitchFamily="49" charset="0"/>
              </a:rPr>
              <a:t>public</a:t>
            </a:r>
            <a:r>
              <a:rPr lang="en-US" altLang="zh-TW" sz="1200" b="1" dirty="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class</a:t>
            </a:r>
            <a:r>
              <a:rPr lang="en-US" altLang="zh-TW" sz="1200" b="1" dirty="0">
                <a:solidFill>
                  <a:srgbClr val="000000"/>
                </a:solidFill>
                <a:latin typeface="Courier New" panose="02070309020205020404" pitchFamily="49" charset="0"/>
              </a:rPr>
              <a:t> Person </a:t>
            </a:r>
            <a:r>
              <a:rPr lang="en-US" altLang="zh-TW" sz="1200" b="1" dirty="0" smtClean="0">
                <a:solidFill>
                  <a:srgbClr val="000000"/>
                </a:solidFill>
                <a:latin typeface="Courier New" panose="02070309020205020404" pitchFamily="49" charset="0"/>
              </a:rPr>
              <a:t>{</a:t>
            </a:r>
            <a:endParaRPr lang="zh-TW" altLang="en-US" sz="1200" dirty="0">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Id</a:t>
            </a: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Column</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"id"</a:t>
            </a:r>
            <a:r>
              <a:rPr lang="en-US" altLang="zh-TW" sz="1200" dirty="0">
                <a:solidFill>
                  <a:srgbClr val="000000"/>
                </a:solidFill>
                <a:latin typeface="Courier New" panose="02070309020205020404" pitchFamily="49" charset="0"/>
              </a:rPr>
              <a:t>)</a:t>
            </a:r>
          </a:p>
          <a:p>
            <a:r>
              <a:rPr lang="en-US" altLang="zh-TW" sz="1200" dirty="0" smtClean="0">
                <a:solidFill>
                  <a:srgbClr val="646464"/>
                </a:solidFill>
                <a:latin typeface="Courier New" panose="02070309020205020404" pitchFamily="49" charset="0"/>
              </a:rPr>
              <a:t>  @</a:t>
            </a:r>
            <a:r>
              <a:rPr lang="en-US" altLang="zh-TW" sz="1200" dirty="0" err="1">
                <a:solidFill>
                  <a:srgbClr val="646464"/>
                </a:solidFill>
                <a:latin typeface="Courier New" panose="02070309020205020404" pitchFamily="49" charset="0"/>
              </a:rPr>
              <a:t>GeneratedValue</a:t>
            </a:r>
            <a:r>
              <a:rPr lang="en-US" altLang="zh-TW" sz="1200" dirty="0">
                <a:solidFill>
                  <a:srgbClr val="000000"/>
                </a:solidFill>
                <a:latin typeface="Courier New" panose="02070309020205020404" pitchFamily="49" charset="0"/>
              </a:rPr>
              <a:t>(strategy=</a:t>
            </a:r>
            <a:r>
              <a:rPr lang="en-US" altLang="zh-TW" sz="1200" dirty="0" err="1">
                <a:solidFill>
                  <a:srgbClr val="000000"/>
                </a:solidFill>
                <a:latin typeface="Courier New" panose="02070309020205020404" pitchFamily="49" charset="0"/>
              </a:rPr>
              <a:t>GenerationType.</a:t>
            </a:r>
            <a:r>
              <a:rPr lang="en-US" altLang="zh-TW" sz="1200" b="1" i="1" dirty="0" err="1">
                <a:solidFill>
                  <a:srgbClr val="0000C0"/>
                </a:solidFill>
                <a:latin typeface="Courier New" panose="02070309020205020404" pitchFamily="49" charset="0"/>
              </a:rPr>
              <a:t>IDENTITY</a:t>
            </a:r>
            <a:r>
              <a:rPr lang="en-US" altLang="zh-TW" sz="1200" b="1" i="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a:t>
            </a:r>
          </a:p>
          <a:p>
            <a:endParaRPr lang="en-US" altLang="zh-TW" sz="1200" b="1"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getId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setId</a:t>
            </a:r>
            <a:r>
              <a:rPr lang="en-US" altLang="zh-TW" sz="1200" b="1" dirty="0">
                <a:solidFill>
                  <a:srgbClr val="000000"/>
                </a:solidFill>
                <a:latin typeface="Courier New" panose="02070309020205020404" pitchFamily="49" charset="0"/>
              </a:rPr>
              <a:t>(</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id</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getName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setName</a:t>
            </a:r>
            <a:r>
              <a:rPr lang="en-US" altLang="zh-TW" sz="1200" b="1" dirty="0">
                <a:solidFill>
                  <a:srgbClr val="000000"/>
                </a:solidFill>
                <a:latin typeface="Courier New" panose="02070309020205020404" pitchFamily="49" charset="0"/>
              </a:rPr>
              <a:t>(String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Override</a:t>
            </a: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toString</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2A00FF"/>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name="</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country="</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country</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7859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4A77-46C3-4564-A0AC-C648C002F5C5}"/>
              </a:ext>
            </a:extLst>
          </p:cNvPr>
          <p:cNvSpPr>
            <a:spLocks noGrp="1"/>
          </p:cNvSpPr>
          <p:nvPr>
            <p:ph type="title"/>
          </p:nvPr>
        </p:nvSpPr>
        <p:spPr/>
        <p:txBody>
          <a:bodyPr/>
          <a:lstStyle/>
          <a:p>
            <a:r>
              <a:rPr lang="en-US" altLang="zh-TW" b="1" dirty="0"/>
              <a:t>Entity manager</a:t>
            </a:r>
            <a:endParaRPr lang="zh-TW" altLang="en-US" dirty="0"/>
          </a:p>
        </p:txBody>
      </p:sp>
      <p:sp>
        <p:nvSpPr>
          <p:cNvPr id="3" name="內容版面配置區 2">
            <a:extLst>
              <a:ext uri="{FF2B5EF4-FFF2-40B4-BE49-F238E27FC236}">
                <a16:creationId xmlns:a16="http://schemas.microsoft.com/office/drawing/2014/main" id="{AEE690AB-EB8F-4283-95AE-63A3E477D84C}"/>
              </a:ext>
            </a:extLst>
          </p:cNvPr>
          <p:cNvSpPr>
            <a:spLocks noGrp="1"/>
          </p:cNvSpPr>
          <p:nvPr>
            <p:ph idx="1"/>
          </p:nvPr>
        </p:nvSpPr>
        <p:spPr/>
        <p:txBody>
          <a:bodyPr/>
          <a:lstStyle/>
          <a:p>
            <a:r>
              <a:rPr lang="en-US" altLang="zh-TW" dirty="0"/>
              <a:t>similar to the Hibernate Session class</a:t>
            </a:r>
          </a:p>
          <a:p>
            <a:endParaRPr lang="en-US" altLang="zh-TW" dirty="0"/>
          </a:p>
          <a:p>
            <a:r>
              <a:rPr lang="en-US" altLang="zh-TW" dirty="0"/>
              <a:t>entity manager is not expected to be thread safe (don't inject it into a servlet class variable which is visible to multiple threads).</a:t>
            </a:r>
            <a:endParaRPr lang="zh-TW" altLang="en-US" dirty="0"/>
          </a:p>
        </p:txBody>
      </p:sp>
    </p:spTree>
    <p:extLst>
      <p:ext uri="{BB962C8B-B14F-4D97-AF65-F5344CB8AC3E}">
        <p14:creationId xmlns:p14="http://schemas.microsoft.com/office/powerpoint/2010/main" val="43340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58069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EE159-2A66-4AD3-B389-A661B7B3BEE1}"/>
              </a:ext>
            </a:extLst>
          </p:cNvPr>
          <p:cNvSpPr>
            <a:spLocks noGrp="1"/>
          </p:cNvSpPr>
          <p:nvPr>
            <p:ph type="title"/>
          </p:nvPr>
        </p:nvSpPr>
        <p:spPr/>
        <p:txBody>
          <a:bodyPr/>
          <a:lstStyle/>
          <a:p>
            <a:r>
              <a:rPr lang="en-US" altLang="zh-TW" dirty="0"/>
              <a:t>Application-managed entity managers</a:t>
            </a:r>
            <a:endParaRPr lang="zh-TW" altLang="en-US" dirty="0"/>
          </a:p>
        </p:txBody>
      </p:sp>
      <p:sp>
        <p:nvSpPr>
          <p:cNvPr id="3" name="內容版面配置區 2">
            <a:extLst>
              <a:ext uri="{FF2B5EF4-FFF2-40B4-BE49-F238E27FC236}">
                <a16:creationId xmlns:a16="http://schemas.microsoft.com/office/drawing/2014/main" id="{0F0F50D0-4E16-44B1-A0FA-5A9868C8A6D8}"/>
              </a:ext>
            </a:extLst>
          </p:cNvPr>
          <p:cNvSpPr>
            <a:spLocks noGrp="1"/>
          </p:cNvSpPr>
          <p:nvPr>
            <p:ph idx="1"/>
          </p:nvPr>
        </p:nvSpPr>
        <p:spPr/>
        <p:txBody>
          <a:bodyPr/>
          <a:lstStyle/>
          <a:p>
            <a:r>
              <a:rPr lang="en-US" altLang="zh-TW" dirty="0"/>
              <a:t>Application-managed entity managers provide direct access to the underlying persistence provider (</a:t>
            </a:r>
            <a:r>
              <a:rPr lang="en-US" altLang="zh-TW" dirty="0" err="1"/>
              <a:t>org.hibernate.ejb.HibernatePersistence</a:t>
            </a:r>
            <a:r>
              <a:rPr lang="en-US" altLang="zh-TW" dirty="0"/>
              <a:t>).</a:t>
            </a:r>
          </a:p>
          <a:p>
            <a:r>
              <a:rPr lang="en-US" altLang="zh-TW" dirty="0"/>
              <a:t>The scope of the application-managed entity manager is from when the application creates it and lasts until the app closes it. </a:t>
            </a:r>
          </a:p>
          <a:p>
            <a:r>
              <a:rPr lang="en-US" altLang="zh-TW" dirty="0"/>
              <a:t>Use the </a:t>
            </a:r>
            <a:r>
              <a:rPr lang="en-US" altLang="zh-TW" i="1" dirty="0"/>
              <a:t>@</a:t>
            </a:r>
            <a:r>
              <a:rPr lang="en-US" altLang="zh-TW" i="1" dirty="0" err="1"/>
              <a:t>PersistenceUnit</a:t>
            </a:r>
            <a:r>
              <a:rPr lang="en-US" altLang="zh-TW" dirty="0"/>
              <a:t> annotation to inject a persistence unit into a </a:t>
            </a:r>
            <a:r>
              <a:rPr lang="en-US" altLang="zh-TW" i="1" dirty="0" err="1"/>
              <a:t>javax.persistence.EntityManagerFactory</a:t>
            </a:r>
            <a:r>
              <a:rPr lang="en-US" altLang="zh-TW" dirty="0"/>
              <a:t>. </a:t>
            </a:r>
          </a:p>
          <a:p>
            <a:r>
              <a:rPr lang="en-US" altLang="zh-TW" dirty="0"/>
              <a:t>The </a:t>
            </a:r>
            <a:r>
              <a:rPr lang="en-US" altLang="zh-TW" dirty="0" err="1"/>
              <a:t>EntityManagerFactory</a:t>
            </a:r>
            <a:r>
              <a:rPr lang="en-US" altLang="zh-TW" dirty="0"/>
              <a:t> can return an application-managed entity manager.</a:t>
            </a:r>
            <a:endParaRPr lang="zh-TW" altLang="en-US" dirty="0"/>
          </a:p>
        </p:txBody>
      </p:sp>
    </p:spTree>
    <p:extLst>
      <p:ext uri="{BB962C8B-B14F-4D97-AF65-F5344CB8AC3E}">
        <p14:creationId xmlns:p14="http://schemas.microsoft.com/office/powerpoint/2010/main" val="2654850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C53E6-5EC4-439B-9132-7CC6E3C56D24}"/>
              </a:ext>
            </a:extLst>
          </p:cNvPr>
          <p:cNvSpPr>
            <a:spLocks noGrp="1"/>
          </p:cNvSpPr>
          <p:nvPr>
            <p:ph type="title"/>
          </p:nvPr>
        </p:nvSpPr>
        <p:spPr/>
        <p:txBody>
          <a:bodyPr/>
          <a:lstStyle/>
          <a:p>
            <a:r>
              <a:rPr lang="en-US" altLang="zh-TW" dirty="0"/>
              <a:t>Container-managed entity manager</a:t>
            </a:r>
            <a:endParaRPr lang="zh-TW" altLang="en-US" dirty="0"/>
          </a:p>
        </p:txBody>
      </p:sp>
      <p:sp>
        <p:nvSpPr>
          <p:cNvPr id="3" name="內容版面配置區 2">
            <a:extLst>
              <a:ext uri="{FF2B5EF4-FFF2-40B4-BE49-F238E27FC236}">
                <a16:creationId xmlns:a16="http://schemas.microsoft.com/office/drawing/2014/main" id="{526C88DC-6611-4324-AC08-059B50D0F53B}"/>
              </a:ext>
            </a:extLst>
          </p:cNvPr>
          <p:cNvSpPr>
            <a:spLocks noGrp="1"/>
          </p:cNvSpPr>
          <p:nvPr>
            <p:ph idx="1"/>
          </p:nvPr>
        </p:nvSpPr>
        <p:spPr/>
        <p:txBody>
          <a:bodyPr/>
          <a:lstStyle/>
          <a:p>
            <a:r>
              <a:rPr lang="en-US" altLang="zh-TW" dirty="0"/>
              <a:t>Container-managed entity managers auto-magically manage the underlying persistence provider for the application. </a:t>
            </a:r>
          </a:p>
          <a:p>
            <a:r>
              <a:rPr lang="en-US" altLang="zh-TW" dirty="0"/>
              <a:t>Container-managed entity managers may use transaction-scoped persistence contexts or extended persistence contexts. </a:t>
            </a:r>
          </a:p>
          <a:p>
            <a:r>
              <a:rPr lang="en-US" altLang="zh-TW" dirty="0"/>
              <a:t>The container-managed entity manager will create instances of the underlying persistence provider as needed. </a:t>
            </a:r>
          </a:p>
          <a:p>
            <a:r>
              <a:rPr lang="en-US" altLang="zh-TW" dirty="0"/>
              <a:t>Every time that a new underlying persistence provider (</a:t>
            </a:r>
            <a:r>
              <a:rPr lang="en-US" altLang="zh-TW" i="1" dirty="0" err="1"/>
              <a:t>org.hibernate.ejb.HibernatePersistence</a:t>
            </a:r>
            <a:r>
              <a:rPr lang="en-US" altLang="zh-TW" dirty="0"/>
              <a:t>) instance is created, a new persistence context is also created (as an implementation detail of the underlying persistence provider).</a:t>
            </a:r>
            <a:endParaRPr lang="zh-TW" altLang="en-US" dirty="0"/>
          </a:p>
        </p:txBody>
      </p:sp>
    </p:spTree>
    <p:extLst>
      <p:ext uri="{BB962C8B-B14F-4D97-AF65-F5344CB8AC3E}">
        <p14:creationId xmlns:p14="http://schemas.microsoft.com/office/powerpoint/2010/main" val="128483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lstStyle/>
          <a:p>
            <a:r>
              <a:rPr lang="en-US" altLang="zh-TW" dirty="0"/>
              <a:t>The JPA persistence context contains the entities managed by the persistence provider. </a:t>
            </a:r>
          </a:p>
          <a:p>
            <a:r>
              <a:rPr lang="en-US" altLang="zh-TW" dirty="0"/>
              <a:t>The persistence context acts like a first level (transactional) cache for interacting with the </a:t>
            </a:r>
            <a:r>
              <a:rPr lang="en-US" altLang="zh-TW" dirty="0" err="1"/>
              <a:t>datasource</a:t>
            </a:r>
            <a:r>
              <a:rPr lang="en-US" altLang="zh-TW" dirty="0"/>
              <a:t>. </a:t>
            </a:r>
          </a:p>
          <a:p>
            <a:r>
              <a:rPr lang="en-US" altLang="zh-TW" dirty="0"/>
              <a:t>Loaded entities are placed into the persistence context before being returned to the application. </a:t>
            </a:r>
          </a:p>
          <a:p>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r>
              <a:rPr lang="en-US" altLang="zh-TW" dirty="0"/>
              <a:t> Java Persistence API (JPA)</a:t>
            </a:r>
          </a:p>
          <a:p>
            <a:pPr lvl="1"/>
            <a:r>
              <a:rPr lang="en-US" altLang="zh-TW" dirty="0"/>
              <a:t>a vendor independent specification for ORM</a:t>
            </a:r>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A9DC3-B38B-4798-82A8-911A2F29AB51}"/>
              </a:ext>
            </a:extLst>
          </p:cNvPr>
          <p:cNvSpPr>
            <a:spLocks noGrp="1"/>
          </p:cNvSpPr>
          <p:nvPr>
            <p:ph type="title"/>
          </p:nvPr>
        </p:nvSpPr>
        <p:spPr/>
        <p:txBody>
          <a:bodyPr/>
          <a:lstStyle/>
          <a:p>
            <a:r>
              <a:rPr lang="en-US" altLang="zh-TW" dirty="0"/>
              <a:t>Transaction-scoped Persistence Context</a:t>
            </a:r>
            <a:endParaRPr lang="zh-TW" altLang="en-US" dirty="0"/>
          </a:p>
        </p:txBody>
      </p:sp>
      <p:sp>
        <p:nvSpPr>
          <p:cNvPr id="3" name="內容版面配置區 2">
            <a:extLst>
              <a:ext uri="{FF2B5EF4-FFF2-40B4-BE49-F238E27FC236}">
                <a16:creationId xmlns:a16="http://schemas.microsoft.com/office/drawing/2014/main" id="{57CAADDD-6823-4210-A1FA-4B63C8D51B57}"/>
              </a:ext>
            </a:extLst>
          </p:cNvPr>
          <p:cNvSpPr>
            <a:spLocks noGrp="1"/>
          </p:cNvSpPr>
          <p:nvPr>
            <p:ph idx="1"/>
          </p:nvPr>
        </p:nvSpPr>
        <p:spPr/>
        <p:txBody>
          <a:bodyPr/>
          <a:lstStyle/>
          <a:p>
            <a:r>
              <a:rPr lang="en-US" altLang="zh-TW" dirty="0"/>
              <a:t>The transaction-scoped persistence context coordinates with the (active) JTA transaction.  </a:t>
            </a:r>
          </a:p>
          <a:p>
            <a:r>
              <a:rPr lang="en-US" altLang="zh-TW" dirty="0"/>
              <a:t>When the transaction commits, the persistence context is flushed to the </a:t>
            </a:r>
            <a:r>
              <a:rPr lang="en-US" altLang="zh-TW" dirty="0" err="1"/>
              <a:t>datasource</a:t>
            </a:r>
            <a:r>
              <a:rPr lang="en-US" altLang="zh-TW" dirty="0"/>
              <a:t> (entity objects are detached but may still be referenced by application code).  </a:t>
            </a:r>
          </a:p>
          <a:p>
            <a:r>
              <a:rPr lang="en-US" altLang="zh-TW" dirty="0"/>
              <a:t>All entity changes that are expected to be saved to the </a:t>
            </a:r>
            <a:r>
              <a:rPr lang="en-US" altLang="zh-TW" dirty="0" err="1"/>
              <a:t>datasource</a:t>
            </a:r>
            <a:r>
              <a:rPr lang="en-US" altLang="zh-TW" dirty="0"/>
              <a:t>, must be made during a transaction.  </a:t>
            </a:r>
          </a:p>
          <a:p>
            <a:r>
              <a:rPr lang="en-US" altLang="zh-TW" dirty="0"/>
              <a:t>Entities read outside of a transaction will be detached when the entity manager invocation completes. </a:t>
            </a:r>
            <a:endParaRPr lang="zh-TW" altLang="en-US" dirty="0"/>
          </a:p>
        </p:txBody>
      </p:sp>
    </p:spTree>
    <p:extLst>
      <p:ext uri="{BB962C8B-B14F-4D97-AF65-F5344CB8AC3E}">
        <p14:creationId xmlns:p14="http://schemas.microsoft.com/office/powerpoint/2010/main" val="146103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CCECF-3C17-4015-9217-E5CEBE94EFAB}"/>
              </a:ext>
            </a:extLst>
          </p:cNvPr>
          <p:cNvSpPr>
            <a:spLocks noGrp="1"/>
          </p:cNvSpPr>
          <p:nvPr>
            <p:ph type="title"/>
          </p:nvPr>
        </p:nvSpPr>
        <p:spPr/>
        <p:txBody>
          <a:bodyPr/>
          <a:lstStyle/>
          <a:p>
            <a:r>
              <a:rPr lang="en-US" altLang="zh-TW" dirty="0"/>
              <a:t>Extended Persistence Context</a:t>
            </a:r>
            <a:endParaRPr lang="zh-TW" altLang="en-US" dirty="0"/>
          </a:p>
        </p:txBody>
      </p:sp>
      <p:sp>
        <p:nvSpPr>
          <p:cNvPr id="3" name="內容版面配置區 2">
            <a:extLst>
              <a:ext uri="{FF2B5EF4-FFF2-40B4-BE49-F238E27FC236}">
                <a16:creationId xmlns:a16="http://schemas.microsoft.com/office/drawing/2014/main" id="{04775306-61F3-4D4C-B31B-1B2771F8881C}"/>
              </a:ext>
            </a:extLst>
          </p:cNvPr>
          <p:cNvSpPr>
            <a:spLocks noGrp="1"/>
          </p:cNvSpPr>
          <p:nvPr>
            <p:ph idx="1"/>
          </p:nvPr>
        </p:nvSpPr>
        <p:spPr/>
        <p:txBody>
          <a:bodyPr/>
          <a:lstStyle/>
          <a:p>
            <a:r>
              <a:rPr lang="en-US" altLang="zh-TW" dirty="0"/>
              <a:t>The (</a:t>
            </a:r>
            <a:r>
              <a:rPr lang="en-US" altLang="zh-TW" dirty="0" err="1"/>
              <a:t>ee</a:t>
            </a:r>
            <a:r>
              <a:rPr lang="en-US" altLang="zh-TW" dirty="0"/>
              <a:t> container managed) extended persistence context can span multiple transactions and allows data modifications to be queued up (like a shopping cart), without an active JTA transaction (to be applied during the next JTA TX). </a:t>
            </a:r>
          </a:p>
          <a:p>
            <a:r>
              <a:rPr lang="en-US" altLang="zh-TW" dirty="0"/>
              <a:t>The Container-managed extended persistence context can only be injected into a stateful session bean. </a:t>
            </a:r>
            <a:endParaRPr lang="zh-TW" altLang="en-US" dirty="0"/>
          </a:p>
        </p:txBody>
      </p:sp>
    </p:spTree>
    <p:extLst>
      <p:ext uri="{BB962C8B-B14F-4D97-AF65-F5344CB8AC3E}">
        <p14:creationId xmlns:p14="http://schemas.microsoft.com/office/powerpoint/2010/main" val="4018954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It has no persistent representation in the database and no identifier value has been assigned.</a:t>
            </a:r>
          </a:p>
          <a:p>
            <a:r>
              <a:rPr lang="en-US" altLang="zh-TW" dirty="0"/>
              <a:t>Managed (persistent): </a:t>
            </a:r>
          </a:p>
          <a:p>
            <a:pPr lvl="1"/>
            <a:r>
              <a:rPr lang="en-US" altLang="zh-TW" dirty="0"/>
              <a:t>a managed entity instance is an instance with a persistent identity that is currently associated with a persistence context.</a:t>
            </a:r>
          </a:p>
          <a:p>
            <a:r>
              <a:rPr lang="en-US" altLang="zh-TW" dirty="0"/>
              <a:t>Detached: </a:t>
            </a:r>
          </a:p>
          <a:p>
            <a:pPr lvl="1"/>
            <a:r>
              <a:rPr lang="en-US" altLang="zh-TW" dirty="0"/>
              <a:t>the entity instance is an instance with a persistent identity that is no longer associated with a persistence context, usually because the persistence context was closed or the instance was evicted from the context.</a:t>
            </a:r>
          </a:p>
          <a:p>
            <a:r>
              <a:rPr lang="en-US" altLang="zh-TW" dirty="0"/>
              <a:t>Removed: </a:t>
            </a:r>
          </a:p>
          <a:p>
            <a:pPr lvl="1"/>
            <a:r>
              <a:rPr lang="en-US" altLang="zh-TW" dirty="0"/>
              <a:t>a removed entity instance is an instance with a persistent identity, associated with a persistence context, but scheduled for removal from the database.</a:t>
            </a:r>
            <a:endParaRPr lang="zh-TW" altLang="en-US" dirty="0"/>
          </a:p>
        </p:txBody>
      </p:sp>
    </p:spTree>
    <p:extLst>
      <p:ext uri="{BB962C8B-B14F-4D97-AF65-F5344CB8AC3E}">
        <p14:creationId xmlns:p14="http://schemas.microsoft.com/office/powerpoint/2010/main" val="75136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standard configuration file</a:t>
            </a:r>
          </a:p>
          <a:p>
            <a:r>
              <a:rPr lang="en-US" altLang="zh-TW" dirty="0"/>
              <a:t>has to be included in the META-INF directory inside the JAR file that contains the entity beans. </a:t>
            </a:r>
          </a:p>
          <a:p>
            <a:r>
              <a:rPr lang="en-US" altLang="zh-TW" dirty="0"/>
              <a:t>define a persistence-unit with a unique name in the current scoped </a:t>
            </a:r>
            <a:r>
              <a:rPr lang="en-US" altLang="zh-TW" dirty="0" err="1"/>
              <a:t>classloader</a:t>
            </a:r>
            <a:r>
              <a:rPr lang="en-US" altLang="zh-TW" dirty="0"/>
              <a:t>. </a:t>
            </a:r>
          </a:p>
          <a:p>
            <a:r>
              <a:rPr lang="en-US" altLang="zh-TW" dirty="0"/>
              <a:t>The provider attribute specifies the underlying implementation of the JPA </a:t>
            </a:r>
            <a:r>
              <a:rPr lang="en-US" altLang="zh-TW" dirty="0" err="1"/>
              <a:t>EntityManager</a:t>
            </a:r>
            <a:r>
              <a:rPr lang="en-US" altLang="zh-TW" dirty="0"/>
              <a:t>. </a:t>
            </a:r>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basic program example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1080655" y="2772470"/>
            <a:ext cx="10390909" cy="3539430"/>
          </a:xfrm>
          <a:prstGeom prst="rect">
            <a:avLst/>
          </a:prstGeom>
        </p:spPr>
        <p:txBody>
          <a:bodyPr wrap="square">
            <a:spAutoFit/>
          </a:bodyPr>
          <a:lstStyle/>
          <a:p>
            <a:r>
              <a:rPr lang="en-US" altLang="zh-TW" sz="1400" dirty="0" err="1" smtClean="0">
                <a:solidFill>
                  <a:srgbClr val="000000"/>
                </a:solidFill>
                <a:latin typeface="Courier New" panose="02070309020205020404" pitchFamily="49" charset="0"/>
              </a:rPr>
              <a:t>EntityManagerFactory</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EntityManager</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Person </a:t>
            </a:r>
            <a:r>
              <a:rPr lang="en-US" altLang="zh-TW" sz="1400" dirty="0" err="1">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Person();</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.setName</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"Elvin"</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.setCountry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"Denmark"</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.persist</a:t>
            </a:r>
            <a:r>
              <a:rPr lang="en-US" altLang="zh-TW" sz="1400" dirty="0" smtClean="0">
                <a:solidFill>
                  <a:srgbClr val="000000"/>
                </a:solidFill>
                <a:latin typeface="Courier New" panose="02070309020205020404" pitchFamily="49" charset="0"/>
              </a:rPr>
              <a:t>(</a:t>
            </a:r>
            <a:r>
              <a:rPr lang="en-US" altLang="zh-TW" sz="1400" dirty="0" smtClean="0">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"create: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person</a:t>
            </a:r>
            <a:r>
              <a:rPr lang="en-US" altLang="zh-TW" sz="1400" b="1" i="1" dirty="0" err="1">
                <a:solidFill>
                  <a:srgbClr val="000000"/>
                </a:solidFill>
                <a:latin typeface="Courier New" panose="02070309020205020404" pitchFamily="49" charset="0"/>
              </a:rPr>
              <a:t>.toString</a:t>
            </a:r>
            <a:r>
              <a:rPr lang="en-US" altLang="zh-TW" sz="1400" b="1" i="1" dirty="0" smtClean="0">
                <a:solidFill>
                  <a:srgbClr val="000000"/>
                </a:solidFill>
                <a:latin typeface="Courier New" panose="02070309020205020404" pitchFamily="49" charset="0"/>
              </a:rPr>
              <a:t>());</a:t>
            </a:r>
          </a:p>
          <a:p>
            <a:endParaRPr lang="en-US" altLang="zh-TW" sz="1400" b="1" i="1" dirty="0">
              <a:solidFill>
                <a:srgbClr val="000000"/>
              </a:solidFill>
              <a:latin typeface="Courier New" panose="02070309020205020404" pitchFamily="49" charset="0"/>
            </a:endParaRP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emFactory</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312030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r>
              <a:rPr lang="en-US" altLang="zh-TW" dirty="0" smtClean="0"/>
              <a:t>.</a:t>
            </a:r>
          </a:p>
          <a:p>
            <a:endParaRPr lang="en-US" altLang="zh-TW" dirty="0" smtClean="0"/>
          </a:p>
          <a:p>
            <a:r>
              <a:rPr lang="en-US" altLang="zh-TW" dirty="0"/>
              <a:t>SQL works directly against relational database tables, records and fields, whereas JPQL works with Java classes and instances</a:t>
            </a:r>
            <a:r>
              <a:rPr lang="en-US" altLang="zh-TW" dirty="0" smtClean="0"/>
              <a:t>.</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81000" y="2989519"/>
            <a:ext cx="10747664" cy="2893100"/>
          </a:xfrm>
          <a:prstGeom prst="rect">
            <a:avLst/>
          </a:prstGeom>
        </p:spPr>
        <p:txBody>
          <a:bodyPr wrap="square">
            <a:spAutoFit/>
          </a:bodyPr>
          <a:lstStyle/>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EntityManagerFactory</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Query </a:t>
            </a:r>
            <a:r>
              <a:rPr lang="en-US" altLang="zh-TW" sz="1400" dirty="0" err="1">
                <a:solidFill>
                  <a:srgbClr val="6A3E3E"/>
                </a:solidFill>
                <a:latin typeface="Courier New" panose="02070309020205020404" pitchFamily="49" charset="0"/>
              </a:rPr>
              <a:t>query</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.createQuery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"from Person p"</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List&lt;Person&gt; </a:t>
            </a:r>
            <a:r>
              <a:rPr lang="en-US" altLang="zh-TW" sz="1400" dirty="0" err="1">
                <a:solidFill>
                  <a:srgbClr val="6A3E3E"/>
                </a:solidFill>
                <a:latin typeface="Courier New" panose="02070309020205020404" pitchFamily="49" charset="0"/>
              </a:rPr>
              <a:t>personList</a:t>
            </a:r>
            <a:r>
              <a:rPr lang="en-US" altLang="zh-TW" sz="1400" dirty="0">
                <a:solidFill>
                  <a:srgbClr val="000000"/>
                </a:solidFill>
                <a:latin typeface="Courier New" panose="02070309020205020404" pitchFamily="49" charset="0"/>
              </a:rPr>
              <a:t> </a:t>
            </a:r>
            <a:r>
              <a:rPr lang="en-US" altLang="zh-TW" sz="1400" u="sng" dirty="0">
                <a:solidFill>
                  <a:srgbClr val="000000"/>
                </a:solidFill>
                <a:latin typeface="Courier New" panose="02070309020205020404" pitchFamily="49" charset="0"/>
              </a:rPr>
              <a:t>=  </a:t>
            </a:r>
            <a:r>
              <a:rPr lang="en-US" altLang="zh-TW" sz="1400" u="sng" dirty="0" err="1">
                <a:solidFill>
                  <a:srgbClr val="6A3E3E"/>
                </a:solidFill>
                <a:latin typeface="Courier New" panose="02070309020205020404" pitchFamily="49" charset="0"/>
              </a:rPr>
              <a:t>query</a:t>
            </a:r>
            <a:r>
              <a:rPr lang="en-US" altLang="zh-TW" sz="1400" u="sng" dirty="0" err="1">
                <a:solidFill>
                  <a:srgbClr val="000000"/>
                </a:solidFill>
                <a:latin typeface="Courier New" panose="02070309020205020404" pitchFamily="49" charset="0"/>
              </a:rPr>
              <a:t>.getResultList</a:t>
            </a:r>
            <a:r>
              <a:rPr lang="en-US" altLang="zh-TW" sz="1400" u="sng"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for</a:t>
            </a:r>
            <a:r>
              <a:rPr lang="en-US" altLang="zh-TW" sz="1400" b="1" dirty="0">
                <a:solidFill>
                  <a:srgbClr val="000000"/>
                </a:solidFill>
                <a:latin typeface="Courier New" panose="02070309020205020404" pitchFamily="49" charset="0"/>
              </a:rPr>
              <a:t> (Person </a:t>
            </a:r>
            <a:r>
              <a:rPr lang="en-US" altLang="zh-TW" sz="1400" b="1" dirty="0">
                <a:solidFill>
                  <a:srgbClr val="6A3E3E"/>
                </a:solidFill>
                <a:latin typeface="Courier New" panose="02070309020205020404" pitchFamily="49" charset="0"/>
              </a:rPr>
              <a:t>item</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personList</a:t>
            </a:r>
            <a:r>
              <a:rPr lang="en-US" altLang="zh-TW" sz="1400" b="1"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System.</a:t>
            </a:r>
            <a:r>
              <a:rPr lang="en-US" altLang="zh-TW" sz="1400" b="1" i="1" dirty="0" err="1">
                <a:solidFill>
                  <a:srgbClr val="0000C0"/>
                </a:solidFill>
                <a:latin typeface="Courier New" panose="02070309020205020404" pitchFamily="49" charset="0"/>
              </a:rPr>
              <a:t>out</a:t>
            </a:r>
            <a:r>
              <a:rPr lang="en-US" altLang="zh-TW" sz="1400" b="1" i="1" dirty="0" err="1">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"list: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item</a:t>
            </a:r>
            <a:r>
              <a:rPr lang="en-US" altLang="zh-TW" sz="1400" b="1" i="1" dirty="0" err="1">
                <a:solidFill>
                  <a:srgbClr val="000000"/>
                </a:solidFill>
                <a:latin typeface="Courier New" panose="02070309020205020404" pitchFamily="49" charset="0"/>
              </a:rPr>
              <a:t>.toString</a:t>
            </a:r>
            <a:r>
              <a:rPr lang="en-US" altLang="zh-TW" sz="1400" b="1" i="1"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562749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smtClean="0"/>
              <a:t>Basic</a:t>
            </a:r>
          </a:p>
          <a:p>
            <a:pPr lvl="1"/>
            <a:r>
              <a:rPr lang="en-US" altLang="zh-TW" dirty="0" smtClean="0"/>
              <a:t>from Person p</a:t>
            </a:r>
          </a:p>
          <a:p>
            <a:pPr lvl="1"/>
            <a:r>
              <a:rPr lang="en-US" altLang="zh-TW" dirty="0" smtClean="0"/>
              <a:t>select p from Person p</a:t>
            </a:r>
          </a:p>
          <a:p>
            <a:r>
              <a:rPr lang="en-US" altLang="zh-TW" dirty="0"/>
              <a:t>Between, And, Like Keywords</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e.salary</a:t>
            </a:r>
            <a:r>
              <a:rPr lang="en-US" altLang="zh-TW" dirty="0"/>
              <a:t> </a:t>
            </a:r>
            <a:r>
              <a:rPr lang="en-US" altLang="zh-TW" dirty="0" smtClean="0"/>
              <a:t>Between </a:t>
            </a:r>
            <a:r>
              <a:rPr lang="en-US" altLang="zh-TW" dirty="0"/>
              <a:t>30000 and </a:t>
            </a:r>
            <a:r>
              <a:rPr lang="en-US" altLang="zh-TW" dirty="0" smtClean="0"/>
              <a:t>40000</a:t>
            </a:r>
          </a:p>
          <a:p>
            <a:pPr lvl="1"/>
            <a:r>
              <a:rPr lang="en-US" altLang="zh-TW" dirty="0"/>
              <a:t>"Select e " + "from Employee e " + "where </a:t>
            </a:r>
            <a:r>
              <a:rPr lang="en-US" altLang="zh-TW" dirty="0" err="1"/>
              <a:t>e.ename</a:t>
            </a:r>
            <a:r>
              <a:rPr lang="en-US" altLang="zh-TW" dirty="0"/>
              <a:t> LIKE 'M</a:t>
            </a:r>
            <a:r>
              <a:rPr lang="en-US" altLang="zh-TW" dirty="0" smtClean="0"/>
              <a:t>%'“</a:t>
            </a:r>
          </a:p>
          <a:p>
            <a:pPr lvl="1"/>
            <a:endParaRPr lang="en-US" altLang="zh-TW" dirty="0" smtClean="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4.3.x</a:t>
            </a:r>
          </a:p>
          <a:p>
            <a:r>
              <a:rPr lang="en-US" altLang="zh-TW" dirty="0"/>
              <a:t>hibernate 4.3.x</a:t>
            </a:r>
          </a:p>
          <a:p>
            <a:r>
              <a:rPr lang="en-US" altLang="zh-TW" dirty="0"/>
              <a:t>hibernate-</a:t>
            </a:r>
            <a:r>
              <a:rPr lang="en-US" altLang="zh-TW" dirty="0" err="1"/>
              <a:t>jpa</a:t>
            </a:r>
            <a:endParaRPr lang="en-US" altLang="zh-TW" dirty="0"/>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ORM</a:t>
            </a:r>
            <a:br>
              <a:rPr lang="en-US" altLang="zh-TW" dirty="0" smtClean="0"/>
            </a:br>
            <a:r>
              <a:rPr lang="en-US" altLang="zh-TW" dirty="0" smtClean="0"/>
              <a:t>Mapping </a:t>
            </a:r>
            <a:r>
              <a:rPr lang="en-US" altLang="zh-TW" dirty="0"/>
              <a:t>Directions</a:t>
            </a:r>
            <a:endParaRPr lang="zh-TW" altLang="en-US" dirty="0"/>
          </a:p>
        </p:txBody>
      </p:sp>
      <p:sp>
        <p:nvSpPr>
          <p:cNvPr id="3" name="內容版面配置區 2"/>
          <p:cNvSpPr>
            <a:spLocks noGrp="1"/>
          </p:cNvSpPr>
          <p:nvPr>
            <p:ph idx="1"/>
          </p:nvPr>
        </p:nvSpPr>
        <p:spPr/>
        <p:txBody>
          <a:bodyPr/>
          <a:lstStyle/>
          <a:p>
            <a:r>
              <a:rPr lang="en-US" altLang="zh-TW" dirty="0" smtClean="0"/>
              <a:t>Unidirectional </a:t>
            </a:r>
            <a:r>
              <a:rPr lang="en-US" altLang="zh-TW" dirty="0"/>
              <a:t>relationship </a:t>
            </a:r>
            <a:endParaRPr lang="en-US" altLang="zh-TW" dirty="0" smtClean="0"/>
          </a:p>
          <a:p>
            <a:pPr lvl="1"/>
            <a:r>
              <a:rPr lang="en-US" altLang="zh-TW" dirty="0" smtClean="0"/>
              <a:t>In </a:t>
            </a:r>
            <a:r>
              <a:rPr lang="en-US" altLang="zh-TW" dirty="0"/>
              <a:t>this relationship, only one entity can refer the properties to another</a:t>
            </a:r>
            <a:r>
              <a:rPr lang="en-US" altLang="zh-TW" dirty="0" smtClean="0"/>
              <a:t>. </a:t>
            </a:r>
          </a:p>
          <a:p>
            <a:pPr lvl="1"/>
            <a:r>
              <a:rPr lang="en-US" altLang="zh-TW" dirty="0" smtClean="0"/>
              <a:t>It contains only one owing side that specifies how an update can be made in the database.</a:t>
            </a:r>
          </a:p>
          <a:p>
            <a:endParaRPr lang="en-US" altLang="zh-TW" dirty="0" smtClean="0"/>
          </a:p>
          <a:p>
            <a:r>
              <a:rPr lang="en-US" altLang="zh-TW" dirty="0" smtClean="0"/>
              <a:t>Bidirectional </a:t>
            </a:r>
            <a:r>
              <a:rPr lang="en-US" altLang="zh-TW" dirty="0"/>
              <a:t>relationship </a:t>
            </a:r>
            <a:endParaRPr lang="en-US" altLang="zh-TW" dirty="0" smtClean="0"/>
          </a:p>
          <a:p>
            <a:pPr lvl="1"/>
            <a:r>
              <a:rPr lang="en-US" altLang="zh-TW" dirty="0" smtClean="0"/>
              <a:t>This </a:t>
            </a:r>
            <a:r>
              <a:rPr lang="en-US" altLang="zh-TW" dirty="0"/>
              <a:t>relationship contains an owning side as well as an inverse side. </a:t>
            </a:r>
            <a:endParaRPr lang="en-US" altLang="zh-TW" dirty="0" smtClean="0"/>
          </a:p>
          <a:p>
            <a:pPr lvl="1"/>
            <a:r>
              <a:rPr lang="en-US" altLang="zh-TW" dirty="0" smtClean="0"/>
              <a:t>So here every entity has a relationship field or refer the property to other entity.</a:t>
            </a:r>
            <a:endParaRPr lang="zh-TW" altLang="en-US" dirty="0"/>
          </a:p>
        </p:txBody>
      </p:sp>
    </p:spTree>
    <p:extLst>
      <p:ext uri="{BB962C8B-B14F-4D97-AF65-F5344CB8AC3E}">
        <p14:creationId xmlns:p14="http://schemas.microsoft.com/office/powerpoint/2010/main" val="864743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lstStyle/>
          <a:p>
            <a:r>
              <a:rPr lang="en-US" altLang="zh-TW" dirty="0"/>
              <a:t>https://www.tutorialspoint.com/jpa/index.htm</a:t>
            </a:r>
          </a:p>
          <a:p>
            <a:endParaRPr lang="en-US" altLang="zh-TW" dirty="0"/>
          </a:p>
          <a:p>
            <a:r>
              <a:rPr lang="en-US" altLang="zh-TW" dirty="0"/>
              <a:t>JPA </a:t>
            </a:r>
            <a:r>
              <a:rPr lang="en-US" altLang="zh-TW" dirty="0" smtClean="0"/>
              <a:t>Tutorial</a:t>
            </a:r>
            <a:endParaRPr lang="en-US" altLang="zh-TW" dirty="0" smtClean="0"/>
          </a:p>
          <a:p>
            <a:pPr lvl="1"/>
            <a:r>
              <a:rPr lang="en-US" altLang="zh-TW" dirty="0" smtClean="0"/>
              <a:t>https</a:t>
            </a:r>
            <a:r>
              <a:rPr lang="en-US" altLang="zh-TW" dirty="0"/>
              <a:t>://www.javatpoint.com/jpa-tutorial</a:t>
            </a:r>
          </a:p>
          <a:p>
            <a:endParaRPr lang="en-US" altLang="zh-TW" dirty="0"/>
          </a:p>
          <a:p>
            <a:r>
              <a:rPr lang="en-US" altLang="zh-TW" dirty="0"/>
              <a:t>A Guide to JPA with Spring</a:t>
            </a:r>
          </a:p>
          <a:p>
            <a:pPr lvl="1"/>
            <a:r>
              <a:rPr lang="en-US" altLang="zh-TW" dirty="0"/>
              <a:t>https://www.baeldung.com/the-persistence-layer-with-spring-and-jpa</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Mapping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One-to-one </a:t>
            </a:r>
            <a:endParaRPr lang="en-US" altLang="zh-TW" dirty="0" smtClean="0"/>
          </a:p>
          <a:p>
            <a:pPr lvl="1"/>
            <a:r>
              <a:rPr lang="en-US" altLang="zh-TW" dirty="0" smtClean="0"/>
              <a:t>This </a:t>
            </a:r>
            <a:r>
              <a:rPr lang="en-US" altLang="zh-TW" dirty="0"/>
              <a:t>association is represented by @</a:t>
            </a:r>
            <a:r>
              <a:rPr lang="en-US" altLang="zh-TW" dirty="0" err="1"/>
              <a:t>OneToOne</a:t>
            </a:r>
            <a:r>
              <a:rPr lang="en-US" altLang="zh-TW" dirty="0"/>
              <a:t> annotation. Here, instance of each entity is related to a single instance of another entity.</a:t>
            </a:r>
          </a:p>
          <a:p>
            <a:r>
              <a:rPr lang="en-US" altLang="zh-TW" dirty="0" smtClean="0"/>
              <a:t>One-to-many</a:t>
            </a:r>
          </a:p>
          <a:p>
            <a:pPr lvl="1"/>
            <a:r>
              <a:rPr lang="en-US" altLang="zh-TW" dirty="0" smtClean="0"/>
              <a:t>This </a:t>
            </a:r>
            <a:r>
              <a:rPr lang="en-US" altLang="zh-TW" dirty="0"/>
              <a:t>association is represented by @</a:t>
            </a:r>
            <a:r>
              <a:rPr lang="en-US" altLang="zh-TW" dirty="0" err="1"/>
              <a:t>OneToMany</a:t>
            </a:r>
            <a:r>
              <a:rPr lang="en-US" altLang="zh-TW" dirty="0"/>
              <a:t> annotation. In this relationship, an instance of one entity can be related to more than one instance of another entity.</a:t>
            </a:r>
          </a:p>
          <a:p>
            <a:r>
              <a:rPr lang="en-US" altLang="zh-TW" dirty="0"/>
              <a:t>Many-to-one </a:t>
            </a:r>
            <a:endParaRPr lang="en-US" altLang="zh-TW" dirty="0" smtClean="0"/>
          </a:p>
          <a:p>
            <a:pPr lvl="1"/>
            <a:r>
              <a:rPr lang="en-US" altLang="zh-TW" dirty="0" smtClean="0"/>
              <a:t>This </a:t>
            </a:r>
            <a:r>
              <a:rPr lang="en-US" altLang="zh-TW" dirty="0"/>
              <a:t>mapping is defined by @</a:t>
            </a:r>
            <a:r>
              <a:rPr lang="en-US" altLang="zh-TW" dirty="0" err="1"/>
              <a:t>ManyToOne</a:t>
            </a:r>
            <a:r>
              <a:rPr lang="en-US" altLang="zh-TW" dirty="0"/>
              <a:t> annotation. In this relationship, multiple instances of an entity can be related to single instance of another entity.</a:t>
            </a:r>
          </a:p>
          <a:p>
            <a:r>
              <a:rPr lang="en-US" altLang="zh-TW" dirty="0"/>
              <a:t>Many-to-many </a:t>
            </a:r>
            <a:endParaRPr lang="en-US" altLang="zh-TW" dirty="0" smtClean="0"/>
          </a:p>
          <a:p>
            <a:pPr lvl="1"/>
            <a:r>
              <a:rPr lang="en-US" altLang="zh-TW" dirty="0" smtClean="0"/>
              <a:t>This </a:t>
            </a:r>
            <a:r>
              <a:rPr lang="en-US" altLang="zh-TW" dirty="0"/>
              <a:t>association is represented by @</a:t>
            </a:r>
            <a:r>
              <a:rPr lang="en-US" altLang="zh-TW" dirty="0" err="1"/>
              <a:t>ManyToMany</a:t>
            </a:r>
            <a:r>
              <a:rPr lang="en-US" altLang="zh-TW" dirty="0"/>
              <a:t> annotation. Here, multiple instances of an entity can be related to multiple instances of another entity. In this mapping, any side can be the owing side.</a:t>
            </a:r>
            <a:endParaRPr lang="zh-TW" altLang="en-US" dirty="0"/>
          </a:p>
        </p:txBody>
      </p:sp>
    </p:spTree>
    <p:extLst>
      <p:ext uri="{BB962C8B-B14F-4D97-AF65-F5344CB8AC3E}">
        <p14:creationId xmlns:p14="http://schemas.microsoft.com/office/powerpoint/2010/main" val="310628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Class Relationship</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79177490"/>
              </p:ext>
            </p:extLst>
          </p:nvPr>
        </p:nvGraphicFramePr>
        <p:xfrm>
          <a:off x="619991" y="1806378"/>
          <a:ext cx="6664037" cy="4653611"/>
        </p:xfrm>
        <a:graphic>
          <a:graphicData uri="http://schemas.openxmlformats.org/drawingml/2006/table">
            <a:tbl>
              <a:tblPr/>
              <a:tblGrid>
                <a:gridCol w="2069038">
                  <a:extLst>
                    <a:ext uri="{9D8B030D-6E8A-4147-A177-3AD203B41FA5}">
                      <a16:colId xmlns:a16="http://schemas.microsoft.com/office/drawing/2014/main" val="4006652666"/>
                    </a:ext>
                  </a:extLst>
                </a:gridCol>
                <a:gridCol w="4594999">
                  <a:extLst>
                    <a:ext uri="{9D8B030D-6E8A-4147-A177-3AD203B41FA5}">
                      <a16:colId xmlns:a16="http://schemas.microsoft.com/office/drawing/2014/main" val="3376175562"/>
                    </a:ext>
                  </a:extLst>
                </a:gridCol>
              </a:tblGrid>
              <a:tr h="318460">
                <a:tc>
                  <a:txBody>
                    <a:bodyPr/>
                    <a:lstStyle/>
                    <a:p>
                      <a:pPr algn="l" fontAlgn="t"/>
                      <a:r>
                        <a:rPr lang="en-US" sz="1600">
                          <a:effectLst/>
                        </a:rPr>
                        <a:t>Units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19960864"/>
                  </a:ext>
                </a:extLst>
              </a:tr>
              <a:tr h="634488">
                <a:tc>
                  <a:txBody>
                    <a:bodyPr/>
                    <a:lstStyle/>
                    <a:p>
                      <a:pPr fontAlgn="t"/>
                      <a:r>
                        <a:rPr lang="en-US" sz="1600" b="1">
                          <a:effectLst/>
                        </a:rPr>
                        <a:t>EntityManagerFactory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is a factory class of </a:t>
                      </a:r>
                      <a:r>
                        <a:rPr lang="en-US" sz="1600" dirty="0" err="1">
                          <a:effectLst/>
                        </a:rPr>
                        <a:t>EntityManager</a:t>
                      </a:r>
                      <a:r>
                        <a:rPr lang="en-US" sz="1600" dirty="0">
                          <a:effectLst/>
                        </a:rPr>
                        <a:t>. It creates and manages multiple </a:t>
                      </a:r>
                      <a:r>
                        <a:rPr lang="en-US" sz="1600" dirty="0" err="1">
                          <a:effectLst/>
                        </a:rPr>
                        <a:t>EntityManager</a:t>
                      </a:r>
                      <a:r>
                        <a:rPr lang="en-US" sz="1600" dirty="0">
                          <a:effectLst/>
                        </a:rPr>
                        <a:t> instances.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8303076"/>
                  </a:ext>
                </a:extLst>
              </a:tr>
              <a:tr h="634488">
                <a:tc>
                  <a:txBody>
                    <a:bodyPr/>
                    <a:lstStyle/>
                    <a:p>
                      <a:pPr fontAlgn="t"/>
                      <a:r>
                        <a:rPr lang="en-US" sz="1600" b="1">
                          <a:effectLst/>
                        </a:rPr>
                        <a:t>EntityManager</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It is an Interface, it manages the persistence operations on objects. It works like factory for Query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8813782"/>
                  </a:ext>
                </a:extLst>
              </a:tr>
              <a:tr h="495209">
                <a:tc>
                  <a:txBody>
                    <a:bodyPr/>
                    <a:lstStyle/>
                    <a:p>
                      <a:pPr fontAlgn="t"/>
                      <a:r>
                        <a:rPr lang="en-US" sz="1600" b="1">
                          <a:effectLst/>
                        </a:rPr>
                        <a:t>Entity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Entities are the persistence objects, stores as records in the database.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1254123"/>
                  </a:ext>
                </a:extLst>
              </a:tr>
              <a:tr h="913043">
                <a:tc>
                  <a:txBody>
                    <a:bodyPr/>
                    <a:lstStyle/>
                    <a:p>
                      <a:pPr fontAlgn="t"/>
                      <a:r>
                        <a:rPr lang="en-US" sz="1600" b="1">
                          <a:effectLst/>
                        </a:rPr>
                        <a:t>EntityTransaction</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It has one-to-one relationship with EntityManager. For each EntityManager, operations are maintained by EntityTransaction class.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58926919"/>
                  </a:ext>
                </a:extLst>
              </a:tr>
              <a:tr h="634488">
                <a:tc>
                  <a:txBody>
                    <a:bodyPr/>
                    <a:lstStyle/>
                    <a:p>
                      <a:pPr fontAlgn="t"/>
                      <a:r>
                        <a:rPr lang="en-US" sz="1600" b="1">
                          <a:effectLst/>
                        </a:rPr>
                        <a:t>Persistence</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class contain static methods to obtain EntityManagerFactory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1014149"/>
                  </a:ext>
                </a:extLst>
              </a:tr>
              <a:tr h="773766">
                <a:tc>
                  <a:txBody>
                    <a:bodyPr/>
                    <a:lstStyle/>
                    <a:p>
                      <a:pPr fontAlgn="t"/>
                      <a:r>
                        <a:rPr lang="en-US" sz="1600" b="1">
                          <a:effectLst/>
                        </a:rPr>
                        <a:t>Query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interface is implemented by each JPA vendor to obtain relational objects that meet the criteria.</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4582383"/>
                  </a:ext>
                </a:extLst>
              </a:tr>
            </a:tbl>
          </a:graphicData>
        </a:graphic>
      </p:graphicFrame>
      <p:pic>
        <p:nvPicPr>
          <p:cNvPr id="1026" name="Picture 2" descr="JPA Class 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028" y="2348102"/>
            <a:ext cx="4771183" cy="357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2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br>
              <a:rPr lang="en-US" altLang="zh-TW" dirty="0"/>
            </a:br>
            <a:r>
              <a:rPr lang="en-US" altLang="zh-TW" dirty="0" err="1"/>
              <a:t>Entity</a:t>
            </a:r>
            <a:r>
              <a:rPr lang="en-US" altLang="zh-TW" dirty="0"/>
              <a:t> Properties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b="1" dirty="0" err="1" smtClean="0"/>
              <a:t>Persistability</a:t>
            </a:r>
            <a:endParaRPr lang="en-US" altLang="zh-TW" dirty="0" smtClean="0"/>
          </a:p>
          <a:p>
            <a:pPr lvl="1"/>
            <a:r>
              <a:rPr lang="en-US" altLang="zh-TW" dirty="0" smtClean="0"/>
              <a:t>An </a:t>
            </a:r>
            <a:r>
              <a:rPr lang="en-US" altLang="zh-TW" dirty="0"/>
              <a:t>object is called persistent if it is stored in the database and can be accessed anytime.</a:t>
            </a:r>
          </a:p>
          <a:p>
            <a:r>
              <a:rPr lang="en-US" altLang="zh-TW" b="1" dirty="0"/>
              <a:t>Persistent Identity </a:t>
            </a:r>
            <a:endParaRPr lang="en-US" altLang="zh-TW" b="1" dirty="0" smtClean="0"/>
          </a:p>
          <a:p>
            <a:pPr lvl="1"/>
            <a:r>
              <a:rPr lang="en-US" altLang="zh-TW" dirty="0" smtClean="0"/>
              <a:t>In </a:t>
            </a:r>
            <a:r>
              <a:rPr lang="en-US" altLang="zh-TW" dirty="0"/>
              <a:t>Java, each entity is unique and represents as an object identity. Similarly, when the object identity is stored in a database then it is represented as persistence identity. This object identity is equivalent to primary key in database.</a:t>
            </a:r>
          </a:p>
          <a:p>
            <a:r>
              <a:rPr lang="en-US" altLang="zh-TW" b="1" dirty="0" err="1"/>
              <a:t>Transactionality</a:t>
            </a:r>
            <a:r>
              <a:rPr lang="en-US" altLang="zh-TW" b="1" dirty="0"/>
              <a:t> </a:t>
            </a:r>
            <a:endParaRPr lang="en-US" altLang="zh-TW" b="1" dirty="0" smtClean="0"/>
          </a:p>
          <a:p>
            <a:pPr lvl="1"/>
            <a:r>
              <a:rPr lang="en-US" altLang="zh-TW" dirty="0" smtClean="0"/>
              <a:t>Entity </a:t>
            </a:r>
            <a:r>
              <a:rPr lang="en-US" altLang="zh-TW" dirty="0"/>
              <a:t>can perform various operations such as create, delete, update. Each operation makes some changes in the database. It ensures that whatever changes made in the database either be succeed or failed atomically.</a:t>
            </a:r>
          </a:p>
          <a:p>
            <a:r>
              <a:rPr lang="en-US" altLang="zh-TW" b="1" dirty="0" err="1" smtClean="0"/>
              <a:t>Granuality</a:t>
            </a:r>
            <a:endParaRPr lang="en-US" altLang="zh-TW" b="1" dirty="0" smtClean="0"/>
          </a:p>
          <a:p>
            <a:pPr lvl="1"/>
            <a:r>
              <a:rPr lang="en-US" altLang="zh-TW" dirty="0" smtClean="0"/>
              <a:t>Entities </a:t>
            </a:r>
            <a:r>
              <a:rPr lang="en-US" altLang="zh-TW" dirty="0"/>
              <a:t>should not be primitives, primitive wrappers or built-in objects with single dimensional state.</a:t>
            </a:r>
          </a:p>
          <a:p>
            <a:endParaRPr lang="zh-TW" altLang="en-US" dirty="0"/>
          </a:p>
        </p:txBody>
      </p:sp>
    </p:spTree>
    <p:extLst>
      <p:ext uri="{BB962C8B-B14F-4D97-AF65-F5344CB8AC3E}">
        <p14:creationId xmlns:p14="http://schemas.microsoft.com/office/powerpoint/2010/main" val="158194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Metadata</a:t>
            </a:r>
            <a:endParaRPr lang="zh-TW" altLang="en-US" dirty="0"/>
          </a:p>
        </p:txBody>
      </p:sp>
      <p:sp>
        <p:nvSpPr>
          <p:cNvPr id="3" name="內容版面配置區 2"/>
          <p:cNvSpPr>
            <a:spLocks noGrp="1"/>
          </p:cNvSpPr>
          <p:nvPr>
            <p:ph idx="1"/>
          </p:nvPr>
        </p:nvSpPr>
        <p:spPr/>
        <p:txBody>
          <a:bodyPr/>
          <a:lstStyle/>
          <a:p>
            <a:r>
              <a:rPr lang="en-US" altLang="zh-TW" dirty="0"/>
              <a:t>Each entity is associated with some metadata that represents the information of it. </a:t>
            </a:r>
            <a:endParaRPr lang="en-US" altLang="zh-TW" dirty="0" smtClean="0"/>
          </a:p>
          <a:p>
            <a:r>
              <a:rPr lang="en-US" altLang="zh-TW" dirty="0" smtClean="0"/>
              <a:t>Instead </a:t>
            </a:r>
            <a:r>
              <a:rPr lang="en-US" altLang="zh-TW" dirty="0"/>
              <a:t>of database, this metadata is exist either inside or outside the class. </a:t>
            </a:r>
            <a:endParaRPr lang="en-US" altLang="zh-TW" dirty="0" smtClean="0"/>
          </a:p>
          <a:p>
            <a:r>
              <a:rPr lang="en-US" altLang="zh-TW" dirty="0" smtClean="0"/>
              <a:t>This </a:t>
            </a:r>
            <a:r>
              <a:rPr lang="en-US" altLang="zh-TW" dirty="0"/>
              <a:t>metadata can be in following forms: </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08891290"/>
              </p:ext>
            </p:extLst>
          </p:nvPr>
        </p:nvGraphicFramePr>
        <p:xfrm>
          <a:off x="1236517" y="1430238"/>
          <a:ext cx="8977746" cy="5105640"/>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310626">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310626">
                <a:tc>
                  <a:txBody>
                    <a:bodyPr/>
                    <a:lstStyle/>
                    <a:p>
                      <a:pPr fontAlgn="t"/>
                      <a:r>
                        <a:rPr lang="en-US" sz="1600">
                          <a:effectLst/>
                        </a:rPr>
                        <a:t>@Entity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the class as entity or a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7585525"/>
                  </a:ext>
                </a:extLst>
              </a:tr>
              <a:tr h="310626">
                <a:tc>
                  <a:txBody>
                    <a:bodyPr/>
                    <a:lstStyle/>
                    <a:p>
                      <a:pPr fontAlgn="t"/>
                      <a:r>
                        <a:rPr lang="en-US" sz="1600">
                          <a:effectLst/>
                        </a:rPr>
                        <a:t>@Table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table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5174138"/>
                  </a:ext>
                </a:extLst>
              </a:tr>
              <a:tr h="310626">
                <a:tc>
                  <a:txBody>
                    <a:bodyPr/>
                    <a:lstStyle/>
                    <a:p>
                      <a:pPr fontAlgn="t"/>
                      <a:r>
                        <a:rPr lang="en-US" sz="1600">
                          <a:effectLst/>
                        </a:rPr>
                        <a:t>@Basic</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non constraint fields explicitly.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3548313"/>
                  </a:ext>
                </a:extLst>
              </a:tr>
              <a:tr h="592085">
                <a:tc>
                  <a:txBody>
                    <a:bodyPr/>
                    <a:lstStyle/>
                    <a:p>
                      <a:pPr fontAlgn="t"/>
                      <a:r>
                        <a:rPr lang="en-US" sz="1600">
                          <a:effectLst/>
                        </a:rPr>
                        <a:t>@Embedded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properties of class or an entity whose value instance of an embeddable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1678235"/>
                  </a:ext>
                </a:extLst>
              </a:tr>
              <a:tr h="592085">
                <a:tc>
                  <a:txBody>
                    <a:bodyPr/>
                    <a:lstStyle/>
                    <a:p>
                      <a:pPr fontAlgn="t"/>
                      <a:r>
                        <a:rPr lang="en-US" sz="1600">
                          <a:effectLst/>
                        </a:rPr>
                        <a:t>@Id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use for identity (primary key of a table) of the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83883932"/>
                  </a:ext>
                </a:extLst>
              </a:tr>
              <a:tr h="592085">
                <a:tc>
                  <a:txBody>
                    <a:bodyPr/>
                    <a:lstStyle/>
                    <a:p>
                      <a:pPr fontAlgn="t"/>
                      <a:r>
                        <a:rPr lang="en-US" sz="1600">
                          <a:effectLst/>
                        </a:rPr>
                        <a:t>@GeneratedValue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how the identity attribute can be initialized such as Automatic, manual, or value taken from sequence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65849521"/>
                  </a:ext>
                </a:extLst>
              </a:tr>
              <a:tr h="592085">
                <a:tc>
                  <a:txBody>
                    <a:bodyPr/>
                    <a:lstStyle/>
                    <a:p>
                      <a:pPr fontAlgn="t"/>
                      <a:r>
                        <a:rPr lang="en-US" sz="1600">
                          <a:effectLst/>
                        </a:rPr>
                        <a:t>@Transient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which in not persistent i.e. the value is never stored into database.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4533214"/>
                  </a:ext>
                </a:extLst>
              </a:tr>
              <a:tr h="310626">
                <a:tc>
                  <a:txBody>
                    <a:bodyPr/>
                    <a:lstStyle/>
                    <a:p>
                      <a:pPr fontAlgn="t"/>
                      <a:r>
                        <a:rPr lang="en-US" sz="1600">
                          <a:effectLst/>
                        </a:rPr>
                        <a:t>@Column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column or attribute for persistence property.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3761510"/>
                  </a:ext>
                </a:extLst>
              </a:tr>
              <a:tr h="592085">
                <a:tc>
                  <a:txBody>
                    <a:bodyPr/>
                    <a:lstStyle/>
                    <a:p>
                      <a:pPr fontAlgn="t"/>
                      <a:r>
                        <a:rPr lang="en-US" sz="1600">
                          <a:effectLst/>
                        </a:rPr>
                        <a:t>@SequenceGenerator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the value for the property which is specified in @GeneratedValue annotation. It creates a sequence.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628224"/>
                  </a:ext>
                </a:extLst>
              </a:tr>
              <a:tr h="592085">
                <a:tc>
                  <a:txBody>
                    <a:bodyPr/>
                    <a:lstStyle/>
                    <a:p>
                      <a:pPr fontAlgn="t"/>
                      <a:r>
                        <a:rPr lang="en-US" sz="1600">
                          <a:effectLst/>
                        </a:rPr>
                        <a:t>@TableGenerator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to specify the value generator for property specified in @</a:t>
                      </a:r>
                      <a:r>
                        <a:rPr lang="en-US" sz="1600" dirty="0" err="1">
                          <a:effectLst/>
                        </a:rPr>
                        <a:t>GeneratedValue</a:t>
                      </a:r>
                      <a:r>
                        <a:rPr lang="en-US" sz="1600" dirty="0">
                          <a:effectLst/>
                        </a:rPr>
                        <a:t> annotation. It creates a table for value generation.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2682</TotalTime>
  <Words>2414</Words>
  <Application>Microsoft Office PowerPoint</Application>
  <PresentationFormat>寬螢幕</PresentationFormat>
  <Paragraphs>324</Paragraphs>
  <Slides>40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40</vt:i4>
      </vt:variant>
    </vt:vector>
  </HeadingPairs>
  <TitlesOfParts>
    <vt:vector size="47" baseType="lpstr">
      <vt:lpstr>新細明體</vt:lpstr>
      <vt:lpstr>Arial</vt:lpstr>
      <vt:lpstr>Calibri</vt:lpstr>
      <vt:lpstr>Calibri Light</vt:lpstr>
      <vt:lpstr>Consolas</vt:lpstr>
      <vt:lpstr>Courier New</vt:lpstr>
      <vt:lpstr>Office 佈景主題</vt:lpstr>
      <vt:lpstr>Spring JPA</vt:lpstr>
      <vt:lpstr>Introduction</vt:lpstr>
      <vt:lpstr>History</vt:lpstr>
      <vt:lpstr>ORM Mapping Directions</vt:lpstr>
      <vt:lpstr>Types of Mapping</vt:lpstr>
      <vt:lpstr>JPA Class Relationship</vt:lpstr>
      <vt:lpstr>Entity Entity Properties</vt:lpstr>
      <vt:lpstr>Entity Metadata</vt:lpstr>
      <vt:lpstr>Annotations</vt:lpstr>
      <vt:lpstr>PowerPoint 簡報</vt:lpstr>
      <vt:lpstr>mapping.xml </vt:lpstr>
      <vt:lpstr>Java Bean Standard</vt:lpstr>
      <vt:lpstr>Entity Class</vt:lpstr>
      <vt:lpstr>PowerPoint 簡報</vt:lpstr>
      <vt:lpstr>Entity manager</vt:lpstr>
      <vt:lpstr>PowerPoint 簡報</vt:lpstr>
      <vt:lpstr>Application-managed entity managers</vt:lpstr>
      <vt:lpstr>Container-managed entity manager</vt:lpstr>
      <vt:lpstr>Persistence Context</vt:lpstr>
      <vt:lpstr>Transaction-scoped Persistence Context</vt:lpstr>
      <vt:lpstr>Extended Persistence Context</vt:lpstr>
      <vt:lpstr>Entities - lifecycle</vt:lpstr>
      <vt:lpstr>persistence.xml</vt:lpstr>
      <vt:lpstr>JPA basic program example</vt:lpstr>
      <vt:lpstr>Java Persistence Query language</vt:lpstr>
      <vt:lpstr>PowerPoint 簡報</vt:lpstr>
      <vt:lpstr>PowerPoint 簡報</vt:lpstr>
      <vt:lpstr>PowerPoint 簡報</vt:lpstr>
      <vt:lpstr>Enviorment</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32</cp:revision>
  <dcterms:created xsi:type="dcterms:W3CDTF">2018-10-18T04:00:12Z</dcterms:created>
  <dcterms:modified xsi:type="dcterms:W3CDTF">2018-10-22T10:08:56Z</dcterms:modified>
</cp:coreProperties>
</file>