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17" r:id="rId3"/>
    <p:sldId id="257" r:id="rId4"/>
    <p:sldId id="258" r:id="rId5"/>
    <p:sldId id="262" r:id="rId6"/>
    <p:sldId id="261" r:id="rId7"/>
    <p:sldId id="260" r:id="rId8"/>
    <p:sldId id="263" r:id="rId9"/>
    <p:sldId id="266" r:id="rId10"/>
    <p:sldId id="264" r:id="rId11"/>
    <p:sldId id="267" r:id="rId12"/>
    <p:sldId id="268" r:id="rId13"/>
    <p:sldId id="271" r:id="rId14"/>
    <p:sldId id="269" r:id="rId15"/>
    <p:sldId id="270" r:id="rId16"/>
    <p:sldId id="272" r:id="rId17"/>
    <p:sldId id="273" r:id="rId18"/>
    <p:sldId id="265"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295" r:id="rId53"/>
    <p:sldId id="308" r:id="rId54"/>
    <p:sldId id="310" r:id="rId55"/>
    <p:sldId id="311" r:id="rId56"/>
    <p:sldId id="312" r:id="rId57"/>
    <p:sldId id="313" r:id="rId58"/>
    <p:sldId id="309" r:id="rId59"/>
    <p:sldId id="316" r:id="rId60"/>
    <p:sldId id="314" r:id="rId61"/>
    <p:sldId id="318" r:id="rId62"/>
    <p:sldId id="315" r:id="rId63"/>
    <p:sldId id="319" r:id="rId64"/>
    <p:sldId id="320" r:id="rId65"/>
    <p:sldId id="321" r:id="rId66"/>
    <p:sldId id="325" r:id="rId67"/>
    <p:sldId id="322" r:id="rId68"/>
    <p:sldId id="326" r:id="rId69"/>
    <p:sldId id="327" r:id="rId70"/>
    <p:sldId id="328" r:id="rId71"/>
    <p:sldId id="329" r:id="rId72"/>
    <p:sldId id="330" r:id="rId73"/>
    <p:sldId id="331" r:id="rId74"/>
    <p:sldId id="323" r:id="rId75"/>
    <p:sldId id="332" r:id="rId76"/>
    <p:sldId id="340" r:id="rId77"/>
    <p:sldId id="341" r:id="rId78"/>
    <p:sldId id="324" r:id="rId79"/>
    <p:sldId id="336" r:id="rId80"/>
    <p:sldId id="337" r:id="rId81"/>
    <p:sldId id="338" r:id="rId82"/>
    <p:sldId id="339" r:id="rId83"/>
    <p:sldId id="342" r:id="rId84"/>
    <p:sldId id="343" r:id="rId85"/>
    <p:sldId id="344" r:id="rId86"/>
    <p:sldId id="345" r:id="rId87"/>
    <p:sldId id="346" r:id="rId88"/>
    <p:sldId id="348" r:id="rId89"/>
    <p:sldId id="347" r:id="rId90"/>
    <p:sldId id="333" r:id="rId91"/>
    <p:sldId id="334" r:id="rId92"/>
    <p:sldId id="349" r:id="rId93"/>
    <p:sldId id="335" r:id="rId94"/>
    <p:sldId id="350" r:id="rId95"/>
    <p:sldId id="351" r:id="rId96"/>
    <p:sldId id="352" r:id="rId97"/>
    <p:sldId id="353" r:id="rId98"/>
    <p:sldId id="354" r:id="rId99"/>
    <p:sldId id="355" r:id="rId100"/>
    <p:sldId id="357" r:id="rId101"/>
    <p:sldId id="358" r:id="rId102"/>
    <p:sldId id="359" r:id="rId103"/>
    <p:sldId id="360" r:id="rId104"/>
    <p:sldId id="361" r:id="rId105"/>
    <p:sldId id="356"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5" r:id="rId119"/>
    <p:sldId id="374" r:id="rId120"/>
    <p:sldId id="376" r:id="rId121"/>
    <p:sldId id="377" r:id="rId122"/>
    <p:sldId id="378" r:id="rId123"/>
    <p:sldId id="386" r:id="rId124"/>
    <p:sldId id="379" r:id="rId125"/>
    <p:sldId id="387" r:id="rId126"/>
    <p:sldId id="388" r:id="rId127"/>
    <p:sldId id="389" r:id="rId128"/>
    <p:sldId id="390" r:id="rId129"/>
    <p:sldId id="391" r:id="rId130"/>
    <p:sldId id="380" r:id="rId131"/>
    <p:sldId id="392" r:id="rId132"/>
    <p:sldId id="393" r:id="rId133"/>
    <p:sldId id="396" r:id="rId134"/>
    <p:sldId id="394" r:id="rId135"/>
    <p:sldId id="395" r:id="rId136"/>
    <p:sldId id="381" r:id="rId137"/>
    <p:sldId id="383" r:id="rId138"/>
    <p:sldId id="384" r:id="rId139"/>
    <p:sldId id="385" r:id="rId140"/>
    <p:sldId id="382" r:id="rId141"/>
    <p:sldId id="397" r:id="rId142"/>
    <p:sldId id="399" r:id="rId143"/>
    <p:sldId id="400" r:id="rId144"/>
    <p:sldId id="401" r:id="rId145"/>
    <p:sldId id="398" r:id="rId146"/>
    <p:sldId id="402" r:id="rId147"/>
    <p:sldId id="403" r:id="rId148"/>
    <p:sldId id="408" r:id="rId149"/>
    <p:sldId id="406" r:id="rId150"/>
    <p:sldId id="407" r:id="rId151"/>
    <p:sldId id="404" r:id="rId152"/>
    <p:sldId id="411" r:id="rId153"/>
    <p:sldId id="405" r:id="rId154"/>
    <p:sldId id="409" r:id="rId155"/>
    <p:sldId id="410" r:id="rId156"/>
    <p:sldId id="412" r:id="rId157"/>
    <p:sldId id="259" r:id="rId1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CBC8B07F-7C78-4EEC-A359-9C69A9E20EA7}">
          <p14:sldIdLst>
            <p14:sldId id="256"/>
            <p14:sldId id="317"/>
            <p14:sldId id="257"/>
          </p14:sldIdLst>
        </p14:section>
        <p14:section name="POM" id="{D1A2C062-E714-4DDC-A7A2-3DC99CAE6708}">
          <p14:sldIdLst>
            <p14:sldId id="258"/>
            <p14:sldId id="262"/>
            <p14:sldId id="261"/>
            <p14:sldId id="260"/>
            <p14:sldId id="263"/>
            <p14:sldId id="266"/>
          </p14:sldIdLst>
        </p14:section>
        <p14:section name="Build Life Cycle" id="{897D6ED4-24E3-4CAF-88F2-3CB44BCA65C8}">
          <p14:sldIdLst>
            <p14:sldId id="264"/>
            <p14:sldId id="267"/>
            <p14:sldId id="268"/>
            <p14:sldId id="271"/>
            <p14:sldId id="269"/>
            <p14:sldId id="270"/>
            <p14:sldId id="272"/>
            <p14:sldId id="273"/>
            <p14:sldId id="265"/>
            <p14:sldId id="274"/>
            <p14:sldId id="275"/>
            <p14:sldId id="276"/>
            <p14:sldId id="277"/>
            <p14:sldId id="278"/>
            <p14:sldId id="279"/>
            <p14:sldId id="280"/>
            <p14:sldId id="281"/>
            <p14:sldId id="282"/>
            <p14:sldId id="283"/>
            <p14:sldId id="284"/>
          </p14:sldIdLst>
        </p14:section>
        <p14:section name="Build Profile" id="{F8FD625E-3FD7-4577-9B39-2FD245F328C4}">
          <p14:sldIdLst>
            <p14:sldId id="285"/>
            <p14:sldId id="286"/>
            <p14:sldId id="287"/>
            <p14:sldId id="288"/>
            <p14:sldId id="289"/>
            <p14:sldId id="290"/>
            <p14:sldId id="291"/>
            <p14:sldId id="292"/>
          </p14:sldIdLst>
        </p14:section>
        <p14:section name="Repositories" id="{4F14C9E3-404C-404A-9272-D1CF3EE925FA}">
          <p14:sldIdLst>
            <p14:sldId id="293"/>
            <p14:sldId id="294"/>
            <p14:sldId id="296"/>
            <p14:sldId id="297"/>
            <p14:sldId id="298"/>
            <p14:sldId id="299"/>
          </p14:sldIdLst>
        </p14:section>
        <p14:section name="Plugins" id="{D8FD9AB3-D783-4D4B-BDB5-5CBC5E153BB9}">
          <p14:sldIdLst>
            <p14:sldId id="300"/>
            <p14:sldId id="301"/>
            <p14:sldId id="302"/>
            <p14:sldId id="303"/>
            <p14:sldId id="304"/>
          </p14:sldIdLst>
        </p14:section>
        <p14:section name="Creating Project" id="{82AED9AE-1D14-43E7-9826-B6DD77B5AA58}">
          <p14:sldIdLst>
            <p14:sldId id="305"/>
            <p14:sldId id="306"/>
            <p14:sldId id="307"/>
            <p14:sldId id="295"/>
          </p14:sldIdLst>
        </p14:section>
        <p14:section name="External Dependencies" id="{EBD9C1C8-1BB7-4F42-BBF1-5D6E2D139B65}">
          <p14:sldIdLst>
            <p14:sldId id="308"/>
            <p14:sldId id="310"/>
          </p14:sldIdLst>
        </p14:section>
        <p14:section name="Project Documents" id="{373CEDD7-6E58-461E-B83B-80EFB596AF87}">
          <p14:sldIdLst>
            <p14:sldId id="311"/>
            <p14:sldId id="312"/>
            <p14:sldId id="313"/>
          </p14:sldIdLst>
        </p14:section>
        <p14:section name="Project Templates" id="{BD21C460-3CD9-42B7-9686-B9F8B649B89B}">
          <p14:sldIdLst>
            <p14:sldId id="309"/>
            <p14:sldId id="316"/>
          </p14:sldIdLst>
        </p14:section>
        <p14:section name="Snapshots" id="{498F6E44-3EFF-4A89-BFA1-E588D87CC071}">
          <p14:sldIdLst>
            <p14:sldId id="314"/>
            <p14:sldId id="318"/>
            <p14:sldId id="315"/>
          </p14:sldIdLst>
        </p14:section>
        <p14:section name="Build Automation" id="{185FBEB0-0CB2-473E-9368-037128B8940A}">
          <p14:sldIdLst>
            <p14:sldId id="319"/>
            <p14:sldId id="320"/>
            <p14:sldId id="321"/>
            <p14:sldId id="325"/>
            <p14:sldId id="322"/>
            <p14:sldId id="326"/>
            <p14:sldId id="327"/>
            <p14:sldId id="328"/>
            <p14:sldId id="329"/>
            <p14:sldId id="330"/>
            <p14:sldId id="331"/>
          </p14:sldIdLst>
        </p14:section>
        <p14:section name="Web Application" id="{BAB8A553-080C-4866-9C89-67F85E255AA1}">
          <p14:sldIdLst>
            <p14:sldId id="323"/>
            <p14:sldId id="332"/>
            <p14:sldId id="340"/>
            <p14:sldId id="341"/>
            <p14:sldId id="324"/>
            <p14:sldId id="336"/>
            <p14:sldId id="337"/>
            <p14:sldId id="338"/>
            <p14:sldId id="339"/>
            <p14:sldId id="342"/>
            <p14:sldId id="343"/>
            <p14:sldId id="344"/>
            <p14:sldId id="345"/>
            <p14:sldId id="346"/>
            <p14:sldId id="348"/>
            <p14:sldId id="347"/>
            <p14:sldId id="333"/>
            <p14:sldId id="334"/>
            <p14:sldId id="349"/>
            <p14:sldId id="335"/>
            <p14:sldId id="350"/>
            <p14:sldId id="351"/>
            <p14:sldId id="352"/>
            <p14:sldId id="353"/>
            <p14:sldId id="354"/>
            <p14:sldId id="355"/>
            <p14:sldId id="357"/>
            <p14:sldId id="358"/>
            <p14:sldId id="359"/>
            <p14:sldId id="360"/>
            <p14:sldId id="361"/>
            <p14:sldId id="356"/>
            <p14:sldId id="362"/>
            <p14:sldId id="363"/>
            <p14:sldId id="364"/>
            <p14:sldId id="365"/>
            <p14:sldId id="366"/>
            <p14:sldId id="367"/>
            <p14:sldId id="368"/>
            <p14:sldId id="369"/>
            <p14:sldId id="370"/>
            <p14:sldId id="371"/>
            <p14:sldId id="372"/>
            <p14:sldId id="373"/>
            <p14:sldId id="375"/>
            <p14:sldId id="374"/>
            <p14:sldId id="376"/>
            <p14:sldId id="377"/>
            <p14:sldId id="378"/>
            <p14:sldId id="386"/>
            <p14:sldId id="379"/>
            <p14:sldId id="387"/>
            <p14:sldId id="388"/>
            <p14:sldId id="389"/>
            <p14:sldId id="390"/>
            <p14:sldId id="391"/>
            <p14:sldId id="380"/>
            <p14:sldId id="392"/>
            <p14:sldId id="393"/>
            <p14:sldId id="396"/>
            <p14:sldId id="394"/>
            <p14:sldId id="395"/>
            <p14:sldId id="381"/>
            <p14:sldId id="383"/>
            <p14:sldId id="384"/>
            <p14:sldId id="385"/>
            <p14:sldId id="382"/>
            <p14:sldId id="397"/>
            <p14:sldId id="399"/>
            <p14:sldId id="400"/>
            <p14:sldId id="401"/>
            <p14:sldId id="398"/>
            <p14:sldId id="402"/>
            <p14:sldId id="403"/>
            <p14:sldId id="408"/>
            <p14:sldId id="406"/>
            <p14:sldId id="407"/>
            <p14:sldId id="404"/>
            <p14:sldId id="411"/>
            <p14:sldId id="405"/>
            <p14:sldId id="409"/>
            <p14:sldId id="410"/>
            <p14:sldId id="412"/>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淺色樣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2" d="100"/>
          <a:sy n="92" d="100"/>
        </p:scale>
        <p:origin x="137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2AD562DB-8F91-4577-8164-4D6718A664EB}" type="datetimeFigureOut">
              <a:rPr lang="zh-TW" altLang="en-US" smtClean="0"/>
              <a:t>2020-07-22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7F7CFC-AFEC-48DB-BCB6-BB93A7A998D5}" type="slidenum">
              <a:rPr lang="zh-TW" altLang="en-US" smtClean="0"/>
              <a:t>‹#›</a:t>
            </a:fld>
            <a:endParaRPr lang="zh-TW" altLang="en-US"/>
          </a:p>
        </p:txBody>
      </p:sp>
    </p:spTree>
    <p:extLst>
      <p:ext uri="{BB962C8B-B14F-4D97-AF65-F5344CB8AC3E}">
        <p14:creationId xmlns:p14="http://schemas.microsoft.com/office/powerpoint/2010/main" val="2098533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AD562DB-8F91-4577-8164-4D6718A664EB}" type="datetimeFigureOut">
              <a:rPr lang="zh-TW" altLang="en-US" smtClean="0"/>
              <a:t>2020-07-22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7F7CFC-AFEC-48DB-BCB6-BB93A7A998D5}" type="slidenum">
              <a:rPr lang="zh-TW" altLang="en-US" smtClean="0"/>
              <a:t>‹#›</a:t>
            </a:fld>
            <a:endParaRPr lang="zh-TW" altLang="en-US"/>
          </a:p>
        </p:txBody>
      </p:sp>
    </p:spTree>
    <p:extLst>
      <p:ext uri="{BB962C8B-B14F-4D97-AF65-F5344CB8AC3E}">
        <p14:creationId xmlns:p14="http://schemas.microsoft.com/office/powerpoint/2010/main" val="2066933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AD562DB-8F91-4577-8164-4D6718A664EB}" type="datetimeFigureOut">
              <a:rPr lang="zh-TW" altLang="en-US" smtClean="0"/>
              <a:t>2020-07-22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7F7CFC-AFEC-48DB-BCB6-BB93A7A998D5}" type="slidenum">
              <a:rPr lang="zh-TW" altLang="en-US" smtClean="0"/>
              <a:t>‹#›</a:t>
            </a:fld>
            <a:endParaRPr lang="zh-TW" altLang="en-US"/>
          </a:p>
        </p:txBody>
      </p:sp>
    </p:spTree>
    <p:extLst>
      <p:ext uri="{BB962C8B-B14F-4D97-AF65-F5344CB8AC3E}">
        <p14:creationId xmlns:p14="http://schemas.microsoft.com/office/powerpoint/2010/main" val="1278821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AD562DB-8F91-4577-8164-4D6718A664EB}" type="datetimeFigureOut">
              <a:rPr lang="zh-TW" altLang="en-US" smtClean="0"/>
              <a:t>2020-07-22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7F7CFC-AFEC-48DB-BCB6-BB93A7A998D5}" type="slidenum">
              <a:rPr lang="zh-TW" altLang="en-US" smtClean="0"/>
              <a:t>‹#›</a:t>
            </a:fld>
            <a:endParaRPr lang="zh-TW" altLang="en-US"/>
          </a:p>
        </p:txBody>
      </p:sp>
    </p:spTree>
    <p:extLst>
      <p:ext uri="{BB962C8B-B14F-4D97-AF65-F5344CB8AC3E}">
        <p14:creationId xmlns:p14="http://schemas.microsoft.com/office/powerpoint/2010/main" val="553539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2AD562DB-8F91-4577-8164-4D6718A664EB}" type="datetimeFigureOut">
              <a:rPr lang="zh-TW" altLang="en-US" smtClean="0"/>
              <a:t>2020-07-22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7F7CFC-AFEC-48DB-BCB6-BB93A7A998D5}" type="slidenum">
              <a:rPr lang="zh-TW" altLang="en-US" smtClean="0"/>
              <a:t>‹#›</a:t>
            </a:fld>
            <a:endParaRPr lang="zh-TW" altLang="en-US"/>
          </a:p>
        </p:txBody>
      </p:sp>
    </p:spTree>
    <p:extLst>
      <p:ext uri="{BB962C8B-B14F-4D97-AF65-F5344CB8AC3E}">
        <p14:creationId xmlns:p14="http://schemas.microsoft.com/office/powerpoint/2010/main" val="3179924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2AD562DB-8F91-4577-8164-4D6718A664EB}" type="datetimeFigureOut">
              <a:rPr lang="zh-TW" altLang="en-US" smtClean="0"/>
              <a:t>2020-07-22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F7F7CFC-AFEC-48DB-BCB6-BB93A7A998D5}" type="slidenum">
              <a:rPr lang="zh-TW" altLang="en-US" smtClean="0"/>
              <a:t>‹#›</a:t>
            </a:fld>
            <a:endParaRPr lang="zh-TW" altLang="en-US"/>
          </a:p>
        </p:txBody>
      </p:sp>
    </p:spTree>
    <p:extLst>
      <p:ext uri="{BB962C8B-B14F-4D97-AF65-F5344CB8AC3E}">
        <p14:creationId xmlns:p14="http://schemas.microsoft.com/office/powerpoint/2010/main" val="4064171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2AD562DB-8F91-4577-8164-4D6718A664EB}" type="datetimeFigureOut">
              <a:rPr lang="zh-TW" altLang="en-US" smtClean="0"/>
              <a:t>2020-07-22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F7F7CFC-AFEC-48DB-BCB6-BB93A7A998D5}" type="slidenum">
              <a:rPr lang="zh-TW" altLang="en-US" smtClean="0"/>
              <a:t>‹#›</a:t>
            </a:fld>
            <a:endParaRPr lang="zh-TW" altLang="en-US"/>
          </a:p>
        </p:txBody>
      </p:sp>
    </p:spTree>
    <p:extLst>
      <p:ext uri="{BB962C8B-B14F-4D97-AF65-F5344CB8AC3E}">
        <p14:creationId xmlns:p14="http://schemas.microsoft.com/office/powerpoint/2010/main" val="307040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2AD562DB-8F91-4577-8164-4D6718A664EB}" type="datetimeFigureOut">
              <a:rPr lang="zh-TW" altLang="en-US" smtClean="0"/>
              <a:t>2020-07-22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F7F7CFC-AFEC-48DB-BCB6-BB93A7A998D5}" type="slidenum">
              <a:rPr lang="zh-TW" altLang="en-US" smtClean="0"/>
              <a:t>‹#›</a:t>
            </a:fld>
            <a:endParaRPr lang="zh-TW" altLang="en-US"/>
          </a:p>
        </p:txBody>
      </p:sp>
    </p:spTree>
    <p:extLst>
      <p:ext uri="{BB962C8B-B14F-4D97-AF65-F5344CB8AC3E}">
        <p14:creationId xmlns:p14="http://schemas.microsoft.com/office/powerpoint/2010/main" val="3134433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D562DB-8F91-4577-8164-4D6718A664EB}" type="datetimeFigureOut">
              <a:rPr lang="zh-TW" altLang="en-US" smtClean="0"/>
              <a:t>2020-07-22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F7F7CFC-AFEC-48DB-BCB6-BB93A7A998D5}" type="slidenum">
              <a:rPr lang="zh-TW" altLang="en-US" smtClean="0"/>
              <a:t>‹#›</a:t>
            </a:fld>
            <a:endParaRPr lang="zh-TW" altLang="en-US"/>
          </a:p>
        </p:txBody>
      </p:sp>
    </p:spTree>
    <p:extLst>
      <p:ext uri="{BB962C8B-B14F-4D97-AF65-F5344CB8AC3E}">
        <p14:creationId xmlns:p14="http://schemas.microsoft.com/office/powerpoint/2010/main" val="510655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2AD562DB-8F91-4577-8164-4D6718A664EB}" type="datetimeFigureOut">
              <a:rPr lang="zh-TW" altLang="en-US" smtClean="0"/>
              <a:t>2020-07-22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F7F7CFC-AFEC-48DB-BCB6-BB93A7A998D5}" type="slidenum">
              <a:rPr lang="zh-TW" altLang="en-US" smtClean="0"/>
              <a:t>‹#›</a:t>
            </a:fld>
            <a:endParaRPr lang="zh-TW" altLang="en-US"/>
          </a:p>
        </p:txBody>
      </p:sp>
    </p:spTree>
    <p:extLst>
      <p:ext uri="{BB962C8B-B14F-4D97-AF65-F5344CB8AC3E}">
        <p14:creationId xmlns:p14="http://schemas.microsoft.com/office/powerpoint/2010/main" val="3199743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2AD562DB-8F91-4577-8164-4D6718A664EB}" type="datetimeFigureOut">
              <a:rPr lang="zh-TW" altLang="en-US" smtClean="0"/>
              <a:t>2020-07-22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F7F7CFC-AFEC-48DB-BCB6-BB93A7A998D5}" type="slidenum">
              <a:rPr lang="zh-TW" altLang="en-US" smtClean="0"/>
              <a:t>‹#›</a:t>
            </a:fld>
            <a:endParaRPr lang="zh-TW" altLang="en-US"/>
          </a:p>
        </p:txBody>
      </p:sp>
    </p:spTree>
    <p:extLst>
      <p:ext uri="{BB962C8B-B14F-4D97-AF65-F5344CB8AC3E}">
        <p14:creationId xmlns:p14="http://schemas.microsoft.com/office/powerpoint/2010/main" val="1166004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D562DB-8F91-4577-8164-4D6718A664EB}" type="datetimeFigureOut">
              <a:rPr lang="zh-TW" altLang="en-US" smtClean="0"/>
              <a:t>2020-07-22</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7F7CFC-AFEC-48DB-BCB6-BB93A7A998D5}" type="slidenum">
              <a:rPr lang="zh-TW" altLang="en-US" smtClean="0"/>
              <a:t>‹#›</a:t>
            </a:fld>
            <a:endParaRPr lang="zh-TW" altLang="en-US"/>
          </a:p>
        </p:txBody>
      </p:sp>
    </p:spTree>
    <p:extLst>
      <p:ext uri="{BB962C8B-B14F-4D97-AF65-F5344CB8AC3E}">
        <p14:creationId xmlns:p14="http://schemas.microsoft.com/office/powerpoint/2010/main" val="2752721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hyperlink" Target="https://kentyeh.github.io/mavenStartup/index.html#property"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s://kentyeh.github.io/mavenStartup/index.html#property"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8" Type="http://schemas.openxmlformats.org/officeDocument/2006/relationships/hyperlink" Target="https://maven.apache.org/plugins/maven-resources-plugin/" TargetMode="External"/><Relationship Id="rId3" Type="http://schemas.openxmlformats.org/officeDocument/2006/relationships/hyperlink" Target="https://maven.apache.org/plugins/maven-clean-plugin/" TargetMode="External"/><Relationship Id="rId7" Type="http://schemas.openxmlformats.org/officeDocument/2006/relationships/hyperlink" Target="https://maven.apache.org/plugins/maven-install-plugin/" TargetMode="External"/><Relationship Id="rId2" Type="http://schemas.openxmlformats.org/officeDocument/2006/relationships/hyperlink" Target="https://maven.apache.org/plugins/index.html" TargetMode="External"/><Relationship Id="rId1" Type="http://schemas.openxmlformats.org/officeDocument/2006/relationships/slideLayout" Target="../slideLayouts/slideLayout2.xml"/><Relationship Id="rId6" Type="http://schemas.openxmlformats.org/officeDocument/2006/relationships/hyperlink" Target="https://maven.apache.org/surefire/maven-failsafe-plugin/" TargetMode="External"/><Relationship Id="rId11" Type="http://schemas.openxmlformats.org/officeDocument/2006/relationships/hyperlink" Target="https://maven.apache.org/plugins/maven-verifier-plugin/" TargetMode="External"/><Relationship Id="rId5" Type="http://schemas.openxmlformats.org/officeDocument/2006/relationships/hyperlink" Target="https://maven.apache.org/plugins/maven-deploy-plugin/" TargetMode="External"/><Relationship Id="rId10" Type="http://schemas.openxmlformats.org/officeDocument/2006/relationships/hyperlink" Target="https://maven.apache.org/surefire/maven-surefire-plugin/" TargetMode="External"/><Relationship Id="rId4" Type="http://schemas.openxmlformats.org/officeDocument/2006/relationships/hyperlink" Target="https://maven.apache.org/plugins/maven-compiler-plugin/" TargetMode="External"/><Relationship Id="rId9" Type="http://schemas.openxmlformats.org/officeDocument/2006/relationships/hyperlink" Target="https://maven.apache.org/plugins/maven-site-plugin/" TargetMode="External"/></Relationships>
</file>

<file path=ppt/slides/_rels/slide137.xml.rels><?xml version="1.0" encoding="UTF-8" standalone="yes"?>
<Relationships xmlns="http://schemas.openxmlformats.org/package/2006/relationships"><Relationship Id="rId8" Type="http://schemas.openxmlformats.org/officeDocument/2006/relationships/hyperlink" Target="https://maven.apache.org/plugins/maven-shade-plugin/" TargetMode="External"/><Relationship Id="rId13" Type="http://schemas.openxmlformats.org/officeDocument/2006/relationships/hyperlink" Target="https://maven.apache.org/plugins/maven-changes-plugin/" TargetMode="External"/><Relationship Id="rId3" Type="http://schemas.openxmlformats.org/officeDocument/2006/relationships/hyperlink" Target="https://maven.apache.org/plugins/maven-ejb-plugin/" TargetMode="External"/><Relationship Id="rId7" Type="http://schemas.openxmlformats.org/officeDocument/2006/relationships/hyperlink" Target="https://maven.apache.org/plugins/maven-acr-plugin/" TargetMode="External"/><Relationship Id="rId12" Type="http://schemas.openxmlformats.org/officeDocument/2006/relationships/hyperlink" Target="https://maven.apache.org/plugins/maven-changelog-plugin/" TargetMode="External"/><Relationship Id="rId2" Type="http://schemas.openxmlformats.org/officeDocument/2006/relationships/hyperlink" Target="https://maven.apache.org/plugins/maven-ear-plugin/" TargetMode="External"/><Relationship Id="rId1" Type="http://schemas.openxmlformats.org/officeDocument/2006/relationships/slideLayout" Target="../slideLayouts/slideLayout2.xml"/><Relationship Id="rId6" Type="http://schemas.openxmlformats.org/officeDocument/2006/relationships/hyperlink" Target="https://maven.apache.org/plugins/maven-war-plugin/" TargetMode="External"/><Relationship Id="rId11" Type="http://schemas.openxmlformats.org/officeDocument/2006/relationships/hyperlink" Target="https://maven.apache.org/plugins/maven-jmod-plugin/" TargetMode="External"/><Relationship Id="rId5" Type="http://schemas.openxmlformats.org/officeDocument/2006/relationships/hyperlink" Target="https://maven.apache.org/plugins/maven-rar-plugin/" TargetMode="External"/><Relationship Id="rId15" Type="http://schemas.openxmlformats.org/officeDocument/2006/relationships/hyperlink" Target="https://maven.apache.org/plugins/maven-doap-plugin/" TargetMode="External"/><Relationship Id="rId10" Type="http://schemas.openxmlformats.org/officeDocument/2006/relationships/hyperlink" Target="https://maven.apache.org/plugins/maven-jlink-plugin/" TargetMode="External"/><Relationship Id="rId4" Type="http://schemas.openxmlformats.org/officeDocument/2006/relationships/hyperlink" Target="https://maven.apache.org/plugins/maven-jar-plugin/" TargetMode="External"/><Relationship Id="rId9" Type="http://schemas.openxmlformats.org/officeDocument/2006/relationships/hyperlink" Target="https://maven.apache.org/plugins/maven-source-plugin/" TargetMode="External"/><Relationship Id="rId14" Type="http://schemas.openxmlformats.org/officeDocument/2006/relationships/hyperlink" Target="https://maven.apache.org/plugins/maven-checkstyle-plugin/" TargetMode="External"/></Relationships>
</file>

<file path=ppt/slides/_rels/slide138.xml.rels><?xml version="1.0" encoding="UTF-8" standalone="yes"?>
<Relationships xmlns="http://schemas.openxmlformats.org/package/2006/relationships"><Relationship Id="rId8" Type="http://schemas.openxmlformats.org/officeDocument/2006/relationships/hyperlink" Target="https://maven.apache.org/plugins/maven-project-info-reports-plugin/" TargetMode="External"/><Relationship Id="rId13" Type="http://schemas.openxmlformats.org/officeDocument/2006/relationships/hyperlink" Target="https://maven.apache.org/plugins/maven-dependency-plugin/" TargetMode="External"/><Relationship Id="rId3" Type="http://schemas.openxmlformats.org/officeDocument/2006/relationships/hyperlink" Target="https://maven.apache.org/plugins/maven-javadoc-plugin/" TargetMode="External"/><Relationship Id="rId7" Type="http://schemas.openxmlformats.org/officeDocument/2006/relationships/hyperlink" Target="https://maven.apache.org/plugins/maven-pmd-plugin/" TargetMode="External"/><Relationship Id="rId12" Type="http://schemas.openxmlformats.org/officeDocument/2006/relationships/hyperlink" Target="https://maven.apache.org/plugins/maven-assembly-plugin/" TargetMode="External"/><Relationship Id="rId2" Type="http://schemas.openxmlformats.org/officeDocument/2006/relationships/hyperlink" Target="https://maven.apache.org/plugins/maven-docck-plugin/" TargetMode="External"/><Relationship Id="rId1" Type="http://schemas.openxmlformats.org/officeDocument/2006/relationships/slideLayout" Target="../slideLayouts/slideLayout2.xml"/><Relationship Id="rId6" Type="http://schemas.openxmlformats.org/officeDocument/2006/relationships/hyperlink" Target="https://maven.apache.org/plugins/maven-linkcheck-plugin/" TargetMode="External"/><Relationship Id="rId11" Type="http://schemas.openxmlformats.org/officeDocument/2006/relationships/hyperlink" Target="https://maven.apache.org/archetype/maven-archetype-plugin/" TargetMode="External"/><Relationship Id="rId5" Type="http://schemas.openxmlformats.org/officeDocument/2006/relationships/hyperlink" Target="https://maven.apache.org/jxr/maven-jxr-plugin/" TargetMode="External"/><Relationship Id="rId15" Type="http://schemas.openxmlformats.org/officeDocument/2006/relationships/hyperlink" Target="https://maven.apache.org/plugins/maven-gpg-plugin/" TargetMode="External"/><Relationship Id="rId10" Type="http://schemas.openxmlformats.org/officeDocument/2006/relationships/hyperlink" Target="https://maven.apache.org/plugins/maven-antrun-plugin/" TargetMode="External"/><Relationship Id="rId4" Type="http://schemas.openxmlformats.org/officeDocument/2006/relationships/hyperlink" Target="https://maven.apache.org/plugins/maven-jdeps-plugin/" TargetMode="External"/><Relationship Id="rId9" Type="http://schemas.openxmlformats.org/officeDocument/2006/relationships/hyperlink" Target="https://maven.apache.org/surefire/maven-surefire-report-plugin/" TargetMode="External"/><Relationship Id="rId14" Type="http://schemas.openxmlformats.org/officeDocument/2006/relationships/hyperlink" Target="https://maven.apache.org/enforcer/maven-enforcer-plugin/" TargetMode="External"/></Relationships>
</file>

<file path=ppt/slides/_rels/slide139.xml.rels><?xml version="1.0" encoding="UTF-8" standalone="yes"?>
<Relationships xmlns="http://schemas.openxmlformats.org/package/2006/relationships"><Relationship Id="rId8" Type="http://schemas.openxmlformats.org/officeDocument/2006/relationships/hyperlink" Target="https://maven.apache.org/plugin-tools/maven-plugin-plugin/" TargetMode="External"/><Relationship Id="rId13" Type="http://schemas.openxmlformats.org/officeDocument/2006/relationships/hyperlink" Target="https://maven.apache.org/plugins/maven-stage-plugin/" TargetMode="External"/><Relationship Id="rId3" Type="http://schemas.openxmlformats.org/officeDocument/2006/relationships/hyperlink" Target="https://maven.apache.org/plugins/maven-invoker-plugin/" TargetMode="External"/><Relationship Id="rId7" Type="http://schemas.openxmlformats.org/officeDocument/2006/relationships/hyperlink" Target="https://maven.apache.org/plugins/maven-pdf-plugin/" TargetMode="External"/><Relationship Id="rId12" Type="http://schemas.openxmlformats.org/officeDocument/2006/relationships/hyperlink" Target="https://maven.apache.org/plugins/maven-scm-publish-plugin/" TargetMode="External"/><Relationship Id="rId2" Type="http://schemas.openxmlformats.org/officeDocument/2006/relationships/hyperlink" Target="https://maven.apache.org/plugins/maven-help-plugin/" TargetMode="External"/><Relationship Id="rId1" Type="http://schemas.openxmlformats.org/officeDocument/2006/relationships/slideLayout" Target="../slideLayouts/slideLayout2.xml"/><Relationship Id="rId6" Type="http://schemas.openxmlformats.org/officeDocument/2006/relationships/hyperlink" Target="https://maven.apache.org/plugins/maven-patch-plugin/" TargetMode="External"/><Relationship Id="rId11" Type="http://schemas.openxmlformats.org/officeDocument/2006/relationships/hyperlink" Target="https://maven.apache.org/scm/maven-scm-plugin/" TargetMode="External"/><Relationship Id="rId5" Type="http://schemas.openxmlformats.org/officeDocument/2006/relationships/hyperlink" Target="https://maven.apache.org/plugins/maven-jdeprscan-plugin/" TargetMode="External"/><Relationship Id="rId10" Type="http://schemas.openxmlformats.org/officeDocument/2006/relationships/hyperlink" Target="https://maven.apache.org/plugins/maven-remote-resources-plugin/" TargetMode="External"/><Relationship Id="rId4" Type="http://schemas.openxmlformats.org/officeDocument/2006/relationships/hyperlink" Target="https://maven.apache.org/plugins/maven-jarsigner-plugin/" TargetMode="External"/><Relationship Id="rId9" Type="http://schemas.openxmlformats.org/officeDocument/2006/relationships/hyperlink" Target="https://maven.apache.org/plugins/maven-release-plugin/" TargetMode="External"/><Relationship Id="rId14" Type="http://schemas.openxmlformats.org/officeDocument/2006/relationships/hyperlink" Target="https://maven.apache.org/plugins/maven-toolchains-plugi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w3.org/2001/XMLSchema-instance" TargetMode="External"/><Relationship Id="rId2" Type="http://schemas.openxmlformats.org/officeDocument/2006/relationships/hyperlink" Target="http://maven.apache.org/POM/4.0.0" TargetMode="Externa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w3.org/2001/XMLSchema-instance" TargetMode="External"/><Relationship Id="rId2" Type="http://schemas.openxmlformats.org/officeDocument/2006/relationships/hyperlink" Target="http://maven.apache.org/POM/4.0.0"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w3.org/2001/XMLSchema-instance" TargetMode="External"/><Relationship Id="rId2" Type="http://schemas.openxmlformats.org/officeDocument/2006/relationships/hyperlink" Target="http://maven.apache.org/SETTINGS/1.0.0" TargetMode="External"/><Relationship Id="rId1" Type="http://schemas.openxmlformats.org/officeDocument/2006/relationships/slideLayout" Target="../slideLayouts/slideLayout2.xml"/><Relationship Id="rId4" Type="http://schemas.openxmlformats.org/officeDocument/2006/relationships/hyperlink" Target="http://maven.apache.org/xsd/settings-1.0.0.xsd"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search.maven.org/#browse" TargetMode="External"/><Relationship Id="rId2" Type="http://schemas.openxmlformats.org/officeDocument/2006/relationships/hyperlink" Target="https://repo1.maven.org/maven2/"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maven.apache.org/xsd/maven-4.0.0.xsd" TargetMode="External"/><Relationship Id="rId2" Type="http://schemas.openxmlformats.org/officeDocument/2006/relationships/hyperlink" Target="http://www.w3.org/2001/XMLSchema-instance"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jakarta.apache.org/site/jakarta-site2.html" TargetMode="External"/><Relationship Id="rId2" Type="http://schemas.openxmlformats.org/officeDocument/2006/relationships/hyperlink" Target="https://maven.apache.org/doxia/index.html" TargetMode="External"/><Relationship Id="rId1" Type="http://schemas.openxmlformats.org/officeDocument/2006/relationships/slideLayout" Target="../slideLayouts/slideLayout2.xml"/><Relationship Id="rId4" Type="http://schemas.openxmlformats.org/officeDocument/2006/relationships/hyperlink" Target="https://maven.apache.org/doxia/references/fml-format.html"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w3.org/2001/XMLSchema-instance" TargetMode="External"/><Relationship Id="rId2" Type="http://schemas.openxmlformats.org/officeDocument/2006/relationships/hyperlink" Target="http://maven.apache.org/POM/4.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hyperlink" Target="https://kentyeh.github.io/mavenStartup/index.html#phase"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s://kentyeh.github.io/mavenStartup/index.html#singleExecutableJar"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A0CC2D-7BF4-457B-A368-A8C077E07E00}"/>
              </a:ext>
            </a:extLst>
          </p:cNvPr>
          <p:cNvSpPr>
            <a:spLocks noGrp="1"/>
          </p:cNvSpPr>
          <p:nvPr>
            <p:ph type="ctrTitle"/>
          </p:nvPr>
        </p:nvSpPr>
        <p:spPr/>
        <p:txBody>
          <a:bodyPr/>
          <a:lstStyle/>
          <a:p>
            <a:r>
              <a:rPr lang="en-US" altLang="zh-TW" dirty="0"/>
              <a:t>Maven Tutorial</a:t>
            </a:r>
            <a:endParaRPr lang="zh-TW" altLang="en-US" dirty="0"/>
          </a:p>
        </p:txBody>
      </p:sp>
      <p:sp>
        <p:nvSpPr>
          <p:cNvPr id="3" name="副標題 2">
            <a:extLst>
              <a:ext uri="{FF2B5EF4-FFF2-40B4-BE49-F238E27FC236}">
                <a16:creationId xmlns:a16="http://schemas.microsoft.com/office/drawing/2014/main" id="{5CA1FE69-BD1A-4BF3-A6DD-1194A92940DF}"/>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773481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BE2CB6-11A7-4FE6-97CA-CCA23BDB0D2E}"/>
              </a:ext>
            </a:extLst>
          </p:cNvPr>
          <p:cNvSpPr>
            <a:spLocks noGrp="1"/>
          </p:cNvSpPr>
          <p:nvPr>
            <p:ph type="title"/>
          </p:nvPr>
        </p:nvSpPr>
        <p:spPr/>
        <p:txBody>
          <a:bodyPr/>
          <a:lstStyle/>
          <a:p>
            <a:r>
              <a:rPr lang="en-US" altLang="zh-TW" dirty="0"/>
              <a:t>Build Life Cycle</a:t>
            </a:r>
            <a:endParaRPr lang="zh-TW" altLang="en-US" dirty="0"/>
          </a:p>
        </p:txBody>
      </p:sp>
      <p:sp>
        <p:nvSpPr>
          <p:cNvPr id="3" name="內容版面配置區 2">
            <a:extLst>
              <a:ext uri="{FF2B5EF4-FFF2-40B4-BE49-F238E27FC236}">
                <a16:creationId xmlns:a16="http://schemas.microsoft.com/office/drawing/2014/main" id="{611AAF2F-FCCB-43B7-8020-E0980296756D}"/>
              </a:ext>
            </a:extLst>
          </p:cNvPr>
          <p:cNvSpPr>
            <a:spLocks noGrp="1"/>
          </p:cNvSpPr>
          <p:nvPr>
            <p:ph idx="1"/>
          </p:nvPr>
        </p:nvSpPr>
        <p:spPr>
          <a:xfrm>
            <a:off x="628650" y="1381488"/>
            <a:ext cx="7886700" cy="826135"/>
          </a:xfrm>
        </p:spPr>
        <p:txBody>
          <a:bodyPr>
            <a:normAutofit fontScale="85000" lnSpcReduction="10000"/>
          </a:bodyPr>
          <a:lstStyle/>
          <a:p>
            <a:r>
              <a:rPr lang="en-US" altLang="zh-TW" dirty="0"/>
              <a:t>A Build Lifecycle is a well-defined sequence of phases, which define the order in which the goals are to be executed. </a:t>
            </a:r>
            <a:endParaRPr lang="zh-TW" altLang="en-US" dirty="0"/>
          </a:p>
        </p:txBody>
      </p:sp>
      <p:graphicFrame>
        <p:nvGraphicFramePr>
          <p:cNvPr id="5" name="表格 4">
            <a:extLst>
              <a:ext uri="{FF2B5EF4-FFF2-40B4-BE49-F238E27FC236}">
                <a16:creationId xmlns:a16="http://schemas.microsoft.com/office/drawing/2014/main" id="{4C0FD547-763A-40CF-A705-0127F3EEA023}"/>
              </a:ext>
            </a:extLst>
          </p:cNvPr>
          <p:cNvGraphicFramePr>
            <a:graphicFrameLocks noGrp="1"/>
          </p:cNvGraphicFramePr>
          <p:nvPr>
            <p:extLst>
              <p:ext uri="{D42A27DB-BD31-4B8C-83A1-F6EECF244321}">
                <p14:modId xmlns:p14="http://schemas.microsoft.com/office/powerpoint/2010/main" val="813891908"/>
              </p:ext>
            </p:extLst>
          </p:nvPr>
        </p:nvGraphicFramePr>
        <p:xfrm>
          <a:off x="628650" y="2096445"/>
          <a:ext cx="8059782" cy="4500298"/>
        </p:xfrm>
        <a:graphic>
          <a:graphicData uri="http://schemas.openxmlformats.org/drawingml/2006/table">
            <a:tbl>
              <a:tblPr/>
              <a:tblGrid>
                <a:gridCol w="1653644">
                  <a:extLst>
                    <a:ext uri="{9D8B030D-6E8A-4147-A177-3AD203B41FA5}">
                      <a16:colId xmlns:a16="http://schemas.microsoft.com/office/drawing/2014/main" val="2958768975"/>
                    </a:ext>
                  </a:extLst>
                </a:gridCol>
                <a:gridCol w="1612070">
                  <a:extLst>
                    <a:ext uri="{9D8B030D-6E8A-4147-A177-3AD203B41FA5}">
                      <a16:colId xmlns:a16="http://schemas.microsoft.com/office/drawing/2014/main" val="3186608892"/>
                    </a:ext>
                  </a:extLst>
                </a:gridCol>
                <a:gridCol w="4794068">
                  <a:extLst>
                    <a:ext uri="{9D8B030D-6E8A-4147-A177-3AD203B41FA5}">
                      <a16:colId xmlns:a16="http://schemas.microsoft.com/office/drawing/2014/main" val="2088512651"/>
                    </a:ext>
                  </a:extLst>
                </a:gridCol>
              </a:tblGrid>
              <a:tr h="108059">
                <a:tc>
                  <a:txBody>
                    <a:bodyPr/>
                    <a:lstStyle/>
                    <a:p>
                      <a:pPr algn="ctr" fontAlgn="t"/>
                      <a:r>
                        <a:rPr lang="en-US" sz="1600">
                          <a:effectLst/>
                        </a:rPr>
                        <a:t>Phase</a:t>
                      </a:r>
                    </a:p>
                  </a:txBody>
                  <a:tcPr marL="6589" marR="6589" marT="6589" marB="658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a:effectLst/>
                        </a:rPr>
                        <a:t>Handles</a:t>
                      </a:r>
                    </a:p>
                  </a:txBody>
                  <a:tcPr marL="6589" marR="6589" marT="6589" marB="658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dirty="0">
                          <a:effectLst/>
                        </a:rPr>
                        <a:t>Description</a:t>
                      </a:r>
                    </a:p>
                  </a:txBody>
                  <a:tcPr marL="6589" marR="6589" marT="6589" marB="658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948736912"/>
                  </a:ext>
                </a:extLst>
              </a:tr>
              <a:tr h="511302">
                <a:tc>
                  <a:txBody>
                    <a:bodyPr/>
                    <a:lstStyle/>
                    <a:p>
                      <a:pPr fontAlgn="ctr"/>
                      <a:r>
                        <a:rPr lang="en-US" sz="1600">
                          <a:effectLst/>
                        </a:rPr>
                        <a:t>prepare-resources</a:t>
                      </a:r>
                    </a:p>
                  </a:txBody>
                  <a:tcPr marL="6589" marR="6589" marT="6589" marB="65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a:r>
                        <a:rPr lang="en-US" sz="1600">
                          <a:effectLst/>
                        </a:rPr>
                        <a:t>resource copying</a:t>
                      </a:r>
                    </a:p>
                  </a:txBody>
                  <a:tcPr marL="6589" marR="6589" marT="6589" marB="65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rPr>
                        <a:t>Resource copying can be customized in this phase.</a:t>
                      </a:r>
                    </a:p>
                  </a:txBody>
                  <a:tcPr marL="6589" marR="6589" marT="6589" marB="658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65224448"/>
                  </a:ext>
                </a:extLst>
              </a:tr>
              <a:tr h="724784">
                <a:tc>
                  <a:txBody>
                    <a:bodyPr/>
                    <a:lstStyle/>
                    <a:p>
                      <a:pPr fontAlgn="ctr"/>
                      <a:r>
                        <a:rPr lang="en-US" sz="1600">
                          <a:effectLst/>
                        </a:rPr>
                        <a:t>validate</a:t>
                      </a:r>
                    </a:p>
                  </a:txBody>
                  <a:tcPr marL="6589" marR="6589" marT="6589" marB="65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a:r>
                        <a:rPr lang="en-US" sz="1600">
                          <a:effectLst/>
                        </a:rPr>
                        <a:t>Validating the information</a:t>
                      </a:r>
                    </a:p>
                  </a:txBody>
                  <a:tcPr marL="6589" marR="6589" marT="6589" marB="65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dirty="0">
                          <a:effectLst/>
                        </a:rPr>
                        <a:t>Validates if the project is correct and if all necessary information is available.</a:t>
                      </a:r>
                    </a:p>
                  </a:txBody>
                  <a:tcPr marL="6589" marR="6589" marT="6589" marB="658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72873182"/>
                  </a:ext>
                </a:extLst>
              </a:tr>
              <a:tr h="440141">
                <a:tc>
                  <a:txBody>
                    <a:bodyPr/>
                    <a:lstStyle/>
                    <a:p>
                      <a:pPr fontAlgn="ctr"/>
                      <a:r>
                        <a:rPr lang="en-US" sz="1600">
                          <a:effectLst/>
                        </a:rPr>
                        <a:t>compile</a:t>
                      </a:r>
                    </a:p>
                  </a:txBody>
                  <a:tcPr marL="6589" marR="6589" marT="6589" marB="65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a:r>
                        <a:rPr lang="en-US" sz="1600" dirty="0">
                          <a:effectLst/>
                        </a:rPr>
                        <a:t>compilation</a:t>
                      </a:r>
                    </a:p>
                  </a:txBody>
                  <a:tcPr marL="6589" marR="6589" marT="6589" marB="65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rPr>
                        <a:t>Source code compilation is done in this phase.</a:t>
                      </a:r>
                    </a:p>
                  </a:txBody>
                  <a:tcPr marL="6589" marR="6589" marT="6589" marB="658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38178630"/>
                  </a:ext>
                </a:extLst>
              </a:tr>
              <a:tr h="582463">
                <a:tc>
                  <a:txBody>
                    <a:bodyPr/>
                    <a:lstStyle/>
                    <a:p>
                      <a:pPr fontAlgn="ctr"/>
                      <a:r>
                        <a:rPr lang="en-US" sz="1600">
                          <a:effectLst/>
                        </a:rPr>
                        <a:t>Test</a:t>
                      </a:r>
                    </a:p>
                  </a:txBody>
                  <a:tcPr marL="6589" marR="6589" marT="6589" marB="65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a:r>
                        <a:rPr lang="en-US" sz="1600" dirty="0">
                          <a:effectLst/>
                        </a:rPr>
                        <a:t>Testing</a:t>
                      </a:r>
                    </a:p>
                  </a:txBody>
                  <a:tcPr marL="6589" marR="6589" marT="6589" marB="65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rPr>
                        <a:t>Tests the compiled source code suitable for testing framework.</a:t>
                      </a:r>
                    </a:p>
                  </a:txBody>
                  <a:tcPr marL="6589" marR="6589" marT="6589" marB="658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2980930"/>
                  </a:ext>
                </a:extLst>
              </a:tr>
              <a:tr h="819665">
                <a:tc>
                  <a:txBody>
                    <a:bodyPr/>
                    <a:lstStyle/>
                    <a:p>
                      <a:pPr fontAlgn="ctr"/>
                      <a:r>
                        <a:rPr lang="en-US" sz="1600">
                          <a:effectLst/>
                        </a:rPr>
                        <a:t>package</a:t>
                      </a:r>
                    </a:p>
                  </a:txBody>
                  <a:tcPr marL="6589" marR="6589" marT="6589" marB="65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a:r>
                        <a:rPr lang="en-US" sz="1600" dirty="0">
                          <a:effectLst/>
                        </a:rPr>
                        <a:t>packaging</a:t>
                      </a:r>
                    </a:p>
                  </a:txBody>
                  <a:tcPr marL="6589" marR="6589" marT="6589" marB="65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dirty="0">
                          <a:effectLst/>
                        </a:rPr>
                        <a:t>This phase creates the JAR/WAR package as mentioned in the packaging in POM.xml.</a:t>
                      </a:r>
                    </a:p>
                  </a:txBody>
                  <a:tcPr marL="6589" marR="6589" marT="6589" marB="658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96325569"/>
                  </a:ext>
                </a:extLst>
              </a:tr>
              <a:tr h="653623">
                <a:tc>
                  <a:txBody>
                    <a:bodyPr/>
                    <a:lstStyle/>
                    <a:p>
                      <a:pPr fontAlgn="ctr"/>
                      <a:r>
                        <a:rPr lang="en-US" sz="1600">
                          <a:effectLst/>
                        </a:rPr>
                        <a:t>install</a:t>
                      </a:r>
                    </a:p>
                  </a:txBody>
                  <a:tcPr marL="6589" marR="6589" marT="6589" marB="65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a:r>
                        <a:rPr lang="en-US" sz="1600">
                          <a:effectLst/>
                        </a:rPr>
                        <a:t>installation</a:t>
                      </a:r>
                    </a:p>
                  </a:txBody>
                  <a:tcPr marL="6589" marR="6589" marT="6589" marB="65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rPr>
                        <a:t>This phase installs the package in local/remote maven repository.</a:t>
                      </a:r>
                    </a:p>
                  </a:txBody>
                  <a:tcPr marL="6589" marR="6589" marT="6589" marB="658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88994912"/>
                  </a:ext>
                </a:extLst>
              </a:tr>
              <a:tr h="511302">
                <a:tc>
                  <a:txBody>
                    <a:bodyPr/>
                    <a:lstStyle/>
                    <a:p>
                      <a:pPr fontAlgn="ctr"/>
                      <a:r>
                        <a:rPr lang="en-US" sz="1600">
                          <a:effectLst/>
                        </a:rPr>
                        <a:t>Deploy</a:t>
                      </a:r>
                    </a:p>
                  </a:txBody>
                  <a:tcPr marL="6589" marR="6589" marT="6589" marB="65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a:r>
                        <a:rPr lang="en-US" sz="1600">
                          <a:effectLst/>
                        </a:rPr>
                        <a:t>Deploying</a:t>
                      </a:r>
                    </a:p>
                  </a:txBody>
                  <a:tcPr marL="6589" marR="6589" marT="6589" marB="65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dirty="0">
                          <a:effectLst/>
                        </a:rPr>
                        <a:t>Copies the final package to the remote repository.</a:t>
                      </a:r>
                    </a:p>
                  </a:txBody>
                  <a:tcPr marL="6589" marR="6589" marT="6589" marB="658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89093177"/>
                  </a:ext>
                </a:extLst>
              </a:tr>
            </a:tbl>
          </a:graphicData>
        </a:graphic>
      </p:graphicFrame>
    </p:spTree>
    <p:extLst>
      <p:ext uri="{BB962C8B-B14F-4D97-AF65-F5344CB8AC3E}">
        <p14:creationId xmlns:p14="http://schemas.microsoft.com/office/powerpoint/2010/main" val="276067352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資源檔的變數</a:t>
            </a:r>
            <a:r>
              <a:rPr lang="zh-TW" altLang="en-US" b="1" dirty="0" smtClean="0"/>
              <a:t>替代</a:t>
            </a:r>
            <a:endParaRPr lang="zh-TW" altLang="en-US" dirty="0"/>
          </a:p>
        </p:txBody>
      </p:sp>
      <p:sp>
        <p:nvSpPr>
          <p:cNvPr id="3" name="內容版面配置區 2"/>
          <p:cNvSpPr>
            <a:spLocks noGrp="1"/>
          </p:cNvSpPr>
          <p:nvPr>
            <p:ph idx="1"/>
          </p:nvPr>
        </p:nvSpPr>
        <p:spPr>
          <a:xfrm>
            <a:off x="628650" y="1537856"/>
            <a:ext cx="7886700" cy="1973006"/>
          </a:xfrm>
        </p:spPr>
        <p:txBody>
          <a:bodyPr>
            <a:normAutofit fontScale="62500" lnSpcReduction="20000"/>
          </a:bodyPr>
          <a:lstStyle/>
          <a:p>
            <a:pPr>
              <a:lnSpc>
                <a:spcPct val="120000"/>
              </a:lnSpc>
            </a:pPr>
            <a:r>
              <a:rPr lang="zh-TW" altLang="en-US" dirty="0"/>
              <a:t>系統中常常必須要使用一些設定檔例如 </a:t>
            </a:r>
            <a:r>
              <a:rPr lang="en-US" altLang="zh-TW" dirty="0"/>
              <a:t>.properties </a:t>
            </a:r>
            <a:r>
              <a:rPr lang="zh-TW" altLang="en-US" dirty="0"/>
              <a:t>或是 </a:t>
            </a:r>
            <a:r>
              <a:rPr lang="en-US" altLang="zh-TW" dirty="0"/>
              <a:t>.xml</a:t>
            </a:r>
            <a:r>
              <a:rPr lang="zh-TW" altLang="en-US" dirty="0"/>
              <a:t>結尾的檔案，常常我們會把一些設定放進裡面，例如資料庫的</a:t>
            </a:r>
            <a:r>
              <a:rPr lang="en-US" altLang="zh-TW" dirty="0"/>
              <a:t>connection string</a:t>
            </a:r>
            <a:r>
              <a:rPr lang="zh-TW" altLang="en-US" dirty="0"/>
              <a:t>， 以便在開發時期使用測試的資料庫而執行時期使用正式的</a:t>
            </a:r>
            <a:r>
              <a:rPr lang="zh-TW" altLang="en-US" dirty="0" smtClean="0"/>
              <a:t>資料庫。</a:t>
            </a:r>
            <a:endParaRPr lang="zh-TW" altLang="en-US" dirty="0"/>
          </a:p>
          <a:p>
            <a:pPr>
              <a:lnSpc>
                <a:spcPct val="120000"/>
              </a:lnSpc>
            </a:pPr>
            <a:r>
              <a:rPr lang="zh-TW" altLang="en-US" dirty="0" smtClean="0"/>
              <a:t>我們</a:t>
            </a:r>
            <a:r>
              <a:rPr lang="zh-TW" altLang="en-US" dirty="0"/>
              <a:t>須要能夠在設定檔中放入一些</a:t>
            </a:r>
            <a:r>
              <a:rPr lang="zh-TW" altLang="en-US" dirty="0">
                <a:hlinkClick r:id="rId2"/>
              </a:rPr>
              <a:t>變數</a:t>
            </a:r>
            <a:r>
              <a:rPr lang="zh-TW" altLang="en-US" dirty="0"/>
              <a:t>，而這些</a:t>
            </a:r>
            <a:r>
              <a:rPr lang="zh-TW" altLang="en-US" dirty="0">
                <a:hlinkClick r:id="rId2"/>
              </a:rPr>
              <a:t>變數</a:t>
            </a:r>
            <a:r>
              <a:rPr lang="zh-TW" altLang="en-US" dirty="0"/>
              <a:t>的值要能夠在外部</a:t>
            </a:r>
            <a:r>
              <a:rPr lang="en-US" altLang="zh-TW" dirty="0"/>
              <a:t>(</a:t>
            </a:r>
            <a:r>
              <a:rPr lang="zh-TW" altLang="en-US" dirty="0"/>
              <a:t>如執行時的參數或是設定在</a:t>
            </a:r>
            <a:r>
              <a:rPr lang="en-US" altLang="zh-TW" dirty="0"/>
              <a:t>pom.xml</a:t>
            </a:r>
            <a:r>
              <a:rPr lang="zh-TW" altLang="en-US" dirty="0"/>
              <a:t>內</a:t>
            </a:r>
            <a:r>
              <a:rPr lang="en-US" altLang="zh-TW" dirty="0"/>
              <a:t>)</a:t>
            </a:r>
            <a:r>
              <a:rPr lang="zh-TW" altLang="en-US" dirty="0"/>
              <a:t>決定其</a:t>
            </a:r>
            <a:r>
              <a:rPr lang="zh-TW" altLang="en-US" dirty="0" smtClean="0"/>
              <a:t>值：</a:t>
            </a:r>
            <a:endParaRPr lang="zh-TW" altLang="en-US" dirty="0"/>
          </a:p>
          <a:p>
            <a:pPr>
              <a:lnSpc>
                <a:spcPct val="120000"/>
              </a:lnSpc>
            </a:pPr>
            <a:endParaRPr lang="en-US" altLang="zh-TW" dirty="0" smtClean="0"/>
          </a:p>
        </p:txBody>
      </p:sp>
      <p:sp>
        <p:nvSpPr>
          <p:cNvPr id="5" name="矩形 4"/>
          <p:cNvSpPr/>
          <p:nvPr/>
        </p:nvSpPr>
        <p:spPr>
          <a:xfrm>
            <a:off x="1537853" y="3240699"/>
            <a:ext cx="5465618" cy="3108543"/>
          </a:xfrm>
          <a:prstGeom prst="rect">
            <a:avLst/>
          </a:prstGeom>
        </p:spPr>
        <p:txBody>
          <a:bodyPr wrap="square">
            <a:spAutoFit/>
          </a:bodyPr>
          <a:lstStyle/>
          <a:p>
            <a:r>
              <a:rPr lang="en-US" altLang="zh-TW" sz="1400" dirty="0"/>
              <a:t> &lt;build&gt;</a:t>
            </a:r>
          </a:p>
          <a:p>
            <a:r>
              <a:rPr lang="en-US" altLang="zh-TW" sz="1400" dirty="0"/>
              <a:t>        &lt;resources&gt;</a:t>
            </a:r>
          </a:p>
          <a:p>
            <a:r>
              <a:rPr lang="en-US" altLang="zh-TW" sz="1400" dirty="0"/>
              <a:t>        &lt;resource&gt;</a:t>
            </a:r>
          </a:p>
          <a:p>
            <a:r>
              <a:rPr lang="en-US" altLang="zh-TW" sz="1400" dirty="0"/>
              <a:t>            &lt;directory&gt;${</a:t>
            </a:r>
            <a:r>
              <a:rPr lang="en-US" altLang="zh-TW" sz="1400" dirty="0" err="1"/>
              <a:t>basedir</a:t>
            </a:r>
            <a:r>
              <a:rPr lang="en-US" altLang="zh-TW" sz="1400" dirty="0"/>
              <a:t>}/</a:t>
            </a:r>
            <a:r>
              <a:rPr lang="en-US" altLang="zh-TW" sz="1400" dirty="0" err="1"/>
              <a:t>src</a:t>
            </a:r>
            <a:r>
              <a:rPr lang="en-US" altLang="zh-TW" sz="1400" dirty="0"/>
              <a:t>/main/resources&lt;/directory&gt;</a:t>
            </a:r>
          </a:p>
          <a:p>
            <a:r>
              <a:rPr lang="en-US" altLang="zh-TW" sz="1400" dirty="0"/>
              <a:t>            &lt;filtering&gt;true&lt;/filtering&gt;</a:t>
            </a:r>
          </a:p>
          <a:p>
            <a:r>
              <a:rPr lang="en-US" altLang="zh-TW" sz="1400" dirty="0"/>
              <a:t>        &lt;/resource&gt;</a:t>
            </a:r>
          </a:p>
          <a:p>
            <a:r>
              <a:rPr lang="en-US" altLang="zh-TW" sz="1400" dirty="0"/>
              <a:t>        &lt;/resources&gt;</a:t>
            </a:r>
          </a:p>
          <a:p>
            <a:r>
              <a:rPr lang="en-US" altLang="zh-TW" sz="1400" dirty="0"/>
              <a:t>        &lt;</a:t>
            </a:r>
            <a:r>
              <a:rPr lang="en-US" altLang="zh-TW" sz="1400" dirty="0" err="1"/>
              <a:t>testResources</a:t>
            </a:r>
            <a:r>
              <a:rPr lang="en-US" altLang="zh-TW" sz="1400" dirty="0"/>
              <a:t>&gt;</a:t>
            </a:r>
          </a:p>
          <a:p>
            <a:r>
              <a:rPr lang="en-US" altLang="zh-TW" sz="1400" dirty="0"/>
              <a:t>        &lt;</a:t>
            </a:r>
            <a:r>
              <a:rPr lang="en-US" altLang="zh-TW" sz="1400" dirty="0" err="1"/>
              <a:t>testResource</a:t>
            </a:r>
            <a:r>
              <a:rPr lang="en-US" altLang="zh-TW" sz="1400" dirty="0"/>
              <a:t>&gt;</a:t>
            </a:r>
          </a:p>
          <a:p>
            <a:r>
              <a:rPr lang="en-US" altLang="zh-TW" sz="1400" dirty="0"/>
              <a:t>            &lt;directory&gt;${</a:t>
            </a:r>
            <a:r>
              <a:rPr lang="en-US" altLang="zh-TW" sz="1400" dirty="0" err="1"/>
              <a:t>basedir</a:t>
            </a:r>
            <a:r>
              <a:rPr lang="en-US" altLang="zh-TW" sz="1400" dirty="0"/>
              <a:t>}/</a:t>
            </a:r>
            <a:r>
              <a:rPr lang="en-US" altLang="zh-TW" sz="1400" dirty="0" err="1"/>
              <a:t>src</a:t>
            </a:r>
            <a:r>
              <a:rPr lang="en-US" altLang="zh-TW" sz="1400" dirty="0"/>
              <a:t>/test/resources&lt;/directory&gt;</a:t>
            </a:r>
          </a:p>
          <a:p>
            <a:r>
              <a:rPr lang="en-US" altLang="zh-TW" sz="1400" dirty="0"/>
              <a:t>            &lt;filtering&gt;true&lt;/filtering&gt; </a:t>
            </a:r>
          </a:p>
          <a:p>
            <a:r>
              <a:rPr lang="en-US" altLang="zh-TW" sz="1400" dirty="0"/>
              <a:t>        &lt;/</a:t>
            </a:r>
            <a:r>
              <a:rPr lang="en-US" altLang="zh-TW" sz="1400" dirty="0" err="1"/>
              <a:t>testResource</a:t>
            </a:r>
            <a:r>
              <a:rPr lang="en-US" altLang="zh-TW" sz="1400" dirty="0"/>
              <a:t>&gt;</a:t>
            </a:r>
          </a:p>
          <a:p>
            <a:r>
              <a:rPr lang="en-US" altLang="zh-TW" sz="1400" dirty="0"/>
              <a:t>        &lt;/</a:t>
            </a:r>
            <a:r>
              <a:rPr lang="en-US" altLang="zh-TW" sz="1400" dirty="0" err="1"/>
              <a:t>testResources</a:t>
            </a:r>
            <a:r>
              <a:rPr lang="en-US" altLang="zh-TW" sz="1400" dirty="0"/>
              <a:t>&gt;</a:t>
            </a:r>
          </a:p>
          <a:p>
            <a:r>
              <a:rPr lang="en-US" altLang="zh-TW" sz="1400" dirty="0"/>
              <a:t>    &lt;/build&gt;</a:t>
            </a:r>
            <a:endParaRPr lang="zh-TW" altLang="en-US" sz="1400" dirty="0"/>
          </a:p>
        </p:txBody>
      </p:sp>
      <p:sp>
        <p:nvSpPr>
          <p:cNvPr id="6" name="矩形 5"/>
          <p:cNvSpPr/>
          <p:nvPr/>
        </p:nvSpPr>
        <p:spPr>
          <a:xfrm>
            <a:off x="3943350" y="3240699"/>
            <a:ext cx="4572000" cy="646331"/>
          </a:xfrm>
          <a:prstGeom prst="rect">
            <a:avLst/>
          </a:prstGeom>
        </p:spPr>
        <p:txBody>
          <a:bodyPr>
            <a:spAutoFit/>
          </a:bodyPr>
          <a:lstStyle/>
          <a:p>
            <a:r>
              <a:rPr lang="en-US" altLang="zh-TW" dirty="0">
                <a:solidFill>
                  <a:srgbClr val="333333"/>
                </a:solidFill>
                <a:latin typeface="Helvetica Neue"/>
              </a:rPr>
              <a:t>directory </a:t>
            </a:r>
            <a:r>
              <a:rPr lang="zh-TW" altLang="en-US" dirty="0" smtClean="0">
                <a:solidFill>
                  <a:srgbClr val="333333"/>
                </a:solidFill>
                <a:latin typeface="Helvetica Neue"/>
              </a:rPr>
              <a:t>是</a:t>
            </a:r>
            <a:r>
              <a:rPr lang="zh-TW" altLang="en-US" dirty="0">
                <a:solidFill>
                  <a:srgbClr val="333333"/>
                </a:solidFill>
                <a:latin typeface="Helvetica Neue"/>
              </a:rPr>
              <a:t>資源檔的目錄所在，</a:t>
            </a:r>
            <a:r>
              <a:rPr lang="en-US" altLang="zh-TW" dirty="0">
                <a:solidFill>
                  <a:srgbClr val="333333"/>
                </a:solidFill>
                <a:latin typeface="Helvetica Neue"/>
              </a:rPr>
              <a:t>filtering</a:t>
            </a:r>
            <a:r>
              <a:rPr lang="zh-TW" altLang="en-US" dirty="0">
                <a:solidFill>
                  <a:srgbClr val="333333"/>
                </a:solidFill>
                <a:latin typeface="Helvetica Neue"/>
              </a:rPr>
              <a:t>設為</a:t>
            </a:r>
            <a:r>
              <a:rPr lang="en-US" altLang="zh-TW" dirty="0">
                <a:solidFill>
                  <a:srgbClr val="333333"/>
                </a:solidFill>
                <a:latin typeface="Helvetica Neue"/>
              </a:rPr>
              <a:t>true</a:t>
            </a:r>
            <a:r>
              <a:rPr lang="zh-TW" altLang="en-US" dirty="0">
                <a:solidFill>
                  <a:srgbClr val="333333"/>
                </a:solidFill>
                <a:latin typeface="Helvetica Neue"/>
              </a:rPr>
              <a:t>表示裡面的檔案要替換</a:t>
            </a:r>
            <a:endParaRPr lang="zh-TW" altLang="en-US" dirty="0"/>
          </a:p>
        </p:txBody>
      </p:sp>
    </p:spTree>
    <p:extLst>
      <p:ext uri="{BB962C8B-B14F-4D97-AF65-F5344CB8AC3E}">
        <p14:creationId xmlns:p14="http://schemas.microsoft.com/office/powerpoint/2010/main" val="197266267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628650" y="1825625"/>
            <a:ext cx="7886700" cy="678584"/>
          </a:xfrm>
        </p:spPr>
        <p:txBody>
          <a:bodyPr>
            <a:normAutofit fontScale="62500" lnSpcReduction="20000"/>
          </a:bodyPr>
          <a:lstStyle/>
          <a:p>
            <a:pPr>
              <a:lnSpc>
                <a:spcPct val="120000"/>
              </a:lnSpc>
            </a:pPr>
            <a:r>
              <a:rPr lang="zh-TW" altLang="en-US" dirty="0"/>
              <a:t>常用的</a:t>
            </a:r>
            <a:r>
              <a:rPr lang="en-US" altLang="zh-TW" dirty="0"/>
              <a:t>Log4j2.xml</a:t>
            </a:r>
            <a:r>
              <a:rPr lang="zh-TW" altLang="en-US" dirty="0"/>
              <a:t>裡的</a:t>
            </a:r>
            <a:r>
              <a:rPr lang="zh-TW" altLang="en-US" dirty="0" smtClean="0"/>
              <a:t>設定，</a:t>
            </a:r>
            <a:r>
              <a:rPr lang="zh-TW" altLang="en-US" dirty="0"/>
              <a:t>裡面的</a:t>
            </a:r>
            <a:r>
              <a:rPr lang="zh-TW" altLang="en-US" dirty="0">
                <a:hlinkClick r:id="rId2"/>
              </a:rPr>
              <a:t>變數</a:t>
            </a:r>
            <a:r>
              <a:rPr lang="en-US" altLang="zh-TW" dirty="0"/>
              <a:t>(${</a:t>
            </a:r>
            <a:r>
              <a:rPr lang="en-US" altLang="zh-TW" dirty="0" err="1"/>
              <a:t>project.artifactId</a:t>
            </a:r>
            <a:r>
              <a:rPr lang="en-US" altLang="zh-TW" dirty="0"/>
              <a:t>})</a:t>
            </a:r>
            <a:r>
              <a:rPr lang="zh-TW" altLang="en-US" dirty="0"/>
              <a:t>就會被置換為專案名稱</a:t>
            </a:r>
          </a:p>
        </p:txBody>
      </p:sp>
      <p:sp>
        <p:nvSpPr>
          <p:cNvPr id="4" name="矩形 3"/>
          <p:cNvSpPr/>
          <p:nvPr/>
        </p:nvSpPr>
        <p:spPr>
          <a:xfrm>
            <a:off x="810491" y="2639145"/>
            <a:ext cx="8832272" cy="5816977"/>
          </a:xfrm>
          <a:prstGeom prst="rect">
            <a:avLst/>
          </a:prstGeom>
        </p:spPr>
        <p:txBody>
          <a:bodyPr wrap="square">
            <a:spAutoFit/>
          </a:bodyPr>
          <a:lstStyle/>
          <a:p>
            <a:r>
              <a:rPr lang="en-US" altLang="zh-TW" sz="1200" dirty="0"/>
              <a:t>&lt;Configuration status="warn" name=</a:t>
            </a:r>
            <a:r>
              <a:rPr lang="en-US" altLang="zh-TW" sz="1200" dirty="0">
                <a:solidFill>
                  <a:srgbClr val="FF0000"/>
                </a:solidFill>
              </a:rPr>
              <a:t>"${</a:t>
            </a:r>
            <a:r>
              <a:rPr lang="en-US" altLang="zh-TW" sz="1200" dirty="0" err="1">
                <a:solidFill>
                  <a:srgbClr val="FF0000"/>
                </a:solidFill>
              </a:rPr>
              <a:t>project.artifactId</a:t>
            </a:r>
            <a:r>
              <a:rPr lang="en-US" altLang="zh-TW" sz="1200" dirty="0">
                <a:solidFill>
                  <a:srgbClr val="FF0000"/>
                </a:solidFill>
              </a:rPr>
              <a:t>}"</a:t>
            </a:r>
            <a:r>
              <a:rPr lang="en-US" altLang="zh-TW" sz="1200" dirty="0"/>
              <a:t> verbose="false" </a:t>
            </a:r>
            <a:r>
              <a:rPr lang="en-US" altLang="zh-TW" sz="1200" dirty="0" err="1"/>
              <a:t>monitorInterval</a:t>
            </a:r>
            <a:r>
              <a:rPr lang="en-US" altLang="zh-TW" sz="1200" dirty="0"/>
              <a:t>="30"&gt;</a:t>
            </a:r>
          </a:p>
          <a:p>
            <a:r>
              <a:rPr lang="en-US" altLang="zh-TW" sz="1200" dirty="0"/>
              <a:t>        &lt;</a:t>
            </a:r>
            <a:r>
              <a:rPr lang="en-US" altLang="zh-TW" sz="1200" dirty="0" err="1"/>
              <a:t>Appenders</a:t>
            </a:r>
            <a:r>
              <a:rPr lang="en-US" altLang="zh-TW" sz="1200" dirty="0"/>
              <a:t>&gt;</a:t>
            </a:r>
          </a:p>
          <a:p>
            <a:r>
              <a:rPr lang="en-US" altLang="zh-TW" sz="1200" dirty="0"/>
              <a:t>                &lt;Console name="console"&gt;</a:t>
            </a:r>
          </a:p>
          <a:p>
            <a:r>
              <a:rPr lang="en-US" altLang="zh-TW" sz="1200" dirty="0"/>
              <a:t>                        &lt;</a:t>
            </a:r>
            <a:r>
              <a:rPr lang="en-US" altLang="zh-TW" sz="1200" dirty="0" err="1"/>
              <a:t>PatternLayout</a:t>
            </a:r>
            <a:r>
              <a:rPr lang="en-US" altLang="zh-TW" sz="1200" dirty="0"/>
              <a:t> pattern="%d{</a:t>
            </a:r>
            <a:r>
              <a:rPr lang="en-US" altLang="zh-TW" sz="1200" dirty="0" err="1"/>
              <a:t>HH:mm:ss.SSS</a:t>
            </a:r>
            <a:r>
              <a:rPr lang="en-US" altLang="zh-TW" sz="1200" dirty="0"/>
              <a:t>} [%t] %highlight`{`%-5level`} %class{1.}.%M(%L) - %highlight{%</a:t>
            </a:r>
            <a:r>
              <a:rPr lang="en-US" altLang="zh-TW" sz="1200" dirty="0" err="1"/>
              <a:t>msg</a:t>
            </a:r>
            <a:r>
              <a:rPr lang="en-US" altLang="zh-TW" sz="1200" dirty="0"/>
              <a:t>}%</a:t>
            </a:r>
            <a:r>
              <a:rPr lang="en-US" altLang="zh-TW" sz="1200" dirty="0" err="1"/>
              <a:t>n%ex</a:t>
            </a:r>
            <a:r>
              <a:rPr lang="en-US" altLang="zh-TW" sz="1200" dirty="0"/>
              <a:t>{full}%n" /&gt;</a:t>
            </a:r>
          </a:p>
          <a:p>
            <a:r>
              <a:rPr lang="en-US" altLang="zh-TW" sz="1200" dirty="0"/>
              <a:t>                &lt;/Console&gt;</a:t>
            </a:r>
          </a:p>
          <a:p>
            <a:r>
              <a:rPr lang="en-US" altLang="zh-TW" sz="1200" dirty="0"/>
              <a:t>                &lt;</a:t>
            </a:r>
            <a:r>
              <a:rPr lang="en-US" altLang="zh-TW" sz="1200" dirty="0" err="1"/>
              <a:t>RollingRandomAccessFile</a:t>
            </a:r>
            <a:r>
              <a:rPr lang="en-US" altLang="zh-TW" sz="1200" dirty="0"/>
              <a:t> name="${</a:t>
            </a:r>
            <a:r>
              <a:rPr lang="en-US" altLang="zh-TW" sz="1200" dirty="0" err="1"/>
              <a:t>project.artifactId</a:t>
            </a:r>
            <a:r>
              <a:rPr lang="en-US" altLang="zh-TW" sz="1200" dirty="0"/>
              <a:t>}-Rolling" </a:t>
            </a:r>
            <a:r>
              <a:rPr lang="en-US" altLang="zh-TW" sz="1200" dirty="0" err="1"/>
              <a:t>fileName</a:t>
            </a:r>
            <a:r>
              <a:rPr lang="en-US" altLang="zh-TW" sz="1200" dirty="0"/>
              <a:t>="${</a:t>
            </a:r>
            <a:r>
              <a:rPr lang="en-US" altLang="zh-TW" sz="1200" dirty="0" err="1"/>
              <a:t>sys:catalina.home</a:t>
            </a:r>
            <a:r>
              <a:rPr lang="en-US" altLang="zh-TW" sz="1200" dirty="0"/>
              <a:t>}/logs/${</a:t>
            </a:r>
            <a:r>
              <a:rPr lang="en-US" altLang="zh-TW" sz="1200" dirty="0" err="1"/>
              <a:t>project.artifactId</a:t>
            </a:r>
            <a:r>
              <a:rPr lang="en-US" altLang="zh-TW" sz="1200" dirty="0"/>
              <a:t>}.log"</a:t>
            </a:r>
          </a:p>
          <a:p>
            <a:r>
              <a:rPr lang="en-US" altLang="zh-TW" sz="1200" dirty="0"/>
              <a:t>                        </a:t>
            </a:r>
            <a:r>
              <a:rPr lang="en-US" altLang="zh-TW" sz="1200" dirty="0" err="1"/>
              <a:t>filePattern</a:t>
            </a:r>
            <a:r>
              <a:rPr lang="en-US" altLang="zh-TW" sz="1200" dirty="0"/>
              <a:t>="${</a:t>
            </a:r>
            <a:r>
              <a:rPr lang="en-US" altLang="zh-TW" sz="1200" dirty="0" err="1"/>
              <a:t>sys:catalina.home</a:t>
            </a:r>
            <a:r>
              <a:rPr lang="en-US" altLang="zh-TW" sz="1200" dirty="0"/>
              <a:t>}/logs/${</a:t>
            </a:r>
            <a:r>
              <a:rPr lang="en-US" altLang="zh-TW" sz="1200" dirty="0" err="1"/>
              <a:t>project.artifactId</a:t>
            </a:r>
            <a:r>
              <a:rPr lang="en-US" altLang="zh-TW" sz="1200" dirty="0"/>
              <a:t>}-%d{MM-</a:t>
            </a:r>
            <a:r>
              <a:rPr lang="en-US" altLang="zh-TW" sz="1200" dirty="0" err="1"/>
              <a:t>dd</a:t>
            </a:r>
            <a:r>
              <a:rPr lang="en-US" altLang="zh-TW" sz="1200" dirty="0"/>
              <a:t>-</a:t>
            </a:r>
            <a:r>
              <a:rPr lang="en-US" altLang="zh-TW" sz="1200" dirty="0" err="1"/>
              <a:t>yyyy</a:t>
            </a:r>
            <a:r>
              <a:rPr lang="en-US" altLang="zh-TW" sz="1200" dirty="0"/>
              <a:t>}-%i.log.gz"&gt;</a:t>
            </a:r>
          </a:p>
          <a:p>
            <a:r>
              <a:rPr lang="en-US" altLang="zh-TW" sz="1200" dirty="0"/>
              <a:t>                        &lt;</a:t>
            </a:r>
            <a:r>
              <a:rPr lang="en-US" altLang="zh-TW" sz="1200" dirty="0" err="1"/>
              <a:t>PatternLayout</a:t>
            </a:r>
            <a:r>
              <a:rPr lang="en-US" altLang="zh-TW" sz="1200" dirty="0"/>
              <a:t>&gt;</a:t>
            </a:r>
          </a:p>
          <a:p>
            <a:r>
              <a:rPr lang="en-US" altLang="zh-TW" sz="1200" dirty="0"/>
              <a:t>                                &lt;pattern&gt;%d %p [%t] %C{1.}.%M(%L) %</a:t>
            </a:r>
            <a:r>
              <a:rPr lang="en-US" altLang="zh-TW" sz="1200" dirty="0" err="1"/>
              <a:t>m%n%ex</a:t>
            </a:r>
            <a:r>
              <a:rPr lang="en-US" altLang="zh-TW" sz="1200" dirty="0"/>
              <a:t>{full}%n&lt;/pattern&gt;</a:t>
            </a:r>
          </a:p>
          <a:p>
            <a:r>
              <a:rPr lang="en-US" altLang="zh-TW" sz="1200" dirty="0"/>
              <a:t>                        &lt;/</a:t>
            </a:r>
            <a:r>
              <a:rPr lang="en-US" altLang="zh-TW" sz="1200" dirty="0" err="1"/>
              <a:t>PatternLayout</a:t>
            </a:r>
            <a:r>
              <a:rPr lang="en-US" altLang="zh-TW" sz="1200" dirty="0"/>
              <a:t>&gt;</a:t>
            </a:r>
          </a:p>
          <a:p>
            <a:r>
              <a:rPr lang="en-US" altLang="zh-TW" sz="1200" dirty="0"/>
              <a:t>                        &lt;Policies&gt;</a:t>
            </a:r>
          </a:p>
          <a:p>
            <a:r>
              <a:rPr lang="en-US" altLang="zh-TW" sz="1200" dirty="0"/>
              <a:t>                                &lt;</a:t>
            </a:r>
            <a:r>
              <a:rPr lang="en-US" altLang="zh-TW" sz="1200" dirty="0" err="1"/>
              <a:t>TimeBasedTriggeringPolicy</a:t>
            </a:r>
            <a:r>
              <a:rPr lang="en-US" altLang="zh-TW" sz="1200" dirty="0"/>
              <a:t> /&gt;</a:t>
            </a:r>
          </a:p>
          <a:p>
            <a:r>
              <a:rPr lang="en-US" altLang="zh-TW" sz="1200" dirty="0"/>
              <a:t>                                &lt;</a:t>
            </a:r>
            <a:r>
              <a:rPr lang="en-US" altLang="zh-TW" sz="1200" dirty="0" err="1"/>
              <a:t>SizeBasedTriggeringPolicy</a:t>
            </a:r>
            <a:r>
              <a:rPr lang="en-US" altLang="zh-TW" sz="1200" dirty="0"/>
              <a:t> size="250 MB" /&gt;</a:t>
            </a:r>
          </a:p>
          <a:p>
            <a:r>
              <a:rPr lang="en-US" altLang="zh-TW" sz="1200" dirty="0"/>
              <a:t>                        &lt;/Policies&gt;</a:t>
            </a:r>
          </a:p>
          <a:p>
            <a:r>
              <a:rPr lang="en-US" altLang="zh-TW" sz="1200" dirty="0"/>
              <a:t>                &lt;/</a:t>
            </a:r>
            <a:r>
              <a:rPr lang="en-US" altLang="zh-TW" sz="1200" dirty="0" err="1"/>
              <a:t>RollingRandomAccessFile</a:t>
            </a:r>
            <a:r>
              <a:rPr lang="en-US" altLang="zh-TW" sz="1200" dirty="0"/>
              <a:t>&gt;</a:t>
            </a:r>
          </a:p>
          <a:p>
            <a:r>
              <a:rPr lang="en-US" altLang="zh-TW" sz="1200" dirty="0"/>
              <a:t>                &lt;</a:t>
            </a:r>
            <a:r>
              <a:rPr lang="en-US" altLang="zh-TW" sz="1200" dirty="0" err="1"/>
              <a:t>Async</a:t>
            </a:r>
            <a:r>
              <a:rPr lang="en-US" altLang="zh-TW" sz="1200" dirty="0"/>
              <a:t> name="</a:t>
            </a:r>
            <a:r>
              <a:rPr lang="en-US" altLang="zh-TW" sz="1200" dirty="0" err="1"/>
              <a:t>Async</a:t>
            </a:r>
            <a:r>
              <a:rPr lang="en-US" altLang="zh-TW" sz="1200" dirty="0"/>
              <a:t>-${</a:t>
            </a:r>
            <a:r>
              <a:rPr lang="en-US" altLang="zh-TW" sz="1200" dirty="0" err="1"/>
              <a:t>project.artifactId</a:t>
            </a:r>
            <a:r>
              <a:rPr lang="en-US" altLang="zh-TW" sz="1200" dirty="0"/>
              <a:t>}-Rolling"&gt;</a:t>
            </a:r>
          </a:p>
          <a:p>
            <a:r>
              <a:rPr lang="en-US" altLang="zh-TW" sz="1200" dirty="0"/>
              <a:t>                    &lt;</a:t>
            </a:r>
            <a:r>
              <a:rPr lang="en-US" altLang="zh-TW" sz="1200" dirty="0" err="1"/>
              <a:t>AppenderRef</a:t>
            </a:r>
            <a:r>
              <a:rPr lang="en-US" altLang="zh-TW" sz="1200" dirty="0"/>
              <a:t> ref="${</a:t>
            </a:r>
            <a:r>
              <a:rPr lang="en-US" altLang="zh-TW" sz="1200" dirty="0" err="1"/>
              <a:t>project.artifactId</a:t>
            </a:r>
            <a:r>
              <a:rPr lang="en-US" altLang="zh-TW" sz="1200" dirty="0"/>
              <a:t>}-Rolling"/&gt;</a:t>
            </a:r>
          </a:p>
          <a:p>
            <a:r>
              <a:rPr lang="en-US" altLang="zh-TW" sz="1200" dirty="0"/>
              <a:t>                &lt;/</a:t>
            </a:r>
            <a:r>
              <a:rPr lang="en-US" altLang="zh-TW" sz="1200" dirty="0" err="1"/>
              <a:t>Async</a:t>
            </a:r>
            <a:r>
              <a:rPr lang="en-US" altLang="zh-TW" sz="1200" dirty="0"/>
              <a:t>&gt;</a:t>
            </a:r>
          </a:p>
          <a:p>
            <a:r>
              <a:rPr lang="en-US" altLang="zh-TW" sz="1200" dirty="0"/>
              <a:t>        &lt;/</a:t>
            </a:r>
            <a:r>
              <a:rPr lang="en-US" altLang="zh-TW" sz="1200" dirty="0" err="1"/>
              <a:t>Appenders</a:t>
            </a:r>
            <a:r>
              <a:rPr lang="en-US" altLang="zh-TW" sz="1200" dirty="0"/>
              <a:t>&gt;</a:t>
            </a:r>
          </a:p>
          <a:p>
            <a:r>
              <a:rPr lang="en-US" altLang="zh-TW" sz="1200" dirty="0"/>
              <a:t>        &lt;Loggers&gt;</a:t>
            </a:r>
          </a:p>
          <a:p>
            <a:r>
              <a:rPr lang="en-US" altLang="zh-TW" sz="1200" dirty="0"/>
              <a:t>                &lt;Logger name="</a:t>
            </a:r>
            <a:r>
              <a:rPr lang="en-US" altLang="zh-TW" sz="1200" dirty="0" err="1"/>
              <a:t>com.spring</a:t>
            </a:r>
            <a:r>
              <a:rPr lang="en-US" altLang="zh-TW" sz="1200" dirty="0"/>
              <a:t>" level="INFO" additivity="false"&gt;</a:t>
            </a:r>
          </a:p>
          <a:p>
            <a:r>
              <a:rPr lang="en-US" altLang="zh-TW" sz="1200" dirty="0"/>
              <a:t>                        &lt;</a:t>
            </a:r>
            <a:r>
              <a:rPr lang="en-US" altLang="zh-TW" sz="1200" dirty="0" err="1"/>
              <a:t>AppenderRef</a:t>
            </a:r>
            <a:r>
              <a:rPr lang="en-US" altLang="zh-TW" sz="1200" dirty="0"/>
              <a:t> ref="console" /&gt;</a:t>
            </a:r>
          </a:p>
          <a:p>
            <a:r>
              <a:rPr lang="en-US" altLang="zh-TW" sz="1200" dirty="0"/>
              <a:t>                        &lt;</a:t>
            </a:r>
            <a:r>
              <a:rPr lang="en-US" altLang="zh-TW" sz="1200" dirty="0" err="1"/>
              <a:t>AppenderRef</a:t>
            </a:r>
            <a:r>
              <a:rPr lang="en-US" altLang="zh-TW" sz="1200" dirty="0"/>
              <a:t> ref="${</a:t>
            </a:r>
            <a:r>
              <a:rPr lang="en-US" altLang="zh-TW" sz="1200" dirty="0" err="1"/>
              <a:t>project.artifactId</a:t>
            </a:r>
            <a:r>
              <a:rPr lang="en-US" altLang="zh-TW" sz="1200" dirty="0"/>
              <a:t>}-Rolling" /&gt;</a:t>
            </a:r>
          </a:p>
          <a:p>
            <a:r>
              <a:rPr lang="en-US" altLang="zh-TW" sz="1200" dirty="0"/>
              <a:t>                &lt;/Logger&gt;</a:t>
            </a:r>
          </a:p>
          <a:p>
            <a:r>
              <a:rPr lang="en-US" altLang="zh-TW" sz="1200" dirty="0"/>
              <a:t>                &lt;Root level="info"&gt;</a:t>
            </a:r>
          </a:p>
          <a:p>
            <a:r>
              <a:rPr lang="en-US" altLang="zh-TW" sz="1200" dirty="0"/>
              <a:t>                        &lt;</a:t>
            </a:r>
            <a:r>
              <a:rPr lang="en-US" altLang="zh-TW" sz="1200" dirty="0" err="1"/>
              <a:t>AppenderRef</a:t>
            </a:r>
            <a:r>
              <a:rPr lang="en-US" altLang="zh-TW" sz="1200" dirty="0"/>
              <a:t> ref="console" /&gt;</a:t>
            </a:r>
          </a:p>
          <a:p>
            <a:r>
              <a:rPr lang="en-US" altLang="zh-TW" sz="1200" dirty="0"/>
              <a:t>                        &lt;</a:t>
            </a:r>
            <a:r>
              <a:rPr lang="en-US" altLang="zh-TW" sz="1200" dirty="0" err="1"/>
              <a:t>AppenderRef</a:t>
            </a:r>
            <a:r>
              <a:rPr lang="en-US" altLang="zh-TW" sz="1200" dirty="0"/>
              <a:t> ref="${</a:t>
            </a:r>
            <a:r>
              <a:rPr lang="en-US" altLang="zh-TW" sz="1200" dirty="0" err="1"/>
              <a:t>project.artifactId</a:t>
            </a:r>
            <a:r>
              <a:rPr lang="en-US" altLang="zh-TW" sz="1200" dirty="0"/>
              <a:t>}-Rolling" /&gt;</a:t>
            </a:r>
          </a:p>
          <a:p>
            <a:r>
              <a:rPr lang="en-US" altLang="zh-TW" sz="1200" dirty="0"/>
              <a:t>                &lt;/Root&gt;</a:t>
            </a:r>
          </a:p>
          <a:p>
            <a:r>
              <a:rPr lang="en-US" altLang="zh-TW" sz="1200" dirty="0"/>
              <a:t>        &lt;/Loggers&gt;</a:t>
            </a:r>
          </a:p>
          <a:p>
            <a:r>
              <a:rPr lang="en-US" altLang="zh-TW" sz="1200" dirty="0"/>
              <a:t>&lt;/Configuration&gt;</a:t>
            </a:r>
            <a:endParaRPr lang="zh-TW" altLang="en-US" sz="1200" dirty="0"/>
          </a:p>
        </p:txBody>
      </p:sp>
    </p:spTree>
    <p:extLst>
      <p:ext uri="{BB962C8B-B14F-4D97-AF65-F5344CB8AC3E}">
        <p14:creationId xmlns:p14="http://schemas.microsoft.com/office/powerpoint/2010/main" val="357481480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組態</a:t>
            </a:r>
            <a:r>
              <a:rPr lang="zh-TW" altLang="en-US" b="1" dirty="0" smtClean="0"/>
              <a:t>管理</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矩形 3"/>
          <p:cNvSpPr/>
          <p:nvPr/>
        </p:nvSpPr>
        <p:spPr>
          <a:xfrm>
            <a:off x="628650" y="2941202"/>
            <a:ext cx="8058150" cy="3108543"/>
          </a:xfrm>
          <a:prstGeom prst="rect">
            <a:avLst/>
          </a:prstGeom>
        </p:spPr>
        <p:txBody>
          <a:bodyPr wrap="square">
            <a:spAutoFit/>
          </a:bodyPr>
          <a:lstStyle/>
          <a:p>
            <a:r>
              <a:rPr lang="en-US" altLang="zh-TW" sz="1400" dirty="0"/>
              <a:t>&lt;project ...&gt;</a:t>
            </a:r>
          </a:p>
          <a:p>
            <a:r>
              <a:rPr lang="en-US" altLang="zh-TW" sz="1400" dirty="0"/>
              <a:t>  &lt;</a:t>
            </a:r>
            <a:r>
              <a:rPr lang="en-US" altLang="zh-TW" sz="1400" dirty="0" err="1"/>
              <a:t>modelVersion</a:t>
            </a:r>
            <a:r>
              <a:rPr lang="en-US" altLang="zh-TW" sz="1400" dirty="0"/>
              <a:t>&gt;4.0.0&lt;/</a:t>
            </a:r>
            <a:r>
              <a:rPr lang="en-US" altLang="zh-TW" sz="1400" dirty="0" err="1"/>
              <a:t>modelVersion</a:t>
            </a:r>
            <a:r>
              <a:rPr lang="en-US" altLang="zh-TW" sz="1400" dirty="0"/>
              <a:t>&gt;</a:t>
            </a:r>
          </a:p>
          <a:p>
            <a:r>
              <a:rPr lang="en-US" altLang="zh-TW" sz="1400" dirty="0"/>
              <a:t>  &lt;</a:t>
            </a:r>
            <a:r>
              <a:rPr lang="en-US" altLang="zh-TW" sz="1400" dirty="0" err="1"/>
              <a:t>groupId</a:t>
            </a:r>
            <a:r>
              <a:rPr lang="en-US" altLang="zh-TW" sz="1400" dirty="0"/>
              <a:t>&gt;</a:t>
            </a:r>
            <a:r>
              <a:rPr lang="zh-TW" altLang="en-US" sz="1400" dirty="0"/>
              <a:t>您的單位或組識</a:t>
            </a:r>
            <a:r>
              <a:rPr lang="en-US" altLang="zh-TW" sz="1400" dirty="0"/>
              <a:t>&lt;/</a:t>
            </a:r>
            <a:r>
              <a:rPr lang="en-US" altLang="zh-TW" sz="1400" dirty="0" err="1"/>
              <a:t>groupId</a:t>
            </a:r>
            <a:r>
              <a:rPr lang="en-US" altLang="zh-TW" sz="1400" dirty="0"/>
              <a:t>&gt;</a:t>
            </a:r>
          </a:p>
          <a:p>
            <a:r>
              <a:rPr lang="en-US" altLang="zh-TW" sz="1400" dirty="0"/>
              <a:t>  &lt;</a:t>
            </a:r>
            <a:r>
              <a:rPr lang="en-US" altLang="zh-TW" sz="1400" dirty="0" err="1"/>
              <a:t>artifactId</a:t>
            </a:r>
            <a:r>
              <a:rPr lang="en-US" altLang="zh-TW" sz="1400" dirty="0"/>
              <a:t>&gt;</a:t>
            </a:r>
            <a:r>
              <a:rPr lang="zh-TW" altLang="en-US" sz="1400" dirty="0"/>
              <a:t>專案名稱</a:t>
            </a:r>
            <a:r>
              <a:rPr lang="en-US" altLang="zh-TW" sz="1400" dirty="0"/>
              <a:t>&lt;/</a:t>
            </a:r>
            <a:r>
              <a:rPr lang="en-US" altLang="zh-TW" sz="1400" dirty="0" err="1"/>
              <a:t>artifactId</a:t>
            </a:r>
            <a:r>
              <a:rPr lang="en-US" altLang="zh-TW" sz="1400" dirty="0"/>
              <a:t>&gt;</a:t>
            </a:r>
          </a:p>
          <a:p>
            <a:r>
              <a:rPr lang="en-US" altLang="zh-TW" sz="1400" dirty="0"/>
              <a:t>  &lt;version&gt;</a:t>
            </a:r>
            <a:r>
              <a:rPr lang="zh-TW" altLang="en-US" sz="1400" dirty="0"/>
              <a:t>版本</a:t>
            </a:r>
            <a:r>
              <a:rPr lang="en-US" altLang="zh-TW" sz="1400" dirty="0"/>
              <a:t>&lt;/version&gt;</a:t>
            </a:r>
          </a:p>
          <a:p>
            <a:r>
              <a:rPr lang="en-US" altLang="zh-TW" sz="1400" dirty="0"/>
              <a:t>  &lt;packaging&gt;</a:t>
            </a:r>
            <a:r>
              <a:rPr lang="en-US" altLang="zh-TW" sz="1400" dirty="0" err="1"/>
              <a:t>pom</a:t>
            </a:r>
            <a:r>
              <a:rPr lang="en-US" altLang="zh-TW" sz="1400" dirty="0"/>
              <a:t>&lt;/packaging</a:t>
            </a:r>
            <a:r>
              <a:rPr lang="en-US" altLang="zh-TW" sz="1400" dirty="0" smtClean="0"/>
              <a:t>&gt;</a:t>
            </a:r>
          </a:p>
          <a:p>
            <a:endParaRPr lang="en-US" altLang="zh-TW" sz="1400" dirty="0"/>
          </a:p>
          <a:p>
            <a:r>
              <a:rPr lang="en-US" altLang="zh-TW" sz="1400" b="1" dirty="0">
                <a:solidFill>
                  <a:srgbClr val="FF0000"/>
                </a:solidFill>
              </a:rPr>
              <a:t>  &lt;</a:t>
            </a:r>
            <a:r>
              <a:rPr lang="en-US" altLang="zh-TW" sz="1400" b="1" dirty="0" err="1">
                <a:solidFill>
                  <a:srgbClr val="FF0000"/>
                </a:solidFill>
              </a:rPr>
              <a:t>scm</a:t>
            </a:r>
            <a:r>
              <a:rPr lang="en-US" altLang="zh-TW" sz="1400" b="1" dirty="0">
                <a:solidFill>
                  <a:srgbClr val="FF0000"/>
                </a:solidFill>
              </a:rPr>
              <a:t>&gt;</a:t>
            </a:r>
          </a:p>
          <a:p>
            <a:r>
              <a:rPr lang="en-US" altLang="zh-TW" sz="1400" b="1" dirty="0">
                <a:solidFill>
                  <a:srgbClr val="FF0000"/>
                </a:solidFill>
              </a:rPr>
              <a:t>    &lt;</a:t>
            </a:r>
            <a:r>
              <a:rPr lang="en-US" altLang="zh-TW" sz="1400" b="1" dirty="0" err="1">
                <a:solidFill>
                  <a:srgbClr val="FF0000"/>
                </a:solidFill>
              </a:rPr>
              <a:t>url</a:t>
            </a:r>
            <a:r>
              <a:rPr lang="en-US" altLang="zh-TW" sz="1400" b="1" dirty="0">
                <a:solidFill>
                  <a:srgbClr val="FF0000"/>
                </a:solidFill>
              </a:rPr>
              <a:t>&gt;http://yourSvnHost:port/.../&lt;/url&gt;&lt;!--</a:t>
            </a:r>
            <a:r>
              <a:rPr lang="zh-TW" altLang="en-US" sz="1400" b="1" dirty="0">
                <a:solidFill>
                  <a:srgbClr val="FF0000"/>
                </a:solidFill>
              </a:rPr>
              <a:t>可直接檢視</a:t>
            </a:r>
            <a:r>
              <a:rPr lang="en-US" altLang="zh-TW" sz="1400" b="1" dirty="0">
                <a:solidFill>
                  <a:srgbClr val="FF0000"/>
                </a:solidFill>
              </a:rPr>
              <a:t>Repository</a:t>
            </a:r>
            <a:r>
              <a:rPr lang="zh-TW" altLang="en-US" sz="1400" b="1" dirty="0">
                <a:solidFill>
                  <a:srgbClr val="FF0000"/>
                </a:solidFill>
              </a:rPr>
              <a:t>的網址</a:t>
            </a:r>
            <a:r>
              <a:rPr lang="en-US" altLang="zh-TW" sz="1400" b="1" dirty="0">
                <a:solidFill>
                  <a:srgbClr val="FF0000"/>
                </a:solidFill>
              </a:rPr>
              <a:t>--&gt;</a:t>
            </a:r>
          </a:p>
          <a:p>
            <a:r>
              <a:rPr lang="en-US" altLang="zh-TW" sz="1400" b="1" dirty="0">
                <a:solidFill>
                  <a:srgbClr val="FF0000"/>
                </a:solidFill>
              </a:rPr>
              <a:t>    &lt;connection&gt;</a:t>
            </a:r>
            <a:r>
              <a:rPr lang="en-US" altLang="zh-TW" sz="1400" b="1" dirty="0" err="1">
                <a:solidFill>
                  <a:srgbClr val="FF0000"/>
                </a:solidFill>
              </a:rPr>
              <a:t>scm:git:git@yourSvnHost</a:t>
            </a:r>
            <a:r>
              <a:rPr lang="en-US" altLang="zh-TW" sz="1400" b="1" dirty="0">
                <a:solidFill>
                  <a:srgbClr val="FF0000"/>
                </a:solidFill>
              </a:rPr>
              <a:t>/.../&lt;/connection&gt;&lt;!--</a:t>
            </a:r>
            <a:r>
              <a:rPr lang="en-US" altLang="zh-TW" sz="1400" b="1" dirty="0" err="1">
                <a:solidFill>
                  <a:srgbClr val="FF0000"/>
                </a:solidFill>
              </a:rPr>
              <a:t>git</a:t>
            </a:r>
            <a:r>
              <a:rPr lang="zh-TW" altLang="en-US" sz="1400" b="1" dirty="0">
                <a:solidFill>
                  <a:srgbClr val="FF0000"/>
                </a:solidFill>
              </a:rPr>
              <a:t>網址，如果是</a:t>
            </a:r>
            <a:r>
              <a:rPr lang="en-US" altLang="zh-TW" sz="1400" b="1" dirty="0" err="1">
                <a:solidFill>
                  <a:srgbClr val="FF0000"/>
                </a:solidFill>
              </a:rPr>
              <a:t>svn</a:t>
            </a:r>
            <a:r>
              <a:rPr lang="zh-TW" altLang="en-US" sz="1400" b="1" dirty="0">
                <a:solidFill>
                  <a:srgbClr val="FF0000"/>
                </a:solidFill>
              </a:rPr>
              <a:t>換成</a:t>
            </a:r>
            <a:r>
              <a:rPr lang="en-US" altLang="zh-TW" sz="1400" b="1" dirty="0" err="1">
                <a:solidFill>
                  <a:srgbClr val="FF0000"/>
                </a:solidFill>
              </a:rPr>
              <a:t>scm:svn:http</a:t>
            </a:r>
            <a:r>
              <a:rPr lang="en-US" altLang="zh-TW" sz="1400" b="1" dirty="0">
                <a:solidFill>
                  <a:srgbClr val="FF0000"/>
                </a:solidFill>
              </a:rPr>
              <a:t>://</a:t>
            </a:r>
            <a:r>
              <a:rPr lang="en-US" altLang="zh-TW" sz="1400" b="1" dirty="0" err="1">
                <a:solidFill>
                  <a:srgbClr val="FF0000"/>
                </a:solidFill>
              </a:rPr>
              <a:t>yourSvnHost:port</a:t>
            </a:r>
            <a:r>
              <a:rPr lang="en-US" altLang="zh-TW" sz="1400" b="1" dirty="0">
                <a:solidFill>
                  <a:srgbClr val="FF0000"/>
                </a:solidFill>
              </a:rPr>
              <a:t>/.../--&gt;</a:t>
            </a:r>
          </a:p>
          <a:p>
            <a:r>
              <a:rPr lang="en-US" altLang="zh-TW" sz="1400" b="1" dirty="0">
                <a:solidFill>
                  <a:srgbClr val="FF0000"/>
                </a:solidFill>
              </a:rPr>
              <a:t>    &lt;</a:t>
            </a:r>
            <a:r>
              <a:rPr lang="en-US" altLang="zh-TW" sz="1400" b="1" dirty="0" err="1">
                <a:solidFill>
                  <a:srgbClr val="FF0000"/>
                </a:solidFill>
              </a:rPr>
              <a:t>developerConnection</a:t>
            </a:r>
            <a:r>
              <a:rPr lang="en-US" altLang="zh-TW" sz="1400" b="1" dirty="0">
                <a:solidFill>
                  <a:srgbClr val="FF0000"/>
                </a:solidFill>
              </a:rPr>
              <a:t>&gt;</a:t>
            </a:r>
            <a:r>
              <a:rPr lang="en-US" altLang="zh-TW" sz="1400" b="1" dirty="0" err="1">
                <a:solidFill>
                  <a:srgbClr val="FF0000"/>
                </a:solidFill>
              </a:rPr>
              <a:t>scm:git:git@yourSvnHost</a:t>
            </a:r>
            <a:r>
              <a:rPr lang="en-US" altLang="zh-TW" sz="1400" b="1" dirty="0">
                <a:solidFill>
                  <a:srgbClr val="FF0000"/>
                </a:solidFill>
              </a:rPr>
              <a:t>/.../&lt;/</a:t>
            </a:r>
            <a:r>
              <a:rPr lang="en-US" altLang="zh-TW" sz="1400" b="1" dirty="0" err="1">
                <a:solidFill>
                  <a:srgbClr val="FF0000"/>
                </a:solidFill>
              </a:rPr>
              <a:t>developerConnection</a:t>
            </a:r>
            <a:r>
              <a:rPr lang="en-US" altLang="zh-TW" sz="1400" b="1" dirty="0">
                <a:solidFill>
                  <a:srgbClr val="FF0000"/>
                </a:solidFill>
              </a:rPr>
              <a:t>&gt;&lt;!--</a:t>
            </a:r>
            <a:r>
              <a:rPr lang="zh-TW" altLang="en-US" sz="1400" b="1" dirty="0">
                <a:solidFill>
                  <a:srgbClr val="FF0000"/>
                </a:solidFill>
              </a:rPr>
              <a:t>開發人員所用的</a:t>
            </a:r>
            <a:r>
              <a:rPr lang="en-US" altLang="zh-TW" sz="1400" b="1" dirty="0" err="1">
                <a:solidFill>
                  <a:srgbClr val="FF0000"/>
                </a:solidFill>
              </a:rPr>
              <a:t>git</a:t>
            </a:r>
            <a:r>
              <a:rPr lang="zh-TW" altLang="en-US" sz="1400" b="1" dirty="0">
                <a:solidFill>
                  <a:srgbClr val="FF0000"/>
                </a:solidFill>
              </a:rPr>
              <a:t>網址，如果是</a:t>
            </a:r>
            <a:r>
              <a:rPr lang="en-US" altLang="zh-TW" sz="1400" b="1" dirty="0" err="1">
                <a:solidFill>
                  <a:srgbClr val="FF0000"/>
                </a:solidFill>
              </a:rPr>
              <a:t>svn</a:t>
            </a:r>
            <a:r>
              <a:rPr lang="zh-TW" altLang="en-US" sz="1400" b="1" dirty="0">
                <a:solidFill>
                  <a:srgbClr val="FF0000"/>
                </a:solidFill>
              </a:rPr>
              <a:t>換成</a:t>
            </a:r>
            <a:r>
              <a:rPr lang="en-US" altLang="zh-TW" sz="1400" b="1" dirty="0" err="1">
                <a:solidFill>
                  <a:srgbClr val="FF0000"/>
                </a:solidFill>
              </a:rPr>
              <a:t>scm:svn:http</a:t>
            </a:r>
            <a:r>
              <a:rPr lang="en-US" altLang="zh-TW" sz="1400" b="1" dirty="0">
                <a:solidFill>
                  <a:srgbClr val="FF0000"/>
                </a:solidFill>
              </a:rPr>
              <a:t>://</a:t>
            </a:r>
            <a:r>
              <a:rPr lang="en-US" altLang="zh-TW" sz="1400" b="1" dirty="0" err="1">
                <a:solidFill>
                  <a:srgbClr val="FF0000"/>
                </a:solidFill>
              </a:rPr>
              <a:t>yourSvnHost:port</a:t>
            </a:r>
            <a:r>
              <a:rPr lang="en-US" altLang="zh-TW" sz="1400" b="1" dirty="0">
                <a:solidFill>
                  <a:srgbClr val="FF0000"/>
                </a:solidFill>
              </a:rPr>
              <a:t>/.../--&gt;</a:t>
            </a:r>
          </a:p>
          <a:p>
            <a:r>
              <a:rPr lang="en-US" altLang="zh-TW" sz="1400" b="1" dirty="0">
                <a:solidFill>
                  <a:srgbClr val="FF0000"/>
                </a:solidFill>
              </a:rPr>
              <a:t>  &lt;/</a:t>
            </a:r>
            <a:r>
              <a:rPr lang="en-US" altLang="zh-TW" sz="1400" b="1" dirty="0" err="1">
                <a:solidFill>
                  <a:srgbClr val="FF0000"/>
                </a:solidFill>
              </a:rPr>
              <a:t>scm</a:t>
            </a:r>
            <a:r>
              <a:rPr lang="en-US" altLang="zh-TW" sz="1400" b="1" dirty="0" smtClean="0">
                <a:solidFill>
                  <a:srgbClr val="FF0000"/>
                </a:solidFill>
              </a:rPr>
              <a:t>&gt;</a:t>
            </a:r>
            <a:endParaRPr lang="en-US" altLang="zh-TW" sz="1400" b="1" dirty="0">
              <a:solidFill>
                <a:srgbClr val="FF0000"/>
              </a:solidFill>
            </a:endParaRPr>
          </a:p>
        </p:txBody>
      </p:sp>
    </p:spTree>
    <p:extLst>
      <p:ext uri="{BB962C8B-B14F-4D97-AF65-F5344CB8AC3E}">
        <p14:creationId xmlns:p14="http://schemas.microsoft.com/office/powerpoint/2010/main" val="426442552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405245" y="2255403"/>
            <a:ext cx="8520545" cy="3754874"/>
          </a:xfrm>
          <a:prstGeom prst="rect">
            <a:avLst/>
          </a:prstGeom>
        </p:spPr>
        <p:txBody>
          <a:bodyPr wrap="square">
            <a:spAutoFit/>
          </a:bodyPr>
          <a:lstStyle/>
          <a:p>
            <a:r>
              <a:rPr lang="en-US" altLang="zh-TW" sz="1400" dirty="0" smtClean="0"/>
              <a:t>&lt;</a:t>
            </a:r>
            <a:r>
              <a:rPr lang="en-US" altLang="zh-TW" sz="1400" dirty="0"/>
              <a:t>build&gt;</a:t>
            </a:r>
          </a:p>
          <a:p>
            <a:r>
              <a:rPr lang="en-US" altLang="zh-TW" sz="1400" dirty="0"/>
              <a:t>    &lt;plugins&gt;</a:t>
            </a:r>
          </a:p>
          <a:p>
            <a:r>
              <a:rPr lang="en-US" altLang="zh-TW" sz="1400" dirty="0"/>
              <a:t>      &lt;plugin&gt;</a:t>
            </a:r>
          </a:p>
          <a:p>
            <a:r>
              <a:rPr lang="en-US" altLang="zh-TW" sz="1400" dirty="0"/>
              <a:t>        &lt;</a:t>
            </a:r>
            <a:r>
              <a:rPr lang="en-US" altLang="zh-TW" sz="1400" dirty="0" err="1"/>
              <a:t>groupId</a:t>
            </a:r>
            <a:r>
              <a:rPr lang="en-US" altLang="zh-TW" sz="1400" dirty="0"/>
              <a:t>&gt;</a:t>
            </a:r>
            <a:r>
              <a:rPr lang="en-US" altLang="zh-TW" sz="1400" dirty="0" err="1"/>
              <a:t>org.apache.maven.plugins</a:t>
            </a:r>
            <a:r>
              <a:rPr lang="en-US" altLang="zh-TW" sz="1400" dirty="0"/>
              <a:t>&lt;/</a:t>
            </a:r>
            <a:r>
              <a:rPr lang="en-US" altLang="zh-TW" sz="1400" dirty="0" err="1"/>
              <a:t>groupId</a:t>
            </a:r>
            <a:r>
              <a:rPr lang="en-US" altLang="zh-TW" sz="1400" dirty="0"/>
              <a:t>&gt;</a:t>
            </a:r>
          </a:p>
          <a:p>
            <a:r>
              <a:rPr lang="en-US" altLang="zh-TW" sz="1400" dirty="0"/>
              <a:t>        &lt;</a:t>
            </a:r>
            <a:r>
              <a:rPr lang="en-US" altLang="zh-TW" sz="1400" dirty="0" err="1"/>
              <a:t>artifactId</a:t>
            </a:r>
            <a:r>
              <a:rPr lang="en-US" altLang="zh-TW" sz="1400" dirty="0"/>
              <a:t>&gt;maven-</a:t>
            </a:r>
            <a:r>
              <a:rPr lang="en-US" altLang="zh-TW" sz="1400" dirty="0" err="1"/>
              <a:t>scm</a:t>
            </a:r>
            <a:r>
              <a:rPr lang="en-US" altLang="zh-TW" sz="1400" dirty="0"/>
              <a:t>-plugin&lt;/</a:t>
            </a:r>
            <a:r>
              <a:rPr lang="en-US" altLang="zh-TW" sz="1400" dirty="0" err="1"/>
              <a:t>artifactId</a:t>
            </a:r>
            <a:r>
              <a:rPr lang="en-US" altLang="zh-TW" sz="1400" dirty="0"/>
              <a:t>&gt;</a:t>
            </a:r>
          </a:p>
          <a:p>
            <a:r>
              <a:rPr lang="en-US" altLang="zh-TW" sz="1400" dirty="0"/>
              <a:t>        &lt;version&gt;1.8.1&lt;/version&gt;</a:t>
            </a:r>
          </a:p>
          <a:p>
            <a:r>
              <a:rPr lang="en-US" altLang="zh-TW" sz="1400" dirty="0"/>
              <a:t>        &lt;!-- Checkout</a:t>
            </a:r>
            <a:r>
              <a:rPr lang="zh-TW" altLang="en-US" sz="1400" dirty="0"/>
              <a:t>之後要執行的</a:t>
            </a:r>
            <a:r>
              <a:rPr lang="en-US" altLang="zh-TW" sz="1400" dirty="0"/>
              <a:t>Goal --&gt;</a:t>
            </a:r>
          </a:p>
          <a:p>
            <a:r>
              <a:rPr lang="en-US" altLang="zh-TW" sz="1400" dirty="0"/>
              <a:t>        &lt;configuration&gt;</a:t>
            </a:r>
          </a:p>
          <a:p>
            <a:r>
              <a:rPr lang="en-US" altLang="zh-TW" sz="1400" dirty="0"/>
              <a:t>          &lt;goals&gt;package&lt;/goals&gt;&lt;!--</a:t>
            </a:r>
            <a:r>
              <a:rPr lang="zh-TW" altLang="en-US" sz="1400" dirty="0"/>
              <a:t>給</a:t>
            </a:r>
            <a:r>
              <a:rPr lang="en-US" altLang="zh-TW" sz="1400" dirty="0" err="1"/>
              <a:t>scm:bootstrap</a:t>
            </a:r>
            <a:r>
              <a:rPr lang="en-US" altLang="zh-TW" sz="1400" dirty="0"/>
              <a:t> goal</a:t>
            </a:r>
            <a:r>
              <a:rPr lang="zh-TW" altLang="en-US" sz="1400" dirty="0"/>
              <a:t>使用，</a:t>
            </a:r>
            <a:r>
              <a:rPr lang="en-US" altLang="zh-TW" sz="1400" dirty="0"/>
              <a:t>checkout</a:t>
            </a:r>
            <a:r>
              <a:rPr lang="zh-TW" altLang="en-US" sz="1400" dirty="0"/>
              <a:t>後立即執行 </a:t>
            </a:r>
            <a:r>
              <a:rPr lang="en-US" altLang="zh-TW" sz="1400" dirty="0"/>
              <a:t>package goal--&gt;</a:t>
            </a:r>
          </a:p>
          <a:p>
            <a:r>
              <a:rPr lang="en-US" altLang="zh-TW" sz="1400" dirty="0"/>
              <a:t>          &lt;</a:t>
            </a:r>
            <a:r>
              <a:rPr lang="en-US" altLang="zh-TW" sz="1400" dirty="0" err="1"/>
              <a:t>connectionType</a:t>
            </a:r>
            <a:r>
              <a:rPr lang="en-US" altLang="zh-TW" sz="1400" dirty="0"/>
              <a:t>&gt;</a:t>
            </a:r>
            <a:r>
              <a:rPr lang="en-US" altLang="zh-TW" sz="1400" dirty="0" err="1"/>
              <a:t>developerConnection</a:t>
            </a:r>
            <a:r>
              <a:rPr lang="en-US" altLang="zh-TW" sz="1400" dirty="0"/>
              <a:t>&lt;/</a:t>
            </a:r>
            <a:r>
              <a:rPr lang="en-US" altLang="zh-TW" sz="1400" dirty="0" err="1"/>
              <a:t>connectionType</a:t>
            </a:r>
            <a:r>
              <a:rPr lang="en-US" altLang="zh-TW" sz="1400" dirty="0"/>
              <a:t>&gt;&lt;!--</a:t>
            </a:r>
            <a:r>
              <a:rPr lang="zh-TW" altLang="en-US" sz="1400" dirty="0"/>
              <a:t>預設是</a:t>
            </a:r>
            <a:r>
              <a:rPr lang="en-US" altLang="zh-TW" sz="1400" dirty="0"/>
              <a:t>connection</a:t>
            </a:r>
            <a:r>
              <a:rPr lang="zh-TW" altLang="en-US" sz="1400" dirty="0"/>
              <a:t>，這裡換成開發人員</a:t>
            </a:r>
            <a:r>
              <a:rPr lang="en-US" altLang="zh-TW" sz="1400" dirty="0"/>
              <a:t>--&gt;</a:t>
            </a:r>
          </a:p>
          <a:p>
            <a:r>
              <a:rPr lang="en-US" altLang="zh-TW" sz="1400" dirty="0"/>
              <a:t>          &lt;!--username&gt;</a:t>
            </a:r>
            <a:r>
              <a:rPr lang="en-US" altLang="zh-TW" sz="1400" dirty="0" err="1"/>
              <a:t>svn</a:t>
            </a:r>
            <a:r>
              <a:rPr lang="zh-TW" altLang="en-US" sz="1400" dirty="0"/>
              <a:t>帳號</a:t>
            </a:r>
            <a:r>
              <a:rPr lang="en-US" altLang="zh-TW" sz="1400" dirty="0"/>
              <a:t>&lt;/username--&gt;</a:t>
            </a:r>
          </a:p>
          <a:p>
            <a:r>
              <a:rPr lang="en-US" altLang="zh-TW" sz="1400" dirty="0"/>
              <a:t>          &lt;!--password&gt;</a:t>
            </a:r>
            <a:r>
              <a:rPr lang="en-US" altLang="zh-TW" sz="1400" dirty="0" err="1"/>
              <a:t>svn</a:t>
            </a:r>
            <a:r>
              <a:rPr lang="zh-TW" altLang="en-US" sz="1400" dirty="0"/>
              <a:t>密碼</a:t>
            </a:r>
            <a:r>
              <a:rPr lang="en-US" altLang="zh-TW" sz="1400" dirty="0"/>
              <a:t>&lt;/password--&gt;</a:t>
            </a:r>
          </a:p>
          <a:p>
            <a:r>
              <a:rPr lang="en-US" altLang="zh-TW" sz="1400" dirty="0"/>
              <a:t>        &lt;/configuration&gt;</a:t>
            </a:r>
          </a:p>
          <a:p>
            <a:r>
              <a:rPr lang="en-US" altLang="zh-TW" sz="1400" dirty="0"/>
              <a:t>      &lt;/plugin&gt;</a:t>
            </a:r>
          </a:p>
          <a:p>
            <a:r>
              <a:rPr lang="en-US" altLang="zh-TW" sz="1400" dirty="0"/>
              <a:t>    &lt;/plugins&gt;</a:t>
            </a:r>
          </a:p>
          <a:p>
            <a:r>
              <a:rPr lang="en-US" altLang="zh-TW" sz="1400" dirty="0"/>
              <a:t>  &lt;/build&gt;  </a:t>
            </a:r>
          </a:p>
          <a:p>
            <a:r>
              <a:rPr lang="en-US" altLang="zh-TW" sz="1400" dirty="0"/>
              <a:t>&lt;/project&gt;</a:t>
            </a:r>
            <a:endParaRPr lang="zh-TW" altLang="en-US" sz="1400" dirty="0"/>
          </a:p>
        </p:txBody>
      </p:sp>
    </p:spTree>
    <p:extLst>
      <p:ext uri="{BB962C8B-B14F-4D97-AF65-F5344CB8AC3E}">
        <p14:creationId xmlns:p14="http://schemas.microsoft.com/office/powerpoint/2010/main" val="65803863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a:t>執行 </a:t>
            </a:r>
            <a:r>
              <a:rPr lang="en-US" altLang="zh-TW" dirty="0"/>
              <a:t>"</a:t>
            </a:r>
            <a:r>
              <a:rPr lang="en-US" altLang="zh-TW" dirty="0" err="1"/>
              <a:t>mvn</a:t>
            </a:r>
            <a:r>
              <a:rPr lang="en-US" altLang="zh-TW" dirty="0"/>
              <a:t> </a:t>
            </a:r>
            <a:r>
              <a:rPr lang="en-US" altLang="zh-TW" dirty="0" err="1"/>
              <a:t>scm:bootstrap</a:t>
            </a:r>
            <a:r>
              <a:rPr lang="en-US" altLang="zh-TW" dirty="0"/>
              <a:t>" </a:t>
            </a:r>
            <a:r>
              <a:rPr lang="zh-TW" altLang="en-US" dirty="0"/>
              <a:t>您可以發現程式不但下載，且立即執行打包</a:t>
            </a:r>
            <a:r>
              <a:rPr lang="zh-TW" altLang="en-US" dirty="0" smtClean="0"/>
              <a:t>作業</a:t>
            </a:r>
            <a:endParaRPr lang="en-US" altLang="zh-TW" dirty="0" smtClean="0"/>
          </a:p>
          <a:p>
            <a:endParaRPr lang="en-US" altLang="zh-TW" dirty="0" smtClean="0"/>
          </a:p>
          <a:p>
            <a:r>
              <a:rPr lang="en-US" altLang="zh-TW" dirty="0" err="1" smtClean="0"/>
              <a:t>scm</a:t>
            </a:r>
            <a:r>
              <a:rPr lang="zh-TW" altLang="en-US" dirty="0"/>
              <a:t>通常有帳號</a:t>
            </a:r>
            <a:r>
              <a:rPr lang="en-US" altLang="zh-TW" dirty="0"/>
              <a:t>/</a:t>
            </a:r>
            <a:r>
              <a:rPr lang="zh-TW" altLang="en-US" dirty="0" smtClean="0"/>
              <a:t>密碼，設定在</a:t>
            </a:r>
            <a:r>
              <a:rPr lang="en-US" altLang="zh-TW" dirty="0" smtClean="0"/>
              <a:t>settings.xml</a:t>
            </a:r>
          </a:p>
          <a:p>
            <a:endParaRPr lang="zh-TW" altLang="en-US" dirty="0"/>
          </a:p>
        </p:txBody>
      </p:sp>
      <p:sp>
        <p:nvSpPr>
          <p:cNvPr id="5" name="矩形 4"/>
          <p:cNvSpPr/>
          <p:nvPr/>
        </p:nvSpPr>
        <p:spPr>
          <a:xfrm>
            <a:off x="1558637" y="3868639"/>
            <a:ext cx="4572000" cy="2308324"/>
          </a:xfrm>
          <a:prstGeom prst="rect">
            <a:avLst/>
          </a:prstGeom>
        </p:spPr>
        <p:txBody>
          <a:bodyPr>
            <a:spAutoFit/>
          </a:bodyPr>
          <a:lstStyle/>
          <a:p>
            <a:r>
              <a:rPr lang="en-US" altLang="zh-TW" dirty="0"/>
              <a:t>&lt;servers&gt;  </a:t>
            </a:r>
          </a:p>
          <a:p>
            <a:r>
              <a:rPr lang="en-US" altLang="zh-TW" dirty="0"/>
              <a:t>  &lt;server&gt;</a:t>
            </a:r>
          </a:p>
          <a:p>
            <a:r>
              <a:rPr lang="en-US" altLang="zh-TW" dirty="0"/>
              <a:t>    &lt;id&gt;</a:t>
            </a:r>
            <a:r>
              <a:rPr lang="en-US" altLang="zh-TW" dirty="0" err="1"/>
              <a:t>yourRepoHost:port</a:t>
            </a:r>
            <a:r>
              <a:rPr lang="en-US" altLang="zh-TW" dirty="0"/>
              <a:t>&lt;/id&gt;</a:t>
            </a:r>
          </a:p>
          <a:p>
            <a:r>
              <a:rPr lang="en-US" altLang="zh-TW" dirty="0"/>
              <a:t>    &lt;username&gt;</a:t>
            </a:r>
            <a:r>
              <a:rPr lang="en-US" altLang="zh-TW" dirty="0" err="1"/>
              <a:t>svn</a:t>
            </a:r>
            <a:r>
              <a:rPr lang="zh-TW" altLang="en-US" dirty="0"/>
              <a:t>帳號</a:t>
            </a:r>
            <a:r>
              <a:rPr lang="en-US" altLang="zh-TW" dirty="0"/>
              <a:t>&lt;/username&gt;</a:t>
            </a:r>
          </a:p>
          <a:p>
            <a:r>
              <a:rPr lang="en-US" altLang="zh-TW" dirty="0"/>
              <a:t>    &lt;password&gt;</a:t>
            </a:r>
            <a:r>
              <a:rPr lang="en-US" altLang="zh-TW" dirty="0" err="1"/>
              <a:t>svn</a:t>
            </a:r>
            <a:r>
              <a:rPr lang="zh-TW" altLang="en-US" dirty="0"/>
              <a:t>密碼</a:t>
            </a:r>
            <a:r>
              <a:rPr lang="en-US" altLang="zh-TW" dirty="0"/>
              <a:t>&lt;/password&gt;</a:t>
            </a:r>
          </a:p>
          <a:p>
            <a:r>
              <a:rPr lang="en-US" altLang="zh-TW" dirty="0"/>
              <a:t>  &lt;/server&gt;</a:t>
            </a:r>
          </a:p>
          <a:p>
            <a:r>
              <a:rPr lang="en-US" altLang="zh-TW" dirty="0"/>
              <a:t>  ...</a:t>
            </a:r>
          </a:p>
          <a:p>
            <a:r>
              <a:rPr lang="en-US" altLang="zh-TW" dirty="0"/>
              <a:t>&lt;/servers&gt;</a:t>
            </a:r>
            <a:endParaRPr lang="zh-TW" altLang="en-US" dirty="0"/>
          </a:p>
        </p:txBody>
      </p:sp>
    </p:spTree>
    <p:extLst>
      <p:ext uri="{BB962C8B-B14F-4D97-AF65-F5344CB8AC3E}">
        <p14:creationId xmlns:p14="http://schemas.microsoft.com/office/powerpoint/2010/main" val="393460857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b="1" dirty="0"/>
              <a:t>版本衝突</a:t>
            </a:r>
            <a:r>
              <a:rPr lang="zh-TW" altLang="en-US" b="1" dirty="0" smtClean="0"/>
              <a:t>管理</a:t>
            </a:r>
            <a:endParaRPr lang="zh-TW" altLang="en-US" dirty="0"/>
          </a:p>
        </p:txBody>
      </p:sp>
      <p:sp>
        <p:nvSpPr>
          <p:cNvPr id="4" name="內容版面配置區 3"/>
          <p:cNvSpPr>
            <a:spLocks noGrp="1"/>
          </p:cNvSpPr>
          <p:nvPr>
            <p:ph idx="1"/>
          </p:nvPr>
        </p:nvSpPr>
        <p:spPr>
          <a:xfrm>
            <a:off x="628650" y="1825625"/>
            <a:ext cx="7886700" cy="1208520"/>
          </a:xfrm>
        </p:spPr>
        <p:txBody>
          <a:bodyPr>
            <a:normAutofit fontScale="85000" lnSpcReduction="10000"/>
          </a:bodyPr>
          <a:lstStyle/>
          <a:p>
            <a:r>
              <a:rPr lang="en-US" altLang="zh-TW" dirty="0" smtClean="0"/>
              <a:t>"</a:t>
            </a:r>
            <a:r>
              <a:rPr lang="en-US" altLang="zh-TW" dirty="0" err="1" smtClean="0"/>
              <a:t>mvn</a:t>
            </a:r>
            <a:r>
              <a:rPr lang="en-US" altLang="zh-TW" dirty="0" smtClean="0"/>
              <a:t> </a:t>
            </a:r>
            <a:r>
              <a:rPr lang="en-US" altLang="zh-TW" dirty="0" err="1" smtClean="0"/>
              <a:t>dependency:tree</a:t>
            </a:r>
            <a:r>
              <a:rPr lang="en-US" altLang="zh-TW" dirty="0" smtClean="0"/>
              <a:t>" </a:t>
            </a:r>
            <a:r>
              <a:rPr lang="zh-TW" altLang="en-US" dirty="0" smtClean="0"/>
              <a:t>來</a:t>
            </a:r>
            <a:r>
              <a:rPr lang="zh-TW" altLang="en-US" dirty="0"/>
              <a:t>找出</a:t>
            </a:r>
            <a:r>
              <a:rPr lang="en-US" altLang="zh-TW" dirty="0"/>
              <a:t>dependency</a:t>
            </a:r>
            <a:r>
              <a:rPr lang="zh-TW" altLang="en-US" dirty="0"/>
              <a:t>的引用關</a:t>
            </a:r>
            <a:r>
              <a:rPr lang="zh-TW" altLang="en-US" dirty="0" smtClean="0"/>
              <a:t>系</a:t>
            </a:r>
            <a:endParaRPr lang="en-US" altLang="zh-TW" dirty="0" smtClean="0"/>
          </a:p>
          <a:p>
            <a:r>
              <a:rPr lang="zh-TW" altLang="en-US" dirty="0"/>
              <a:t>讓</a:t>
            </a:r>
            <a:r>
              <a:rPr lang="en-US" altLang="zh-TW" dirty="0"/>
              <a:t>spring-security-core</a:t>
            </a:r>
            <a:r>
              <a:rPr lang="zh-TW" altLang="en-US" dirty="0"/>
              <a:t>排除引用 </a:t>
            </a:r>
            <a:r>
              <a:rPr lang="en-US" altLang="zh-TW" dirty="0" err="1"/>
              <a:t>org.springframework.core</a:t>
            </a:r>
            <a:r>
              <a:rPr lang="en-US" altLang="zh-TW" dirty="0"/>
              <a:t> 3.0.3</a:t>
            </a:r>
            <a:r>
              <a:rPr lang="zh-TW" altLang="en-US" dirty="0"/>
              <a:t>版，設定如下：</a:t>
            </a:r>
            <a:endParaRPr lang="en-US" altLang="zh-TW" dirty="0" smtClean="0"/>
          </a:p>
          <a:p>
            <a:endParaRPr lang="zh-TW" altLang="en-US" dirty="0"/>
          </a:p>
        </p:txBody>
      </p:sp>
      <p:sp>
        <p:nvSpPr>
          <p:cNvPr id="5" name="矩形 4"/>
          <p:cNvSpPr/>
          <p:nvPr/>
        </p:nvSpPr>
        <p:spPr>
          <a:xfrm>
            <a:off x="1361208" y="3034145"/>
            <a:ext cx="7304809" cy="3970318"/>
          </a:xfrm>
          <a:prstGeom prst="rect">
            <a:avLst/>
          </a:prstGeom>
        </p:spPr>
        <p:txBody>
          <a:bodyPr wrap="square">
            <a:spAutoFit/>
          </a:bodyPr>
          <a:lstStyle/>
          <a:p>
            <a:r>
              <a:rPr lang="en-US" altLang="zh-TW" sz="1400" dirty="0"/>
              <a:t> &lt;dependencies&gt;</a:t>
            </a:r>
          </a:p>
          <a:p>
            <a:r>
              <a:rPr lang="en-US" altLang="zh-TW" sz="1400" dirty="0"/>
              <a:t>        &lt;dependency&gt;</a:t>
            </a:r>
          </a:p>
          <a:p>
            <a:r>
              <a:rPr lang="en-US" altLang="zh-TW" sz="1400" dirty="0"/>
              <a:t>            &lt;</a:t>
            </a:r>
            <a:r>
              <a:rPr lang="en-US" altLang="zh-TW" sz="1400" dirty="0" err="1"/>
              <a:t>groupId</a:t>
            </a:r>
            <a:r>
              <a:rPr lang="en-US" altLang="zh-TW" sz="1400" dirty="0"/>
              <a:t>&gt;</a:t>
            </a:r>
            <a:r>
              <a:rPr lang="en-US" altLang="zh-TW" sz="1400" dirty="0" err="1"/>
              <a:t>org.springframework</a:t>
            </a:r>
            <a:r>
              <a:rPr lang="en-US" altLang="zh-TW" sz="1400" dirty="0"/>
              <a:t>&lt;/</a:t>
            </a:r>
            <a:r>
              <a:rPr lang="en-US" altLang="zh-TW" sz="1400" dirty="0" err="1"/>
              <a:t>groupId</a:t>
            </a:r>
            <a:r>
              <a:rPr lang="en-US" altLang="zh-TW" sz="1400" dirty="0"/>
              <a:t>&gt;</a:t>
            </a:r>
          </a:p>
          <a:p>
            <a:r>
              <a:rPr lang="en-US" altLang="zh-TW" sz="1400" dirty="0"/>
              <a:t>            &lt;</a:t>
            </a:r>
            <a:r>
              <a:rPr lang="en-US" altLang="zh-TW" sz="1400" dirty="0" err="1"/>
              <a:t>artifactId</a:t>
            </a:r>
            <a:r>
              <a:rPr lang="en-US" altLang="zh-TW" sz="1400" dirty="0"/>
              <a:t>&gt;</a:t>
            </a:r>
            <a:r>
              <a:rPr lang="en-US" altLang="zh-TW" sz="1400" dirty="0" err="1"/>
              <a:t>org.springframework.core</a:t>
            </a:r>
            <a:r>
              <a:rPr lang="en-US" altLang="zh-TW" sz="1400" dirty="0"/>
              <a:t>&lt;/</a:t>
            </a:r>
            <a:r>
              <a:rPr lang="en-US" altLang="zh-TW" sz="1400" dirty="0" err="1"/>
              <a:t>artifactId</a:t>
            </a:r>
            <a:r>
              <a:rPr lang="en-US" altLang="zh-TW" sz="1400" dirty="0"/>
              <a:t>&gt;</a:t>
            </a:r>
          </a:p>
          <a:p>
            <a:r>
              <a:rPr lang="en-US" altLang="zh-TW" sz="1400" dirty="0"/>
              <a:t>            &lt;version&gt;3.0.5.RELEASE&lt;/version&gt;</a:t>
            </a:r>
          </a:p>
          <a:p>
            <a:r>
              <a:rPr lang="en-US" altLang="zh-TW" sz="1400" dirty="0"/>
              <a:t>        &lt;/dependency&gt;</a:t>
            </a:r>
          </a:p>
          <a:p>
            <a:r>
              <a:rPr lang="en-US" altLang="zh-TW" sz="1400" dirty="0"/>
              <a:t>        &lt;dependency&gt;</a:t>
            </a:r>
          </a:p>
          <a:p>
            <a:r>
              <a:rPr lang="en-US" altLang="zh-TW" sz="1400" dirty="0"/>
              <a:t>            &lt;</a:t>
            </a:r>
            <a:r>
              <a:rPr lang="en-US" altLang="zh-TW" sz="1400" dirty="0" err="1"/>
              <a:t>groupId</a:t>
            </a:r>
            <a:r>
              <a:rPr lang="en-US" altLang="zh-TW" sz="1400" dirty="0"/>
              <a:t>&gt;</a:t>
            </a:r>
            <a:r>
              <a:rPr lang="en-US" altLang="zh-TW" sz="1400" dirty="0" err="1"/>
              <a:t>org.springframework</a:t>
            </a:r>
            <a:r>
              <a:rPr lang="en-US" altLang="zh-TW" sz="1400" dirty="0"/>
              <a:t>&lt;/</a:t>
            </a:r>
            <a:r>
              <a:rPr lang="en-US" altLang="zh-TW" sz="1400" dirty="0" err="1"/>
              <a:t>groupId</a:t>
            </a:r>
            <a:r>
              <a:rPr lang="en-US" altLang="zh-TW" sz="1400" dirty="0"/>
              <a:t>&gt;</a:t>
            </a:r>
          </a:p>
          <a:p>
            <a:r>
              <a:rPr lang="en-US" altLang="zh-TW" sz="1400" dirty="0"/>
              <a:t>            &lt;</a:t>
            </a:r>
            <a:r>
              <a:rPr lang="en-US" altLang="zh-TW" sz="1400" dirty="0" err="1"/>
              <a:t>artifactId</a:t>
            </a:r>
            <a:r>
              <a:rPr lang="en-US" altLang="zh-TW" sz="1400" dirty="0"/>
              <a:t>&gt;spring-security-core&lt;/</a:t>
            </a:r>
            <a:r>
              <a:rPr lang="en-US" altLang="zh-TW" sz="1400" dirty="0" err="1"/>
              <a:t>artifactId</a:t>
            </a:r>
            <a:r>
              <a:rPr lang="en-US" altLang="zh-TW" sz="1400" dirty="0"/>
              <a:t>&gt;</a:t>
            </a:r>
          </a:p>
          <a:p>
            <a:r>
              <a:rPr lang="en-US" altLang="zh-TW" sz="1400" dirty="0"/>
              <a:t>            &lt;version&gt;3.0.5.RELEASE&lt;/version&gt;</a:t>
            </a:r>
          </a:p>
          <a:p>
            <a:r>
              <a:rPr lang="en-US" altLang="zh-TW" sz="1400" dirty="0">
                <a:solidFill>
                  <a:srgbClr val="FF0000"/>
                </a:solidFill>
              </a:rPr>
              <a:t>            &lt;exclusions&gt;</a:t>
            </a:r>
          </a:p>
          <a:p>
            <a:r>
              <a:rPr lang="en-US" altLang="zh-TW" sz="1400" dirty="0">
                <a:solidFill>
                  <a:srgbClr val="FF0000"/>
                </a:solidFill>
              </a:rPr>
              <a:t>                &lt;exclusion&gt;</a:t>
            </a:r>
          </a:p>
          <a:p>
            <a:r>
              <a:rPr lang="en-US" altLang="zh-TW" sz="1400" dirty="0">
                <a:solidFill>
                  <a:srgbClr val="FF0000"/>
                </a:solidFill>
              </a:rPr>
              <a:t>                    &lt;</a:t>
            </a:r>
            <a:r>
              <a:rPr lang="en-US" altLang="zh-TW" sz="1400" dirty="0" err="1">
                <a:solidFill>
                  <a:srgbClr val="FF0000"/>
                </a:solidFill>
              </a:rPr>
              <a:t>groupId</a:t>
            </a:r>
            <a:r>
              <a:rPr lang="en-US" altLang="zh-TW" sz="1400" dirty="0">
                <a:solidFill>
                  <a:srgbClr val="FF0000"/>
                </a:solidFill>
              </a:rPr>
              <a:t>&gt;</a:t>
            </a:r>
            <a:r>
              <a:rPr lang="en-US" altLang="zh-TW" sz="1400" dirty="0" err="1">
                <a:solidFill>
                  <a:srgbClr val="FF0000"/>
                </a:solidFill>
              </a:rPr>
              <a:t>org.springframework</a:t>
            </a:r>
            <a:r>
              <a:rPr lang="en-US" altLang="zh-TW" sz="1400" dirty="0">
                <a:solidFill>
                  <a:srgbClr val="FF0000"/>
                </a:solidFill>
              </a:rPr>
              <a:t>&lt;/</a:t>
            </a:r>
            <a:r>
              <a:rPr lang="en-US" altLang="zh-TW" sz="1400" dirty="0" err="1">
                <a:solidFill>
                  <a:srgbClr val="FF0000"/>
                </a:solidFill>
              </a:rPr>
              <a:t>groupId</a:t>
            </a:r>
            <a:r>
              <a:rPr lang="en-US" altLang="zh-TW" sz="1400" dirty="0">
                <a:solidFill>
                  <a:srgbClr val="FF0000"/>
                </a:solidFill>
              </a:rPr>
              <a:t>&gt;</a:t>
            </a:r>
          </a:p>
          <a:p>
            <a:r>
              <a:rPr lang="en-US" altLang="zh-TW" sz="1400" dirty="0">
                <a:solidFill>
                  <a:srgbClr val="FF0000"/>
                </a:solidFill>
              </a:rPr>
              <a:t>                    &lt;</a:t>
            </a:r>
            <a:r>
              <a:rPr lang="en-US" altLang="zh-TW" sz="1400" dirty="0" err="1">
                <a:solidFill>
                  <a:srgbClr val="FF0000"/>
                </a:solidFill>
              </a:rPr>
              <a:t>artifactId</a:t>
            </a:r>
            <a:r>
              <a:rPr lang="en-US" altLang="zh-TW" sz="1400" dirty="0">
                <a:solidFill>
                  <a:srgbClr val="FF0000"/>
                </a:solidFill>
              </a:rPr>
              <a:t>&gt;</a:t>
            </a:r>
            <a:r>
              <a:rPr lang="en-US" altLang="zh-TW" sz="1400" dirty="0" err="1">
                <a:solidFill>
                  <a:srgbClr val="FF0000"/>
                </a:solidFill>
              </a:rPr>
              <a:t>org.springframework.core</a:t>
            </a:r>
            <a:r>
              <a:rPr lang="en-US" altLang="zh-TW" sz="1400" dirty="0">
                <a:solidFill>
                  <a:srgbClr val="FF0000"/>
                </a:solidFill>
              </a:rPr>
              <a:t>&lt;/</a:t>
            </a:r>
            <a:r>
              <a:rPr lang="en-US" altLang="zh-TW" sz="1400" dirty="0" err="1">
                <a:solidFill>
                  <a:srgbClr val="FF0000"/>
                </a:solidFill>
              </a:rPr>
              <a:t>artifactId</a:t>
            </a:r>
            <a:r>
              <a:rPr lang="en-US" altLang="zh-TW" sz="1400" dirty="0">
                <a:solidFill>
                  <a:srgbClr val="FF0000"/>
                </a:solidFill>
              </a:rPr>
              <a:t>&gt;</a:t>
            </a:r>
          </a:p>
          <a:p>
            <a:r>
              <a:rPr lang="en-US" altLang="zh-TW" sz="1400" dirty="0">
                <a:solidFill>
                  <a:srgbClr val="FF0000"/>
                </a:solidFill>
              </a:rPr>
              <a:t>                &lt;/exclusion&gt;</a:t>
            </a:r>
          </a:p>
          <a:p>
            <a:r>
              <a:rPr lang="en-US" altLang="zh-TW" sz="1400" dirty="0">
                <a:solidFill>
                  <a:srgbClr val="FF0000"/>
                </a:solidFill>
              </a:rPr>
              <a:t>            &lt;/exclusions&gt;</a:t>
            </a:r>
          </a:p>
          <a:p>
            <a:r>
              <a:rPr lang="en-US" altLang="zh-TW" sz="1400" dirty="0"/>
              <a:t>        &lt;/dependency&gt;</a:t>
            </a:r>
          </a:p>
          <a:p>
            <a:r>
              <a:rPr lang="en-US" altLang="zh-TW" sz="1400" dirty="0"/>
              <a:t>    &lt;dependencies&gt;</a:t>
            </a:r>
            <a:endParaRPr lang="zh-TW" altLang="en-US" sz="1400" dirty="0"/>
          </a:p>
        </p:txBody>
      </p:sp>
    </p:spTree>
    <p:extLst>
      <p:ext uri="{BB962C8B-B14F-4D97-AF65-F5344CB8AC3E}">
        <p14:creationId xmlns:p14="http://schemas.microsoft.com/office/powerpoint/2010/main" val="394182998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最新版本</a:t>
            </a:r>
            <a:r>
              <a:rPr lang="zh-TW" altLang="en-US" b="1" dirty="0" smtClean="0"/>
              <a:t>檢查</a:t>
            </a:r>
            <a:endParaRPr lang="zh-TW" altLang="en-US" dirty="0"/>
          </a:p>
        </p:txBody>
      </p:sp>
      <p:sp>
        <p:nvSpPr>
          <p:cNvPr id="3" name="內容版面配置區 2"/>
          <p:cNvSpPr>
            <a:spLocks noGrp="1"/>
          </p:cNvSpPr>
          <p:nvPr>
            <p:ph idx="1"/>
          </p:nvPr>
        </p:nvSpPr>
        <p:spPr/>
        <p:txBody>
          <a:bodyPr/>
          <a:lstStyle/>
          <a:p>
            <a:r>
              <a:rPr lang="en-US" altLang="zh-TW" dirty="0"/>
              <a:t>"</a:t>
            </a:r>
            <a:r>
              <a:rPr lang="en-US" altLang="zh-TW" dirty="0" err="1"/>
              <a:t>mvn</a:t>
            </a:r>
            <a:r>
              <a:rPr lang="en-US" altLang="zh-TW" dirty="0"/>
              <a:t> </a:t>
            </a:r>
            <a:r>
              <a:rPr lang="en-US" altLang="zh-TW" dirty="0" err="1"/>
              <a:t>versions:display-dependency-updates</a:t>
            </a:r>
            <a:r>
              <a:rPr lang="en-US" altLang="zh-TW" dirty="0"/>
              <a:t>" </a:t>
            </a:r>
            <a:r>
              <a:rPr lang="zh-TW" altLang="en-US" dirty="0"/>
              <a:t>檢查使用的函式庫有那些更新的版本 </a:t>
            </a:r>
          </a:p>
          <a:p>
            <a:endParaRPr lang="zh-TW" altLang="en-US" dirty="0"/>
          </a:p>
          <a:p>
            <a:r>
              <a:rPr lang="en-US" altLang="zh-TW" dirty="0"/>
              <a:t>"</a:t>
            </a:r>
            <a:r>
              <a:rPr lang="en-US" altLang="zh-TW" dirty="0" err="1"/>
              <a:t>mvn</a:t>
            </a:r>
            <a:r>
              <a:rPr lang="en-US" altLang="zh-TW" dirty="0"/>
              <a:t> </a:t>
            </a:r>
            <a:r>
              <a:rPr lang="en-US" altLang="zh-TW" dirty="0" err="1"/>
              <a:t>versions:display-plugin-updates</a:t>
            </a:r>
            <a:r>
              <a:rPr lang="en-US" altLang="zh-TW" dirty="0"/>
              <a:t>" </a:t>
            </a:r>
            <a:r>
              <a:rPr lang="zh-TW" altLang="en-US" dirty="0"/>
              <a:t>檢查使用的</a:t>
            </a:r>
            <a:r>
              <a:rPr lang="en-US" altLang="zh-TW" dirty="0"/>
              <a:t>Plugin</a:t>
            </a:r>
            <a:r>
              <a:rPr lang="zh-TW" altLang="en-US" dirty="0"/>
              <a:t>有那些更新的版本 </a:t>
            </a:r>
          </a:p>
        </p:txBody>
      </p:sp>
    </p:spTree>
    <p:extLst>
      <p:ext uri="{BB962C8B-B14F-4D97-AF65-F5344CB8AC3E}">
        <p14:creationId xmlns:p14="http://schemas.microsoft.com/office/powerpoint/2010/main" val="411102224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327768849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28747581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Project modularization </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878041" y="2552088"/>
            <a:ext cx="4460413" cy="2468709"/>
          </a:xfrm>
          <a:prstGeom prst="rect">
            <a:avLst/>
          </a:prstGeom>
        </p:spPr>
      </p:pic>
    </p:spTree>
    <p:extLst>
      <p:ext uri="{BB962C8B-B14F-4D97-AF65-F5344CB8AC3E}">
        <p14:creationId xmlns:p14="http://schemas.microsoft.com/office/powerpoint/2010/main" val="549708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1BCBDC-616B-4DF2-BAC1-80D16C0789EB}"/>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7E5291F3-8FEA-41E4-A950-B9FFF648DD80}"/>
              </a:ext>
            </a:extLst>
          </p:cNvPr>
          <p:cNvSpPr>
            <a:spLocks noGrp="1"/>
          </p:cNvSpPr>
          <p:nvPr>
            <p:ph idx="1"/>
          </p:nvPr>
        </p:nvSpPr>
        <p:spPr/>
        <p:txBody>
          <a:bodyPr>
            <a:normAutofit/>
          </a:bodyPr>
          <a:lstStyle/>
          <a:p>
            <a:r>
              <a:rPr lang="en-US" altLang="zh-TW" dirty="0"/>
              <a:t>There are always </a:t>
            </a:r>
            <a:r>
              <a:rPr lang="en-US" altLang="zh-TW" b="1" dirty="0"/>
              <a:t>pre</a:t>
            </a:r>
            <a:r>
              <a:rPr lang="en-US" altLang="zh-TW" dirty="0"/>
              <a:t> and </a:t>
            </a:r>
            <a:r>
              <a:rPr lang="en-US" altLang="zh-TW" b="1" dirty="0"/>
              <a:t>post</a:t>
            </a:r>
            <a:r>
              <a:rPr lang="en-US" altLang="zh-TW" dirty="0"/>
              <a:t> phases to register </a:t>
            </a:r>
            <a:r>
              <a:rPr lang="en-US" altLang="zh-TW" b="1" dirty="0"/>
              <a:t>goals</a:t>
            </a:r>
            <a:r>
              <a:rPr lang="en-US" altLang="zh-TW" dirty="0"/>
              <a:t>, which must run prior to, or after a particular phase.</a:t>
            </a:r>
          </a:p>
          <a:p>
            <a:r>
              <a:rPr lang="en-US" altLang="zh-TW" dirty="0"/>
              <a:t>When Maven starts building a project, it steps through a defined sequence of phases and executes goals, which are registered with each phase.</a:t>
            </a:r>
          </a:p>
          <a:p>
            <a:r>
              <a:rPr lang="en-US" altLang="zh-TW" dirty="0"/>
              <a:t>Maven has the following three standard lifecycles −</a:t>
            </a:r>
          </a:p>
          <a:p>
            <a:pPr lvl="1"/>
            <a:r>
              <a:rPr lang="en-US" altLang="zh-TW" dirty="0"/>
              <a:t>clean</a:t>
            </a:r>
          </a:p>
          <a:p>
            <a:pPr lvl="1"/>
            <a:r>
              <a:rPr lang="en-US" altLang="zh-TW" dirty="0"/>
              <a:t>default(or build)</a:t>
            </a:r>
          </a:p>
          <a:p>
            <a:pPr lvl="1"/>
            <a:r>
              <a:rPr lang="en-US" altLang="zh-TW" dirty="0"/>
              <a:t>site</a:t>
            </a:r>
          </a:p>
          <a:p>
            <a:endParaRPr lang="zh-TW" altLang="en-US" dirty="0"/>
          </a:p>
        </p:txBody>
      </p:sp>
    </p:spTree>
    <p:extLst>
      <p:ext uri="{BB962C8B-B14F-4D97-AF65-F5344CB8AC3E}">
        <p14:creationId xmlns:p14="http://schemas.microsoft.com/office/powerpoint/2010/main" val="396433753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628650" y="1825624"/>
            <a:ext cx="7886700" cy="4959639"/>
          </a:xfrm>
        </p:spPr>
        <p:txBody>
          <a:bodyPr>
            <a:normAutofit fontScale="85000" lnSpcReduction="20000"/>
          </a:bodyPr>
          <a:lstStyle/>
          <a:p>
            <a:r>
              <a:rPr lang="en-US" altLang="zh-TW" dirty="0"/>
              <a:t>parent </a:t>
            </a:r>
            <a:r>
              <a:rPr lang="en-US" altLang="zh-TW" dirty="0" smtClean="0"/>
              <a:t>project</a:t>
            </a:r>
          </a:p>
          <a:p>
            <a:pPr lvl="1"/>
            <a:r>
              <a:rPr lang="en-US" altLang="zh-TW" dirty="0" smtClean="0"/>
              <a:t>set </a:t>
            </a:r>
            <a:r>
              <a:rPr lang="en-US" altLang="zh-TW" dirty="0"/>
              <a:t>the value of packaging to </a:t>
            </a:r>
            <a:r>
              <a:rPr lang="en-US" altLang="zh-TW" dirty="0" err="1" smtClean="0"/>
              <a:t>pom</a:t>
            </a:r>
            <a:endParaRPr lang="en-US" altLang="zh-TW" dirty="0" smtClean="0"/>
          </a:p>
          <a:p>
            <a:pPr lvl="1"/>
            <a:endParaRPr lang="en-US" altLang="zh-TW" dirty="0" smtClean="0"/>
          </a:p>
          <a:p>
            <a:pPr lvl="1"/>
            <a:endParaRPr lang="en-US" altLang="zh-TW" dirty="0"/>
          </a:p>
          <a:p>
            <a:pPr lvl="1"/>
            <a:endParaRPr lang="en-US" altLang="zh-TW" dirty="0" smtClean="0"/>
          </a:p>
          <a:p>
            <a:pPr lvl="1"/>
            <a:endParaRPr lang="en-US" altLang="zh-TW" dirty="0"/>
          </a:p>
          <a:p>
            <a:pPr lvl="1"/>
            <a:endParaRPr lang="en-US" altLang="zh-TW" dirty="0" smtClean="0"/>
          </a:p>
          <a:p>
            <a:pPr lvl="1"/>
            <a:endParaRPr lang="en-US" altLang="zh-TW" dirty="0"/>
          </a:p>
          <a:p>
            <a:pPr lvl="1"/>
            <a:endParaRPr lang="en-US" altLang="zh-TW" dirty="0" smtClean="0"/>
          </a:p>
          <a:p>
            <a:pPr lvl="1"/>
            <a:endParaRPr lang="en-US" altLang="zh-TW" dirty="0"/>
          </a:p>
          <a:p>
            <a:pPr lvl="1"/>
            <a:endParaRPr lang="en-US" altLang="zh-TW" dirty="0" smtClean="0"/>
          </a:p>
          <a:p>
            <a:pPr lvl="1"/>
            <a:endParaRPr lang="en-US" altLang="zh-TW" dirty="0"/>
          </a:p>
          <a:p>
            <a:pPr lvl="1"/>
            <a:endParaRPr lang="en-US" altLang="zh-TW" dirty="0" smtClean="0"/>
          </a:p>
          <a:p>
            <a:pPr lvl="1"/>
            <a:r>
              <a:rPr lang="en-US" altLang="zh-TW" dirty="0" smtClean="0"/>
              <a:t>navigate </a:t>
            </a:r>
            <a:r>
              <a:rPr lang="en-US" altLang="zh-TW" dirty="0"/>
              <a:t>to the parent </a:t>
            </a:r>
            <a:r>
              <a:rPr lang="en-US" altLang="zh-TW" dirty="0" smtClean="0"/>
              <a:t>POM directory</a:t>
            </a:r>
            <a:r>
              <a:rPr lang="en-US" altLang="zh-TW" dirty="0"/>
              <a:t>, and run the following command:</a:t>
            </a:r>
            <a:br>
              <a:rPr lang="en-US" altLang="zh-TW" dirty="0"/>
            </a:br>
            <a:r>
              <a:rPr lang="en-US" altLang="zh-TW" b="1" dirty="0"/>
              <a:t>$ </a:t>
            </a:r>
            <a:r>
              <a:rPr lang="en-US" altLang="zh-TW" b="1" dirty="0" err="1"/>
              <a:t>mvn</a:t>
            </a:r>
            <a:r>
              <a:rPr lang="en-US" altLang="zh-TW" b="1" dirty="0"/>
              <a:t> </a:t>
            </a:r>
            <a:r>
              <a:rPr lang="en-US" altLang="zh-TW" b="1" dirty="0" err="1"/>
              <a:t>archetype:generate</a:t>
            </a:r>
            <a:r>
              <a:rPr lang="en-US" altLang="zh-TW" dirty="0"/>
              <a:t> </a:t>
            </a:r>
            <a:br>
              <a:rPr lang="en-US" altLang="zh-TW" dirty="0"/>
            </a:br>
            <a:r>
              <a:rPr lang="en-US" altLang="zh-TW" dirty="0"/>
              <a:t/>
            </a:r>
            <a:br>
              <a:rPr lang="en-US" altLang="zh-TW" dirty="0"/>
            </a:br>
            <a:endParaRPr lang="zh-TW" altLang="en-US" dirty="0"/>
          </a:p>
        </p:txBody>
      </p:sp>
      <p:sp>
        <p:nvSpPr>
          <p:cNvPr id="4" name="矩形 3"/>
          <p:cNvSpPr/>
          <p:nvPr/>
        </p:nvSpPr>
        <p:spPr>
          <a:xfrm>
            <a:off x="1381991" y="2432818"/>
            <a:ext cx="5922818" cy="2677656"/>
          </a:xfrm>
          <a:prstGeom prst="rect">
            <a:avLst/>
          </a:prstGeom>
        </p:spPr>
        <p:txBody>
          <a:bodyPr wrap="square">
            <a:spAutoFit/>
          </a:bodyPr>
          <a:lstStyle/>
          <a:p>
            <a:r>
              <a:rPr lang="en-US" altLang="zh-TW" sz="1400" dirty="0">
                <a:solidFill>
                  <a:srgbClr val="000000"/>
                </a:solidFill>
                <a:latin typeface="+mn-ea"/>
              </a:rPr>
              <a:t>&lt;?xml version="1.0" encoding="UTF-8"?&gt;</a:t>
            </a:r>
            <a:br>
              <a:rPr lang="en-US" altLang="zh-TW" sz="1400" dirty="0">
                <a:solidFill>
                  <a:srgbClr val="000000"/>
                </a:solidFill>
                <a:latin typeface="+mn-ea"/>
              </a:rPr>
            </a:br>
            <a:r>
              <a:rPr lang="en-US" altLang="zh-TW" sz="1400" dirty="0">
                <a:solidFill>
                  <a:srgbClr val="000000"/>
                </a:solidFill>
                <a:latin typeface="+mn-ea"/>
              </a:rPr>
              <a:t>&lt;project </a:t>
            </a:r>
            <a:r>
              <a:rPr lang="en-US" altLang="zh-TW" sz="1400" dirty="0" err="1" smtClean="0">
                <a:solidFill>
                  <a:srgbClr val="000000"/>
                </a:solidFill>
                <a:latin typeface="+mn-ea"/>
              </a:rPr>
              <a:t>xmlns</a:t>
            </a:r>
            <a:r>
              <a:rPr lang="en-US" altLang="zh-TW" sz="1400" dirty="0" smtClean="0">
                <a:solidFill>
                  <a:srgbClr val="000000"/>
                </a:solidFill>
                <a:latin typeface="+mn-ea"/>
              </a:rPr>
              <a:t>="http</a:t>
            </a:r>
            <a:r>
              <a:rPr lang="en-US" altLang="zh-TW" sz="1400" dirty="0">
                <a:solidFill>
                  <a:srgbClr val="000000"/>
                </a:solidFill>
                <a:latin typeface="+mn-ea"/>
              </a:rPr>
              <a:t>://</a:t>
            </a:r>
            <a:r>
              <a:rPr lang="en-US" altLang="zh-TW" sz="1400" dirty="0" smtClean="0">
                <a:solidFill>
                  <a:srgbClr val="000000"/>
                </a:solidFill>
                <a:latin typeface="+mn-ea"/>
              </a:rPr>
              <a:t>maven.apache.org/POM/4.0.0" </a:t>
            </a:r>
            <a:r>
              <a:rPr lang="en-US" altLang="zh-TW" sz="1400" dirty="0" err="1" smtClean="0">
                <a:solidFill>
                  <a:srgbClr val="000000"/>
                </a:solidFill>
                <a:latin typeface="+mn-ea"/>
              </a:rPr>
              <a:t>xmlns:xsi</a:t>
            </a:r>
            <a:r>
              <a:rPr lang="en-US" altLang="zh-TW" sz="1400" dirty="0">
                <a:solidFill>
                  <a:srgbClr val="000000"/>
                </a:solidFill>
                <a:latin typeface="+mn-ea"/>
              </a:rPr>
              <a:t>="http://www.w3.org/2001/XMLSchema-instance"</a:t>
            </a:r>
            <a:r>
              <a:rPr lang="en-US" altLang="zh-TW" sz="1400" dirty="0">
                <a:latin typeface="+mn-ea"/>
              </a:rPr>
              <a:t> </a:t>
            </a:r>
            <a:r>
              <a:rPr lang="en-US" altLang="zh-TW" sz="1400" dirty="0" err="1" smtClean="0">
                <a:latin typeface="+mn-ea"/>
              </a:rPr>
              <a:t>xsi:schemaLocation</a:t>
            </a:r>
            <a:r>
              <a:rPr lang="en-US" altLang="zh-TW" sz="1400" dirty="0">
                <a:latin typeface="+mn-ea"/>
              </a:rPr>
              <a:t>="http://</a:t>
            </a:r>
            <a:r>
              <a:rPr lang="en-US" altLang="zh-TW" sz="1400" dirty="0" smtClean="0">
                <a:latin typeface="+mn-ea"/>
              </a:rPr>
              <a:t>maven.apache.org/POM/4.0.0 http</a:t>
            </a:r>
            <a:r>
              <a:rPr lang="en-US" altLang="zh-TW" sz="1400" dirty="0">
                <a:latin typeface="+mn-ea"/>
              </a:rPr>
              <a:t>://maven.apache.org/xsd/maven-4.0.0.xsd</a:t>
            </a:r>
            <a:r>
              <a:rPr lang="en-US" altLang="zh-TW" sz="1400" dirty="0" smtClean="0">
                <a:latin typeface="+mn-ea"/>
              </a:rPr>
              <a:t>"&gt;</a:t>
            </a:r>
            <a:r>
              <a:rPr lang="en-US" altLang="zh-TW" sz="1400" dirty="0">
                <a:latin typeface="+mn-ea"/>
              </a:rPr>
              <a:t/>
            </a:r>
            <a:br>
              <a:rPr lang="en-US" altLang="zh-TW" sz="1400" dirty="0">
                <a:latin typeface="+mn-ea"/>
              </a:rPr>
            </a:br>
            <a:r>
              <a:rPr lang="en-US" altLang="zh-TW" sz="1400" dirty="0" smtClean="0">
                <a:latin typeface="+mn-ea"/>
              </a:rPr>
              <a:t>   &lt;</a:t>
            </a:r>
            <a:r>
              <a:rPr lang="en-US" altLang="zh-TW" sz="1400" dirty="0" err="1">
                <a:latin typeface="+mn-ea"/>
              </a:rPr>
              <a:t>modelVersion</a:t>
            </a:r>
            <a:r>
              <a:rPr lang="en-US" altLang="zh-TW" sz="1400" dirty="0">
                <a:latin typeface="+mn-ea"/>
              </a:rPr>
              <a:t>&gt;4.0.0&lt;/</a:t>
            </a:r>
            <a:r>
              <a:rPr lang="en-US" altLang="zh-TW" sz="1400" dirty="0" err="1">
                <a:latin typeface="+mn-ea"/>
              </a:rPr>
              <a:t>modelVersion</a:t>
            </a:r>
            <a:r>
              <a:rPr lang="en-US" altLang="zh-TW" sz="1400" dirty="0">
                <a:latin typeface="+mn-ea"/>
              </a:rPr>
              <a:t>&gt;</a:t>
            </a:r>
            <a:br>
              <a:rPr lang="en-US" altLang="zh-TW" sz="1400" dirty="0">
                <a:latin typeface="+mn-ea"/>
              </a:rPr>
            </a:br>
            <a:r>
              <a:rPr lang="en-US" altLang="zh-TW" sz="1400" dirty="0" smtClean="0">
                <a:latin typeface="+mn-ea"/>
              </a:rPr>
              <a:t>   &lt;</a:t>
            </a:r>
            <a:r>
              <a:rPr lang="en-US" altLang="zh-TW" sz="1400" dirty="0" err="1">
                <a:latin typeface="+mn-ea"/>
              </a:rPr>
              <a:t>groupId</a:t>
            </a:r>
            <a:r>
              <a:rPr lang="en-US" altLang="zh-TW" sz="1400" dirty="0">
                <a:latin typeface="+mn-ea"/>
              </a:rPr>
              <a:t>&gt;</a:t>
            </a:r>
            <a:r>
              <a:rPr lang="en-US" altLang="zh-TW" sz="1400" dirty="0" err="1">
                <a:latin typeface="+mn-ea"/>
              </a:rPr>
              <a:t>net.srirangan.packt.maven</a:t>
            </a:r>
            <a:r>
              <a:rPr lang="en-US" altLang="zh-TW" sz="1400" dirty="0">
                <a:latin typeface="+mn-ea"/>
              </a:rPr>
              <a:t>&lt;/</a:t>
            </a:r>
            <a:r>
              <a:rPr lang="en-US" altLang="zh-TW" sz="1400" dirty="0" err="1">
                <a:latin typeface="+mn-ea"/>
              </a:rPr>
              <a:t>groupId</a:t>
            </a:r>
            <a:r>
              <a:rPr lang="en-US" altLang="zh-TW" sz="1400" dirty="0">
                <a:latin typeface="+mn-ea"/>
              </a:rPr>
              <a:t>&gt;</a:t>
            </a:r>
            <a:br>
              <a:rPr lang="en-US" altLang="zh-TW" sz="1400" dirty="0">
                <a:latin typeface="+mn-ea"/>
              </a:rPr>
            </a:br>
            <a:r>
              <a:rPr lang="en-US" altLang="zh-TW" sz="1400" dirty="0" smtClean="0">
                <a:latin typeface="+mn-ea"/>
              </a:rPr>
              <a:t>   &lt;</a:t>
            </a:r>
            <a:r>
              <a:rPr lang="en-US" altLang="zh-TW" sz="1400" dirty="0" err="1">
                <a:latin typeface="+mn-ea"/>
              </a:rPr>
              <a:t>artifactId</a:t>
            </a:r>
            <a:r>
              <a:rPr lang="en-US" altLang="zh-TW" sz="1400" dirty="0">
                <a:latin typeface="+mn-ea"/>
              </a:rPr>
              <a:t>&gt;</a:t>
            </a:r>
            <a:r>
              <a:rPr lang="en-US" altLang="zh-TW" sz="1400" dirty="0" err="1">
                <a:latin typeface="+mn-ea"/>
              </a:rPr>
              <a:t>TestModularApp</a:t>
            </a:r>
            <a:r>
              <a:rPr lang="en-US" altLang="zh-TW" sz="1400" dirty="0">
                <a:latin typeface="+mn-ea"/>
              </a:rPr>
              <a:t>&lt;/</a:t>
            </a:r>
            <a:r>
              <a:rPr lang="en-US" altLang="zh-TW" sz="1400" dirty="0" err="1">
                <a:latin typeface="+mn-ea"/>
              </a:rPr>
              <a:t>artifactId</a:t>
            </a:r>
            <a:r>
              <a:rPr lang="en-US" altLang="zh-TW" sz="1400" dirty="0">
                <a:latin typeface="+mn-ea"/>
              </a:rPr>
              <a:t>&gt;</a:t>
            </a:r>
            <a:br>
              <a:rPr lang="en-US" altLang="zh-TW" sz="1400" dirty="0">
                <a:latin typeface="+mn-ea"/>
              </a:rPr>
            </a:br>
            <a:r>
              <a:rPr lang="en-US" altLang="zh-TW" sz="1400" dirty="0" smtClean="0">
                <a:latin typeface="+mn-ea"/>
              </a:rPr>
              <a:t>   &lt;</a:t>
            </a:r>
            <a:r>
              <a:rPr lang="en-US" altLang="zh-TW" sz="1400" dirty="0">
                <a:latin typeface="+mn-ea"/>
              </a:rPr>
              <a:t>version&gt;1.0-SNAPSHOT&lt;/version&gt;</a:t>
            </a:r>
            <a:br>
              <a:rPr lang="en-US" altLang="zh-TW" sz="1400" dirty="0">
                <a:latin typeface="+mn-ea"/>
              </a:rPr>
            </a:br>
            <a:r>
              <a:rPr lang="en-US" altLang="zh-TW" sz="1400" dirty="0" smtClean="0">
                <a:latin typeface="+mn-ea"/>
              </a:rPr>
              <a:t>   </a:t>
            </a:r>
            <a:r>
              <a:rPr lang="en-US" altLang="zh-TW" sz="1400" b="1" dirty="0" smtClean="0">
                <a:solidFill>
                  <a:srgbClr val="FF0000"/>
                </a:solidFill>
                <a:latin typeface="+mn-ea"/>
              </a:rPr>
              <a:t>&lt;</a:t>
            </a:r>
            <a:r>
              <a:rPr lang="en-US" altLang="zh-TW" sz="1400" b="1" dirty="0">
                <a:solidFill>
                  <a:srgbClr val="FF0000"/>
                </a:solidFill>
                <a:latin typeface="+mn-ea"/>
              </a:rPr>
              <a:t>packaging&gt;</a:t>
            </a:r>
            <a:r>
              <a:rPr lang="en-US" altLang="zh-TW" sz="1400" b="1" dirty="0" err="1">
                <a:solidFill>
                  <a:srgbClr val="FF0000"/>
                </a:solidFill>
                <a:latin typeface="+mn-ea"/>
              </a:rPr>
              <a:t>pom</a:t>
            </a:r>
            <a:r>
              <a:rPr lang="en-US" altLang="zh-TW" sz="1400" b="1" dirty="0">
                <a:solidFill>
                  <a:srgbClr val="FF0000"/>
                </a:solidFill>
                <a:latin typeface="+mn-ea"/>
              </a:rPr>
              <a:t>&lt;/packaging&gt;</a:t>
            </a:r>
            <a:br>
              <a:rPr lang="en-US" altLang="zh-TW" sz="1400" b="1" dirty="0">
                <a:solidFill>
                  <a:srgbClr val="FF0000"/>
                </a:solidFill>
                <a:latin typeface="+mn-ea"/>
              </a:rPr>
            </a:br>
            <a:r>
              <a:rPr lang="en-US" altLang="zh-TW" sz="1400" dirty="0" smtClean="0">
                <a:latin typeface="+mn-ea"/>
              </a:rPr>
              <a:t>   &lt;</a:t>
            </a:r>
            <a:r>
              <a:rPr lang="en-US" altLang="zh-TW" sz="1400" dirty="0">
                <a:latin typeface="+mn-ea"/>
              </a:rPr>
              <a:t>name&gt;</a:t>
            </a:r>
            <a:r>
              <a:rPr lang="en-US" altLang="zh-TW" sz="1400" dirty="0" err="1">
                <a:latin typeface="+mn-ea"/>
              </a:rPr>
              <a:t>MyLargeModularApp</a:t>
            </a:r>
            <a:r>
              <a:rPr lang="en-US" altLang="zh-TW" sz="1400" dirty="0">
                <a:latin typeface="+mn-ea"/>
              </a:rPr>
              <a:t>&lt;/name&gt;</a:t>
            </a:r>
            <a:br>
              <a:rPr lang="en-US" altLang="zh-TW" sz="1400" dirty="0">
                <a:latin typeface="+mn-ea"/>
              </a:rPr>
            </a:br>
            <a:r>
              <a:rPr lang="en-US" altLang="zh-TW" sz="1400" dirty="0" smtClean="0">
                <a:latin typeface="+mn-ea"/>
              </a:rPr>
              <a:t>&lt;/</a:t>
            </a:r>
            <a:r>
              <a:rPr lang="en-US" altLang="zh-TW" sz="1400" dirty="0">
                <a:latin typeface="+mn-ea"/>
              </a:rPr>
              <a:t>project&gt; </a:t>
            </a:r>
            <a:endParaRPr lang="zh-TW" altLang="en-US" sz="1400" dirty="0">
              <a:latin typeface="+mn-ea"/>
            </a:endParaRPr>
          </a:p>
        </p:txBody>
      </p:sp>
    </p:spTree>
    <p:extLst>
      <p:ext uri="{BB962C8B-B14F-4D97-AF65-F5344CB8AC3E}">
        <p14:creationId xmlns:p14="http://schemas.microsoft.com/office/powerpoint/2010/main" val="352044053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After project generation, </a:t>
            </a:r>
            <a:r>
              <a:rPr lang="en-US" altLang="zh-TW" dirty="0" smtClean="0"/>
              <a:t>the </a:t>
            </a:r>
            <a:r>
              <a:rPr lang="en-US" altLang="zh-TW" dirty="0"/>
              <a:t>POM </a:t>
            </a:r>
            <a:r>
              <a:rPr lang="en-US" altLang="zh-TW" dirty="0" smtClean="0"/>
              <a:t>file </a:t>
            </a:r>
            <a:r>
              <a:rPr lang="en-US" altLang="zh-TW" dirty="0"/>
              <a:t>of the original parent project </a:t>
            </a:r>
            <a:r>
              <a:rPr lang="en-US" altLang="zh-TW" dirty="0" smtClean="0"/>
              <a:t>will be modified</a:t>
            </a:r>
            <a:r>
              <a:rPr lang="en-US" altLang="zh-TW" dirty="0"/>
              <a:t/>
            </a:r>
            <a:br>
              <a:rPr lang="en-US" altLang="zh-TW" dirty="0"/>
            </a:br>
            <a:endParaRPr lang="zh-TW" altLang="en-US" dirty="0"/>
          </a:p>
        </p:txBody>
      </p:sp>
      <p:sp>
        <p:nvSpPr>
          <p:cNvPr id="4" name="矩形 3"/>
          <p:cNvSpPr/>
          <p:nvPr/>
        </p:nvSpPr>
        <p:spPr>
          <a:xfrm>
            <a:off x="1220933" y="2760643"/>
            <a:ext cx="6229350" cy="3416320"/>
          </a:xfrm>
          <a:prstGeom prst="rect">
            <a:avLst/>
          </a:prstGeom>
        </p:spPr>
        <p:txBody>
          <a:bodyPr wrap="square">
            <a:spAutoFit/>
          </a:bodyPr>
          <a:lstStyle/>
          <a:p>
            <a:r>
              <a:rPr lang="zh-TW" altLang="en-US" sz="1400" dirty="0"/>
              <a:t>&lt;?xml version="1.0" encoding="UTF-8"?</a:t>
            </a:r>
            <a:r>
              <a:rPr lang="zh-TW" altLang="en-US" sz="1400" dirty="0" smtClean="0"/>
              <a:t>&gt;</a:t>
            </a:r>
            <a:endParaRPr lang="en-US" altLang="zh-TW" sz="1400" dirty="0" smtClean="0"/>
          </a:p>
          <a:p>
            <a:r>
              <a:rPr lang="zh-TW" altLang="en-US" sz="1400" dirty="0" smtClean="0"/>
              <a:t>&lt;project </a:t>
            </a:r>
            <a:r>
              <a:rPr lang="zh-TW" altLang="en-US" sz="1400" dirty="0"/>
              <a:t>xmlns="http://maven.apache.org/POM/4.0.0" xmlns:xsi="http://www.w3.org/2001/XMLSchema-instance" xsi:schemaLocation="http://maven.apache.org/POM/4.0.0 http://maven.apache.org/xsd/maven-4.0.0.xsd"&gt;  </a:t>
            </a:r>
            <a:r>
              <a:rPr lang="zh-TW" altLang="en-US" sz="1400" dirty="0" smtClean="0"/>
              <a:t>   </a:t>
            </a:r>
            <a:endParaRPr lang="en-US" altLang="zh-TW" sz="1400" dirty="0" smtClean="0"/>
          </a:p>
          <a:p>
            <a:r>
              <a:rPr lang="en-US" altLang="zh-TW" sz="1400" dirty="0"/>
              <a:t> </a:t>
            </a:r>
            <a:r>
              <a:rPr lang="en-US" altLang="zh-TW" sz="1400" dirty="0" smtClean="0"/>
              <a:t> </a:t>
            </a:r>
            <a:r>
              <a:rPr lang="zh-TW" altLang="en-US" sz="1400" dirty="0" smtClean="0"/>
              <a:t>&lt;modelVersion</a:t>
            </a:r>
            <a:r>
              <a:rPr lang="zh-TW" altLang="en-US" sz="1400" dirty="0"/>
              <a:t>&gt;4.0.0&lt;/modelVersion&gt;  </a:t>
            </a:r>
            <a:r>
              <a:rPr lang="zh-TW" altLang="en-US" sz="1400" dirty="0" smtClean="0"/>
              <a:t> </a:t>
            </a:r>
            <a:endParaRPr lang="en-US" altLang="zh-TW" sz="1400" dirty="0" smtClean="0"/>
          </a:p>
          <a:p>
            <a:r>
              <a:rPr lang="en-US" altLang="zh-TW" sz="1400" dirty="0"/>
              <a:t> </a:t>
            </a:r>
            <a:r>
              <a:rPr lang="en-US" altLang="zh-TW" sz="1400" dirty="0" smtClean="0"/>
              <a:t> </a:t>
            </a:r>
            <a:r>
              <a:rPr lang="zh-TW" altLang="en-US" sz="1400" dirty="0" smtClean="0"/>
              <a:t>&lt;groupId</a:t>
            </a:r>
            <a:r>
              <a:rPr lang="zh-TW" altLang="en-US" sz="1400" dirty="0"/>
              <a:t>&gt;net.srirangan.packt.maven&lt;/groupId&gt;  </a:t>
            </a:r>
            <a:r>
              <a:rPr lang="zh-TW" altLang="en-US" sz="1400" dirty="0" smtClean="0"/>
              <a:t>  </a:t>
            </a:r>
            <a:endParaRPr lang="en-US" altLang="zh-TW" sz="1400" dirty="0" smtClean="0"/>
          </a:p>
          <a:p>
            <a:r>
              <a:rPr lang="en-US" altLang="zh-TW" sz="1400" dirty="0"/>
              <a:t> </a:t>
            </a:r>
            <a:r>
              <a:rPr lang="en-US" altLang="zh-TW" sz="1400" dirty="0" smtClean="0"/>
              <a:t> </a:t>
            </a:r>
            <a:r>
              <a:rPr lang="zh-TW" altLang="en-US" sz="1400" dirty="0" smtClean="0"/>
              <a:t>&lt;artifactId</a:t>
            </a:r>
            <a:r>
              <a:rPr lang="zh-TW" altLang="en-US" sz="1400" dirty="0"/>
              <a:t>&gt;TestModularApp&lt;/artifactId</a:t>
            </a:r>
            <a:r>
              <a:rPr lang="zh-TW" altLang="en-US" sz="1400" dirty="0" smtClean="0"/>
              <a:t>&gt;</a:t>
            </a:r>
            <a:endParaRPr lang="en-US" altLang="zh-TW" sz="1400" dirty="0" smtClean="0"/>
          </a:p>
          <a:p>
            <a:r>
              <a:rPr lang="zh-TW" altLang="en-US" sz="1400" dirty="0" smtClean="0"/>
              <a:t>  </a:t>
            </a:r>
            <a:r>
              <a:rPr lang="zh-TW" altLang="en-US" sz="1400" dirty="0"/>
              <a:t>&lt;version&gt;1.0-SNAPSHOT&lt;/version&gt;  </a:t>
            </a:r>
            <a:endParaRPr lang="en-US" altLang="zh-TW" sz="1400" dirty="0" smtClean="0"/>
          </a:p>
          <a:p>
            <a:r>
              <a:rPr lang="zh-TW" altLang="en-US" sz="1400" dirty="0" smtClean="0"/>
              <a:t>  &lt;packaging</a:t>
            </a:r>
            <a:r>
              <a:rPr lang="zh-TW" altLang="en-US" sz="1400" dirty="0"/>
              <a:t>&gt;pom&lt;/packaging&gt;  </a:t>
            </a:r>
            <a:endParaRPr lang="en-US" altLang="zh-TW" sz="1400" dirty="0" smtClean="0"/>
          </a:p>
          <a:p>
            <a:r>
              <a:rPr lang="zh-TW" altLang="en-US" sz="1400" dirty="0" smtClean="0"/>
              <a:t>  &lt;name</a:t>
            </a:r>
            <a:r>
              <a:rPr lang="zh-TW" altLang="en-US" sz="1400" dirty="0"/>
              <a:t>&gt;MyLargeModularApp&lt;/name</a:t>
            </a:r>
            <a:r>
              <a:rPr lang="zh-TW" altLang="en-US" sz="1400" dirty="0" smtClean="0"/>
              <a:t>&gt;</a:t>
            </a:r>
            <a:endParaRPr lang="en-US" altLang="zh-TW" sz="1400" dirty="0" smtClean="0"/>
          </a:p>
          <a:p>
            <a:r>
              <a:rPr lang="zh-TW" altLang="en-US" sz="1400" b="1" dirty="0" smtClean="0">
                <a:solidFill>
                  <a:srgbClr val="FF0000"/>
                </a:solidFill>
              </a:rPr>
              <a:t>  </a:t>
            </a:r>
            <a:r>
              <a:rPr lang="zh-TW" altLang="en-US" sz="1400" b="1" dirty="0">
                <a:solidFill>
                  <a:srgbClr val="FF0000"/>
                </a:solidFill>
              </a:rPr>
              <a:t>&lt;modules</a:t>
            </a:r>
            <a:r>
              <a:rPr lang="zh-TW" altLang="en-US" sz="1400" b="1" dirty="0" smtClean="0">
                <a:solidFill>
                  <a:srgbClr val="FF0000"/>
                </a:solidFill>
              </a:rPr>
              <a:t>&gt;</a:t>
            </a:r>
            <a:endParaRPr lang="en-US" altLang="zh-TW" sz="1400" b="1" dirty="0" smtClean="0">
              <a:solidFill>
                <a:srgbClr val="FF0000"/>
              </a:solidFill>
            </a:endParaRPr>
          </a:p>
          <a:p>
            <a:r>
              <a:rPr lang="zh-TW" altLang="en-US" sz="1400" b="1" dirty="0" smtClean="0">
                <a:solidFill>
                  <a:srgbClr val="FF0000"/>
                </a:solidFill>
              </a:rPr>
              <a:t>      </a:t>
            </a:r>
            <a:r>
              <a:rPr lang="zh-TW" altLang="en-US" sz="1400" b="1" dirty="0">
                <a:solidFill>
                  <a:srgbClr val="FF0000"/>
                </a:solidFill>
              </a:rPr>
              <a:t>&lt;module&gt;test-child&lt;/module</a:t>
            </a:r>
            <a:r>
              <a:rPr lang="zh-TW" altLang="en-US" sz="1400" b="1" dirty="0" smtClean="0">
                <a:solidFill>
                  <a:srgbClr val="FF0000"/>
                </a:solidFill>
              </a:rPr>
              <a:t>&gt;</a:t>
            </a:r>
            <a:endParaRPr lang="en-US" altLang="zh-TW" sz="1400" b="1" dirty="0" smtClean="0">
              <a:solidFill>
                <a:srgbClr val="FF0000"/>
              </a:solidFill>
            </a:endParaRPr>
          </a:p>
          <a:p>
            <a:r>
              <a:rPr lang="zh-TW" altLang="en-US" sz="1400" b="1" dirty="0" smtClean="0">
                <a:solidFill>
                  <a:srgbClr val="FF0000"/>
                </a:solidFill>
              </a:rPr>
              <a:t>  </a:t>
            </a:r>
            <a:r>
              <a:rPr lang="zh-TW" altLang="en-US" sz="1400" b="1" dirty="0">
                <a:solidFill>
                  <a:srgbClr val="FF0000"/>
                </a:solidFill>
              </a:rPr>
              <a:t>&lt;/modules</a:t>
            </a:r>
            <a:r>
              <a:rPr lang="zh-TW" altLang="en-US" sz="1400" b="1" dirty="0" smtClean="0">
                <a:solidFill>
                  <a:srgbClr val="FF0000"/>
                </a:solidFill>
              </a:rPr>
              <a:t>&gt;</a:t>
            </a:r>
            <a:endParaRPr lang="en-US" altLang="zh-TW" sz="1400" b="1" dirty="0" smtClean="0">
              <a:solidFill>
                <a:srgbClr val="FF0000"/>
              </a:solidFill>
            </a:endParaRPr>
          </a:p>
          <a:p>
            <a:r>
              <a:rPr lang="zh-TW" altLang="en-US" sz="1400" dirty="0" smtClean="0"/>
              <a:t>&lt;</a:t>
            </a:r>
            <a:r>
              <a:rPr lang="zh-TW" altLang="en-US" sz="1400" dirty="0"/>
              <a:t>/project&gt;</a:t>
            </a:r>
          </a:p>
        </p:txBody>
      </p:sp>
    </p:spTree>
    <p:extLst>
      <p:ext uri="{BB962C8B-B14F-4D97-AF65-F5344CB8AC3E}">
        <p14:creationId xmlns:p14="http://schemas.microsoft.com/office/powerpoint/2010/main" val="156887178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smtClean="0"/>
              <a:t>the child project's </a:t>
            </a:r>
            <a:r>
              <a:rPr lang="en-US" altLang="zh-TW" dirty="0" err="1" smtClean="0"/>
              <a:t>pom</a:t>
            </a:r>
            <a:r>
              <a:rPr lang="en-US" altLang="zh-TW" dirty="0" smtClean="0"/>
              <a:t> file</a:t>
            </a:r>
            <a:endParaRPr lang="zh-TW" altLang="en-US" dirty="0"/>
          </a:p>
        </p:txBody>
      </p:sp>
      <p:sp>
        <p:nvSpPr>
          <p:cNvPr id="4" name="矩形 3"/>
          <p:cNvSpPr/>
          <p:nvPr/>
        </p:nvSpPr>
        <p:spPr>
          <a:xfrm>
            <a:off x="794904" y="2399507"/>
            <a:ext cx="7554191" cy="4031873"/>
          </a:xfrm>
          <a:prstGeom prst="rect">
            <a:avLst/>
          </a:prstGeom>
        </p:spPr>
        <p:txBody>
          <a:bodyPr wrap="square">
            <a:spAutoFit/>
          </a:bodyPr>
          <a:lstStyle/>
          <a:p>
            <a:r>
              <a:rPr lang="zh-TW" altLang="en-US" sz="1600" dirty="0"/>
              <a:t>&lt;?xml version="1.0" encoding="UTF-8"?&gt;</a:t>
            </a:r>
          </a:p>
          <a:p>
            <a:r>
              <a:rPr lang="zh-TW" altLang="en-US" sz="1600" dirty="0"/>
              <a:t>&lt;project xmlns="http://maven.apache.org/POM/4.0.0" xmlns:xsi="http://www.w3.org/2001/XMLSchema-instance" xsi:schemaLocation="http://maven.apache.org/POM/4.0.0 http://maven.apache.org/xsd/maven-4.0.0.xsd"&gt;</a:t>
            </a:r>
          </a:p>
          <a:p>
            <a:r>
              <a:rPr lang="zh-TW" altLang="en-US" sz="1600" dirty="0"/>
              <a:t>  &lt;modelVersion&gt;4.0.0&lt;/modelVersion&gt;</a:t>
            </a:r>
          </a:p>
          <a:p>
            <a:r>
              <a:rPr lang="zh-TW" altLang="en-US" sz="1600" b="1" dirty="0">
                <a:solidFill>
                  <a:srgbClr val="FF0000"/>
                </a:solidFill>
              </a:rPr>
              <a:t>  &lt;parent&gt;</a:t>
            </a:r>
          </a:p>
          <a:p>
            <a:r>
              <a:rPr lang="zh-TW" altLang="en-US" sz="1600" b="1" dirty="0">
                <a:solidFill>
                  <a:srgbClr val="FF0000"/>
                </a:solidFill>
              </a:rPr>
              <a:t>    &lt;artifactId&gt;TestModularApp&lt;/artifactId&gt;</a:t>
            </a:r>
          </a:p>
          <a:p>
            <a:r>
              <a:rPr lang="zh-TW" altLang="en-US" sz="1600" b="1" dirty="0">
                <a:solidFill>
                  <a:srgbClr val="FF0000"/>
                </a:solidFill>
              </a:rPr>
              <a:t>    &lt;groupId&gt;net.srirangan.packt.maven&lt;/groupId&gt;</a:t>
            </a:r>
          </a:p>
          <a:p>
            <a:r>
              <a:rPr lang="zh-TW" altLang="en-US" sz="1600" b="1" dirty="0">
                <a:solidFill>
                  <a:srgbClr val="FF0000"/>
                </a:solidFill>
              </a:rPr>
              <a:t>    &lt;version&gt;1.0-SNAPSHOT&lt;/version&gt;</a:t>
            </a:r>
          </a:p>
          <a:p>
            <a:r>
              <a:rPr lang="zh-TW" altLang="en-US" sz="1600" b="1" dirty="0">
                <a:solidFill>
                  <a:srgbClr val="FF0000"/>
                </a:solidFill>
              </a:rPr>
              <a:t>  &lt;/parent&gt;</a:t>
            </a:r>
          </a:p>
          <a:p>
            <a:endParaRPr lang="zh-TW" altLang="en-US" sz="1600" dirty="0"/>
          </a:p>
          <a:p>
            <a:r>
              <a:rPr lang="zh-TW" altLang="en-US" sz="1600" dirty="0"/>
              <a:t>  &lt;groupId&gt;cht.hioss.test&lt;/groupId&gt;</a:t>
            </a:r>
          </a:p>
          <a:p>
            <a:r>
              <a:rPr lang="zh-TW" altLang="en-US" sz="1600" dirty="0"/>
              <a:t>  &lt;artifactId&gt;test-child&lt;/artifactId&gt;</a:t>
            </a:r>
          </a:p>
          <a:p>
            <a:r>
              <a:rPr lang="zh-TW" altLang="en-US" sz="1600" dirty="0"/>
              <a:t>  &lt;version&gt;1.0-SNAPSHOT&lt;/version&gt;</a:t>
            </a:r>
          </a:p>
          <a:p>
            <a:r>
              <a:rPr lang="en-US" altLang="zh-TW" sz="1600" dirty="0" smtClean="0"/>
              <a:t>………………..</a:t>
            </a:r>
            <a:endParaRPr lang="zh-TW" altLang="en-US" sz="1600" dirty="0"/>
          </a:p>
        </p:txBody>
      </p:sp>
    </p:spTree>
    <p:extLst>
      <p:ext uri="{BB962C8B-B14F-4D97-AF65-F5344CB8AC3E}">
        <p14:creationId xmlns:p14="http://schemas.microsoft.com/office/powerpoint/2010/main" val="392795462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smtClean="0"/>
              <a:t>executing </a:t>
            </a:r>
            <a:r>
              <a:rPr lang="en-US" altLang="zh-TW" dirty="0"/>
              <a:t>build phase on the parent project automatically gets executed for all its child</a:t>
            </a:r>
            <a:br>
              <a:rPr lang="en-US" altLang="zh-TW" dirty="0"/>
            </a:br>
            <a:r>
              <a:rPr lang="en-US" altLang="zh-TW" dirty="0"/>
              <a:t>projects in the correct order. </a:t>
            </a:r>
            <a:endParaRPr lang="en-US" altLang="zh-TW" dirty="0" smtClean="0"/>
          </a:p>
          <a:p>
            <a:r>
              <a:rPr lang="en-US" altLang="zh-TW" dirty="0" smtClean="0"/>
              <a:t>but executing </a:t>
            </a:r>
            <a:r>
              <a:rPr lang="en-US" altLang="zh-TW" dirty="0"/>
              <a:t>build </a:t>
            </a:r>
            <a:r>
              <a:rPr lang="en-US" altLang="zh-TW" dirty="0" smtClean="0"/>
              <a:t>phase on </a:t>
            </a:r>
            <a:r>
              <a:rPr lang="en-US" altLang="zh-TW" dirty="0"/>
              <a:t>the </a:t>
            </a:r>
            <a:r>
              <a:rPr lang="en-US" altLang="zh-TW" dirty="0" smtClean="0"/>
              <a:t>child project only gets executed for the child project.</a:t>
            </a:r>
            <a:r>
              <a:rPr lang="en-US" altLang="zh-TW" dirty="0"/>
              <a:t/>
            </a:r>
            <a:br>
              <a:rPr lang="en-US" altLang="zh-TW" dirty="0"/>
            </a:br>
            <a:endParaRPr lang="zh-TW" altLang="en-US" dirty="0"/>
          </a:p>
        </p:txBody>
      </p:sp>
    </p:spTree>
    <p:extLst>
      <p:ext uri="{BB962C8B-B14F-4D97-AF65-F5344CB8AC3E}">
        <p14:creationId xmlns:p14="http://schemas.microsoft.com/office/powerpoint/2010/main" val="49775529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Dependency management </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a:t>Maven dependencies have six possible </a:t>
            </a:r>
            <a:r>
              <a:rPr lang="en-US" altLang="zh-TW" dirty="0" smtClean="0"/>
              <a:t>scopes:</a:t>
            </a:r>
          </a:p>
          <a:p>
            <a:pPr lvl="1"/>
            <a:r>
              <a:rPr lang="en-US" altLang="zh-TW" dirty="0" smtClean="0"/>
              <a:t>Compile</a:t>
            </a:r>
            <a:r>
              <a:rPr lang="en-US" altLang="zh-TW" dirty="0"/>
              <a:t>: This is the default scope. Compile dependencies are available </a:t>
            </a:r>
            <a:r>
              <a:rPr lang="en-US" altLang="zh-TW" dirty="0" smtClean="0"/>
              <a:t>in the </a:t>
            </a:r>
            <a:r>
              <a:rPr lang="en-US" altLang="zh-TW" dirty="0" err="1"/>
              <a:t>classpaths</a:t>
            </a:r>
            <a:r>
              <a:rPr lang="en-US" altLang="zh-TW" dirty="0" smtClean="0"/>
              <a:t>.</a:t>
            </a:r>
          </a:p>
          <a:p>
            <a:pPr lvl="1"/>
            <a:r>
              <a:rPr lang="en-US" altLang="zh-TW" dirty="0" smtClean="0"/>
              <a:t>Provided</a:t>
            </a:r>
            <a:r>
              <a:rPr lang="en-US" altLang="zh-TW" dirty="0"/>
              <a:t>: This scope assumes that the JDK or the environment </a:t>
            </a:r>
            <a:r>
              <a:rPr lang="en-US" altLang="zh-TW" dirty="0" smtClean="0"/>
              <a:t>provides dependencies </a:t>
            </a:r>
            <a:r>
              <a:rPr lang="en-US" altLang="zh-TW" dirty="0"/>
              <a:t>at runtime</a:t>
            </a:r>
            <a:r>
              <a:rPr lang="en-US" altLang="zh-TW" dirty="0" smtClean="0"/>
              <a:t>.</a:t>
            </a:r>
          </a:p>
          <a:p>
            <a:pPr lvl="1"/>
            <a:r>
              <a:rPr lang="en-US" altLang="zh-TW" dirty="0" smtClean="0"/>
              <a:t>Runtime</a:t>
            </a:r>
            <a:r>
              <a:rPr lang="en-US" altLang="zh-TW" dirty="0"/>
              <a:t>: Dependencies that are required at runtime and are </a:t>
            </a:r>
            <a:r>
              <a:rPr lang="en-US" altLang="zh-TW" dirty="0" err="1"/>
              <a:t>specifed</a:t>
            </a:r>
            <a:r>
              <a:rPr lang="en-US" altLang="zh-TW" dirty="0"/>
              <a:t> in </a:t>
            </a:r>
            <a:r>
              <a:rPr lang="en-US" altLang="zh-TW" dirty="0" smtClean="0"/>
              <a:t>the runtime </a:t>
            </a:r>
            <a:r>
              <a:rPr lang="en-US" altLang="zh-TW" dirty="0" err="1"/>
              <a:t>classpaths</a:t>
            </a:r>
            <a:r>
              <a:rPr lang="en-US" altLang="zh-TW" dirty="0" smtClean="0"/>
              <a:t>.</a:t>
            </a:r>
          </a:p>
          <a:p>
            <a:pPr lvl="1"/>
            <a:r>
              <a:rPr lang="en-US" altLang="zh-TW" dirty="0" smtClean="0"/>
              <a:t>Test</a:t>
            </a:r>
            <a:r>
              <a:rPr lang="en-US" altLang="zh-TW" dirty="0"/>
              <a:t>: Dependencies required for test compilation and execution</a:t>
            </a:r>
            <a:r>
              <a:rPr lang="en-US" altLang="zh-TW" dirty="0" smtClean="0"/>
              <a:t>.</a:t>
            </a:r>
          </a:p>
          <a:p>
            <a:pPr lvl="1"/>
            <a:r>
              <a:rPr lang="en-US" altLang="zh-TW" dirty="0" smtClean="0"/>
              <a:t>System</a:t>
            </a:r>
            <a:r>
              <a:rPr lang="en-US" altLang="zh-TW" dirty="0"/>
              <a:t>: Dependency is always available, but the JAR is provided nonetheless</a:t>
            </a:r>
            <a:r>
              <a:rPr lang="en-US" altLang="zh-TW" dirty="0" smtClean="0"/>
              <a:t>.</a:t>
            </a:r>
          </a:p>
          <a:p>
            <a:pPr lvl="1"/>
            <a:r>
              <a:rPr lang="en-US" altLang="zh-TW" dirty="0" smtClean="0"/>
              <a:t>Import</a:t>
            </a:r>
            <a:r>
              <a:rPr lang="en-US" altLang="zh-TW" dirty="0"/>
              <a:t>: Imports dependencies </a:t>
            </a:r>
            <a:r>
              <a:rPr lang="en-US" altLang="zh-TW" dirty="0" err="1"/>
              <a:t>specifed</a:t>
            </a:r>
            <a:r>
              <a:rPr lang="en-US" altLang="zh-TW" dirty="0"/>
              <a:t> in POM included via the</a:t>
            </a:r>
            <a:br>
              <a:rPr lang="en-US" altLang="zh-TW" dirty="0"/>
            </a:br>
            <a:r>
              <a:rPr lang="en-US" altLang="zh-TW" dirty="0"/>
              <a:t>&lt;</a:t>
            </a:r>
            <a:r>
              <a:rPr lang="en-US" altLang="zh-TW" dirty="0" err="1"/>
              <a:t>dependencyManagement</a:t>
            </a:r>
            <a:r>
              <a:rPr lang="en-US" altLang="zh-TW" dirty="0"/>
              <a:t>/&gt; element. </a:t>
            </a:r>
            <a:endParaRPr lang="en-US" altLang="zh-TW" dirty="0" smtClean="0"/>
          </a:p>
          <a:p>
            <a:endParaRPr lang="zh-TW" altLang="en-US" dirty="0"/>
          </a:p>
        </p:txBody>
      </p:sp>
    </p:spTree>
    <p:extLst>
      <p:ext uri="{BB962C8B-B14F-4D97-AF65-F5344CB8AC3E}">
        <p14:creationId xmlns:p14="http://schemas.microsoft.com/office/powerpoint/2010/main" val="383630941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628650" y="1825624"/>
            <a:ext cx="7886700" cy="4731039"/>
          </a:xfrm>
        </p:spPr>
        <p:txBody>
          <a:bodyPr>
            <a:normAutofit fontScale="77500" lnSpcReduction="20000"/>
          </a:bodyPr>
          <a:lstStyle/>
          <a:p>
            <a:r>
              <a:rPr lang="en-US" altLang="zh-TW" dirty="0"/>
              <a:t>According to http://maven.apache.org/plugins/maven-dependency-plugin</a:t>
            </a:r>
            <a:r>
              <a:rPr lang="en-US" altLang="zh-TW" dirty="0" smtClean="0"/>
              <a:t>/:</a:t>
            </a:r>
          </a:p>
          <a:p>
            <a:pPr lvl="1"/>
            <a:r>
              <a:rPr lang="en-US" altLang="zh-TW" i="1" dirty="0" smtClean="0"/>
              <a:t>"</a:t>
            </a:r>
            <a:r>
              <a:rPr lang="en-US" altLang="zh-TW" i="1" dirty="0"/>
              <a:t>The dependency plugin provides the capability to manipulate artifacts. It can copy</a:t>
            </a:r>
            <a:br>
              <a:rPr lang="en-US" altLang="zh-TW" i="1" dirty="0"/>
            </a:br>
            <a:r>
              <a:rPr lang="en-US" altLang="zh-TW" i="1" dirty="0"/>
              <a:t>and/or unpack artifacts from local or remote repositories to a </a:t>
            </a:r>
            <a:r>
              <a:rPr lang="en-US" altLang="zh-TW" i="1" dirty="0" err="1"/>
              <a:t>specifed</a:t>
            </a:r>
            <a:r>
              <a:rPr lang="en-US" altLang="zh-TW" i="1" dirty="0"/>
              <a:t> location.</a:t>
            </a:r>
            <a:r>
              <a:rPr lang="en-US" altLang="zh-TW" dirty="0"/>
              <a:t> </a:t>
            </a:r>
            <a:endParaRPr lang="en-US" altLang="zh-TW" dirty="0" smtClean="0"/>
          </a:p>
          <a:p>
            <a:r>
              <a:rPr lang="en-US" altLang="zh-TW" b="1" dirty="0"/>
              <a:t>$ </a:t>
            </a:r>
            <a:r>
              <a:rPr lang="en-US" altLang="zh-TW" b="1" dirty="0" err="1"/>
              <a:t>mvn</a:t>
            </a:r>
            <a:r>
              <a:rPr lang="en-US" altLang="zh-TW" b="1" dirty="0"/>
              <a:t> </a:t>
            </a:r>
            <a:r>
              <a:rPr lang="en-US" altLang="zh-TW" b="1" dirty="0" err="1" smtClean="0"/>
              <a:t>dependency:analyze</a:t>
            </a:r>
            <a:endParaRPr lang="en-US" altLang="zh-TW" b="1" dirty="0" smtClean="0"/>
          </a:p>
          <a:p>
            <a:pPr lvl="1"/>
            <a:r>
              <a:rPr lang="en-US" altLang="zh-TW" b="1" dirty="0" smtClean="0"/>
              <a:t>Analyzes </a:t>
            </a:r>
            <a:r>
              <a:rPr lang="en-US" altLang="zh-TW" b="1" dirty="0"/>
              <a:t>dependencies (used, unused, declared, undeclared</a:t>
            </a:r>
            <a:r>
              <a:rPr lang="en-US" altLang="zh-TW" b="1" dirty="0" smtClean="0"/>
              <a:t>)</a:t>
            </a:r>
          </a:p>
          <a:p>
            <a:r>
              <a:rPr lang="en-US" altLang="zh-TW" b="1" dirty="0" smtClean="0"/>
              <a:t>$ </a:t>
            </a:r>
            <a:r>
              <a:rPr lang="en-US" altLang="zh-TW" b="1" dirty="0" err="1"/>
              <a:t>mvn</a:t>
            </a:r>
            <a:r>
              <a:rPr lang="en-US" altLang="zh-TW" b="1" dirty="0"/>
              <a:t> </a:t>
            </a:r>
            <a:r>
              <a:rPr lang="en-US" altLang="zh-TW" b="1" dirty="0" err="1" smtClean="0"/>
              <a:t>dependency:analyze-duplicate</a:t>
            </a:r>
            <a:endParaRPr lang="en-US" altLang="zh-TW" b="1" dirty="0" smtClean="0"/>
          </a:p>
          <a:p>
            <a:pPr lvl="1"/>
            <a:r>
              <a:rPr lang="en-US" altLang="zh-TW" b="1" dirty="0" smtClean="0"/>
              <a:t>Determines </a:t>
            </a:r>
            <a:r>
              <a:rPr lang="en-US" altLang="zh-TW" b="1" dirty="0"/>
              <a:t>duplicate </a:t>
            </a:r>
            <a:r>
              <a:rPr lang="en-US" altLang="zh-TW" b="1" dirty="0" smtClean="0"/>
              <a:t>dependencies</a:t>
            </a:r>
          </a:p>
          <a:p>
            <a:r>
              <a:rPr lang="en-US" altLang="zh-TW" b="1" dirty="0" smtClean="0"/>
              <a:t>$ </a:t>
            </a:r>
            <a:r>
              <a:rPr lang="en-US" altLang="zh-TW" b="1" dirty="0" err="1"/>
              <a:t>mvn</a:t>
            </a:r>
            <a:r>
              <a:rPr lang="en-US" altLang="zh-TW" b="1" dirty="0"/>
              <a:t> </a:t>
            </a:r>
            <a:r>
              <a:rPr lang="en-US" altLang="zh-TW" b="1" dirty="0" err="1" smtClean="0"/>
              <a:t>dependency:resolve</a:t>
            </a:r>
            <a:endParaRPr lang="en-US" altLang="zh-TW" b="1" dirty="0" smtClean="0"/>
          </a:p>
          <a:p>
            <a:pPr lvl="1"/>
            <a:r>
              <a:rPr lang="en-US" altLang="zh-TW" b="1" dirty="0" smtClean="0"/>
              <a:t>Resolves </a:t>
            </a:r>
            <a:r>
              <a:rPr lang="en-US" altLang="zh-TW" b="1" dirty="0"/>
              <a:t>all </a:t>
            </a:r>
            <a:r>
              <a:rPr lang="en-US" altLang="zh-TW" b="1" dirty="0" smtClean="0"/>
              <a:t>dependencies</a:t>
            </a:r>
          </a:p>
          <a:p>
            <a:r>
              <a:rPr lang="en-US" altLang="zh-TW" b="1" dirty="0" smtClean="0"/>
              <a:t>$ </a:t>
            </a:r>
            <a:r>
              <a:rPr lang="en-US" altLang="zh-TW" b="1" dirty="0" err="1"/>
              <a:t>mvn</a:t>
            </a:r>
            <a:r>
              <a:rPr lang="en-US" altLang="zh-TW" b="1" dirty="0"/>
              <a:t> </a:t>
            </a:r>
            <a:r>
              <a:rPr lang="en-US" altLang="zh-TW" b="1" dirty="0" err="1" smtClean="0"/>
              <a:t>dependency:resolve-plugins</a:t>
            </a:r>
            <a:endParaRPr lang="en-US" altLang="zh-TW" b="1" dirty="0" smtClean="0"/>
          </a:p>
          <a:p>
            <a:pPr lvl="1"/>
            <a:r>
              <a:rPr lang="en-US" altLang="zh-TW" b="1" dirty="0" smtClean="0"/>
              <a:t>Resolves </a:t>
            </a:r>
            <a:r>
              <a:rPr lang="en-US" altLang="zh-TW" b="1" dirty="0"/>
              <a:t>all </a:t>
            </a:r>
            <a:r>
              <a:rPr lang="en-US" altLang="zh-TW" b="1" dirty="0" smtClean="0"/>
              <a:t>plugins</a:t>
            </a:r>
          </a:p>
          <a:p>
            <a:r>
              <a:rPr lang="en-US" altLang="zh-TW" b="1" dirty="0" smtClean="0"/>
              <a:t>$ </a:t>
            </a:r>
            <a:r>
              <a:rPr lang="en-US" altLang="zh-TW" b="1" dirty="0" err="1"/>
              <a:t>mvn</a:t>
            </a:r>
            <a:r>
              <a:rPr lang="en-US" altLang="zh-TW" b="1" dirty="0"/>
              <a:t> </a:t>
            </a:r>
            <a:r>
              <a:rPr lang="en-US" altLang="zh-TW" b="1" dirty="0" err="1" smtClean="0"/>
              <a:t>dependency:tree</a:t>
            </a:r>
            <a:endParaRPr lang="en-US" altLang="zh-TW" b="1" dirty="0" smtClean="0"/>
          </a:p>
          <a:p>
            <a:pPr lvl="1"/>
            <a:r>
              <a:rPr lang="en-US" altLang="zh-TW" b="1" dirty="0" smtClean="0"/>
              <a:t>Displays </a:t>
            </a:r>
            <a:r>
              <a:rPr lang="en-US" altLang="zh-TW" b="1" dirty="0"/>
              <a:t>dependency trees</a:t>
            </a:r>
            <a:r>
              <a:rPr lang="en-US" altLang="zh-TW" dirty="0"/>
              <a:t> </a:t>
            </a:r>
            <a:endParaRPr lang="en-US" altLang="zh-TW" dirty="0" smtClean="0"/>
          </a:p>
          <a:p>
            <a:endParaRPr lang="zh-TW" altLang="en-US" dirty="0"/>
          </a:p>
        </p:txBody>
      </p:sp>
    </p:spTree>
    <p:extLst>
      <p:ext uri="{BB962C8B-B14F-4D97-AF65-F5344CB8AC3E}">
        <p14:creationId xmlns:p14="http://schemas.microsoft.com/office/powerpoint/2010/main" val="350602242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628650" y="1825625"/>
            <a:ext cx="7886700" cy="3016539"/>
          </a:xfrm>
        </p:spPr>
        <p:txBody>
          <a:bodyPr>
            <a:normAutofit fontScale="92500" lnSpcReduction="20000"/>
          </a:bodyPr>
          <a:lstStyle/>
          <a:p>
            <a:r>
              <a:rPr lang="en-US" altLang="zh-TW" dirty="0"/>
              <a:t>In Multi-modular projects, dependencies can be </a:t>
            </a:r>
            <a:r>
              <a:rPr lang="en-US" altLang="zh-TW" dirty="0" err="1"/>
              <a:t>defned</a:t>
            </a:r>
            <a:r>
              <a:rPr lang="en-US" altLang="zh-TW" dirty="0"/>
              <a:t> in the parent POM </a:t>
            </a:r>
            <a:r>
              <a:rPr lang="en-US" altLang="zh-TW" dirty="0" err="1"/>
              <a:t>fles</a:t>
            </a:r>
            <a:r>
              <a:rPr lang="en-US" altLang="zh-TW" dirty="0"/>
              <a:t> and can be</a:t>
            </a:r>
            <a:br>
              <a:rPr lang="en-US" altLang="zh-TW" dirty="0"/>
            </a:br>
            <a:r>
              <a:rPr lang="en-US" altLang="zh-TW" dirty="0"/>
              <a:t>subsequently </a:t>
            </a:r>
            <a:r>
              <a:rPr lang="en-US" altLang="zh-TW" i="1" dirty="0"/>
              <a:t>inherited </a:t>
            </a:r>
            <a:r>
              <a:rPr lang="en-US" altLang="zh-TW" dirty="0"/>
              <a:t>by child POM </a:t>
            </a:r>
            <a:r>
              <a:rPr lang="en-US" altLang="zh-TW" dirty="0" err="1"/>
              <a:t>fles</a:t>
            </a:r>
            <a:r>
              <a:rPr lang="en-US" altLang="zh-TW" dirty="0"/>
              <a:t> as and when required. </a:t>
            </a:r>
            <a:br>
              <a:rPr lang="en-US" altLang="zh-TW" dirty="0"/>
            </a:br>
            <a:endParaRPr lang="en-US" altLang="zh-TW" dirty="0" smtClean="0"/>
          </a:p>
          <a:p>
            <a:r>
              <a:rPr lang="en-US" altLang="zh-TW" dirty="0" smtClean="0"/>
              <a:t>The parent </a:t>
            </a:r>
            <a:r>
              <a:rPr lang="en-US" altLang="zh-TW" dirty="0"/>
              <a:t>POM would contain the complete </a:t>
            </a:r>
            <a:r>
              <a:rPr lang="en-US" altLang="zh-TW" dirty="0" err="1"/>
              <a:t>defnition</a:t>
            </a:r>
            <a:r>
              <a:rPr lang="en-US" altLang="zh-TW" dirty="0"/>
              <a:t> of the dependency: </a:t>
            </a:r>
            <a:endParaRPr lang="en-US" altLang="zh-TW" dirty="0" smtClean="0"/>
          </a:p>
          <a:p>
            <a:pPr lvl="1"/>
            <a:r>
              <a:rPr lang="en-US" altLang="zh-TW" dirty="0"/>
              <a:t/>
            </a:r>
            <a:br>
              <a:rPr lang="en-US" altLang="zh-TW" dirty="0"/>
            </a:br>
            <a:endParaRPr lang="zh-TW" altLang="en-US" dirty="0"/>
          </a:p>
        </p:txBody>
      </p:sp>
      <p:sp>
        <p:nvSpPr>
          <p:cNvPr id="4" name="矩形 3"/>
          <p:cNvSpPr/>
          <p:nvPr/>
        </p:nvSpPr>
        <p:spPr>
          <a:xfrm>
            <a:off x="1392382" y="4078805"/>
            <a:ext cx="4572000" cy="2308324"/>
          </a:xfrm>
          <a:prstGeom prst="rect">
            <a:avLst/>
          </a:prstGeom>
        </p:spPr>
        <p:txBody>
          <a:bodyPr>
            <a:spAutoFit/>
          </a:bodyPr>
          <a:lstStyle/>
          <a:p>
            <a:r>
              <a:rPr lang="en-US" altLang="zh-TW" sz="1600" dirty="0">
                <a:solidFill>
                  <a:srgbClr val="FF0000"/>
                </a:solidFill>
                <a:latin typeface="CourierStd"/>
              </a:rPr>
              <a:t>&lt;</a:t>
            </a:r>
            <a:r>
              <a:rPr lang="en-US" altLang="zh-TW" sz="1600" dirty="0" err="1">
                <a:solidFill>
                  <a:srgbClr val="FF0000"/>
                </a:solidFill>
                <a:latin typeface="CourierStd"/>
              </a:rPr>
              <a:t>dependencyManagement</a:t>
            </a:r>
            <a:r>
              <a:rPr lang="en-US" altLang="zh-TW" sz="1600" dirty="0">
                <a:solidFill>
                  <a:srgbClr val="FF0000"/>
                </a:solidFill>
                <a:latin typeface="CourierStd"/>
              </a:rPr>
              <a:t>&gt;</a:t>
            </a:r>
            <a:br>
              <a:rPr lang="en-US" altLang="zh-TW" sz="1600" dirty="0">
                <a:solidFill>
                  <a:srgbClr val="FF0000"/>
                </a:solidFill>
                <a:latin typeface="CourierStd"/>
              </a:rPr>
            </a:br>
            <a:r>
              <a:rPr lang="en-US" altLang="zh-TW" sz="1600" dirty="0" smtClean="0">
                <a:solidFill>
                  <a:srgbClr val="000000"/>
                </a:solidFill>
                <a:latin typeface="CourierStd"/>
              </a:rPr>
              <a:t>  &lt;</a:t>
            </a:r>
            <a:r>
              <a:rPr lang="en-US" altLang="zh-TW" sz="1600" dirty="0">
                <a:solidFill>
                  <a:srgbClr val="000000"/>
                </a:solidFill>
                <a:latin typeface="CourierStd"/>
              </a:rPr>
              <a:t>dependencies&gt;</a:t>
            </a:r>
            <a:br>
              <a:rPr lang="en-US" altLang="zh-TW" sz="1600" dirty="0">
                <a:solidFill>
                  <a:srgbClr val="000000"/>
                </a:solidFill>
                <a:latin typeface="CourierStd"/>
              </a:rPr>
            </a:br>
            <a:r>
              <a:rPr lang="en-US" altLang="zh-TW" sz="1600" dirty="0" smtClean="0">
                <a:solidFill>
                  <a:srgbClr val="000000"/>
                </a:solidFill>
                <a:latin typeface="CourierStd"/>
              </a:rPr>
              <a:t>    &lt;</a:t>
            </a:r>
            <a:r>
              <a:rPr lang="en-US" altLang="zh-TW" sz="1600" dirty="0">
                <a:solidFill>
                  <a:srgbClr val="000000"/>
                </a:solidFill>
                <a:latin typeface="CourierStd"/>
              </a:rPr>
              <a:t>dependency&gt;</a:t>
            </a:r>
            <a:br>
              <a:rPr lang="en-US" altLang="zh-TW" sz="1600" dirty="0">
                <a:solidFill>
                  <a:srgbClr val="000000"/>
                </a:solidFill>
                <a:latin typeface="CourierStd"/>
              </a:rPr>
            </a:br>
            <a:r>
              <a:rPr lang="en-US" altLang="zh-TW" sz="1600" dirty="0" smtClean="0">
                <a:solidFill>
                  <a:srgbClr val="000000"/>
                </a:solidFill>
                <a:latin typeface="CourierStd"/>
              </a:rPr>
              <a:t>      &lt;</a:t>
            </a:r>
            <a:r>
              <a:rPr lang="en-US" altLang="zh-TW" sz="1600" dirty="0" err="1">
                <a:solidFill>
                  <a:srgbClr val="000000"/>
                </a:solidFill>
                <a:latin typeface="CourierStd"/>
              </a:rPr>
              <a:t>groupId</a:t>
            </a:r>
            <a:r>
              <a:rPr lang="en-US" altLang="zh-TW" sz="1600" dirty="0">
                <a:solidFill>
                  <a:srgbClr val="000000"/>
                </a:solidFill>
                <a:latin typeface="CourierStd"/>
              </a:rPr>
              <a:t>&gt;</a:t>
            </a:r>
            <a:r>
              <a:rPr lang="en-US" altLang="zh-TW" sz="1600" dirty="0" err="1">
                <a:solidFill>
                  <a:srgbClr val="000000"/>
                </a:solidFill>
                <a:latin typeface="CourierStd"/>
              </a:rPr>
              <a:t>mysql</a:t>
            </a:r>
            <a:r>
              <a:rPr lang="en-US" altLang="zh-TW" sz="1600" dirty="0">
                <a:solidFill>
                  <a:srgbClr val="000000"/>
                </a:solidFill>
                <a:latin typeface="CourierStd"/>
              </a:rPr>
              <a:t>&lt;/</a:t>
            </a:r>
            <a:r>
              <a:rPr lang="en-US" altLang="zh-TW" sz="1600" dirty="0" err="1">
                <a:solidFill>
                  <a:srgbClr val="000000"/>
                </a:solidFill>
                <a:latin typeface="CourierStd"/>
              </a:rPr>
              <a:t>groupId</a:t>
            </a:r>
            <a:r>
              <a:rPr lang="en-US" altLang="zh-TW" sz="1600" dirty="0">
                <a:solidFill>
                  <a:srgbClr val="000000"/>
                </a:solidFill>
                <a:latin typeface="CourierStd"/>
              </a:rPr>
              <a:t>&gt;</a:t>
            </a:r>
            <a:br>
              <a:rPr lang="en-US" altLang="zh-TW" sz="1600" dirty="0">
                <a:solidFill>
                  <a:srgbClr val="000000"/>
                </a:solidFill>
                <a:latin typeface="CourierStd"/>
              </a:rPr>
            </a:br>
            <a:r>
              <a:rPr lang="en-US" altLang="zh-TW" sz="1600" dirty="0" smtClean="0">
                <a:solidFill>
                  <a:srgbClr val="000000"/>
                </a:solidFill>
                <a:latin typeface="CourierStd"/>
              </a:rPr>
              <a:t>      &lt;</a:t>
            </a:r>
            <a:r>
              <a:rPr lang="en-US" altLang="zh-TW" sz="1600" dirty="0" err="1">
                <a:solidFill>
                  <a:srgbClr val="000000"/>
                </a:solidFill>
                <a:latin typeface="CourierStd"/>
              </a:rPr>
              <a:t>artifactId</a:t>
            </a:r>
            <a:r>
              <a:rPr lang="en-US" altLang="zh-TW" sz="1600" dirty="0">
                <a:solidFill>
                  <a:srgbClr val="000000"/>
                </a:solidFill>
                <a:latin typeface="CourierStd"/>
              </a:rPr>
              <a:t>&gt;</a:t>
            </a:r>
            <a:r>
              <a:rPr lang="en-US" altLang="zh-TW" sz="1600" dirty="0" err="1">
                <a:solidFill>
                  <a:srgbClr val="000000"/>
                </a:solidFill>
                <a:latin typeface="CourierStd"/>
              </a:rPr>
              <a:t>mysql</a:t>
            </a:r>
            <a:r>
              <a:rPr lang="en-US" altLang="zh-TW" sz="1600" dirty="0">
                <a:solidFill>
                  <a:srgbClr val="000000"/>
                </a:solidFill>
                <a:latin typeface="CourierStd"/>
              </a:rPr>
              <a:t>-connector-java&lt;/</a:t>
            </a:r>
            <a:r>
              <a:rPr lang="en-US" altLang="zh-TW" sz="1600" dirty="0" err="1">
                <a:solidFill>
                  <a:srgbClr val="000000"/>
                </a:solidFill>
                <a:latin typeface="CourierStd"/>
              </a:rPr>
              <a:t>artifactId</a:t>
            </a:r>
            <a:r>
              <a:rPr lang="en-US" altLang="zh-TW" sz="1600" dirty="0">
                <a:solidFill>
                  <a:srgbClr val="000000"/>
                </a:solidFill>
                <a:latin typeface="CourierStd"/>
              </a:rPr>
              <a:t>&gt;</a:t>
            </a:r>
            <a:br>
              <a:rPr lang="en-US" altLang="zh-TW" sz="1600" dirty="0">
                <a:solidFill>
                  <a:srgbClr val="000000"/>
                </a:solidFill>
                <a:latin typeface="CourierStd"/>
              </a:rPr>
            </a:br>
            <a:r>
              <a:rPr lang="en-US" altLang="zh-TW" sz="1600" dirty="0" smtClean="0">
                <a:solidFill>
                  <a:srgbClr val="000000"/>
                </a:solidFill>
                <a:latin typeface="CourierStd"/>
              </a:rPr>
              <a:t>      &lt;</a:t>
            </a:r>
            <a:r>
              <a:rPr lang="en-US" altLang="zh-TW" sz="1600" dirty="0">
                <a:solidFill>
                  <a:srgbClr val="000000"/>
                </a:solidFill>
                <a:latin typeface="CourierStd"/>
              </a:rPr>
              <a:t>version&gt;5.1.2&lt;/version&gt;</a:t>
            </a:r>
            <a:br>
              <a:rPr lang="en-US" altLang="zh-TW" sz="1600" dirty="0">
                <a:solidFill>
                  <a:srgbClr val="000000"/>
                </a:solidFill>
                <a:latin typeface="CourierStd"/>
              </a:rPr>
            </a:br>
            <a:r>
              <a:rPr lang="en-US" altLang="zh-TW" sz="1600" dirty="0" smtClean="0">
                <a:solidFill>
                  <a:srgbClr val="000000"/>
                </a:solidFill>
                <a:latin typeface="CourierStd"/>
              </a:rPr>
              <a:t>    &lt;/</a:t>
            </a:r>
            <a:r>
              <a:rPr lang="en-US" altLang="zh-TW" sz="1600" dirty="0">
                <a:solidFill>
                  <a:srgbClr val="000000"/>
                </a:solidFill>
                <a:latin typeface="CourierStd"/>
              </a:rPr>
              <a:t>dependency&gt;</a:t>
            </a:r>
            <a:br>
              <a:rPr lang="en-US" altLang="zh-TW" sz="1600" dirty="0">
                <a:solidFill>
                  <a:srgbClr val="000000"/>
                </a:solidFill>
                <a:latin typeface="CourierStd"/>
              </a:rPr>
            </a:br>
            <a:r>
              <a:rPr lang="en-US" altLang="zh-TW" sz="1600" dirty="0" smtClean="0">
                <a:solidFill>
                  <a:srgbClr val="000000"/>
                </a:solidFill>
                <a:latin typeface="CourierStd"/>
              </a:rPr>
              <a:t>  &lt;</a:t>
            </a:r>
            <a:r>
              <a:rPr lang="en-US" altLang="zh-TW" sz="1600" dirty="0">
                <a:solidFill>
                  <a:srgbClr val="000000"/>
                </a:solidFill>
                <a:latin typeface="CourierStd"/>
              </a:rPr>
              <a:t>dependencies&gt;</a:t>
            </a:r>
            <a:br>
              <a:rPr lang="en-US" altLang="zh-TW" sz="1600" dirty="0">
                <a:solidFill>
                  <a:srgbClr val="000000"/>
                </a:solidFill>
                <a:latin typeface="CourierStd"/>
              </a:rPr>
            </a:br>
            <a:r>
              <a:rPr lang="en-US" altLang="zh-TW" sz="1600" dirty="0">
                <a:solidFill>
                  <a:srgbClr val="FF0000"/>
                </a:solidFill>
                <a:latin typeface="CourierStd"/>
              </a:rPr>
              <a:t>&lt;/</a:t>
            </a:r>
            <a:r>
              <a:rPr lang="en-US" altLang="zh-TW" sz="1600" dirty="0" err="1">
                <a:solidFill>
                  <a:srgbClr val="FF0000"/>
                </a:solidFill>
                <a:latin typeface="CourierStd"/>
              </a:rPr>
              <a:t>dependencyManagement</a:t>
            </a:r>
            <a:r>
              <a:rPr lang="en-US" altLang="zh-TW" sz="1600" dirty="0">
                <a:solidFill>
                  <a:srgbClr val="FF0000"/>
                </a:solidFill>
                <a:latin typeface="CourierStd"/>
              </a:rPr>
              <a:t>&gt;</a:t>
            </a:r>
            <a:r>
              <a:rPr lang="en-US" altLang="zh-TW" sz="1600" dirty="0">
                <a:solidFill>
                  <a:srgbClr val="FF0000"/>
                </a:solidFill>
              </a:rPr>
              <a:t> </a:t>
            </a:r>
            <a:endParaRPr lang="zh-TW" altLang="en-US" sz="1600" dirty="0">
              <a:solidFill>
                <a:srgbClr val="FF0000"/>
              </a:solidFill>
            </a:endParaRPr>
          </a:p>
        </p:txBody>
      </p:sp>
    </p:spTree>
    <p:extLst>
      <p:ext uri="{BB962C8B-B14F-4D97-AF65-F5344CB8AC3E}">
        <p14:creationId xmlns:p14="http://schemas.microsoft.com/office/powerpoint/2010/main" val="238454921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en-US" altLang="zh-TW" dirty="0"/>
              <a:t>All child modules that require MySQL would only include a stub dependency </a:t>
            </a:r>
            <a:r>
              <a:rPr lang="en-US" altLang="zh-TW" dirty="0" err="1"/>
              <a:t>defnition</a:t>
            </a:r>
            <a:r>
              <a:rPr lang="en-US" altLang="zh-TW" dirty="0"/>
              <a:t>: </a:t>
            </a:r>
            <a:br>
              <a:rPr lang="en-US" altLang="zh-TW" dirty="0"/>
            </a:br>
            <a:endParaRPr lang="en-US" altLang="zh-TW" dirty="0" smtClean="0"/>
          </a:p>
          <a:p>
            <a:endParaRPr lang="en-US" altLang="zh-TW" dirty="0"/>
          </a:p>
          <a:p>
            <a:endParaRPr lang="en-US" altLang="zh-TW" dirty="0" smtClean="0"/>
          </a:p>
          <a:p>
            <a:endParaRPr lang="en-US" altLang="zh-TW" dirty="0"/>
          </a:p>
          <a:p>
            <a:r>
              <a:rPr lang="en-US" altLang="zh-TW" dirty="0"/>
              <a:t>There will be no version conﬂicts between multiple child modules having the same</a:t>
            </a:r>
            <a:br>
              <a:rPr lang="en-US" altLang="zh-TW" dirty="0"/>
            </a:br>
            <a:r>
              <a:rPr lang="en-US" altLang="zh-TW" dirty="0"/>
              <a:t>dependencies. </a:t>
            </a:r>
            <a:endParaRPr lang="zh-TW" altLang="en-US" dirty="0"/>
          </a:p>
        </p:txBody>
      </p:sp>
      <p:sp>
        <p:nvSpPr>
          <p:cNvPr id="4" name="矩形 3"/>
          <p:cNvSpPr/>
          <p:nvPr/>
        </p:nvSpPr>
        <p:spPr>
          <a:xfrm>
            <a:off x="1309254" y="2690336"/>
            <a:ext cx="4572000" cy="1477328"/>
          </a:xfrm>
          <a:prstGeom prst="rect">
            <a:avLst/>
          </a:prstGeom>
        </p:spPr>
        <p:txBody>
          <a:bodyPr>
            <a:spAutoFit/>
          </a:bodyPr>
          <a:lstStyle/>
          <a:p>
            <a:r>
              <a:rPr lang="en-US" altLang="zh-TW" dirty="0">
                <a:solidFill>
                  <a:srgbClr val="000000"/>
                </a:solidFill>
                <a:latin typeface="CourierStd"/>
              </a:rPr>
              <a:t>&lt;dependency&gt;</a:t>
            </a:r>
            <a:br>
              <a:rPr lang="en-US" altLang="zh-TW" dirty="0">
                <a:solidFill>
                  <a:srgbClr val="000000"/>
                </a:solidFill>
                <a:latin typeface="CourierStd"/>
              </a:rPr>
            </a:br>
            <a:r>
              <a:rPr lang="en-US" altLang="zh-TW" dirty="0">
                <a:solidFill>
                  <a:srgbClr val="000000"/>
                </a:solidFill>
                <a:latin typeface="CourierStd"/>
              </a:rPr>
              <a:t>&lt;</a:t>
            </a:r>
            <a:r>
              <a:rPr lang="en-US" altLang="zh-TW" dirty="0" err="1">
                <a:solidFill>
                  <a:srgbClr val="000000"/>
                </a:solidFill>
                <a:latin typeface="CourierStd"/>
              </a:rPr>
              <a:t>groupId</a:t>
            </a:r>
            <a:r>
              <a:rPr lang="en-US" altLang="zh-TW" dirty="0">
                <a:solidFill>
                  <a:srgbClr val="000000"/>
                </a:solidFill>
                <a:latin typeface="CourierStd"/>
              </a:rPr>
              <a:t>&gt;</a:t>
            </a:r>
            <a:r>
              <a:rPr lang="en-US" altLang="zh-TW" dirty="0" err="1">
                <a:solidFill>
                  <a:srgbClr val="000000"/>
                </a:solidFill>
                <a:latin typeface="CourierStd"/>
              </a:rPr>
              <a:t>mysql</a:t>
            </a:r>
            <a:r>
              <a:rPr lang="en-US" altLang="zh-TW" dirty="0">
                <a:solidFill>
                  <a:srgbClr val="000000"/>
                </a:solidFill>
                <a:latin typeface="CourierStd"/>
              </a:rPr>
              <a:t>&lt;/</a:t>
            </a:r>
            <a:r>
              <a:rPr lang="en-US" altLang="zh-TW" dirty="0" err="1">
                <a:solidFill>
                  <a:srgbClr val="000000"/>
                </a:solidFill>
                <a:latin typeface="CourierStd"/>
              </a:rPr>
              <a:t>groupId</a:t>
            </a:r>
            <a:r>
              <a:rPr lang="en-US" altLang="zh-TW" dirty="0">
                <a:solidFill>
                  <a:srgbClr val="000000"/>
                </a:solidFill>
                <a:latin typeface="CourierStd"/>
              </a:rPr>
              <a:t>&gt;</a:t>
            </a:r>
            <a:br>
              <a:rPr lang="en-US" altLang="zh-TW" dirty="0">
                <a:solidFill>
                  <a:srgbClr val="000000"/>
                </a:solidFill>
                <a:latin typeface="CourierStd"/>
              </a:rPr>
            </a:br>
            <a:r>
              <a:rPr lang="en-US" altLang="zh-TW" dirty="0">
                <a:solidFill>
                  <a:srgbClr val="000000"/>
                </a:solidFill>
                <a:latin typeface="CourierStd"/>
              </a:rPr>
              <a:t>&lt;</a:t>
            </a:r>
            <a:r>
              <a:rPr lang="en-US" altLang="zh-TW" dirty="0" err="1">
                <a:solidFill>
                  <a:srgbClr val="000000"/>
                </a:solidFill>
                <a:latin typeface="CourierStd"/>
              </a:rPr>
              <a:t>artifactId</a:t>
            </a:r>
            <a:r>
              <a:rPr lang="en-US" altLang="zh-TW" dirty="0">
                <a:solidFill>
                  <a:srgbClr val="000000"/>
                </a:solidFill>
                <a:latin typeface="CourierStd"/>
              </a:rPr>
              <a:t>&gt;</a:t>
            </a:r>
            <a:r>
              <a:rPr lang="en-US" altLang="zh-TW" dirty="0" err="1">
                <a:solidFill>
                  <a:srgbClr val="000000"/>
                </a:solidFill>
                <a:latin typeface="CourierStd"/>
              </a:rPr>
              <a:t>mysql</a:t>
            </a:r>
            <a:r>
              <a:rPr lang="en-US" altLang="zh-TW" dirty="0">
                <a:solidFill>
                  <a:srgbClr val="000000"/>
                </a:solidFill>
                <a:latin typeface="CourierStd"/>
              </a:rPr>
              <a:t>-connector-java&lt;/</a:t>
            </a:r>
            <a:r>
              <a:rPr lang="en-US" altLang="zh-TW" dirty="0" err="1">
                <a:solidFill>
                  <a:srgbClr val="000000"/>
                </a:solidFill>
                <a:latin typeface="CourierStd"/>
              </a:rPr>
              <a:t>artifactId</a:t>
            </a:r>
            <a:r>
              <a:rPr lang="en-US" altLang="zh-TW" dirty="0">
                <a:solidFill>
                  <a:srgbClr val="000000"/>
                </a:solidFill>
                <a:latin typeface="CourierStd"/>
              </a:rPr>
              <a:t>&gt;</a:t>
            </a:r>
            <a:br>
              <a:rPr lang="en-US" altLang="zh-TW" dirty="0">
                <a:solidFill>
                  <a:srgbClr val="000000"/>
                </a:solidFill>
                <a:latin typeface="CourierStd"/>
              </a:rPr>
            </a:br>
            <a:r>
              <a:rPr lang="en-US" altLang="zh-TW" dirty="0">
                <a:solidFill>
                  <a:srgbClr val="000000"/>
                </a:solidFill>
                <a:latin typeface="CourierStd"/>
              </a:rPr>
              <a:t>&lt;/dependency&gt;</a:t>
            </a:r>
            <a:r>
              <a:rPr lang="en-US" altLang="zh-TW" dirty="0"/>
              <a:t> </a:t>
            </a:r>
            <a:br>
              <a:rPr lang="en-US" altLang="zh-TW" dirty="0"/>
            </a:br>
            <a:endParaRPr lang="zh-TW" altLang="en-US" dirty="0"/>
          </a:p>
        </p:txBody>
      </p:sp>
    </p:spTree>
    <p:extLst>
      <p:ext uri="{BB962C8B-B14F-4D97-AF65-F5344CB8AC3E}">
        <p14:creationId xmlns:p14="http://schemas.microsoft.com/office/powerpoint/2010/main" val="201865105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Source code quality checks </a:t>
            </a:r>
            <a:endParaRPr lang="zh-TW" altLang="en-US" dirty="0"/>
          </a:p>
        </p:txBody>
      </p:sp>
      <p:sp>
        <p:nvSpPr>
          <p:cNvPr id="3" name="內容版面配置區 2"/>
          <p:cNvSpPr>
            <a:spLocks noGrp="1"/>
          </p:cNvSpPr>
          <p:nvPr>
            <p:ph idx="1"/>
          </p:nvPr>
        </p:nvSpPr>
        <p:spPr/>
        <p:txBody>
          <a:bodyPr>
            <a:normAutofit fontScale="85000" lnSpcReduction="20000"/>
          </a:bodyPr>
          <a:lstStyle/>
          <a:p>
            <a:r>
              <a:rPr lang="en-US" altLang="zh-TW" dirty="0"/>
              <a:t>The Apache Maven PMD plugin automatically runs the PMD code analysis tool on the source</a:t>
            </a:r>
            <a:br>
              <a:rPr lang="en-US" altLang="zh-TW" dirty="0"/>
            </a:br>
            <a:r>
              <a:rPr lang="en-US" altLang="zh-TW" dirty="0"/>
              <a:t>code and generates a site report with results. </a:t>
            </a:r>
            <a:endParaRPr lang="en-US" altLang="zh-TW" dirty="0" smtClean="0"/>
          </a:p>
          <a:p>
            <a:pPr lvl="1"/>
            <a:r>
              <a:rPr lang="en-US" altLang="zh-TW" dirty="0" smtClean="0"/>
              <a:t>In </a:t>
            </a:r>
            <a:r>
              <a:rPr lang="en-US" altLang="zh-TW" dirty="0"/>
              <a:t>a typical </a:t>
            </a:r>
            <a:r>
              <a:rPr lang="en-US" altLang="zh-TW" dirty="0" err="1"/>
              <a:t>confguration</a:t>
            </a:r>
            <a:r>
              <a:rPr lang="en-US" altLang="zh-TW" dirty="0"/>
              <a:t>, the build fails if PMD</a:t>
            </a:r>
            <a:br>
              <a:rPr lang="en-US" altLang="zh-TW" dirty="0"/>
            </a:br>
            <a:r>
              <a:rPr lang="en-US" altLang="zh-TW" dirty="0"/>
              <a:t>detects quality issues in the source. </a:t>
            </a:r>
            <a:endParaRPr lang="en-US" altLang="zh-TW" dirty="0" smtClean="0"/>
          </a:p>
          <a:p>
            <a:r>
              <a:rPr lang="en-US" altLang="zh-TW" dirty="0"/>
              <a:t>This plugin introduces four </a:t>
            </a:r>
            <a:r>
              <a:rPr lang="en-US" altLang="zh-TW" dirty="0" smtClean="0"/>
              <a:t>goals:</a:t>
            </a:r>
          </a:p>
          <a:p>
            <a:r>
              <a:rPr lang="en-US" altLang="zh-TW" dirty="0" err="1" smtClean="0"/>
              <a:t>pmd:pmd</a:t>
            </a:r>
            <a:r>
              <a:rPr lang="en-US" altLang="zh-TW" dirty="0" smtClean="0"/>
              <a:t> </a:t>
            </a:r>
            <a:r>
              <a:rPr lang="en-US" altLang="zh-TW" dirty="0"/>
              <a:t>creates a PMD site report based on the rulesets and </a:t>
            </a:r>
            <a:r>
              <a:rPr lang="en-US" altLang="zh-TW" dirty="0" err="1"/>
              <a:t>confguration</a:t>
            </a:r>
            <a:r>
              <a:rPr lang="en-US" altLang="zh-TW" dirty="0"/>
              <a:t> set </a:t>
            </a:r>
            <a:r>
              <a:rPr lang="en-US" altLang="zh-TW" dirty="0" smtClean="0"/>
              <a:t>in the plugin</a:t>
            </a:r>
          </a:p>
          <a:p>
            <a:r>
              <a:rPr lang="en-US" altLang="zh-TW" dirty="0" err="1" smtClean="0"/>
              <a:t>pmd:cpd</a:t>
            </a:r>
            <a:r>
              <a:rPr lang="en-US" altLang="zh-TW" dirty="0" smtClean="0"/>
              <a:t> </a:t>
            </a:r>
            <a:r>
              <a:rPr lang="en-US" altLang="zh-TW" dirty="0"/>
              <a:t>generates a report for PMD's Copy/Paste Detector (CPD) </a:t>
            </a:r>
            <a:r>
              <a:rPr lang="en-US" altLang="zh-TW" dirty="0" smtClean="0"/>
              <a:t>tool</a:t>
            </a:r>
          </a:p>
          <a:p>
            <a:r>
              <a:rPr lang="en-US" altLang="zh-TW" dirty="0" err="1" smtClean="0"/>
              <a:t>pmd:check</a:t>
            </a:r>
            <a:r>
              <a:rPr lang="en-US" altLang="zh-TW" dirty="0" smtClean="0"/>
              <a:t> </a:t>
            </a:r>
            <a:r>
              <a:rPr lang="en-US" altLang="zh-TW" dirty="0" err="1"/>
              <a:t>verifes</a:t>
            </a:r>
            <a:r>
              <a:rPr lang="en-US" altLang="zh-TW" dirty="0"/>
              <a:t> that the PMD report is empty and fails the build if it is </a:t>
            </a:r>
            <a:r>
              <a:rPr lang="en-US" altLang="zh-TW" dirty="0" smtClean="0"/>
              <a:t>not</a:t>
            </a:r>
          </a:p>
          <a:p>
            <a:r>
              <a:rPr lang="en-US" altLang="zh-TW" dirty="0" err="1" smtClean="0"/>
              <a:t>pmd:cpd-check</a:t>
            </a:r>
            <a:r>
              <a:rPr lang="en-US" altLang="zh-TW" dirty="0" smtClean="0"/>
              <a:t> </a:t>
            </a:r>
            <a:r>
              <a:rPr lang="en-US" altLang="zh-TW" dirty="0" err="1"/>
              <a:t>verifes</a:t>
            </a:r>
            <a:r>
              <a:rPr lang="en-US" altLang="zh-TW" dirty="0"/>
              <a:t> that the CPD report is empty and fails the build if it is not </a:t>
            </a:r>
            <a:endParaRPr lang="zh-TW" altLang="en-US" dirty="0"/>
          </a:p>
        </p:txBody>
      </p:sp>
    </p:spTree>
    <p:extLst>
      <p:ext uri="{BB962C8B-B14F-4D97-AF65-F5344CB8AC3E}">
        <p14:creationId xmlns:p14="http://schemas.microsoft.com/office/powerpoint/2010/main" val="72736824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The PMD plugin needs to be integrated</a:t>
            </a:r>
            <a:br>
              <a:rPr lang="en-US" altLang="zh-TW" dirty="0"/>
            </a:br>
            <a:r>
              <a:rPr lang="en-US" altLang="zh-TW" dirty="0"/>
              <a:t>into your project. It can be added to the project POM </a:t>
            </a:r>
            <a:r>
              <a:rPr lang="en-US" altLang="zh-TW" dirty="0" err="1"/>
              <a:t>fle</a:t>
            </a:r>
            <a:r>
              <a:rPr lang="en-US" altLang="zh-TW" dirty="0"/>
              <a:t> under the reporting element: </a:t>
            </a:r>
            <a:br>
              <a:rPr lang="en-US" altLang="zh-TW" dirty="0"/>
            </a:br>
            <a:endParaRPr lang="en-US" altLang="zh-TW" dirty="0" smtClean="0"/>
          </a:p>
          <a:p>
            <a:endParaRPr lang="zh-TW" altLang="en-US" dirty="0"/>
          </a:p>
        </p:txBody>
      </p:sp>
      <p:sp>
        <p:nvSpPr>
          <p:cNvPr id="4" name="矩形 3"/>
          <p:cNvSpPr/>
          <p:nvPr/>
        </p:nvSpPr>
        <p:spPr>
          <a:xfrm>
            <a:off x="2067791" y="3172011"/>
            <a:ext cx="5008418" cy="2585323"/>
          </a:xfrm>
          <a:prstGeom prst="rect">
            <a:avLst/>
          </a:prstGeom>
        </p:spPr>
        <p:txBody>
          <a:bodyPr wrap="square">
            <a:spAutoFit/>
          </a:bodyPr>
          <a:lstStyle/>
          <a:p>
            <a:r>
              <a:rPr lang="en-US" altLang="zh-TW" dirty="0">
                <a:solidFill>
                  <a:srgbClr val="000000"/>
                </a:solidFill>
                <a:latin typeface="CourierStd"/>
              </a:rPr>
              <a:t>&lt;reporting&gt;</a:t>
            </a:r>
            <a:br>
              <a:rPr lang="en-US" altLang="zh-TW" dirty="0">
                <a:solidFill>
                  <a:srgbClr val="000000"/>
                </a:solidFill>
                <a:latin typeface="CourierStd"/>
              </a:rPr>
            </a:br>
            <a:r>
              <a:rPr lang="en-US" altLang="zh-TW" dirty="0" smtClean="0">
                <a:solidFill>
                  <a:srgbClr val="000000"/>
                </a:solidFill>
                <a:latin typeface="CourierStd"/>
              </a:rPr>
              <a:t>  &lt;</a:t>
            </a:r>
            <a:r>
              <a:rPr lang="en-US" altLang="zh-TW" dirty="0">
                <a:solidFill>
                  <a:srgbClr val="000000"/>
                </a:solidFill>
                <a:latin typeface="CourierStd"/>
              </a:rPr>
              <a:t>plugins&gt;</a:t>
            </a:r>
            <a:br>
              <a:rPr lang="en-US" altLang="zh-TW" dirty="0">
                <a:solidFill>
                  <a:srgbClr val="000000"/>
                </a:solidFill>
                <a:latin typeface="CourierStd"/>
              </a:rPr>
            </a:br>
            <a:r>
              <a:rPr lang="en-US" altLang="zh-TW" dirty="0" smtClean="0">
                <a:solidFill>
                  <a:srgbClr val="000000"/>
                </a:solidFill>
                <a:latin typeface="CourierStd"/>
              </a:rPr>
              <a:t>    &lt;</a:t>
            </a:r>
            <a:r>
              <a:rPr lang="en-US" altLang="zh-TW" dirty="0">
                <a:solidFill>
                  <a:srgbClr val="000000"/>
                </a:solidFill>
                <a:latin typeface="CourierStd"/>
              </a:rPr>
              <a:t>plugin&gt;</a:t>
            </a:r>
            <a:br>
              <a:rPr lang="en-US" altLang="zh-TW" dirty="0">
                <a:solidFill>
                  <a:srgbClr val="000000"/>
                </a:solidFill>
                <a:latin typeface="CourierStd"/>
              </a:rPr>
            </a:br>
            <a:r>
              <a:rPr lang="en-US" altLang="zh-TW" dirty="0" smtClean="0">
                <a:solidFill>
                  <a:srgbClr val="000000"/>
                </a:solidFill>
                <a:latin typeface="CourierStd"/>
              </a:rPr>
              <a:t>     &lt;</a:t>
            </a:r>
            <a:r>
              <a:rPr lang="en-US" altLang="zh-TW" dirty="0" err="1">
                <a:solidFill>
                  <a:srgbClr val="000000"/>
                </a:solidFill>
                <a:latin typeface="CourierStd"/>
              </a:rPr>
              <a:t>groupId</a:t>
            </a:r>
            <a:r>
              <a:rPr lang="en-US" altLang="zh-TW" dirty="0">
                <a:solidFill>
                  <a:srgbClr val="000000"/>
                </a:solidFill>
                <a:latin typeface="CourierStd"/>
              </a:rPr>
              <a:t>&gt;</a:t>
            </a:r>
            <a:r>
              <a:rPr lang="en-US" altLang="zh-TW" dirty="0" err="1">
                <a:solidFill>
                  <a:srgbClr val="000000"/>
                </a:solidFill>
                <a:latin typeface="CourierStd"/>
              </a:rPr>
              <a:t>org.apache.maven.plugins</a:t>
            </a:r>
            <a:r>
              <a:rPr lang="en-US" altLang="zh-TW" dirty="0">
                <a:solidFill>
                  <a:srgbClr val="000000"/>
                </a:solidFill>
                <a:latin typeface="CourierStd"/>
              </a:rPr>
              <a:t>&lt;/</a:t>
            </a:r>
            <a:r>
              <a:rPr lang="en-US" altLang="zh-TW" dirty="0" err="1">
                <a:solidFill>
                  <a:srgbClr val="000000"/>
                </a:solidFill>
                <a:latin typeface="CourierStd"/>
              </a:rPr>
              <a:t>groupId</a:t>
            </a:r>
            <a:r>
              <a:rPr lang="en-US" altLang="zh-TW" dirty="0">
                <a:solidFill>
                  <a:srgbClr val="000000"/>
                </a:solidFill>
                <a:latin typeface="CourierStd"/>
              </a:rPr>
              <a:t>&gt;</a:t>
            </a:r>
            <a:br>
              <a:rPr lang="en-US" altLang="zh-TW" dirty="0">
                <a:solidFill>
                  <a:srgbClr val="000000"/>
                </a:solidFill>
                <a:latin typeface="CourierStd"/>
              </a:rPr>
            </a:br>
            <a:r>
              <a:rPr lang="en-US" altLang="zh-TW" dirty="0" smtClean="0">
                <a:solidFill>
                  <a:srgbClr val="000000"/>
                </a:solidFill>
                <a:latin typeface="CourierStd"/>
              </a:rPr>
              <a:t>     &lt;</a:t>
            </a:r>
            <a:r>
              <a:rPr lang="en-US" altLang="zh-TW" dirty="0" err="1">
                <a:solidFill>
                  <a:srgbClr val="000000"/>
                </a:solidFill>
                <a:latin typeface="CourierStd"/>
              </a:rPr>
              <a:t>artifactId</a:t>
            </a:r>
            <a:r>
              <a:rPr lang="en-US" altLang="zh-TW" dirty="0">
                <a:solidFill>
                  <a:srgbClr val="000000"/>
                </a:solidFill>
                <a:latin typeface="CourierStd"/>
              </a:rPr>
              <a:t>&gt;maven-</a:t>
            </a:r>
            <a:r>
              <a:rPr lang="en-US" altLang="zh-TW" dirty="0" err="1">
                <a:solidFill>
                  <a:srgbClr val="000000"/>
                </a:solidFill>
                <a:latin typeface="CourierStd"/>
              </a:rPr>
              <a:t>pmd</a:t>
            </a:r>
            <a:r>
              <a:rPr lang="en-US" altLang="zh-TW" dirty="0">
                <a:solidFill>
                  <a:srgbClr val="000000"/>
                </a:solidFill>
                <a:latin typeface="CourierStd"/>
              </a:rPr>
              <a:t>-plugin&lt;/</a:t>
            </a:r>
            <a:r>
              <a:rPr lang="en-US" altLang="zh-TW" dirty="0" err="1">
                <a:solidFill>
                  <a:srgbClr val="000000"/>
                </a:solidFill>
                <a:latin typeface="CourierStd"/>
              </a:rPr>
              <a:t>artifactId</a:t>
            </a:r>
            <a:r>
              <a:rPr lang="en-US" altLang="zh-TW" dirty="0">
                <a:solidFill>
                  <a:srgbClr val="000000"/>
                </a:solidFill>
                <a:latin typeface="CourierStd"/>
              </a:rPr>
              <a:t>&gt;</a:t>
            </a:r>
            <a:br>
              <a:rPr lang="en-US" altLang="zh-TW" dirty="0">
                <a:solidFill>
                  <a:srgbClr val="000000"/>
                </a:solidFill>
                <a:latin typeface="CourierStd"/>
              </a:rPr>
            </a:br>
            <a:r>
              <a:rPr lang="en-US" altLang="zh-TW" dirty="0" smtClean="0">
                <a:solidFill>
                  <a:srgbClr val="000000"/>
                </a:solidFill>
                <a:latin typeface="CourierStd"/>
              </a:rPr>
              <a:t>     &lt;</a:t>
            </a:r>
            <a:r>
              <a:rPr lang="en-US" altLang="zh-TW" dirty="0">
                <a:solidFill>
                  <a:srgbClr val="000000"/>
                </a:solidFill>
                <a:latin typeface="CourierStd"/>
              </a:rPr>
              <a:t>version&gt;2.5&lt;/version&gt;</a:t>
            </a:r>
            <a:br>
              <a:rPr lang="en-US" altLang="zh-TW" dirty="0">
                <a:solidFill>
                  <a:srgbClr val="000000"/>
                </a:solidFill>
                <a:latin typeface="CourierStd"/>
              </a:rPr>
            </a:br>
            <a:r>
              <a:rPr lang="en-US" altLang="zh-TW" dirty="0" smtClean="0">
                <a:solidFill>
                  <a:srgbClr val="000000"/>
                </a:solidFill>
                <a:latin typeface="CourierStd"/>
              </a:rPr>
              <a:t>    &lt;/</a:t>
            </a:r>
            <a:r>
              <a:rPr lang="en-US" altLang="zh-TW" dirty="0">
                <a:solidFill>
                  <a:srgbClr val="000000"/>
                </a:solidFill>
                <a:latin typeface="CourierStd"/>
              </a:rPr>
              <a:t>plugin&gt;</a:t>
            </a:r>
            <a:br>
              <a:rPr lang="en-US" altLang="zh-TW" dirty="0">
                <a:solidFill>
                  <a:srgbClr val="000000"/>
                </a:solidFill>
                <a:latin typeface="CourierStd"/>
              </a:rPr>
            </a:br>
            <a:r>
              <a:rPr lang="en-US" altLang="zh-TW" dirty="0" smtClean="0">
                <a:solidFill>
                  <a:srgbClr val="000000"/>
                </a:solidFill>
                <a:latin typeface="CourierStd"/>
              </a:rPr>
              <a:t>  &lt;/</a:t>
            </a:r>
            <a:r>
              <a:rPr lang="en-US" altLang="zh-TW" dirty="0">
                <a:solidFill>
                  <a:srgbClr val="000000"/>
                </a:solidFill>
                <a:latin typeface="CourierStd"/>
              </a:rPr>
              <a:t>plugins&gt;</a:t>
            </a:r>
            <a:br>
              <a:rPr lang="en-US" altLang="zh-TW" dirty="0">
                <a:solidFill>
                  <a:srgbClr val="000000"/>
                </a:solidFill>
                <a:latin typeface="CourierStd"/>
              </a:rPr>
            </a:br>
            <a:r>
              <a:rPr lang="en-US" altLang="zh-TW" dirty="0">
                <a:solidFill>
                  <a:srgbClr val="000000"/>
                </a:solidFill>
                <a:latin typeface="CourierStd"/>
              </a:rPr>
              <a:t>&lt;/reporting&gt;</a:t>
            </a:r>
            <a:r>
              <a:rPr lang="en-US" altLang="zh-TW" dirty="0"/>
              <a:t> </a:t>
            </a:r>
            <a:endParaRPr lang="zh-TW" altLang="en-US" dirty="0"/>
          </a:p>
        </p:txBody>
      </p:sp>
    </p:spTree>
    <p:extLst>
      <p:ext uri="{BB962C8B-B14F-4D97-AF65-F5344CB8AC3E}">
        <p14:creationId xmlns:p14="http://schemas.microsoft.com/office/powerpoint/2010/main" val="1254177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9F2D94-6920-4D79-BD7D-543967DF3AD4}"/>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403013CB-1D7B-4454-9B66-1A6F507F0D62}"/>
              </a:ext>
            </a:extLst>
          </p:cNvPr>
          <p:cNvSpPr>
            <a:spLocks noGrp="1"/>
          </p:cNvSpPr>
          <p:nvPr>
            <p:ph idx="1"/>
          </p:nvPr>
        </p:nvSpPr>
        <p:spPr/>
        <p:txBody>
          <a:bodyPr>
            <a:normAutofit/>
          </a:bodyPr>
          <a:lstStyle/>
          <a:p>
            <a:r>
              <a:rPr lang="en-US" altLang="zh-TW" dirty="0"/>
              <a:t>A </a:t>
            </a:r>
            <a:r>
              <a:rPr lang="en-US" altLang="zh-TW" b="1" dirty="0"/>
              <a:t>goal</a:t>
            </a:r>
            <a:r>
              <a:rPr lang="en-US" altLang="zh-TW" dirty="0"/>
              <a:t> represents a specific task which contributes to the building and managing of a project. </a:t>
            </a:r>
          </a:p>
          <a:p>
            <a:pPr lvl="1"/>
            <a:r>
              <a:rPr lang="en-US" altLang="zh-TW" dirty="0"/>
              <a:t>It may be bound to zero or more build phases. </a:t>
            </a:r>
          </a:p>
          <a:p>
            <a:pPr lvl="1"/>
            <a:r>
              <a:rPr lang="en-US" altLang="zh-TW" dirty="0"/>
              <a:t>A goal not bound to any build phase could be executed outside of the build lifecycle by direct invocation.</a:t>
            </a:r>
          </a:p>
          <a:p>
            <a:r>
              <a:rPr lang="en-US" altLang="zh-TW" dirty="0"/>
              <a:t>The order of execution depends on the order in which the goal(s) and the build phase(s) are invoked. </a:t>
            </a:r>
          </a:p>
          <a:p>
            <a:endParaRPr lang="zh-TW" altLang="en-US" dirty="0"/>
          </a:p>
        </p:txBody>
      </p:sp>
    </p:spTree>
    <p:extLst>
      <p:ext uri="{BB962C8B-B14F-4D97-AF65-F5344CB8AC3E}">
        <p14:creationId xmlns:p14="http://schemas.microsoft.com/office/powerpoint/2010/main" val="204186663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en-US" altLang="zh-TW" dirty="0"/>
              <a:t>The PMD checks can be integrated with Maven's default build lifecycle, as shown in the</a:t>
            </a:r>
            <a:br>
              <a:rPr lang="en-US" altLang="zh-TW" dirty="0"/>
            </a:br>
            <a:r>
              <a:rPr lang="en-US" altLang="zh-TW" dirty="0"/>
              <a:t>following code: </a:t>
            </a:r>
            <a:br>
              <a:rPr lang="en-US" altLang="zh-TW" dirty="0"/>
            </a:br>
            <a:endParaRPr lang="zh-TW" altLang="en-US" dirty="0"/>
          </a:p>
        </p:txBody>
      </p:sp>
      <p:sp>
        <p:nvSpPr>
          <p:cNvPr id="4" name="矩形 3"/>
          <p:cNvSpPr/>
          <p:nvPr/>
        </p:nvSpPr>
        <p:spPr>
          <a:xfrm>
            <a:off x="3314700" y="2656299"/>
            <a:ext cx="6473536" cy="3970318"/>
          </a:xfrm>
          <a:prstGeom prst="rect">
            <a:avLst/>
          </a:prstGeom>
        </p:spPr>
        <p:txBody>
          <a:bodyPr wrap="square">
            <a:spAutoFit/>
          </a:bodyPr>
          <a:lstStyle/>
          <a:p>
            <a:r>
              <a:rPr lang="en-US" altLang="zh-TW" sz="1400" dirty="0">
                <a:solidFill>
                  <a:srgbClr val="000000"/>
                </a:solidFill>
                <a:latin typeface="CourierStd"/>
              </a:rPr>
              <a:t>&lt;build&gt;</a:t>
            </a:r>
            <a:br>
              <a:rPr lang="en-US" altLang="zh-TW" sz="1400" dirty="0">
                <a:solidFill>
                  <a:srgbClr val="000000"/>
                </a:solidFill>
                <a:latin typeface="CourierStd"/>
              </a:rPr>
            </a:br>
            <a:r>
              <a:rPr lang="en-US" altLang="zh-TW" sz="1400" dirty="0" smtClean="0">
                <a:solidFill>
                  <a:srgbClr val="000000"/>
                </a:solidFill>
                <a:latin typeface="CourierStd"/>
              </a:rPr>
              <a:t>  &lt;</a:t>
            </a:r>
            <a:r>
              <a:rPr lang="en-US" altLang="zh-TW" sz="1400" dirty="0">
                <a:solidFill>
                  <a:srgbClr val="000000"/>
                </a:solidFill>
                <a:latin typeface="CourierStd"/>
              </a:rPr>
              <a:t>plugins&gt;</a:t>
            </a:r>
            <a:br>
              <a:rPr lang="en-US" altLang="zh-TW" sz="1400" dirty="0">
                <a:solidFill>
                  <a:srgbClr val="000000"/>
                </a:solidFill>
                <a:latin typeface="CourierStd"/>
              </a:rPr>
            </a:br>
            <a:r>
              <a:rPr lang="en-US" altLang="zh-TW" sz="1400" dirty="0" smtClean="0">
                <a:solidFill>
                  <a:srgbClr val="000000"/>
                </a:solidFill>
                <a:latin typeface="CourierStd"/>
              </a:rPr>
              <a:t>    &lt;</a:t>
            </a:r>
            <a:r>
              <a:rPr lang="en-US" altLang="zh-TW" sz="1400" dirty="0">
                <a:solidFill>
                  <a:srgbClr val="000000"/>
                </a:solidFill>
                <a:latin typeface="CourierStd"/>
              </a:rPr>
              <a:t>plugin&gt;</a:t>
            </a:r>
            <a:br>
              <a:rPr lang="en-US" altLang="zh-TW" sz="1400" dirty="0">
                <a:solidFill>
                  <a:srgbClr val="000000"/>
                </a:solidFill>
                <a:latin typeface="CourierStd"/>
              </a:rPr>
            </a:br>
            <a:r>
              <a:rPr lang="en-US" altLang="zh-TW" sz="1400" dirty="0" smtClean="0">
                <a:solidFill>
                  <a:srgbClr val="000000"/>
                </a:solidFill>
                <a:latin typeface="CourierStd"/>
              </a:rPr>
              <a:t>      &lt;</a:t>
            </a:r>
            <a:r>
              <a:rPr lang="en-US" altLang="zh-TW" sz="1400" dirty="0" err="1">
                <a:solidFill>
                  <a:srgbClr val="000000"/>
                </a:solidFill>
                <a:latin typeface="CourierStd"/>
              </a:rPr>
              <a:t>groupId</a:t>
            </a:r>
            <a:r>
              <a:rPr lang="en-US" altLang="zh-TW" sz="1400" dirty="0">
                <a:solidFill>
                  <a:srgbClr val="000000"/>
                </a:solidFill>
                <a:latin typeface="CourierStd"/>
              </a:rPr>
              <a:t>&gt;</a:t>
            </a:r>
            <a:r>
              <a:rPr lang="en-US" altLang="zh-TW" sz="1400" dirty="0" err="1">
                <a:solidFill>
                  <a:srgbClr val="000000"/>
                </a:solidFill>
                <a:latin typeface="CourierStd"/>
              </a:rPr>
              <a:t>org.apache.maven.plugins</a:t>
            </a:r>
            <a:r>
              <a:rPr lang="en-US" altLang="zh-TW" sz="1400" dirty="0">
                <a:solidFill>
                  <a:srgbClr val="000000"/>
                </a:solidFill>
                <a:latin typeface="CourierStd"/>
              </a:rPr>
              <a:t>&lt;/</a:t>
            </a:r>
            <a:r>
              <a:rPr lang="en-US" altLang="zh-TW" sz="1400" dirty="0" err="1">
                <a:solidFill>
                  <a:srgbClr val="000000"/>
                </a:solidFill>
                <a:latin typeface="CourierStd"/>
              </a:rPr>
              <a:t>groupId</a:t>
            </a:r>
            <a:r>
              <a:rPr lang="en-US" altLang="zh-TW" sz="1400" dirty="0">
                <a:solidFill>
                  <a:srgbClr val="000000"/>
                </a:solidFill>
                <a:latin typeface="CourierStd"/>
              </a:rPr>
              <a:t>&gt;</a:t>
            </a:r>
            <a:br>
              <a:rPr lang="en-US" altLang="zh-TW" sz="1400" dirty="0">
                <a:solidFill>
                  <a:srgbClr val="000000"/>
                </a:solidFill>
                <a:latin typeface="CourierStd"/>
              </a:rPr>
            </a:br>
            <a:r>
              <a:rPr lang="en-US" altLang="zh-TW" sz="1400" dirty="0" smtClean="0">
                <a:solidFill>
                  <a:srgbClr val="000000"/>
                </a:solidFill>
                <a:latin typeface="CourierStd"/>
              </a:rPr>
              <a:t>      &lt;</a:t>
            </a:r>
            <a:r>
              <a:rPr lang="en-US" altLang="zh-TW" sz="1400" dirty="0" err="1">
                <a:solidFill>
                  <a:srgbClr val="000000"/>
                </a:solidFill>
                <a:latin typeface="CourierStd"/>
              </a:rPr>
              <a:t>artifactId</a:t>
            </a:r>
            <a:r>
              <a:rPr lang="en-US" altLang="zh-TW" sz="1400" dirty="0">
                <a:solidFill>
                  <a:srgbClr val="000000"/>
                </a:solidFill>
                <a:latin typeface="CourierStd"/>
              </a:rPr>
              <a:t>&gt;maven-</a:t>
            </a:r>
            <a:r>
              <a:rPr lang="en-US" altLang="zh-TW" sz="1400" dirty="0" err="1">
                <a:solidFill>
                  <a:srgbClr val="000000"/>
                </a:solidFill>
                <a:latin typeface="CourierStd"/>
              </a:rPr>
              <a:t>pmd</a:t>
            </a:r>
            <a:r>
              <a:rPr lang="en-US" altLang="zh-TW" sz="1400" dirty="0">
                <a:solidFill>
                  <a:srgbClr val="000000"/>
                </a:solidFill>
                <a:latin typeface="CourierStd"/>
              </a:rPr>
              <a:t>-plugin&lt;/</a:t>
            </a:r>
            <a:r>
              <a:rPr lang="en-US" altLang="zh-TW" sz="1400" dirty="0" err="1">
                <a:solidFill>
                  <a:srgbClr val="000000"/>
                </a:solidFill>
                <a:latin typeface="CourierStd"/>
              </a:rPr>
              <a:t>artifactId</a:t>
            </a:r>
            <a:r>
              <a:rPr lang="en-US" altLang="zh-TW" sz="1400" dirty="0">
                <a:solidFill>
                  <a:srgbClr val="000000"/>
                </a:solidFill>
                <a:latin typeface="CourierStd"/>
              </a:rPr>
              <a:t>&gt;</a:t>
            </a:r>
            <a:br>
              <a:rPr lang="en-US" altLang="zh-TW" sz="1400" dirty="0">
                <a:solidFill>
                  <a:srgbClr val="000000"/>
                </a:solidFill>
                <a:latin typeface="CourierStd"/>
              </a:rPr>
            </a:br>
            <a:r>
              <a:rPr lang="en-US" altLang="zh-TW" sz="1400" dirty="0" smtClean="0">
                <a:solidFill>
                  <a:srgbClr val="000000"/>
                </a:solidFill>
                <a:latin typeface="CourierStd"/>
              </a:rPr>
              <a:t>      &lt;</a:t>
            </a:r>
            <a:r>
              <a:rPr lang="en-US" altLang="zh-TW" sz="1400" dirty="0">
                <a:solidFill>
                  <a:srgbClr val="000000"/>
                </a:solidFill>
                <a:latin typeface="CourierStd"/>
              </a:rPr>
              <a:t>version&gt;2.5&lt;/version&gt;</a:t>
            </a:r>
            <a:br>
              <a:rPr lang="en-US" altLang="zh-TW" sz="1400" dirty="0">
                <a:solidFill>
                  <a:srgbClr val="000000"/>
                </a:solidFill>
                <a:latin typeface="CourierStd"/>
              </a:rPr>
            </a:br>
            <a:r>
              <a:rPr lang="en-US" altLang="zh-TW" sz="1400" dirty="0" smtClean="0">
                <a:solidFill>
                  <a:srgbClr val="000000"/>
                </a:solidFill>
                <a:latin typeface="CourierStd"/>
              </a:rPr>
              <a:t>      &lt;</a:t>
            </a:r>
            <a:r>
              <a:rPr lang="en-US" altLang="zh-TW" sz="1400" dirty="0">
                <a:solidFill>
                  <a:srgbClr val="000000"/>
                </a:solidFill>
                <a:latin typeface="CourierStd"/>
              </a:rPr>
              <a:t>executions&gt;</a:t>
            </a:r>
            <a:br>
              <a:rPr lang="en-US" altLang="zh-TW" sz="1400" dirty="0">
                <a:solidFill>
                  <a:srgbClr val="000000"/>
                </a:solidFill>
                <a:latin typeface="CourierStd"/>
              </a:rPr>
            </a:br>
            <a:r>
              <a:rPr lang="en-US" altLang="zh-TW" sz="1400" dirty="0">
                <a:solidFill>
                  <a:srgbClr val="000000"/>
                </a:solidFill>
                <a:latin typeface="CourierStd"/>
              </a:rPr>
              <a:t> </a:t>
            </a:r>
            <a:r>
              <a:rPr lang="en-US" altLang="zh-TW" sz="1400" dirty="0" smtClean="0">
                <a:solidFill>
                  <a:srgbClr val="000000"/>
                </a:solidFill>
                <a:latin typeface="CourierStd"/>
              </a:rPr>
              <a:t>       &lt;</a:t>
            </a:r>
            <a:r>
              <a:rPr lang="en-US" altLang="zh-TW" sz="1400" dirty="0">
                <a:solidFill>
                  <a:srgbClr val="000000"/>
                </a:solidFill>
                <a:latin typeface="CourierStd"/>
              </a:rPr>
              <a:t>execution&gt;</a:t>
            </a:r>
            <a:br>
              <a:rPr lang="en-US" altLang="zh-TW" sz="1400" dirty="0">
                <a:solidFill>
                  <a:srgbClr val="000000"/>
                </a:solidFill>
                <a:latin typeface="CourierStd"/>
              </a:rPr>
            </a:br>
            <a:r>
              <a:rPr lang="en-US" altLang="zh-TW" sz="1400" dirty="0" smtClean="0">
                <a:solidFill>
                  <a:srgbClr val="000000"/>
                </a:solidFill>
                <a:latin typeface="CourierStd"/>
              </a:rPr>
              <a:t>          &lt;</a:t>
            </a:r>
            <a:r>
              <a:rPr lang="en-US" altLang="zh-TW" sz="1400" dirty="0">
                <a:solidFill>
                  <a:srgbClr val="000000"/>
                </a:solidFill>
                <a:latin typeface="CourierStd"/>
              </a:rPr>
              <a:t>goals&gt;</a:t>
            </a:r>
            <a:br>
              <a:rPr lang="en-US" altLang="zh-TW" sz="1400" dirty="0">
                <a:solidFill>
                  <a:srgbClr val="000000"/>
                </a:solidFill>
                <a:latin typeface="CourierStd"/>
              </a:rPr>
            </a:br>
            <a:r>
              <a:rPr lang="en-US" altLang="zh-TW" sz="1400" dirty="0" smtClean="0">
                <a:solidFill>
                  <a:srgbClr val="000000"/>
                </a:solidFill>
                <a:latin typeface="CourierStd"/>
              </a:rPr>
              <a:t>            &lt;</a:t>
            </a:r>
            <a:r>
              <a:rPr lang="en-US" altLang="zh-TW" sz="1400" dirty="0">
                <a:solidFill>
                  <a:srgbClr val="000000"/>
                </a:solidFill>
                <a:latin typeface="CourierStd"/>
              </a:rPr>
              <a:t>goal&gt;check&lt;/goal&gt;</a:t>
            </a:r>
            <a:br>
              <a:rPr lang="en-US" altLang="zh-TW" sz="1400" dirty="0">
                <a:solidFill>
                  <a:srgbClr val="000000"/>
                </a:solidFill>
                <a:latin typeface="CourierStd"/>
              </a:rPr>
            </a:br>
            <a:r>
              <a:rPr lang="en-US" altLang="zh-TW" sz="1400" dirty="0" smtClean="0">
                <a:solidFill>
                  <a:srgbClr val="000000"/>
                </a:solidFill>
                <a:latin typeface="CourierStd"/>
              </a:rPr>
              <a:t>            &lt;</a:t>
            </a:r>
            <a:r>
              <a:rPr lang="en-US" altLang="zh-TW" sz="1400" dirty="0">
                <a:solidFill>
                  <a:srgbClr val="000000"/>
                </a:solidFill>
                <a:latin typeface="CourierStd"/>
              </a:rPr>
              <a:t>goal&gt;</a:t>
            </a:r>
            <a:r>
              <a:rPr lang="en-US" altLang="zh-TW" sz="1400" dirty="0" err="1">
                <a:solidFill>
                  <a:srgbClr val="000000"/>
                </a:solidFill>
                <a:latin typeface="CourierStd"/>
              </a:rPr>
              <a:t>cpd</a:t>
            </a:r>
            <a:r>
              <a:rPr lang="en-US" altLang="zh-TW" sz="1400" dirty="0">
                <a:solidFill>
                  <a:srgbClr val="000000"/>
                </a:solidFill>
                <a:latin typeface="CourierStd"/>
              </a:rPr>
              <a:t>-check&lt;/goal&gt;</a:t>
            </a:r>
            <a:br>
              <a:rPr lang="en-US" altLang="zh-TW" sz="1400" dirty="0">
                <a:solidFill>
                  <a:srgbClr val="000000"/>
                </a:solidFill>
                <a:latin typeface="CourierStd"/>
              </a:rPr>
            </a:br>
            <a:r>
              <a:rPr lang="en-US" altLang="zh-TW" sz="1400" dirty="0" smtClean="0">
                <a:solidFill>
                  <a:srgbClr val="000000"/>
                </a:solidFill>
                <a:latin typeface="CourierStd"/>
              </a:rPr>
              <a:t>          &lt;/</a:t>
            </a:r>
            <a:r>
              <a:rPr lang="en-US" altLang="zh-TW" sz="1400" dirty="0">
                <a:solidFill>
                  <a:srgbClr val="000000"/>
                </a:solidFill>
                <a:latin typeface="CourierStd"/>
              </a:rPr>
              <a:t>goals&gt;</a:t>
            </a:r>
            <a:br>
              <a:rPr lang="en-US" altLang="zh-TW" sz="1400" dirty="0">
                <a:solidFill>
                  <a:srgbClr val="000000"/>
                </a:solidFill>
                <a:latin typeface="CourierStd"/>
              </a:rPr>
            </a:br>
            <a:r>
              <a:rPr lang="en-US" altLang="zh-TW" sz="1400" dirty="0" smtClean="0">
                <a:solidFill>
                  <a:srgbClr val="000000"/>
                </a:solidFill>
                <a:latin typeface="CourierStd"/>
              </a:rPr>
              <a:t>        &lt;/</a:t>
            </a:r>
            <a:r>
              <a:rPr lang="en-US" altLang="zh-TW" sz="1400" dirty="0">
                <a:solidFill>
                  <a:srgbClr val="000000"/>
                </a:solidFill>
                <a:latin typeface="CourierStd"/>
              </a:rPr>
              <a:t>execution&gt;</a:t>
            </a:r>
            <a:br>
              <a:rPr lang="en-US" altLang="zh-TW" sz="1400" dirty="0">
                <a:solidFill>
                  <a:srgbClr val="000000"/>
                </a:solidFill>
                <a:latin typeface="CourierStd"/>
              </a:rPr>
            </a:br>
            <a:r>
              <a:rPr lang="en-US" altLang="zh-TW" sz="1400" dirty="0" smtClean="0">
                <a:solidFill>
                  <a:srgbClr val="000000"/>
                </a:solidFill>
                <a:latin typeface="CourierStd"/>
              </a:rPr>
              <a:t>      &lt;/</a:t>
            </a:r>
            <a:r>
              <a:rPr lang="en-US" altLang="zh-TW" sz="1400" dirty="0">
                <a:solidFill>
                  <a:srgbClr val="000000"/>
                </a:solidFill>
                <a:latin typeface="CourierStd"/>
              </a:rPr>
              <a:t>executions&gt;</a:t>
            </a:r>
            <a:br>
              <a:rPr lang="en-US" altLang="zh-TW" sz="1400" dirty="0">
                <a:solidFill>
                  <a:srgbClr val="000000"/>
                </a:solidFill>
                <a:latin typeface="CourierStd"/>
              </a:rPr>
            </a:br>
            <a:r>
              <a:rPr lang="en-US" altLang="zh-TW" sz="1400" dirty="0" smtClean="0">
                <a:solidFill>
                  <a:srgbClr val="000000"/>
                </a:solidFill>
                <a:latin typeface="CourierStd"/>
              </a:rPr>
              <a:t>    &lt;/</a:t>
            </a:r>
            <a:r>
              <a:rPr lang="en-US" altLang="zh-TW" sz="1400" dirty="0">
                <a:solidFill>
                  <a:srgbClr val="000000"/>
                </a:solidFill>
                <a:latin typeface="CourierStd"/>
              </a:rPr>
              <a:t>plugin&gt;</a:t>
            </a:r>
            <a:br>
              <a:rPr lang="en-US" altLang="zh-TW" sz="1400" dirty="0">
                <a:solidFill>
                  <a:srgbClr val="000000"/>
                </a:solidFill>
                <a:latin typeface="CourierStd"/>
              </a:rPr>
            </a:br>
            <a:r>
              <a:rPr lang="en-US" altLang="zh-TW" sz="1400" dirty="0" smtClean="0">
                <a:solidFill>
                  <a:srgbClr val="000000"/>
                </a:solidFill>
                <a:latin typeface="CourierStd"/>
              </a:rPr>
              <a:t>  &lt;/</a:t>
            </a:r>
            <a:r>
              <a:rPr lang="en-US" altLang="zh-TW" sz="1400" dirty="0">
                <a:solidFill>
                  <a:srgbClr val="000000"/>
                </a:solidFill>
                <a:latin typeface="CourierStd"/>
              </a:rPr>
              <a:t>plugins&gt;</a:t>
            </a:r>
            <a:br>
              <a:rPr lang="en-US" altLang="zh-TW" sz="1400" dirty="0">
                <a:solidFill>
                  <a:srgbClr val="000000"/>
                </a:solidFill>
                <a:latin typeface="CourierStd"/>
              </a:rPr>
            </a:br>
            <a:r>
              <a:rPr lang="en-US" altLang="zh-TW" sz="1400" dirty="0">
                <a:solidFill>
                  <a:srgbClr val="000000"/>
                </a:solidFill>
                <a:latin typeface="CourierStd"/>
              </a:rPr>
              <a:t>&lt;/build&gt;</a:t>
            </a:r>
            <a:r>
              <a:rPr lang="en-US" altLang="zh-TW" sz="1400" dirty="0"/>
              <a:t> </a:t>
            </a:r>
            <a:br>
              <a:rPr lang="en-US" altLang="zh-TW" sz="1400" dirty="0"/>
            </a:br>
            <a:endParaRPr lang="zh-TW" altLang="en-US" sz="1400" dirty="0"/>
          </a:p>
        </p:txBody>
      </p:sp>
    </p:spTree>
    <p:extLst>
      <p:ext uri="{BB962C8B-B14F-4D97-AF65-F5344CB8AC3E}">
        <p14:creationId xmlns:p14="http://schemas.microsoft.com/office/powerpoint/2010/main" val="260680622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Embedding the Apache Maven PMD plugin eliminates the need to otherwise install or</a:t>
            </a:r>
            <a:br>
              <a:rPr lang="en-US" altLang="zh-TW" dirty="0"/>
            </a:br>
            <a:r>
              <a:rPr lang="en-US" altLang="zh-TW" dirty="0" err="1"/>
              <a:t>confgure</a:t>
            </a:r>
            <a:r>
              <a:rPr lang="en-US" altLang="zh-TW" dirty="0"/>
              <a:t> PMD as a third-party application. </a:t>
            </a:r>
            <a:br>
              <a:rPr lang="en-US" altLang="zh-TW" dirty="0"/>
            </a:br>
            <a:endParaRPr lang="zh-TW" altLang="en-US" dirty="0"/>
          </a:p>
        </p:txBody>
      </p:sp>
    </p:spTree>
    <p:extLst>
      <p:ext uri="{BB962C8B-B14F-4D97-AF65-F5344CB8AC3E}">
        <p14:creationId xmlns:p14="http://schemas.microsoft.com/office/powerpoint/2010/main" val="221976483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Deployment automation </a:t>
            </a:r>
            <a:endParaRPr lang="zh-TW" altLang="en-US" dirty="0"/>
          </a:p>
        </p:txBody>
      </p:sp>
      <p:sp>
        <p:nvSpPr>
          <p:cNvPr id="3" name="內容版面配置區 2"/>
          <p:cNvSpPr>
            <a:spLocks noGrp="1"/>
          </p:cNvSpPr>
          <p:nvPr>
            <p:ph idx="1"/>
          </p:nvPr>
        </p:nvSpPr>
        <p:spPr>
          <a:xfrm>
            <a:off x="628650" y="1825625"/>
            <a:ext cx="7886700" cy="4658302"/>
          </a:xfrm>
        </p:spPr>
        <p:txBody>
          <a:bodyPr>
            <a:normAutofit fontScale="85000" lnSpcReduction="20000"/>
          </a:bodyPr>
          <a:lstStyle/>
          <a:p>
            <a:r>
              <a:rPr lang="en-US" altLang="zh-TW" dirty="0"/>
              <a:t>The Maven Deploy Plugin is used to add artifact(s) to a remote repository during the deploy</a:t>
            </a:r>
            <a:br>
              <a:rPr lang="en-US" altLang="zh-TW" dirty="0"/>
            </a:br>
            <a:r>
              <a:rPr lang="en-US" altLang="zh-TW" dirty="0"/>
              <a:t>phase of the build lifecycle. </a:t>
            </a:r>
            <a:endParaRPr lang="en-US" altLang="zh-TW" dirty="0" smtClean="0"/>
          </a:p>
          <a:p>
            <a:pPr lvl="1"/>
            <a:r>
              <a:rPr lang="en-US" altLang="zh-TW" dirty="0" err="1"/>
              <a:t>deploy:deploy</a:t>
            </a:r>
            <a:r>
              <a:rPr lang="en-US" altLang="zh-TW" dirty="0"/>
              <a:t>: To deploy a project and all its </a:t>
            </a:r>
            <a:r>
              <a:rPr lang="en-US" altLang="zh-TW" dirty="0" smtClean="0"/>
              <a:t>artifacts </a:t>
            </a:r>
          </a:p>
          <a:p>
            <a:pPr lvl="1"/>
            <a:r>
              <a:rPr lang="en-US" altLang="zh-TW" dirty="0" err="1" smtClean="0"/>
              <a:t>deploy:deploy-file</a:t>
            </a:r>
            <a:r>
              <a:rPr lang="en-US" altLang="zh-TW" dirty="0"/>
              <a:t>: To deploy a single artifact </a:t>
            </a:r>
            <a:r>
              <a:rPr lang="en-US" altLang="zh-TW" dirty="0" smtClean="0"/>
              <a:t>file </a:t>
            </a:r>
          </a:p>
          <a:p>
            <a:r>
              <a:rPr lang="en-US" altLang="zh-TW" dirty="0"/>
              <a:t>Deployment to a repository means not only to copy the artifacts to a folder but to </a:t>
            </a:r>
            <a:r>
              <a:rPr lang="en-US" altLang="zh-TW" dirty="0" err="1" smtClean="0"/>
              <a:t>updatemetadata</a:t>
            </a:r>
            <a:r>
              <a:rPr lang="en-US" altLang="zh-TW" dirty="0" smtClean="0"/>
              <a:t> </a:t>
            </a:r>
            <a:r>
              <a:rPr lang="en-US" altLang="zh-TW" dirty="0"/>
              <a:t>regarding the artifacts as well. It requires: </a:t>
            </a:r>
            <a:endParaRPr lang="en-US" altLang="zh-TW" dirty="0" smtClean="0"/>
          </a:p>
          <a:p>
            <a:pPr lvl="1"/>
            <a:r>
              <a:rPr lang="en-US" altLang="zh-TW" dirty="0" smtClean="0"/>
              <a:t>Target </a:t>
            </a:r>
            <a:r>
              <a:rPr lang="en-US" altLang="zh-TW" dirty="0"/>
              <a:t>repository: </a:t>
            </a:r>
            <a:r>
              <a:rPr lang="en-US" altLang="zh-TW" dirty="0" smtClean="0"/>
              <a:t>Its location</a:t>
            </a:r>
            <a:r>
              <a:rPr lang="en-US" altLang="zh-TW" dirty="0"/>
              <a:t>, the protocol for access (FTP, SCP, SFTP), and user-</a:t>
            </a:r>
            <a:r>
              <a:rPr lang="en-US" altLang="zh-TW" dirty="0" err="1"/>
              <a:t>specifc</a:t>
            </a:r>
            <a:r>
              <a:rPr lang="en-US" altLang="zh-TW" dirty="0"/>
              <a:t> </a:t>
            </a:r>
            <a:r>
              <a:rPr lang="en-US" altLang="zh-TW" dirty="0" smtClean="0"/>
              <a:t>account information </a:t>
            </a:r>
            <a:r>
              <a:rPr lang="en-US" altLang="zh-TW" dirty="0"/>
              <a:t>are required</a:t>
            </a:r>
            <a:r>
              <a:rPr lang="en-US" altLang="zh-TW" dirty="0" smtClean="0"/>
              <a:t>.</a:t>
            </a:r>
          </a:p>
          <a:p>
            <a:pPr lvl="1"/>
            <a:r>
              <a:rPr lang="en-US" altLang="zh-TW" dirty="0" smtClean="0"/>
              <a:t>Target </a:t>
            </a:r>
            <a:r>
              <a:rPr lang="en-US" altLang="zh-TW" dirty="0"/>
              <a:t>artifacts: </a:t>
            </a:r>
            <a:r>
              <a:rPr lang="en-US" altLang="zh-TW" dirty="0" smtClean="0"/>
              <a:t>Artifact </a:t>
            </a:r>
            <a:r>
              <a:rPr lang="en-US" altLang="zh-TW" dirty="0" err="1"/>
              <a:t>groupId</a:t>
            </a:r>
            <a:r>
              <a:rPr lang="en-US" altLang="zh-TW" dirty="0"/>
              <a:t>, </a:t>
            </a:r>
            <a:r>
              <a:rPr lang="en-US" altLang="zh-TW" dirty="0" err="1"/>
              <a:t>artifactId</a:t>
            </a:r>
            <a:r>
              <a:rPr lang="en-US" altLang="zh-TW" dirty="0"/>
              <a:t>, version, packaging, and classifier</a:t>
            </a:r>
            <a:br>
              <a:rPr lang="en-US" altLang="zh-TW" dirty="0"/>
            </a:br>
            <a:r>
              <a:rPr lang="en-US" altLang="zh-TW" dirty="0"/>
              <a:t>information are </a:t>
            </a:r>
            <a:r>
              <a:rPr lang="en-US" altLang="zh-TW" dirty="0" smtClean="0"/>
              <a:t>required.</a:t>
            </a:r>
          </a:p>
          <a:p>
            <a:pPr lvl="1"/>
            <a:r>
              <a:rPr lang="en-US" altLang="zh-TW" dirty="0" err="1" smtClean="0"/>
              <a:t>Deployer</a:t>
            </a:r>
            <a:r>
              <a:rPr lang="en-US" altLang="zh-TW" dirty="0" smtClean="0"/>
              <a:t> </a:t>
            </a:r>
            <a:r>
              <a:rPr lang="en-US" altLang="zh-TW" dirty="0"/>
              <a:t>method to actually perform the </a:t>
            </a:r>
            <a:r>
              <a:rPr lang="en-US" altLang="zh-TW" dirty="0" smtClean="0"/>
              <a:t>deployment</a:t>
            </a:r>
            <a:r>
              <a:rPr lang="en-US" altLang="zh-TW" dirty="0"/>
              <a:t/>
            </a:r>
            <a:br>
              <a:rPr lang="en-US" altLang="zh-TW" dirty="0"/>
            </a:br>
            <a:r>
              <a:rPr lang="en-US" altLang="zh-TW" dirty="0"/>
              <a:t/>
            </a:r>
            <a:br>
              <a:rPr lang="en-US" altLang="zh-TW" dirty="0"/>
            </a:br>
            <a:endParaRPr lang="zh-TW" altLang="en-US" dirty="0"/>
          </a:p>
        </p:txBody>
      </p:sp>
    </p:spTree>
    <p:extLst>
      <p:ext uri="{BB962C8B-B14F-4D97-AF65-F5344CB8AC3E}">
        <p14:creationId xmlns:p14="http://schemas.microsoft.com/office/powerpoint/2010/main" val="340335171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you need to specify a server </a:t>
            </a:r>
            <a:r>
              <a:rPr lang="en-US" altLang="zh-TW" dirty="0" err="1"/>
              <a:t>defnition</a:t>
            </a:r>
            <a:r>
              <a:rPr lang="en-US" altLang="zh-TW" dirty="0"/>
              <a:t> in your settings.xml </a:t>
            </a:r>
            <a:br>
              <a:rPr lang="en-US" altLang="zh-TW" dirty="0"/>
            </a:br>
            <a:endParaRPr lang="zh-TW" altLang="en-US" dirty="0"/>
          </a:p>
        </p:txBody>
      </p:sp>
      <p:sp>
        <p:nvSpPr>
          <p:cNvPr id="4" name="矩形 3"/>
          <p:cNvSpPr/>
          <p:nvPr/>
        </p:nvSpPr>
        <p:spPr>
          <a:xfrm>
            <a:off x="1631371" y="3124131"/>
            <a:ext cx="5424055" cy="1754326"/>
          </a:xfrm>
          <a:prstGeom prst="rect">
            <a:avLst/>
          </a:prstGeom>
        </p:spPr>
        <p:txBody>
          <a:bodyPr wrap="square">
            <a:spAutoFit/>
          </a:bodyPr>
          <a:lstStyle/>
          <a:p>
            <a:r>
              <a:rPr lang="en-US" altLang="zh-TW" dirty="0">
                <a:solidFill>
                  <a:srgbClr val="000000"/>
                </a:solidFill>
                <a:latin typeface="CourierStd"/>
              </a:rPr>
              <a:t>&lt;server&gt;</a:t>
            </a:r>
            <a:br>
              <a:rPr lang="en-US" altLang="zh-TW" dirty="0">
                <a:solidFill>
                  <a:srgbClr val="000000"/>
                </a:solidFill>
                <a:latin typeface="CourierStd"/>
              </a:rPr>
            </a:br>
            <a:r>
              <a:rPr lang="en-US" altLang="zh-TW" dirty="0">
                <a:solidFill>
                  <a:srgbClr val="000000"/>
                </a:solidFill>
                <a:latin typeface="CourierStd"/>
              </a:rPr>
              <a:t>&lt;id&gt;</a:t>
            </a:r>
            <a:r>
              <a:rPr lang="en-US" altLang="zh-TW" b="1" dirty="0" err="1">
                <a:solidFill>
                  <a:srgbClr val="FF0000"/>
                </a:solidFill>
                <a:latin typeface="CourierStd"/>
              </a:rPr>
              <a:t>srirangan.repository</a:t>
            </a:r>
            <a:r>
              <a:rPr lang="en-US" altLang="zh-TW" dirty="0">
                <a:solidFill>
                  <a:srgbClr val="000000"/>
                </a:solidFill>
                <a:latin typeface="CourierStd"/>
              </a:rPr>
              <a:t>&lt;/id&gt;</a:t>
            </a:r>
            <a:br>
              <a:rPr lang="en-US" altLang="zh-TW" dirty="0">
                <a:solidFill>
                  <a:srgbClr val="000000"/>
                </a:solidFill>
                <a:latin typeface="CourierStd"/>
              </a:rPr>
            </a:br>
            <a:r>
              <a:rPr lang="en-US" altLang="zh-TW" dirty="0">
                <a:solidFill>
                  <a:srgbClr val="000000"/>
                </a:solidFill>
                <a:latin typeface="CourierStd"/>
              </a:rPr>
              <a:t>&lt;username&gt;</a:t>
            </a:r>
            <a:r>
              <a:rPr lang="en-US" altLang="zh-TW" dirty="0" err="1">
                <a:solidFill>
                  <a:srgbClr val="000000"/>
                </a:solidFill>
                <a:latin typeface="CourierStd"/>
              </a:rPr>
              <a:t>srirangan</a:t>
            </a:r>
            <a:r>
              <a:rPr lang="en-US" altLang="zh-TW" dirty="0">
                <a:solidFill>
                  <a:srgbClr val="000000"/>
                </a:solidFill>
                <a:latin typeface="CourierStd"/>
              </a:rPr>
              <a:t>&lt;/username&gt;</a:t>
            </a:r>
            <a:r>
              <a:rPr lang="en-US" altLang="zh-TW" dirty="0"/>
              <a:t> </a:t>
            </a:r>
            <a:br>
              <a:rPr lang="en-US" altLang="zh-TW" dirty="0"/>
            </a:br>
            <a:r>
              <a:rPr lang="en-US" altLang="zh-TW" dirty="0"/>
              <a:t>&lt;password&gt;</a:t>
            </a:r>
            <a:r>
              <a:rPr lang="en-US" altLang="zh-TW" dirty="0" err="1"/>
              <a:t>myTopSecretPassword</a:t>
            </a:r>
            <a:r>
              <a:rPr lang="en-US" altLang="zh-TW" dirty="0"/>
              <a:t>&lt;/password&gt;</a:t>
            </a:r>
            <a:br>
              <a:rPr lang="en-US" altLang="zh-TW" dirty="0"/>
            </a:br>
            <a:r>
              <a:rPr lang="en-US" altLang="zh-TW" dirty="0"/>
              <a:t>&lt;/server&gt; </a:t>
            </a:r>
            <a:br>
              <a:rPr lang="en-US" altLang="zh-TW" dirty="0"/>
            </a:br>
            <a:endParaRPr lang="zh-TW" altLang="en-US" dirty="0"/>
          </a:p>
        </p:txBody>
      </p:sp>
    </p:spTree>
    <p:extLst>
      <p:ext uri="{BB962C8B-B14F-4D97-AF65-F5344CB8AC3E}">
        <p14:creationId xmlns:p14="http://schemas.microsoft.com/office/powerpoint/2010/main" val="341169254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The project POM must include a valid &lt;</a:t>
            </a:r>
            <a:r>
              <a:rPr lang="en-US" altLang="zh-TW" dirty="0" err="1"/>
              <a:t>distributionManagement</a:t>
            </a:r>
            <a:r>
              <a:rPr lang="en-US" altLang="zh-TW" dirty="0"/>
              <a:t>/&gt; element, which</a:t>
            </a:r>
            <a:br>
              <a:rPr lang="en-US" altLang="zh-TW" dirty="0"/>
            </a:br>
            <a:r>
              <a:rPr lang="en-US" altLang="zh-TW" dirty="0"/>
              <a:t>provides a &lt;repository/&gt; element </a:t>
            </a:r>
            <a:r>
              <a:rPr lang="en-US" altLang="zh-TW" dirty="0" err="1"/>
              <a:t>defning</a:t>
            </a:r>
            <a:r>
              <a:rPr lang="en-US" altLang="zh-TW" dirty="0"/>
              <a:t> the remote repository location for the artifact. </a:t>
            </a:r>
            <a:br>
              <a:rPr lang="en-US" altLang="zh-TW" dirty="0"/>
            </a:br>
            <a:endParaRPr lang="zh-TW" altLang="en-US" dirty="0"/>
          </a:p>
        </p:txBody>
      </p:sp>
      <p:sp>
        <p:nvSpPr>
          <p:cNvPr id="4" name="矩形 3"/>
          <p:cNvSpPr/>
          <p:nvPr/>
        </p:nvSpPr>
        <p:spPr>
          <a:xfrm>
            <a:off x="1859972" y="3688002"/>
            <a:ext cx="4572000" cy="2308324"/>
          </a:xfrm>
          <a:prstGeom prst="rect">
            <a:avLst/>
          </a:prstGeom>
        </p:spPr>
        <p:txBody>
          <a:bodyPr>
            <a:spAutoFit/>
          </a:bodyPr>
          <a:lstStyle/>
          <a:p>
            <a:r>
              <a:rPr lang="en-US" altLang="zh-TW" dirty="0">
                <a:solidFill>
                  <a:srgbClr val="000000"/>
                </a:solidFill>
                <a:latin typeface="CourierStd"/>
              </a:rPr>
              <a:t>&lt;</a:t>
            </a:r>
            <a:r>
              <a:rPr lang="en-US" altLang="zh-TW" dirty="0" err="1">
                <a:solidFill>
                  <a:srgbClr val="000000"/>
                </a:solidFill>
                <a:latin typeface="CourierStd"/>
              </a:rPr>
              <a:t>distributionManagement</a:t>
            </a:r>
            <a:r>
              <a:rPr lang="en-US" altLang="zh-TW" dirty="0">
                <a:solidFill>
                  <a:srgbClr val="000000"/>
                </a:solidFill>
                <a:latin typeface="CourierStd"/>
              </a:rPr>
              <a:t>&gt;</a:t>
            </a:r>
            <a:br>
              <a:rPr lang="en-US" altLang="zh-TW" dirty="0">
                <a:solidFill>
                  <a:srgbClr val="000000"/>
                </a:solidFill>
                <a:latin typeface="CourierStd"/>
              </a:rPr>
            </a:br>
            <a:r>
              <a:rPr lang="en-US" altLang="zh-TW" dirty="0">
                <a:solidFill>
                  <a:srgbClr val="000000"/>
                </a:solidFill>
                <a:latin typeface="CourierStd"/>
              </a:rPr>
              <a:t>&lt;repository&gt;</a:t>
            </a:r>
            <a:br>
              <a:rPr lang="en-US" altLang="zh-TW" dirty="0">
                <a:solidFill>
                  <a:srgbClr val="000000"/>
                </a:solidFill>
                <a:latin typeface="CourierStd"/>
              </a:rPr>
            </a:br>
            <a:r>
              <a:rPr lang="en-US" altLang="zh-TW" dirty="0">
                <a:solidFill>
                  <a:srgbClr val="000000"/>
                </a:solidFill>
                <a:latin typeface="CourierStd"/>
              </a:rPr>
              <a:t>&lt;id&gt;</a:t>
            </a:r>
            <a:r>
              <a:rPr lang="en-US" altLang="zh-TW" b="1" dirty="0" err="1">
                <a:solidFill>
                  <a:srgbClr val="FF0000"/>
                </a:solidFill>
                <a:latin typeface="CourierStd"/>
              </a:rPr>
              <a:t>srirangan.repository</a:t>
            </a:r>
            <a:r>
              <a:rPr lang="en-US" altLang="zh-TW" dirty="0">
                <a:solidFill>
                  <a:srgbClr val="000000"/>
                </a:solidFill>
                <a:latin typeface="CourierStd"/>
              </a:rPr>
              <a:t>&lt;/id&gt;</a:t>
            </a:r>
            <a:br>
              <a:rPr lang="en-US" altLang="zh-TW" dirty="0">
                <a:solidFill>
                  <a:srgbClr val="000000"/>
                </a:solidFill>
                <a:latin typeface="CourierStd"/>
              </a:rPr>
            </a:br>
            <a:r>
              <a:rPr lang="en-US" altLang="zh-TW" dirty="0">
                <a:solidFill>
                  <a:srgbClr val="000000"/>
                </a:solidFill>
                <a:latin typeface="CourierStd"/>
              </a:rPr>
              <a:t>&lt;name&gt;</a:t>
            </a:r>
            <a:r>
              <a:rPr lang="en-US" altLang="zh-TW" dirty="0" err="1">
                <a:solidFill>
                  <a:srgbClr val="000000"/>
                </a:solidFill>
                <a:latin typeface="CourierStd"/>
              </a:rPr>
              <a:t>MyPrivateRepository</a:t>
            </a:r>
            <a:r>
              <a:rPr lang="en-US" altLang="zh-TW" dirty="0">
                <a:solidFill>
                  <a:srgbClr val="000000"/>
                </a:solidFill>
                <a:latin typeface="CourierStd"/>
              </a:rPr>
              <a:t>&lt;/name&gt;</a:t>
            </a:r>
            <a:br>
              <a:rPr lang="en-US" altLang="zh-TW" dirty="0">
                <a:solidFill>
                  <a:srgbClr val="000000"/>
                </a:solidFill>
                <a:latin typeface="CourierStd"/>
              </a:rPr>
            </a:br>
            <a:r>
              <a:rPr lang="en-US" altLang="zh-TW" dirty="0">
                <a:solidFill>
                  <a:srgbClr val="000000"/>
                </a:solidFill>
                <a:latin typeface="CourierStd"/>
              </a:rPr>
              <a:t>&lt;</a:t>
            </a:r>
            <a:r>
              <a:rPr lang="en-US" altLang="zh-TW" dirty="0" err="1">
                <a:solidFill>
                  <a:srgbClr val="000000"/>
                </a:solidFill>
                <a:latin typeface="CourierStd"/>
              </a:rPr>
              <a:t>url</a:t>
            </a:r>
            <a:r>
              <a:rPr lang="en-US" altLang="zh-TW" dirty="0">
                <a:solidFill>
                  <a:srgbClr val="000000"/>
                </a:solidFill>
                <a:latin typeface="CourierStd"/>
              </a:rPr>
              <a:t>&gt;...&lt;/</a:t>
            </a:r>
            <a:r>
              <a:rPr lang="en-US" altLang="zh-TW" dirty="0" err="1">
                <a:solidFill>
                  <a:srgbClr val="000000"/>
                </a:solidFill>
                <a:latin typeface="CourierStd"/>
              </a:rPr>
              <a:t>url</a:t>
            </a:r>
            <a:r>
              <a:rPr lang="en-US" altLang="zh-TW" dirty="0">
                <a:solidFill>
                  <a:srgbClr val="000000"/>
                </a:solidFill>
                <a:latin typeface="CourierStd"/>
              </a:rPr>
              <a:t>&gt;</a:t>
            </a:r>
            <a:br>
              <a:rPr lang="en-US" altLang="zh-TW" dirty="0">
                <a:solidFill>
                  <a:srgbClr val="000000"/>
                </a:solidFill>
                <a:latin typeface="CourierStd"/>
              </a:rPr>
            </a:br>
            <a:r>
              <a:rPr lang="en-US" altLang="zh-TW" dirty="0">
                <a:solidFill>
                  <a:srgbClr val="000000"/>
                </a:solidFill>
                <a:latin typeface="CourierStd"/>
              </a:rPr>
              <a:t>&lt;/repository&gt;</a:t>
            </a:r>
            <a:br>
              <a:rPr lang="en-US" altLang="zh-TW" dirty="0">
                <a:solidFill>
                  <a:srgbClr val="000000"/>
                </a:solidFill>
                <a:latin typeface="CourierStd"/>
              </a:rPr>
            </a:br>
            <a:r>
              <a:rPr lang="en-US" altLang="zh-TW" dirty="0">
                <a:solidFill>
                  <a:srgbClr val="000000"/>
                </a:solidFill>
                <a:latin typeface="CourierStd"/>
              </a:rPr>
              <a:t>&lt;/</a:t>
            </a:r>
            <a:r>
              <a:rPr lang="en-US" altLang="zh-TW" dirty="0" err="1">
                <a:solidFill>
                  <a:srgbClr val="000000"/>
                </a:solidFill>
                <a:latin typeface="CourierStd"/>
              </a:rPr>
              <a:t>distributionManagement</a:t>
            </a:r>
            <a:r>
              <a:rPr lang="en-US" altLang="zh-TW" dirty="0">
                <a:solidFill>
                  <a:srgbClr val="000000"/>
                </a:solidFill>
                <a:latin typeface="CourierStd"/>
              </a:rPr>
              <a:t>&gt;</a:t>
            </a:r>
            <a:r>
              <a:rPr lang="en-US" altLang="zh-TW" dirty="0"/>
              <a:t> </a:t>
            </a:r>
            <a:br>
              <a:rPr lang="en-US" altLang="zh-TW" dirty="0"/>
            </a:br>
            <a:endParaRPr lang="zh-TW" altLang="en-US" dirty="0"/>
          </a:p>
        </p:txBody>
      </p:sp>
    </p:spTree>
    <p:extLst>
      <p:ext uri="{BB962C8B-B14F-4D97-AF65-F5344CB8AC3E}">
        <p14:creationId xmlns:p14="http://schemas.microsoft.com/office/powerpoint/2010/main" val="372027905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lnSpcReduction="10000"/>
          </a:bodyPr>
          <a:lstStyle/>
          <a:p>
            <a:r>
              <a:rPr lang="en-US" altLang="zh-TW" dirty="0"/>
              <a:t>The &lt;</a:t>
            </a:r>
            <a:r>
              <a:rPr lang="en-US" altLang="zh-TW" dirty="0" err="1"/>
              <a:t>distributionManagement</a:t>
            </a:r>
            <a:r>
              <a:rPr lang="en-US" altLang="zh-TW" dirty="0"/>
              <a:t>/&gt; element is inherited allowing for registry of this</a:t>
            </a:r>
            <a:br>
              <a:rPr lang="en-US" altLang="zh-TW" dirty="0"/>
            </a:br>
            <a:r>
              <a:rPr lang="en-US" altLang="zh-TW" dirty="0"/>
              <a:t>information in the parent POM </a:t>
            </a:r>
            <a:r>
              <a:rPr lang="en-US" altLang="zh-TW" dirty="0" err="1"/>
              <a:t>fle</a:t>
            </a:r>
            <a:r>
              <a:rPr lang="en-US" altLang="zh-TW" dirty="0"/>
              <a:t> to make them available to all sub-modules. </a:t>
            </a:r>
            <a:endParaRPr lang="en-US" altLang="zh-TW" dirty="0" smtClean="0"/>
          </a:p>
          <a:p>
            <a:endParaRPr lang="en-US" altLang="zh-TW" dirty="0"/>
          </a:p>
          <a:p>
            <a:r>
              <a:rPr lang="en-US" altLang="zh-TW" dirty="0"/>
              <a:t>The actual deployment takes place based on the protocol </a:t>
            </a:r>
            <a:r>
              <a:rPr lang="en-US" altLang="zh-TW" dirty="0" err="1"/>
              <a:t>defned</a:t>
            </a:r>
            <a:r>
              <a:rPr lang="en-US" altLang="zh-TW" dirty="0"/>
              <a:t> in the repository with the</a:t>
            </a:r>
            <a:br>
              <a:rPr lang="en-US" altLang="zh-TW" dirty="0"/>
            </a:br>
            <a:r>
              <a:rPr lang="en-US" altLang="zh-TW" dirty="0"/>
              <a:t>commonly used protocols being FTP and SSH. </a:t>
            </a:r>
            <a:endParaRPr lang="en-US" altLang="zh-TW" dirty="0" smtClean="0"/>
          </a:p>
          <a:p>
            <a:pPr lvl="1"/>
            <a:r>
              <a:rPr lang="en-US" altLang="zh-TW" dirty="0" smtClean="0"/>
              <a:t>wagon-ftp </a:t>
            </a:r>
            <a:r>
              <a:rPr lang="en-US" altLang="zh-TW" dirty="0"/>
              <a:t>and wagon-</a:t>
            </a:r>
            <a:r>
              <a:rPr lang="en-US" altLang="zh-TW" dirty="0" err="1"/>
              <a:t>ssh</a:t>
            </a:r>
            <a:r>
              <a:rPr lang="en-US" altLang="zh-TW" dirty="0"/>
              <a:t>-external are</a:t>
            </a:r>
            <a:br>
              <a:rPr lang="en-US" altLang="zh-TW" dirty="0"/>
            </a:br>
            <a:r>
              <a:rPr lang="en-US" altLang="zh-TW" dirty="0"/>
              <a:t>providers for these two protocols. </a:t>
            </a:r>
            <a:br>
              <a:rPr lang="en-US" altLang="zh-TW" dirty="0"/>
            </a:br>
            <a:r>
              <a:rPr lang="en-US" altLang="zh-TW" dirty="0"/>
              <a:t/>
            </a:r>
            <a:br>
              <a:rPr lang="en-US" altLang="zh-TW" dirty="0"/>
            </a:br>
            <a:endParaRPr lang="zh-TW" altLang="en-US" dirty="0"/>
          </a:p>
        </p:txBody>
      </p:sp>
    </p:spTree>
    <p:extLst>
      <p:ext uri="{BB962C8B-B14F-4D97-AF65-F5344CB8AC3E}">
        <p14:creationId xmlns:p14="http://schemas.microsoft.com/office/powerpoint/2010/main" val="94646466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628650" y="1825625"/>
            <a:ext cx="7886700" cy="1031875"/>
          </a:xfrm>
        </p:spPr>
        <p:txBody>
          <a:bodyPr>
            <a:normAutofit fontScale="77500" lnSpcReduction="20000"/>
          </a:bodyPr>
          <a:lstStyle/>
          <a:p>
            <a:r>
              <a:rPr lang="en-US" altLang="zh-TW" dirty="0"/>
              <a:t>If the remote repository is accessible through FTP, then the project POM build elements</a:t>
            </a:r>
            <a:br>
              <a:rPr lang="en-US" altLang="zh-TW" dirty="0"/>
            </a:br>
            <a:r>
              <a:rPr lang="en-US" altLang="zh-TW" dirty="0"/>
              <a:t>need to include the </a:t>
            </a:r>
            <a:r>
              <a:rPr lang="en-US" altLang="zh-TW" dirty="0" err="1"/>
              <a:t>specifcation</a:t>
            </a:r>
            <a:r>
              <a:rPr lang="en-US" altLang="zh-TW" dirty="0"/>
              <a:t> of the wagon-ftp extension. </a:t>
            </a:r>
            <a:br>
              <a:rPr lang="en-US" altLang="zh-TW" dirty="0"/>
            </a:br>
            <a:endParaRPr lang="zh-TW" altLang="en-US" dirty="0"/>
          </a:p>
        </p:txBody>
      </p:sp>
      <p:sp>
        <p:nvSpPr>
          <p:cNvPr id="4" name="矩形 3"/>
          <p:cNvSpPr/>
          <p:nvPr/>
        </p:nvSpPr>
        <p:spPr>
          <a:xfrm>
            <a:off x="1839189" y="2805199"/>
            <a:ext cx="5486401" cy="3785652"/>
          </a:xfrm>
          <a:prstGeom prst="rect">
            <a:avLst/>
          </a:prstGeom>
        </p:spPr>
        <p:txBody>
          <a:bodyPr wrap="square">
            <a:spAutoFit/>
          </a:bodyPr>
          <a:lstStyle/>
          <a:p>
            <a:r>
              <a:rPr lang="en-US" altLang="zh-TW" sz="1600" dirty="0">
                <a:solidFill>
                  <a:srgbClr val="000000"/>
                </a:solidFill>
                <a:latin typeface="CourierStd"/>
              </a:rPr>
              <a:t>&lt;</a:t>
            </a:r>
            <a:r>
              <a:rPr lang="en-US" altLang="zh-TW" sz="1600" dirty="0" err="1">
                <a:solidFill>
                  <a:srgbClr val="000000"/>
                </a:solidFill>
                <a:latin typeface="CourierStd"/>
              </a:rPr>
              <a:t>distributionManagement</a:t>
            </a:r>
            <a:r>
              <a:rPr lang="en-US" altLang="zh-TW" sz="1600" dirty="0">
                <a:solidFill>
                  <a:srgbClr val="000000"/>
                </a:solidFill>
                <a:latin typeface="CourierStd"/>
              </a:rPr>
              <a:t>&gt;</a:t>
            </a:r>
            <a:br>
              <a:rPr lang="en-US" altLang="zh-TW" sz="1600" dirty="0">
                <a:solidFill>
                  <a:srgbClr val="000000"/>
                </a:solidFill>
                <a:latin typeface="CourierStd"/>
              </a:rPr>
            </a:br>
            <a:r>
              <a:rPr lang="en-US" altLang="zh-TW" sz="1600" dirty="0">
                <a:solidFill>
                  <a:srgbClr val="000000"/>
                </a:solidFill>
                <a:latin typeface="CourierStd"/>
              </a:rPr>
              <a:t>&lt;repository&gt;</a:t>
            </a:r>
            <a:br>
              <a:rPr lang="en-US" altLang="zh-TW" sz="1600" dirty="0">
                <a:solidFill>
                  <a:srgbClr val="000000"/>
                </a:solidFill>
                <a:latin typeface="CourierStd"/>
              </a:rPr>
            </a:br>
            <a:r>
              <a:rPr lang="en-US" altLang="zh-TW" sz="1600" dirty="0">
                <a:solidFill>
                  <a:srgbClr val="000000"/>
                </a:solidFill>
                <a:latin typeface="CourierStd"/>
              </a:rPr>
              <a:t>&lt;id&gt;</a:t>
            </a:r>
            <a:r>
              <a:rPr lang="en-US" altLang="zh-TW" sz="1600" dirty="0" err="1">
                <a:solidFill>
                  <a:srgbClr val="000000"/>
                </a:solidFill>
                <a:latin typeface="CourierStd"/>
              </a:rPr>
              <a:t>sri</a:t>
            </a:r>
            <a:r>
              <a:rPr lang="en-US" altLang="zh-TW" sz="1600" dirty="0">
                <a:solidFill>
                  <a:srgbClr val="000000"/>
                </a:solidFill>
                <a:latin typeface="CourierStd"/>
              </a:rPr>
              <a:t>-ftp-repository&lt;/id&gt;</a:t>
            </a:r>
            <a:br>
              <a:rPr lang="en-US" altLang="zh-TW" sz="1600" dirty="0">
                <a:solidFill>
                  <a:srgbClr val="000000"/>
                </a:solidFill>
                <a:latin typeface="CourierStd"/>
              </a:rPr>
            </a:br>
            <a:r>
              <a:rPr lang="en-US" altLang="zh-TW" sz="1600" b="1" dirty="0">
                <a:solidFill>
                  <a:srgbClr val="FF0000"/>
                </a:solidFill>
                <a:latin typeface="CourierStd"/>
              </a:rPr>
              <a:t>&lt;</a:t>
            </a:r>
            <a:r>
              <a:rPr lang="en-US" altLang="zh-TW" sz="1600" b="1" dirty="0" err="1">
                <a:solidFill>
                  <a:srgbClr val="FF0000"/>
                </a:solidFill>
                <a:latin typeface="CourierStd"/>
              </a:rPr>
              <a:t>url</a:t>
            </a:r>
            <a:r>
              <a:rPr lang="en-US" altLang="zh-TW" sz="1600" b="1" dirty="0">
                <a:solidFill>
                  <a:srgbClr val="FF0000"/>
                </a:solidFill>
                <a:latin typeface="CourierStd"/>
              </a:rPr>
              <a:t>&gt;ftp://...&lt;/</a:t>
            </a:r>
            <a:r>
              <a:rPr lang="en-US" altLang="zh-TW" sz="1600" b="1" dirty="0" err="1">
                <a:solidFill>
                  <a:srgbClr val="FF0000"/>
                </a:solidFill>
                <a:latin typeface="CourierStd"/>
              </a:rPr>
              <a:t>url</a:t>
            </a:r>
            <a:r>
              <a:rPr lang="en-US" altLang="zh-TW" sz="1600" b="1" dirty="0">
                <a:solidFill>
                  <a:srgbClr val="FF0000"/>
                </a:solidFill>
                <a:latin typeface="CourierStd"/>
              </a:rPr>
              <a:t>&gt;</a:t>
            </a:r>
            <a:r>
              <a:rPr lang="en-US" altLang="zh-TW" sz="1600" dirty="0">
                <a:solidFill>
                  <a:srgbClr val="000000"/>
                </a:solidFill>
                <a:latin typeface="CourierStd"/>
              </a:rPr>
              <a:t/>
            </a:r>
            <a:br>
              <a:rPr lang="en-US" altLang="zh-TW" sz="1600" dirty="0">
                <a:solidFill>
                  <a:srgbClr val="000000"/>
                </a:solidFill>
                <a:latin typeface="CourierStd"/>
              </a:rPr>
            </a:br>
            <a:r>
              <a:rPr lang="en-US" altLang="zh-TW" sz="1600" dirty="0">
                <a:solidFill>
                  <a:srgbClr val="000000"/>
                </a:solidFill>
                <a:latin typeface="CourierStd"/>
              </a:rPr>
              <a:t>&lt;/repository&gt;</a:t>
            </a:r>
            <a:br>
              <a:rPr lang="en-US" altLang="zh-TW" sz="1600" dirty="0">
                <a:solidFill>
                  <a:srgbClr val="000000"/>
                </a:solidFill>
                <a:latin typeface="CourierStd"/>
              </a:rPr>
            </a:br>
            <a:r>
              <a:rPr lang="en-US" altLang="zh-TW" sz="1600" dirty="0">
                <a:solidFill>
                  <a:srgbClr val="000000"/>
                </a:solidFill>
                <a:latin typeface="CourierStd"/>
              </a:rPr>
              <a:t>&lt;/</a:t>
            </a:r>
            <a:r>
              <a:rPr lang="en-US" altLang="zh-TW" sz="1600" dirty="0" err="1">
                <a:solidFill>
                  <a:srgbClr val="000000"/>
                </a:solidFill>
                <a:latin typeface="CourierStd"/>
              </a:rPr>
              <a:t>distributionManagement</a:t>
            </a:r>
            <a:r>
              <a:rPr lang="en-US" altLang="zh-TW" sz="1600" dirty="0">
                <a:solidFill>
                  <a:srgbClr val="000000"/>
                </a:solidFill>
                <a:latin typeface="CourierStd"/>
              </a:rPr>
              <a:t>&gt;</a:t>
            </a:r>
            <a:br>
              <a:rPr lang="en-US" altLang="zh-TW" sz="1600" dirty="0">
                <a:solidFill>
                  <a:srgbClr val="000000"/>
                </a:solidFill>
                <a:latin typeface="CourierStd"/>
              </a:rPr>
            </a:br>
            <a:r>
              <a:rPr lang="en-US" altLang="zh-TW" sz="1600" dirty="0">
                <a:solidFill>
                  <a:srgbClr val="000000"/>
                </a:solidFill>
                <a:latin typeface="CourierStd"/>
              </a:rPr>
              <a:t>&lt;build&gt;</a:t>
            </a:r>
            <a:br>
              <a:rPr lang="en-US" altLang="zh-TW" sz="1600" dirty="0">
                <a:solidFill>
                  <a:srgbClr val="000000"/>
                </a:solidFill>
                <a:latin typeface="CourierStd"/>
              </a:rPr>
            </a:br>
            <a:r>
              <a:rPr lang="en-US" altLang="zh-TW" sz="1600" dirty="0">
                <a:solidFill>
                  <a:srgbClr val="000000"/>
                </a:solidFill>
                <a:latin typeface="CourierStd"/>
              </a:rPr>
              <a:t>&lt;extensions&gt;</a:t>
            </a:r>
            <a:br>
              <a:rPr lang="en-US" altLang="zh-TW" sz="1600" dirty="0">
                <a:solidFill>
                  <a:srgbClr val="000000"/>
                </a:solidFill>
                <a:latin typeface="CourierStd"/>
              </a:rPr>
            </a:br>
            <a:r>
              <a:rPr lang="en-US" altLang="zh-TW" sz="1600" dirty="0">
                <a:solidFill>
                  <a:srgbClr val="000000"/>
                </a:solidFill>
                <a:latin typeface="CourierStd"/>
              </a:rPr>
              <a:t>&lt;extension&gt;</a:t>
            </a:r>
            <a:br>
              <a:rPr lang="en-US" altLang="zh-TW" sz="1600" dirty="0">
                <a:solidFill>
                  <a:srgbClr val="000000"/>
                </a:solidFill>
                <a:latin typeface="CourierStd"/>
              </a:rPr>
            </a:br>
            <a:r>
              <a:rPr lang="en-US" altLang="zh-TW" sz="1600" dirty="0">
                <a:solidFill>
                  <a:srgbClr val="000000"/>
                </a:solidFill>
                <a:latin typeface="CourierStd"/>
              </a:rPr>
              <a:t>&lt;</a:t>
            </a:r>
            <a:r>
              <a:rPr lang="en-US" altLang="zh-TW" sz="1600" dirty="0" err="1">
                <a:solidFill>
                  <a:srgbClr val="000000"/>
                </a:solidFill>
                <a:latin typeface="CourierStd"/>
              </a:rPr>
              <a:t>groupId</a:t>
            </a:r>
            <a:r>
              <a:rPr lang="en-US" altLang="zh-TW" sz="1600" dirty="0">
                <a:solidFill>
                  <a:srgbClr val="000000"/>
                </a:solidFill>
                <a:latin typeface="CourierStd"/>
              </a:rPr>
              <a:t>&gt;</a:t>
            </a:r>
            <a:r>
              <a:rPr lang="en-US" altLang="zh-TW" sz="1600" dirty="0" err="1">
                <a:solidFill>
                  <a:srgbClr val="000000"/>
                </a:solidFill>
                <a:latin typeface="CourierStd"/>
              </a:rPr>
              <a:t>org.apache.maven.wagon</a:t>
            </a:r>
            <a:r>
              <a:rPr lang="en-US" altLang="zh-TW" sz="1600" dirty="0">
                <a:solidFill>
                  <a:srgbClr val="000000"/>
                </a:solidFill>
                <a:latin typeface="CourierStd"/>
              </a:rPr>
              <a:t>&lt;/</a:t>
            </a:r>
            <a:r>
              <a:rPr lang="en-US" altLang="zh-TW" sz="1600" dirty="0" err="1">
                <a:solidFill>
                  <a:srgbClr val="000000"/>
                </a:solidFill>
                <a:latin typeface="CourierStd"/>
              </a:rPr>
              <a:t>groupId</a:t>
            </a:r>
            <a:r>
              <a:rPr lang="en-US" altLang="zh-TW" sz="1600" dirty="0">
                <a:solidFill>
                  <a:srgbClr val="000000"/>
                </a:solidFill>
                <a:latin typeface="CourierStd"/>
              </a:rPr>
              <a:t>&gt;</a:t>
            </a:r>
            <a:br>
              <a:rPr lang="en-US" altLang="zh-TW" sz="1600" dirty="0">
                <a:solidFill>
                  <a:srgbClr val="000000"/>
                </a:solidFill>
                <a:latin typeface="CourierStd"/>
              </a:rPr>
            </a:br>
            <a:r>
              <a:rPr lang="en-US" altLang="zh-TW" sz="1600" b="1" dirty="0">
                <a:solidFill>
                  <a:srgbClr val="FF0000"/>
                </a:solidFill>
                <a:latin typeface="CourierStd"/>
              </a:rPr>
              <a:t>&lt;</a:t>
            </a:r>
            <a:r>
              <a:rPr lang="en-US" altLang="zh-TW" sz="1600" b="1" dirty="0" err="1">
                <a:solidFill>
                  <a:srgbClr val="FF0000"/>
                </a:solidFill>
                <a:latin typeface="CourierStd"/>
              </a:rPr>
              <a:t>artifactId</a:t>
            </a:r>
            <a:r>
              <a:rPr lang="en-US" altLang="zh-TW" sz="1600" b="1" dirty="0">
                <a:solidFill>
                  <a:srgbClr val="FF0000"/>
                </a:solidFill>
                <a:latin typeface="CourierStd"/>
              </a:rPr>
              <a:t>&gt;wagon-ftp&lt;/</a:t>
            </a:r>
            <a:r>
              <a:rPr lang="en-US" altLang="zh-TW" sz="1600" b="1" dirty="0" err="1">
                <a:solidFill>
                  <a:srgbClr val="FF0000"/>
                </a:solidFill>
                <a:latin typeface="CourierStd"/>
              </a:rPr>
              <a:t>artifactId</a:t>
            </a:r>
            <a:r>
              <a:rPr lang="en-US" altLang="zh-TW" sz="1600" b="1" dirty="0">
                <a:solidFill>
                  <a:srgbClr val="FF0000"/>
                </a:solidFill>
                <a:latin typeface="CourierStd"/>
              </a:rPr>
              <a:t>&gt;</a:t>
            </a:r>
            <a:br>
              <a:rPr lang="en-US" altLang="zh-TW" sz="1600" b="1" dirty="0">
                <a:solidFill>
                  <a:srgbClr val="FF0000"/>
                </a:solidFill>
                <a:latin typeface="CourierStd"/>
              </a:rPr>
            </a:br>
            <a:r>
              <a:rPr lang="en-US" altLang="zh-TW" sz="1600" dirty="0">
                <a:solidFill>
                  <a:srgbClr val="000000"/>
                </a:solidFill>
                <a:latin typeface="CourierStd"/>
              </a:rPr>
              <a:t>&lt;version&gt;1.0-beta-6&lt;/version&gt;</a:t>
            </a:r>
            <a:br>
              <a:rPr lang="en-US" altLang="zh-TW" sz="1600" dirty="0">
                <a:solidFill>
                  <a:srgbClr val="000000"/>
                </a:solidFill>
                <a:latin typeface="CourierStd"/>
              </a:rPr>
            </a:br>
            <a:r>
              <a:rPr lang="en-US" altLang="zh-TW" sz="1600" dirty="0">
                <a:solidFill>
                  <a:srgbClr val="000000"/>
                </a:solidFill>
                <a:latin typeface="CourierStd"/>
              </a:rPr>
              <a:t>&lt;/extension&gt;</a:t>
            </a:r>
            <a:br>
              <a:rPr lang="en-US" altLang="zh-TW" sz="1600" dirty="0">
                <a:solidFill>
                  <a:srgbClr val="000000"/>
                </a:solidFill>
                <a:latin typeface="CourierStd"/>
              </a:rPr>
            </a:br>
            <a:r>
              <a:rPr lang="en-US" altLang="zh-TW" sz="1600" dirty="0">
                <a:solidFill>
                  <a:srgbClr val="000000"/>
                </a:solidFill>
                <a:latin typeface="CourierStd"/>
              </a:rPr>
              <a:t>&lt;/extensions&gt;</a:t>
            </a:r>
            <a:br>
              <a:rPr lang="en-US" altLang="zh-TW" sz="1600" dirty="0">
                <a:solidFill>
                  <a:srgbClr val="000000"/>
                </a:solidFill>
                <a:latin typeface="CourierStd"/>
              </a:rPr>
            </a:br>
            <a:r>
              <a:rPr lang="en-US" altLang="zh-TW" sz="1600" dirty="0">
                <a:solidFill>
                  <a:srgbClr val="000000"/>
                </a:solidFill>
                <a:latin typeface="CourierStd"/>
              </a:rPr>
              <a:t>&lt;/build&gt;</a:t>
            </a:r>
            <a:r>
              <a:rPr lang="en-US" altLang="zh-TW" sz="1600" dirty="0"/>
              <a:t> </a:t>
            </a:r>
            <a:endParaRPr lang="zh-TW" altLang="en-US" sz="1600" dirty="0"/>
          </a:p>
        </p:txBody>
      </p:sp>
    </p:spTree>
    <p:extLst>
      <p:ext uri="{BB962C8B-B14F-4D97-AF65-F5344CB8AC3E}">
        <p14:creationId xmlns:p14="http://schemas.microsoft.com/office/powerpoint/2010/main" val="230824615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628650" y="1825625"/>
            <a:ext cx="7886700" cy="740930"/>
          </a:xfrm>
        </p:spPr>
        <p:txBody>
          <a:bodyPr>
            <a:normAutofit fontScale="70000" lnSpcReduction="20000"/>
          </a:bodyPr>
          <a:lstStyle/>
          <a:p>
            <a:r>
              <a:rPr lang="en-US" altLang="zh-TW" dirty="0"/>
              <a:t>For deployment using SSH, note the changes in the extension </a:t>
            </a:r>
            <a:r>
              <a:rPr lang="en-US" altLang="zh-TW" dirty="0" err="1"/>
              <a:t>artifactId</a:t>
            </a:r>
            <a:r>
              <a:rPr lang="en-US" altLang="zh-TW" dirty="0"/>
              <a:t> and the URL. </a:t>
            </a:r>
            <a:br>
              <a:rPr lang="en-US" altLang="zh-TW" dirty="0"/>
            </a:br>
            <a:endParaRPr lang="zh-TW" altLang="en-US" dirty="0"/>
          </a:p>
        </p:txBody>
      </p:sp>
      <p:sp>
        <p:nvSpPr>
          <p:cNvPr id="4" name="矩形 3"/>
          <p:cNvSpPr/>
          <p:nvPr/>
        </p:nvSpPr>
        <p:spPr>
          <a:xfrm>
            <a:off x="2047009" y="2701491"/>
            <a:ext cx="4572000" cy="3785652"/>
          </a:xfrm>
          <a:prstGeom prst="rect">
            <a:avLst/>
          </a:prstGeom>
        </p:spPr>
        <p:txBody>
          <a:bodyPr>
            <a:spAutoFit/>
          </a:bodyPr>
          <a:lstStyle/>
          <a:p>
            <a:r>
              <a:rPr lang="en-US" altLang="zh-TW" sz="1600" dirty="0">
                <a:solidFill>
                  <a:srgbClr val="000000"/>
                </a:solidFill>
                <a:latin typeface="CourierStd"/>
              </a:rPr>
              <a:t>&lt;</a:t>
            </a:r>
            <a:r>
              <a:rPr lang="en-US" altLang="zh-TW" sz="1600" dirty="0" err="1">
                <a:solidFill>
                  <a:srgbClr val="000000"/>
                </a:solidFill>
                <a:latin typeface="CourierStd"/>
              </a:rPr>
              <a:t>distributionManagement</a:t>
            </a:r>
            <a:r>
              <a:rPr lang="en-US" altLang="zh-TW" sz="1600" dirty="0">
                <a:solidFill>
                  <a:srgbClr val="000000"/>
                </a:solidFill>
                <a:latin typeface="CourierStd"/>
              </a:rPr>
              <a:t>&gt;</a:t>
            </a:r>
            <a:br>
              <a:rPr lang="en-US" altLang="zh-TW" sz="1600" dirty="0">
                <a:solidFill>
                  <a:srgbClr val="000000"/>
                </a:solidFill>
                <a:latin typeface="CourierStd"/>
              </a:rPr>
            </a:br>
            <a:r>
              <a:rPr lang="en-US" altLang="zh-TW" sz="1600" dirty="0">
                <a:solidFill>
                  <a:srgbClr val="000000"/>
                </a:solidFill>
                <a:latin typeface="CourierStd"/>
              </a:rPr>
              <a:t>&lt;repository&gt;</a:t>
            </a:r>
            <a:br>
              <a:rPr lang="en-US" altLang="zh-TW" sz="1600" dirty="0">
                <a:solidFill>
                  <a:srgbClr val="000000"/>
                </a:solidFill>
                <a:latin typeface="CourierStd"/>
              </a:rPr>
            </a:br>
            <a:r>
              <a:rPr lang="en-US" altLang="zh-TW" sz="1600" dirty="0">
                <a:solidFill>
                  <a:srgbClr val="000000"/>
                </a:solidFill>
                <a:latin typeface="CourierStd"/>
              </a:rPr>
              <a:t>&lt;id&gt;</a:t>
            </a:r>
            <a:r>
              <a:rPr lang="en-US" altLang="zh-TW" sz="1600" dirty="0" err="1">
                <a:solidFill>
                  <a:srgbClr val="000000"/>
                </a:solidFill>
                <a:latin typeface="CourierStd"/>
              </a:rPr>
              <a:t>sri</a:t>
            </a:r>
            <a:r>
              <a:rPr lang="en-US" altLang="zh-TW" sz="1600" dirty="0">
                <a:solidFill>
                  <a:srgbClr val="000000"/>
                </a:solidFill>
                <a:latin typeface="CourierStd"/>
              </a:rPr>
              <a:t>-</a:t>
            </a:r>
            <a:r>
              <a:rPr lang="en-US" altLang="zh-TW" sz="1600" dirty="0" err="1">
                <a:solidFill>
                  <a:srgbClr val="000000"/>
                </a:solidFill>
                <a:latin typeface="CourierStd"/>
              </a:rPr>
              <a:t>ssh</a:t>
            </a:r>
            <a:r>
              <a:rPr lang="en-US" altLang="zh-TW" sz="1600" dirty="0">
                <a:solidFill>
                  <a:srgbClr val="000000"/>
                </a:solidFill>
                <a:latin typeface="CourierStd"/>
              </a:rPr>
              <a:t>-repository&lt;/id&gt;</a:t>
            </a:r>
            <a:br>
              <a:rPr lang="en-US" altLang="zh-TW" sz="1600" dirty="0">
                <a:solidFill>
                  <a:srgbClr val="000000"/>
                </a:solidFill>
                <a:latin typeface="CourierStd"/>
              </a:rPr>
            </a:br>
            <a:r>
              <a:rPr lang="en-US" altLang="zh-TW" sz="1600" b="1" dirty="0">
                <a:solidFill>
                  <a:srgbClr val="FF0000"/>
                </a:solidFill>
                <a:latin typeface="CourierStd"/>
              </a:rPr>
              <a:t>&lt;</a:t>
            </a:r>
            <a:r>
              <a:rPr lang="en-US" altLang="zh-TW" sz="1600" b="1" dirty="0" err="1">
                <a:solidFill>
                  <a:srgbClr val="FF0000"/>
                </a:solidFill>
                <a:latin typeface="CourierStd"/>
              </a:rPr>
              <a:t>url</a:t>
            </a:r>
            <a:r>
              <a:rPr lang="en-US" altLang="zh-TW" sz="1600" b="1" dirty="0">
                <a:solidFill>
                  <a:srgbClr val="FF0000"/>
                </a:solidFill>
                <a:latin typeface="CourierStd"/>
              </a:rPr>
              <a:t>&gt;</a:t>
            </a:r>
            <a:r>
              <a:rPr lang="en-US" altLang="zh-TW" sz="1600" b="1" dirty="0" err="1">
                <a:solidFill>
                  <a:srgbClr val="FF0000"/>
                </a:solidFill>
                <a:latin typeface="CourierStd"/>
              </a:rPr>
              <a:t>scpexe</a:t>
            </a:r>
            <a:r>
              <a:rPr lang="en-US" altLang="zh-TW" sz="1600" b="1" dirty="0">
                <a:solidFill>
                  <a:srgbClr val="FF0000"/>
                </a:solidFill>
                <a:latin typeface="CourierStd"/>
              </a:rPr>
              <a:t>://....&lt;/</a:t>
            </a:r>
            <a:r>
              <a:rPr lang="en-US" altLang="zh-TW" sz="1600" b="1" dirty="0" err="1">
                <a:solidFill>
                  <a:srgbClr val="FF0000"/>
                </a:solidFill>
                <a:latin typeface="CourierStd"/>
              </a:rPr>
              <a:t>url</a:t>
            </a:r>
            <a:r>
              <a:rPr lang="en-US" altLang="zh-TW" sz="1600" b="1" dirty="0">
                <a:solidFill>
                  <a:srgbClr val="FF0000"/>
                </a:solidFill>
                <a:latin typeface="CourierStd"/>
              </a:rPr>
              <a:t>&gt;</a:t>
            </a:r>
            <a:br>
              <a:rPr lang="en-US" altLang="zh-TW" sz="1600" b="1" dirty="0">
                <a:solidFill>
                  <a:srgbClr val="FF0000"/>
                </a:solidFill>
                <a:latin typeface="CourierStd"/>
              </a:rPr>
            </a:br>
            <a:r>
              <a:rPr lang="en-US" altLang="zh-TW" sz="1600" dirty="0">
                <a:solidFill>
                  <a:srgbClr val="000000"/>
                </a:solidFill>
                <a:latin typeface="CourierStd"/>
              </a:rPr>
              <a:t>&lt;/repository&gt;</a:t>
            </a:r>
            <a:br>
              <a:rPr lang="en-US" altLang="zh-TW" sz="1600" dirty="0">
                <a:solidFill>
                  <a:srgbClr val="000000"/>
                </a:solidFill>
                <a:latin typeface="CourierStd"/>
              </a:rPr>
            </a:br>
            <a:r>
              <a:rPr lang="en-US" altLang="zh-TW" sz="1600" dirty="0">
                <a:solidFill>
                  <a:srgbClr val="000000"/>
                </a:solidFill>
                <a:latin typeface="CourierStd"/>
              </a:rPr>
              <a:t>&lt;/</a:t>
            </a:r>
            <a:r>
              <a:rPr lang="en-US" altLang="zh-TW" sz="1600" dirty="0" err="1">
                <a:solidFill>
                  <a:srgbClr val="000000"/>
                </a:solidFill>
                <a:latin typeface="CourierStd"/>
              </a:rPr>
              <a:t>distributionManagement</a:t>
            </a:r>
            <a:r>
              <a:rPr lang="en-US" altLang="zh-TW" sz="1600" dirty="0">
                <a:solidFill>
                  <a:srgbClr val="000000"/>
                </a:solidFill>
                <a:latin typeface="CourierStd"/>
              </a:rPr>
              <a:t>&gt;</a:t>
            </a:r>
            <a:br>
              <a:rPr lang="en-US" altLang="zh-TW" sz="1600" dirty="0">
                <a:solidFill>
                  <a:srgbClr val="000000"/>
                </a:solidFill>
                <a:latin typeface="CourierStd"/>
              </a:rPr>
            </a:br>
            <a:r>
              <a:rPr lang="en-US" altLang="zh-TW" sz="1600" dirty="0">
                <a:solidFill>
                  <a:srgbClr val="000000"/>
                </a:solidFill>
                <a:latin typeface="CourierStd"/>
              </a:rPr>
              <a:t>&lt;build&gt;</a:t>
            </a:r>
            <a:br>
              <a:rPr lang="en-US" altLang="zh-TW" sz="1600" dirty="0">
                <a:solidFill>
                  <a:srgbClr val="000000"/>
                </a:solidFill>
                <a:latin typeface="CourierStd"/>
              </a:rPr>
            </a:br>
            <a:r>
              <a:rPr lang="en-US" altLang="zh-TW" sz="1600" dirty="0">
                <a:solidFill>
                  <a:srgbClr val="000000"/>
                </a:solidFill>
                <a:latin typeface="CourierStd"/>
              </a:rPr>
              <a:t>&lt;extensions&gt;</a:t>
            </a:r>
            <a:br>
              <a:rPr lang="en-US" altLang="zh-TW" sz="1600" dirty="0">
                <a:solidFill>
                  <a:srgbClr val="000000"/>
                </a:solidFill>
                <a:latin typeface="CourierStd"/>
              </a:rPr>
            </a:br>
            <a:r>
              <a:rPr lang="en-US" altLang="zh-TW" sz="1600" dirty="0">
                <a:solidFill>
                  <a:srgbClr val="000000"/>
                </a:solidFill>
                <a:latin typeface="CourierStd"/>
              </a:rPr>
              <a:t>&lt;extension&gt;</a:t>
            </a:r>
            <a:br>
              <a:rPr lang="en-US" altLang="zh-TW" sz="1600" dirty="0">
                <a:solidFill>
                  <a:srgbClr val="000000"/>
                </a:solidFill>
                <a:latin typeface="CourierStd"/>
              </a:rPr>
            </a:br>
            <a:r>
              <a:rPr lang="en-US" altLang="zh-TW" sz="1600" dirty="0">
                <a:solidFill>
                  <a:srgbClr val="000000"/>
                </a:solidFill>
                <a:latin typeface="CourierStd"/>
              </a:rPr>
              <a:t>&lt;</a:t>
            </a:r>
            <a:r>
              <a:rPr lang="en-US" altLang="zh-TW" sz="1600" dirty="0" err="1">
                <a:solidFill>
                  <a:srgbClr val="000000"/>
                </a:solidFill>
                <a:latin typeface="CourierStd"/>
              </a:rPr>
              <a:t>groupId</a:t>
            </a:r>
            <a:r>
              <a:rPr lang="en-US" altLang="zh-TW" sz="1600" dirty="0">
                <a:solidFill>
                  <a:srgbClr val="000000"/>
                </a:solidFill>
                <a:latin typeface="CourierStd"/>
              </a:rPr>
              <a:t>&gt;</a:t>
            </a:r>
            <a:r>
              <a:rPr lang="en-US" altLang="zh-TW" sz="1600" dirty="0" err="1">
                <a:solidFill>
                  <a:srgbClr val="000000"/>
                </a:solidFill>
                <a:latin typeface="CourierStd"/>
              </a:rPr>
              <a:t>org.apache.maven.wagon</a:t>
            </a:r>
            <a:r>
              <a:rPr lang="en-US" altLang="zh-TW" sz="1600" dirty="0">
                <a:solidFill>
                  <a:srgbClr val="000000"/>
                </a:solidFill>
                <a:latin typeface="CourierStd"/>
              </a:rPr>
              <a:t>&lt;/</a:t>
            </a:r>
            <a:r>
              <a:rPr lang="en-US" altLang="zh-TW" sz="1600" dirty="0" err="1">
                <a:solidFill>
                  <a:srgbClr val="000000"/>
                </a:solidFill>
                <a:latin typeface="CourierStd"/>
              </a:rPr>
              <a:t>groupId</a:t>
            </a:r>
            <a:r>
              <a:rPr lang="en-US" altLang="zh-TW" sz="1600" dirty="0">
                <a:solidFill>
                  <a:srgbClr val="000000"/>
                </a:solidFill>
                <a:latin typeface="CourierStd"/>
              </a:rPr>
              <a:t>&gt;</a:t>
            </a:r>
            <a:br>
              <a:rPr lang="en-US" altLang="zh-TW" sz="1600" dirty="0">
                <a:solidFill>
                  <a:srgbClr val="000000"/>
                </a:solidFill>
                <a:latin typeface="CourierStd"/>
              </a:rPr>
            </a:br>
            <a:r>
              <a:rPr lang="en-US" altLang="zh-TW" sz="1600" dirty="0">
                <a:solidFill>
                  <a:srgbClr val="000000"/>
                </a:solidFill>
                <a:latin typeface="CourierStd"/>
              </a:rPr>
              <a:t>&lt;</a:t>
            </a:r>
            <a:r>
              <a:rPr lang="en-US" altLang="zh-TW" sz="1600" dirty="0" err="1">
                <a:solidFill>
                  <a:srgbClr val="000000"/>
                </a:solidFill>
                <a:latin typeface="CourierStd"/>
              </a:rPr>
              <a:t>artifactId</a:t>
            </a:r>
            <a:r>
              <a:rPr lang="en-US" altLang="zh-TW" sz="1600" dirty="0">
                <a:solidFill>
                  <a:srgbClr val="000000"/>
                </a:solidFill>
                <a:latin typeface="CourierStd"/>
              </a:rPr>
              <a:t>&gt;</a:t>
            </a:r>
            <a:r>
              <a:rPr lang="en-US" altLang="zh-TW" sz="1600" b="1" dirty="0">
                <a:solidFill>
                  <a:srgbClr val="FF0000"/>
                </a:solidFill>
                <a:latin typeface="CourierStd"/>
              </a:rPr>
              <a:t>wagon-</a:t>
            </a:r>
            <a:r>
              <a:rPr lang="en-US" altLang="zh-TW" sz="1600" b="1" dirty="0" err="1">
                <a:solidFill>
                  <a:srgbClr val="FF0000"/>
                </a:solidFill>
                <a:latin typeface="CourierStd"/>
              </a:rPr>
              <a:t>ssh</a:t>
            </a:r>
            <a:r>
              <a:rPr lang="en-US" altLang="zh-TW" sz="1600" b="1" dirty="0">
                <a:solidFill>
                  <a:srgbClr val="FF0000"/>
                </a:solidFill>
                <a:latin typeface="CourierStd"/>
              </a:rPr>
              <a:t>-external</a:t>
            </a:r>
            <a:r>
              <a:rPr lang="en-US" altLang="zh-TW" sz="1600" dirty="0">
                <a:solidFill>
                  <a:srgbClr val="000000"/>
                </a:solidFill>
                <a:latin typeface="CourierStd"/>
              </a:rPr>
              <a:t>&lt;/</a:t>
            </a:r>
            <a:r>
              <a:rPr lang="en-US" altLang="zh-TW" sz="1600" dirty="0" err="1">
                <a:solidFill>
                  <a:srgbClr val="000000"/>
                </a:solidFill>
                <a:latin typeface="CourierStd"/>
              </a:rPr>
              <a:t>artifactId</a:t>
            </a:r>
            <a:r>
              <a:rPr lang="en-US" altLang="zh-TW" sz="1600" dirty="0">
                <a:solidFill>
                  <a:srgbClr val="000000"/>
                </a:solidFill>
                <a:latin typeface="CourierStd"/>
              </a:rPr>
              <a:t>&gt;</a:t>
            </a:r>
            <a:br>
              <a:rPr lang="en-US" altLang="zh-TW" sz="1600" dirty="0">
                <a:solidFill>
                  <a:srgbClr val="000000"/>
                </a:solidFill>
                <a:latin typeface="CourierStd"/>
              </a:rPr>
            </a:br>
            <a:r>
              <a:rPr lang="en-US" altLang="zh-TW" sz="1600" dirty="0">
                <a:solidFill>
                  <a:srgbClr val="000000"/>
                </a:solidFill>
                <a:latin typeface="CourierStd"/>
              </a:rPr>
              <a:t>&lt;version&gt;1.0-beta-6&lt;/version&gt;</a:t>
            </a:r>
            <a:br>
              <a:rPr lang="en-US" altLang="zh-TW" sz="1600" dirty="0">
                <a:solidFill>
                  <a:srgbClr val="000000"/>
                </a:solidFill>
                <a:latin typeface="CourierStd"/>
              </a:rPr>
            </a:br>
            <a:r>
              <a:rPr lang="en-US" altLang="zh-TW" sz="1600" dirty="0">
                <a:solidFill>
                  <a:srgbClr val="000000"/>
                </a:solidFill>
                <a:latin typeface="CourierStd"/>
              </a:rPr>
              <a:t>&lt;/extension&gt;</a:t>
            </a:r>
            <a:br>
              <a:rPr lang="en-US" altLang="zh-TW" sz="1600" dirty="0">
                <a:solidFill>
                  <a:srgbClr val="000000"/>
                </a:solidFill>
                <a:latin typeface="CourierStd"/>
              </a:rPr>
            </a:br>
            <a:r>
              <a:rPr lang="en-US" altLang="zh-TW" sz="1600" dirty="0">
                <a:solidFill>
                  <a:srgbClr val="000000"/>
                </a:solidFill>
                <a:latin typeface="CourierStd"/>
              </a:rPr>
              <a:t>&lt;/extensions&gt;</a:t>
            </a:r>
            <a:br>
              <a:rPr lang="en-US" altLang="zh-TW" sz="1600" dirty="0">
                <a:solidFill>
                  <a:srgbClr val="000000"/>
                </a:solidFill>
                <a:latin typeface="CourierStd"/>
              </a:rPr>
            </a:br>
            <a:r>
              <a:rPr lang="en-US" altLang="zh-TW" sz="1600" dirty="0">
                <a:solidFill>
                  <a:srgbClr val="000000"/>
                </a:solidFill>
                <a:latin typeface="CourierStd"/>
              </a:rPr>
              <a:t>&lt;/build</a:t>
            </a:r>
            <a:r>
              <a:rPr lang="en-US" altLang="zh-TW" sz="1600">
                <a:solidFill>
                  <a:srgbClr val="000000"/>
                </a:solidFill>
                <a:latin typeface="CourierStd"/>
              </a:rPr>
              <a:t>&gt;</a:t>
            </a:r>
            <a:r>
              <a:rPr lang="en-US" altLang="zh-TW" sz="1600"/>
              <a:t> </a:t>
            </a:r>
            <a:endParaRPr lang="zh-TW" altLang="en-US" sz="1600" dirty="0"/>
          </a:p>
        </p:txBody>
      </p:sp>
    </p:spTree>
    <p:extLst>
      <p:ext uri="{BB962C8B-B14F-4D97-AF65-F5344CB8AC3E}">
        <p14:creationId xmlns:p14="http://schemas.microsoft.com/office/powerpoint/2010/main" val="243457884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54519243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Creating centralized remote repositories </a:t>
            </a:r>
            <a:endParaRPr lang="zh-TW" altLang="en-US" dirty="0"/>
          </a:p>
        </p:txBody>
      </p:sp>
      <p:sp>
        <p:nvSpPr>
          <p:cNvPr id="3" name="內容版面配置區 2"/>
          <p:cNvSpPr>
            <a:spLocks noGrp="1"/>
          </p:cNvSpPr>
          <p:nvPr>
            <p:ph idx="1"/>
          </p:nvPr>
        </p:nvSpPr>
        <p:spPr/>
        <p:txBody>
          <a:bodyPr>
            <a:normAutofit fontScale="85000" lnSpcReduction="10000"/>
          </a:bodyPr>
          <a:lstStyle/>
          <a:p>
            <a:r>
              <a:rPr lang="en-US" altLang="zh-TW" dirty="0" err="1" smtClean="0"/>
              <a:t>Downlaod</a:t>
            </a:r>
            <a:r>
              <a:rPr lang="en-US" altLang="zh-TW" dirty="0" smtClean="0"/>
              <a:t> </a:t>
            </a:r>
          </a:p>
          <a:p>
            <a:pPr lvl="1"/>
            <a:r>
              <a:rPr lang="en-US" altLang="zh-TW" dirty="0"/>
              <a:t>https://www.sonatype.com/download-oss-sonatype</a:t>
            </a:r>
          </a:p>
          <a:p>
            <a:endParaRPr lang="en-US" altLang="zh-TW" dirty="0" smtClean="0"/>
          </a:p>
          <a:p>
            <a:r>
              <a:rPr lang="zh-TW" altLang="en-US" dirty="0"/>
              <a:t>解壓縮後，</a:t>
            </a:r>
            <a:r>
              <a:rPr lang="zh-TW" altLang="en-US" dirty="0" smtClean="0"/>
              <a:t>會出現</a:t>
            </a:r>
            <a:r>
              <a:rPr lang="zh-TW" altLang="en-US" dirty="0"/>
              <a:t>兩個目錄： </a:t>
            </a:r>
            <a:endParaRPr lang="en-US" altLang="zh-TW" dirty="0" smtClean="0"/>
          </a:p>
          <a:p>
            <a:pPr lvl="1"/>
            <a:r>
              <a:rPr lang="en-US" altLang="zh-TW" b="1" dirty="0"/>
              <a:t>Installation directory</a:t>
            </a:r>
            <a:endParaRPr lang="en-US" altLang="zh-TW" dirty="0" smtClean="0"/>
          </a:p>
          <a:p>
            <a:pPr lvl="2"/>
            <a:r>
              <a:rPr lang="en-US" altLang="zh-TW" dirty="0" smtClean="0"/>
              <a:t>nexus-</a:t>
            </a:r>
            <a:r>
              <a:rPr lang="en-US" altLang="zh-TW" dirty="0" err="1" smtClean="0"/>
              <a:t>xxxx</a:t>
            </a:r>
            <a:r>
              <a:rPr lang="zh-TW" altLang="en-US" dirty="0" smtClean="0"/>
              <a:t>：</a:t>
            </a:r>
            <a:r>
              <a:rPr lang="en-US" altLang="zh-TW" dirty="0"/>
              <a:t>nexus</a:t>
            </a:r>
            <a:r>
              <a:rPr lang="zh-TW" altLang="en-US" dirty="0"/>
              <a:t>服務目錄，包括日誌，配置、啟動、應用。 </a:t>
            </a:r>
            <a:endParaRPr lang="en-US" altLang="zh-TW" dirty="0" smtClean="0"/>
          </a:p>
          <a:p>
            <a:pPr lvl="2"/>
            <a:r>
              <a:rPr lang="en-US" altLang="zh-TW" dirty="0"/>
              <a:t>contains the Nexus Repository Manager application and all the required additional components such as Java libraries and configuration files</a:t>
            </a:r>
            <a:endParaRPr lang="en-US" altLang="zh-TW" dirty="0" smtClean="0"/>
          </a:p>
          <a:p>
            <a:pPr lvl="1"/>
            <a:r>
              <a:rPr lang="en-US" altLang="zh-TW" b="1" dirty="0"/>
              <a:t>Data </a:t>
            </a:r>
            <a:r>
              <a:rPr lang="en-US" altLang="zh-TW" b="1" dirty="0" smtClean="0"/>
              <a:t>directory</a:t>
            </a:r>
          </a:p>
          <a:p>
            <a:pPr lvl="2"/>
            <a:r>
              <a:rPr lang="en-US" altLang="zh-TW" dirty="0" err="1" smtClean="0"/>
              <a:t>sonatype</a:t>
            </a:r>
            <a:r>
              <a:rPr lang="en-US" altLang="zh-TW" dirty="0" smtClean="0"/>
              <a:t>-work</a:t>
            </a:r>
            <a:r>
              <a:rPr lang="zh-TW" altLang="en-US" dirty="0"/>
              <a:t>：</a:t>
            </a:r>
            <a:r>
              <a:rPr lang="en-US" altLang="zh-TW" dirty="0" err="1"/>
              <a:t>nexux</a:t>
            </a:r>
            <a:r>
              <a:rPr lang="zh-TW" altLang="en-US" dirty="0"/>
              <a:t>儲存目錄，下載上傳的各個包存貯在這裡</a:t>
            </a:r>
            <a:r>
              <a:rPr lang="zh-TW" altLang="en-US" dirty="0" smtClean="0"/>
              <a:t>。</a:t>
            </a:r>
            <a:endParaRPr lang="en-US" altLang="zh-TW" dirty="0" smtClean="0"/>
          </a:p>
          <a:p>
            <a:pPr lvl="2"/>
            <a:r>
              <a:rPr lang="en-US" altLang="zh-TW" dirty="0"/>
              <a:t>This directory contains all the repositories, components and other data that are stored and managed by the repository manager. </a:t>
            </a:r>
            <a:endParaRPr lang="en-US" altLang="zh-TW" dirty="0" smtClean="0"/>
          </a:p>
          <a:p>
            <a:pPr lvl="2"/>
            <a:r>
              <a:rPr lang="en-US" altLang="zh-TW" dirty="0" smtClean="0"/>
              <a:t>The </a:t>
            </a:r>
            <a:r>
              <a:rPr lang="en-US" altLang="zh-TW" dirty="0"/>
              <a:t>default location of the data directory is  ../</a:t>
            </a:r>
            <a:r>
              <a:rPr lang="en-US" altLang="zh-TW" dirty="0" err="1"/>
              <a:t>sonatype</a:t>
            </a:r>
            <a:r>
              <a:rPr lang="en-US" altLang="zh-TW" dirty="0"/>
              <a:t>-work/nexus3 relative to the installation directory.</a:t>
            </a:r>
            <a:endParaRPr lang="en-US" altLang="zh-TW" dirty="0" smtClean="0"/>
          </a:p>
          <a:p>
            <a:endParaRPr lang="en-US" altLang="zh-TW" dirty="0"/>
          </a:p>
        </p:txBody>
      </p:sp>
    </p:spTree>
    <p:extLst>
      <p:ext uri="{BB962C8B-B14F-4D97-AF65-F5344CB8AC3E}">
        <p14:creationId xmlns:p14="http://schemas.microsoft.com/office/powerpoint/2010/main" val="2980558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4447BB-03C0-42E5-AE6E-7B4EBBDABD1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2407B111-9F90-424A-B3E0-0E997B861D5C}"/>
              </a:ext>
            </a:extLst>
          </p:cNvPr>
          <p:cNvSpPr>
            <a:spLocks noGrp="1"/>
          </p:cNvSpPr>
          <p:nvPr>
            <p:ph idx="1"/>
          </p:nvPr>
        </p:nvSpPr>
        <p:spPr/>
        <p:txBody>
          <a:bodyPr/>
          <a:lstStyle/>
          <a:p>
            <a:r>
              <a:rPr lang="en-US" altLang="zh-TW" dirty="0"/>
              <a:t>For example, consider the command below.</a:t>
            </a:r>
          </a:p>
          <a:p>
            <a:pPr lvl="1"/>
            <a:r>
              <a:rPr lang="en-US" altLang="zh-TW" i="1" dirty="0" err="1">
                <a:highlight>
                  <a:srgbClr val="FFFF00"/>
                </a:highlight>
              </a:rPr>
              <a:t>mvn</a:t>
            </a:r>
            <a:r>
              <a:rPr lang="en-US" altLang="zh-TW" i="1" dirty="0">
                <a:highlight>
                  <a:srgbClr val="FFFF00"/>
                </a:highlight>
              </a:rPr>
              <a:t> clean </a:t>
            </a:r>
            <a:r>
              <a:rPr lang="en-US" altLang="zh-TW" i="1" dirty="0" err="1">
                <a:highlight>
                  <a:srgbClr val="FFFF00"/>
                </a:highlight>
              </a:rPr>
              <a:t>dependency:copy-dependencies</a:t>
            </a:r>
            <a:r>
              <a:rPr lang="en-US" altLang="zh-TW" i="1" dirty="0">
                <a:highlight>
                  <a:srgbClr val="FFFF00"/>
                </a:highlight>
              </a:rPr>
              <a:t> package</a:t>
            </a:r>
          </a:p>
          <a:p>
            <a:r>
              <a:rPr lang="en-US" altLang="zh-TW" dirty="0"/>
              <a:t>The </a:t>
            </a:r>
            <a:r>
              <a:rPr lang="en-US" altLang="zh-TW" b="1" dirty="0"/>
              <a:t>clean</a:t>
            </a:r>
            <a:r>
              <a:rPr lang="en-US" altLang="zh-TW" dirty="0"/>
              <a:t> and </a:t>
            </a:r>
            <a:r>
              <a:rPr lang="en-US" altLang="zh-TW" b="1" dirty="0"/>
              <a:t>package</a:t>
            </a:r>
            <a:r>
              <a:rPr lang="en-US" altLang="zh-TW" dirty="0"/>
              <a:t> arguments are build phases while the </a:t>
            </a:r>
            <a:r>
              <a:rPr lang="en-US" altLang="zh-TW" b="1" dirty="0" err="1"/>
              <a:t>dependency:copy-dependencies</a:t>
            </a:r>
            <a:r>
              <a:rPr lang="en-US" altLang="zh-TW" dirty="0"/>
              <a:t> is a goal.</a:t>
            </a:r>
          </a:p>
          <a:p>
            <a:r>
              <a:rPr lang="en-US" altLang="zh-TW" dirty="0"/>
              <a:t>Here the </a:t>
            </a:r>
            <a:r>
              <a:rPr lang="en-US" altLang="zh-TW" i="1" dirty="0"/>
              <a:t>clean</a:t>
            </a:r>
            <a:r>
              <a:rPr lang="en-US" altLang="zh-TW" dirty="0"/>
              <a:t> phase will be executed first, followed by the </a:t>
            </a:r>
            <a:r>
              <a:rPr lang="en-US" altLang="zh-TW" b="1" dirty="0" err="1"/>
              <a:t>dependency:copy-dependencies</a:t>
            </a:r>
            <a:r>
              <a:rPr lang="en-US" altLang="zh-TW" b="1" dirty="0"/>
              <a:t> goal</a:t>
            </a:r>
            <a:r>
              <a:rPr lang="en-US" altLang="zh-TW" dirty="0"/>
              <a:t>, and finally </a:t>
            </a:r>
            <a:r>
              <a:rPr lang="en-US" altLang="zh-TW" i="1" dirty="0"/>
              <a:t>package</a:t>
            </a:r>
            <a:r>
              <a:rPr lang="en-US" altLang="zh-TW" dirty="0"/>
              <a:t> phase will be executed.</a:t>
            </a:r>
          </a:p>
          <a:p>
            <a:endParaRPr lang="zh-TW" altLang="en-US" dirty="0"/>
          </a:p>
        </p:txBody>
      </p:sp>
    </p:spTree>
    <p:extLst>
      <p:ext uri="{BB962C8B-B14F-4D97-AF65-F5344CB8AC3E}">
        <p14:creationId xmlns:p14="http://schemas.microsoft.com/office/powerpoint/2010/main" val="321060444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85000" lnSpcReduction="10000"/>
          </a:bodyPr>
          <a:lstStyle/>
          <a:p>
            <a:r>
              <a:rPr lang="en-US" altLang="zh-TW" dirty="0"/>
              <a:t>To start the repository manager from application directory in the bin folder on a Unix-like platform like Linux use:</a:t>
            </a:r>
          </a:p>
          <a:p>
            <a:pPr lvl="1"/>
            <a:r>
              <a:rPr lang="en-US" altLang="zh-TW" dirty="0"/>
              <a:t>./nexus run</a:t>
            </a:r>
          </a:p>
          <a:p>
            <a:r>
              <a:rPr lang="en-US" altLang="zh-TW" dirty="0"/>
              <a:t>The equivalent invocation on Windows requires a / in front of the run and any other commands.</a:t>
            </a:r>
          </a:p>
          <a:p>
            <a:pPr lvl="1"/>
            <a:r>
              <a:rPr lang="en-US" altLang="zh-TW" dirty="0"/>
              <a:t>nexus.exe /run</a:t>
            </a:r>
            <a:endParaRPr lang="zh-TW" altLang="en-US" dirty="0"/>
          </a:p>
          <a:p>
            <a:endParaRPr lang="en-US" altLang="zh-TW" dirty="0" smtClean="0"/>
          </a:p>
          <a:p>
            <a:r>
              <a:rPr lang="en-US" altLang="zh-TW" dirty="0" smtClean="0"/>
              <a:t>In </a:t>
            </a:r>
            <a:r>
              <a:rPr lang="en-US" altLang="zh-TW" dirty="0"/>
              <a:t>order to shut down the repository manager running via the run command, you have to press </a:t>
            </a:r>
            <a:r>
              <a:rPr lang="en-US" altLang="zh-TW" dirty="0" smtClean="0"/>
              <a:t>CTRL-C</a:t>
            </a:r>
          </a:p>
          <a:p>
            <a:r>
              <a:rPr lang="en-US" altLang="zh-TW" dirty="0"/>
              <a:t>The nexus script can be used to manage the repository manager as a background application on OSX and Unix with the start, stop, restart, force-reload and status commands.</a:t>
            </a:r>
            <a:endParaRPr lang="zh-TW" altLang="en-US" dirty="0"/>
          </a:p>
        </p:txBody>
      </p:sp>
    </p:spTree>
    <p:extLst>
      <p:ext uri="{BB962C8B-B14F-4D97-AF65-F5344CB8AC3E}">
        <p14:creationId xmlns:p14="http://schemas.microsoft.com/office/powerpoint/2010/main" val="356018474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Accessing the User </a:t>
            </a:r>
            <a:r>
              <a:rPr lang="en-US" altLang="zh-TW" b="1" dirty="0" smtClean="0"/>
              <a:t>Interface</a:t>
            </a:r>
            <a:endParaRPr lang="zh-TW" altLang="en-US" dirty="0"/>
          </a:p>
        </p:txBody>
      </p:sp>
      <p:sp>
        <p:nvSpPr>
          <p:cNvPr id="3" name="內容版面配置區 2"/>
          <p:cNvSpPr>
            <a:spLocks noGrp="1"/>
          </p:cNvSpPr>
          <p:nvPr>
            <p:ph idx="1"/>
          </p:nvPr>
        </p:nvSpPr>
        <p:spPr/>
        <p:txBody>
          <a:bodyPr/>
          <a:lstStyle/>
          <a:p>
            <a:r>
              <a:rPr lang="en-US" altLang="zh-TW" dirty="0"/>
              <a:t>http://localhost:8081</a:t>
            </a:r>
            <a:r>
              <a:rPr lang="en-US" altLang="zh-TW" dirty="0" smtClean="0"/>
              <a:t>/</a:t>
            </a:r>
          </a:p>
          <a:p>
            <a:pPr lvl="1"/>
            <a:r>
              <a:rPr lang="en-US" altLang="zh-TW" dirty="0" smtClean="0"/>
              <a:t>username </a:t>
            </a:r>
            <a:r>
              <a:rPr lang="en-US" altLang="zh-TW" dirty="0"/>
              <a:t>is admin </a:t>
            </a:r>
            <a:endParaRPr lang="en-US" altLang="zh-TW" dirty="0" smtClean="0"/>
          </a:p>
          <a:p>
            <a:pPr lvl="1"/>
            <a:r>
              <a:rPr lang="en-US" altLang="zh-TW" dirty="0" smtClean="0"/>
              <a:t>the </a:t>
            </a:r>
            <a:r>
              <a:rPr lang="en-US" altLang="zh-TW" dirty="0"/>
              <a:t>initial password can be found in an </a:t>
            </a:r>
            <a:r>
              <a:rPr lang="en-US" altLang="zh-TW" dirty="0" err="1"/>
              <a:t>admin.password</a:t>
            </a:r>
            <a:r>
              <a:rPr lang="en-US" altLang="zh-TW" dirty="0"/>
              <a:t> file in the $data-</a:t>
            </a:r>
            <a:r>
              <a:rPr lang="en-US" altLang="zh-TW" dirty="0" err="1"/>
              <a:t>dir</a:t>
            </a:r>
            <a:r>
              <a:rPr lang="en-US" altLang="zh-TW" dirty="0"/>
              <a:t> directory.</a:t>
            </a:r>
            <a:endParaRPr lang="en-US" altLang="zh-TW" dirty="0" smtClean="0"/>
          </a:p>
          <a:p>
            <a:endParaRPr lang="zh-TW" altLang="en-US" dirty="0"/>
          </a:p>
        </p:txBody>
      </p:sp>
    </p:spTree>
    <p:extLst>
      <p:ext uri="{BB962C8B-B14F-4D97-AF65-F5344CB8AC3E}">
        <p14:creationId xmlns:p14="http://schemas.microsoft.com/office/powerpoint/2010/main" val="176187242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a:t>我們可以看到倉庫型別有四種：</a:t>
            </a:r>
          </a:p>
          <a:p>
            <a:pPr lvl="1"/>
            <a:r>
              <a:rPr lang="en-US" altLang="zh-TW" dirty="0"/>
              <a:t>hosted(</a:t>
            </a:r>
            <a:r>
              <a:rPr lang="zh-TW" altLang="en-US" dirty="0"/>
              <a:t>宿主倉庫</a:t>
            </a:r>
            <a:r>
              <a:rPr lang="en-US" altLang="zh-TW" dirty="0"/>
              <a:t>)</a:t>
            </a:r>
            <a:r>
              <a:rPr lang="zh-TW" altLang="en-US" dirty="0"/>
              <a:t>：用來部署自己</a:t>
            </a:r>
            <a:r>
              <a:rPr lang="en-US" altLang="zh-TW" dirty="0"/>
              <a:t>,</a:t>
            </a:r>
            <a:r>
              <a:rPr lang="zh-TW" altLang="en-US" dirty="0"/>
              <a:t>第三方或者公共倉庫的構件</a:t>
            </a:r>
          </a:p>
          <a:p>
            <a:pPr lvl="1"/>
            <a:r>
              <a:rPr lang="en-US" altLang="zh-TW" dirty="0"/>
              <a:t>proxy(</a:t>
            </a:r>
            <a:r>
              <a:rPr lang="zh-TW" altLang="en-US" dirty="0"/>
              <a:t>代理倉庫</a:t>
            </a:r>
            <a:r>
              <a:rPr lang="en-US" altLang="zh-TW" dirty="0"/>
              <a:t>)</a:t>
            </a:r>
            <a:r>
              <a:rPr lang="zh-TW" altLang="en-US" dirty="0"/>
              <a:t>：代理遠端倉庫</a:t>
            </a:r>
          </a:p>
          <a:p>
            <a:pPr lvl="1"/>
            <a:r>
              <a:rPr lang="en-US" altLang="zh-TW" dirty="0"/>
              <a:t>virtual(</a:t>
            </a:r>
            <a:r>
              <a:rPr lang="zh-TW" altLang="en-US" dirty="0"/>
              <a:t>虛擬倉庫</a:t>
            </a:r>
            <a:r>
              <a:rPr lang="en-US" altLang="zh-TW" dirty="0"/>
              <a:t>)</a:t>
            </a:r>
            <a:r>
              <a:rPr lang="zh-TW" altLang="en-US" dirty="0"/>
              <a:t>：預設提供了一個</a:t>
            </a:r>
            <a:r>
              <a:rPr lang="en-US" altLang="zh-TW" dirty="0"/>
              <a:t>Central M1</a:t>
            </a:r>
            <a:r>
              <a:rPr lang="zh-TW" altLang="en-US" dirty="0"/>
              <a:t>虛擬倉庫，用來將</a:t>
            </a:r>
            <a:r>
              <a:rPr lang="en-US" altLang="zh-TW" dirty="0"/>
              <a:t>maven 2</a:t>
            </a:r>
            <a:r>
              <a:rPr lang="zh-TW" altLang="en-US" dirty="0"/>
              <a:t>適配為</a:t>
            </a:r>
            <a:r>
              <a:rPr lang="en-US" altLang="zh-TW" dirty="0"/>
              <a:t>maven 1</a:t>
            </a:r>
          </a:p>
          <a:p>
            <a:pPr lvl="1"/>
            <a:r>
              <a:rPr lang="en-US" altLang="zh-TW" dirty="0"/>
              <a:t>group(</a:t>
            </a:r>
            <a:r>
              <a:rPr lang="zh-TW" altLang="en-US" dirty="0"/>
              <a:t>倉庫組</a:t>
            </a:r>
            <a:r>
              <a:rPr lang="en-US" altLang="zh-TW" dirty="0"/>
              <a:t>)</a:t>
            </a:r>
            <a:r>
              <a:rPr lang="zh-TW" altLang="en-US" dirty="0"/>
              <a:t>：統一管理多個倉庫</a:t>
            </a:r>
          </a:p>
          <a:p>
            <a:endParaRPr lang="zh-TW" altLang="en-US" dirty="0"/>
          </a:p>
        </p:txBody>
      </p:sp>
    </p:spTree>
    <p:extLst>
      <p:ext uri="{BB962C8B-B14F-4D97-AF65-F5344CB8AC3E}">
        <p14:creationId xmlns:p14="http://schemas.microsoft.com/office/powerpoint/2010/main" val="92952850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lnSpcReduction="10000"/>
          </a:bodyPr>
          <a:lstStyle/>
          <a:p>
            <a:r>
              <a:rPr lang="zh-TW" altLang="en-US" dirty="0"/>
              <a:t>點選左側</a:t>
            </a:r>
            <a:r>
              <a:rPr lang="en-US" altLang="zh-TW" dirty="0"/>
              <a:t>Security—》Users</a:t>
            </a:r>
            <a:r>
              <a:rPr lang="zh-TW" altLang="en-US" dirty="0"/>
              <a:t>，設定使用者及許可權。</a:t>
            </a:r>
            <a:br>
              <a:rPr lang="zh-TW" altLang="en-US" dirty="0"/>
            </a:br>
            <a:r>
              <a:rPr lang="zh-TW" altLang="en-US" dirty="0"/>
              <a:t>我們可以看到有三個預設的賬號：</a:t>
            </a:r>
          </a:p>
          <a:p>
            <a:pPr lvl="1"/>
            <a:r>
              <a:rPr lang="en-US" altLang="zh-TW" dirty="0"/>
              <a:t>Admin(</a:t>
            </a:r>
            <a:r>
              <a:rPr lang="zh-TW" altLang="en-US" dirty="0"/>
              <a:t>管理員賬號</a:t>
            </a:r>
            <a:r>
              <a:rPr lang="en-US" altLang="zh-TW" dirty="0"/>
              <a:t>)</a:t>
            </a:r>
            <a:r>
              <a:rPr lang="zh-TW" altLang="en-US" dirty="0"/>
              <a:t>：</a:t>
            </a:r>
            <a:r>
              <a:rPr lang="en-US" altLang="zh-TW" dirty="0"/>
              <a:t>Nexus</a:t>
            </a:r>
            <a:r>
              <a:rPr lang="zh-TW" altLang="en-US" dirty="0"/>
              <a:t>管理員許可權，最高許可權，什麼操作都可以做。</a:t>
            </a:r>
          </a:p>
          <a:p>
            <a:pPr lvl="1"/>
            <a:r>
              <a:rPr lang="en-US" altLang="zh-TW" dirty="0"/>
              <a:t>Deployment(</a:t>
            </a:r>
            <a:r>
              <a:rPr lang="zh-TW" altLang="en-US" dirty="0"/>
              <a:t>部署賬號</a:t>
            </a:r>
            <a:r>
              <a:rPr lang="en-US" altLang="zh-TW" dirty="0"/>
              <a:t>)</a:t>
            </a:r>
            <a:r>
              <a:rPr lang="zh-TW" altLang="en-US" dirty="0"/>
              <a:t>：</a:t>
            </a:r>
            <a:r>
              <a:rPr lang="en-US" altLang="zh-TW" dirty="0"/>
              <a:t>Nexus</a:t>
            </a:r>
            <a:r>
              <a:rPr lang="zh-TW" altLang="en-US" dirty="0"/>
              <a:t>部署許可權，以及所有倉庫的</a:t>
            </a:r>
            <a:r>
              <a:rPr lang="en-US" altLang="zh-TW" dirty="0"/>
              <a:t>CRUDV</a:t>
            </a:r>
            <a:r>
              <a:rPr lang="zh-TW" altLang="en-US" dirty="0"/>
              <a:t>操作許可權。</a:t>
            </a:r>
          </a:p>
          <a:p>
            <a:pPr lvl="1"/>
            <a:r>
              <a:rPr lang="en-US" altLang="zh-TW" dirty="0"/>
              <a:t>Anonymous(</a:t>
            </a:r>
            <a:r>
              <a:rPr lang="zh-TW" altLang="en-US" dirty="0"/>
              <a:t>匿名賬號</a:t>
            </a:r>
            <a:r>
              <a:rPr lang="en-US" altLang="zh-TW" dirty="0"/>
              <a:t>)</a:t>
            </a:r>
            <a:r>
              <a:rPr lang="zh-TW" altLang="en-US" dirty="0"/>
              <a:t>：</a:t>
            </a:r>
            <a:r>
              <a:rPr lang="en-US" altLang="zh-TW" dirty="0"/>
              <a:t>Nexus</a:t>
            </a:r>
            <a:r>
              <a:rPr lang="zh-TW" altLang="en-US" dirty="0"/>
              <a:t>匿名許可權，以及所有倉庫只讀許可權。</a:t>
            </a:r>
          </a:p>
          <a:p>
            <a:r>
              <a:rPr lang="zh-TW" altLang="en-US" dirty="0"/>
              <a:t>我們正常訪問倉庫的時候，是不需要這三個賬戶的，一般我們會把</a:t>
            </a:r>
            <a:r>
              <a:rPr lang="en-US" altLang="zh-TW" dirty="0"/>
              <a:t>Deployment</a:t>
            </a:r>
            <a:r>
              <a:rPr lang="zh-TW" altLang="en-US" dirty="0"/>
              <a:t>賬戶暴漏出來，方便開發或運維部署專案使用，我們可以直接使用該部署賬號，亦可以新建立一個自己的賬號資訊，通過</a:t>
            </a:r>
            <a:r>
              <a:rPr lang="en-US" altLang="zh-TW" dirty="0"/>
              <a:t>Add Role Management</a:t>
            </a:r>
            <a:r>
              <a:rPr lang="zh-TW" altLang="en-US" dirty="0"/>
              <a:t>來控制該賬號的許可權。</a:t>
            </a:r>
          </a:p>
          <a:p>
            <a:endParaRPr lang="zh-TW" altLang="en-US" dirty="0"/>
          </a:p>
        </p:txBody>
      </p:sp>
    </p:spTree>
    <p:extLst>
      <p:ext uri="{BB962C8B-B14F-4D97-AF65-F5344CB8AC3E}">
        <p14:creationId xmlns:p14="http://schemas.microsoft.com/office/powerpoint/2010/main" val="56282532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333927878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29258247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Available </a:t>
            </a:r>
            <a:r>
              <a:rPr lang="en-US" altLang="zh-TW" b="1" dirty="0" smtClean="0"/>
              <a:t>Plugins</a:t>
            </a:r>
            <a:endParaRPr lang="zh-TW" altLang="en-US" dirty="0"/>
          </a:p>
        </p:txBody>
      </p:sp>
      <p:sp>
        <p:nvSpPr>
          <p:cNvPr id="3" name="內容版面配置區 2"/>
          <p:cNvSpPr>
            <a:spLocks noGrp="1"/>
          </p:cNvSpPr>
          <p:nvPr>
            <p:ph idx="1"/>
          </p:nvPr>
        </p:nvSpPr>
        <p:spPr/>
        <p:txBody>
          <a:bodyPr/>
          <a:lstStyle/>
          <a:p>
            <a:r>
              <a:rPr lang="en-US" altLang="zh-TW" dirty="0">
                <a:hlinkClick r:id="rId2"/>
              </a:rPr>
              <a:t>https://</a:t>
            </a:r>
            <a:r>
              <a:rPr lang="en-US" altLang="zh-TW" dirty="0" smtClean="0">
                <a:hlinkClick r:id="rId2"/>
              </a:rPr>
              <a:t>maven.apache.org/plugins/index.html</a:t>
            </a:r>
            <a:endParaRPr lang="en-US" altLang="zh-TW" dirty="0" smtClean="0"/>
          </a:p>
          <a:p>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3748283100"/>
              </p:ext>
            </p:extLst>
          </p:nvPr>
        </p:nvGraphicFramePr>
        <p:xfrm>
          <a:off x="327313" y="2618495"/>
          <a:ext cx="8489374" cy="3521604"/>
        </p:xfrm>
        <a:graphic>
          <a:graphicData uri="http://schemas.openxmlformats.org/drawingml/2006/table">
            <a:tbl>
              <a:tblPr/>
              <a:tblGrid>
                <a:gridCol w="1676914">
                  <a:extLst>
                    <a:ext uri="{9D8B030D-6E8A-4147-A177-3AD203B41FA5}">
                      <a16:colId xmlns:a16="http://schemas.microsoft.com/office/drawing/2014/main" val="4132021051"/>
                    </a:ext>
                  </a:extLst>
                </a:gridCol>
                <a:gridCol w="720550">
                  <a:extLst>
                    <a:ext uri="{9D8B030D-6E8A-4147-A177-3AD203B41FA5}">
                      <a16:colId xmlns:a16="http://schemas.microsoft.com/office/drawing/2014/main" val="762371240"/>
                    </a:ext>
                  </a:extLst>
                </a:gridCol>
                <a:gridCol w="1034969">
                  <a:extLst>
                    <a:ext uri="{9D8B030D-6E8A-4147-A177-3AD203B41FA5}">
                      <a16:colId xmlns:a16="http://schemas.microsoft.com/office/drawing/2014/main" val="3221911361"/>
                    </a:ext>
                  </a:extLst>
                </a:gridCol>
                <a:gridCol w="1139568">
                  <a:extLst>
                    <a:ext uri="{9D8B030D-6E8A-4147-A177-3AD203B41FA5}">
                      <a16:colId xmlns:a16="http://schemas.microsoft.com/office/drawing/2014/main" val="1171718730"/>
                    </a:ext>
                  </a:extLst>
                </a:gridCol>
                <a:gridCol w="3917373">
                  <a:extLst>
                    <a:ext uri="{9D8B030D-6E8A-4147-A177-3AD203B41FA5}">
                      <a16:colId xmlns:a16="http://schemas.microsoft.com/office/drawing/2014/main" val="2520609448"/>
                    </a:ext>
                  </a:extLst>
                </a:gridCol>
              </a:tblGrid>
              <a:tr h="66345">
                <a:tc>
                  <a:txBody>
                    <a:bodyPr/>
                    <a:lstStyle/>
                    <a:p>
                      <a:pPr algn="l" fontAlgn="t"/>
                      <a:r>
                        <a:rPr lang="en-US" sz="1400" b="1" dirty="0" err="1">
                          <a:effectLst/>
                        </a:rPr>
                        <a:t>lugin</a:t>
                      </a:r>
                      <a:endParaRPr lang="en-US" sz="1400" b="1" dirty="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b="1">
                          <a:effectLst/>
                        </a:rPr>
                        <a:t>Type*</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b="1">
                          <a:effectLst/>
                        </a:rPr>
                        <a:t>Version</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b="1">
                          <a:effectLst/>
                        </a:rPr>
                        <a:t>Release Date</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b="1">
                          <a:effectLst/>
                        </a:rPr>
                        <a:t>Description</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502816903"/>
                  </a:ext>
                </a:extLst>
              </a:tr>
              <a:tr h="222110">
                <a:tc>
                  <a:txBody>
                    <a:bodyPr/>
                    <a:lstStyle/>
                    <a:p>
                      <a:pPr algn="l" fontAlgn="t"/>
                      <a:r>
                        <a:rPr lang="en-US" sz="1400" b="1">
                          <a:effectLst/>
                        </a:rPr>
                        <a:t>Core plugins</a:t>
                      </a:r>
                      <a:endParaRPr 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endParaRPr lang="zh-TW" altLang="en-US" sz="1400" dirty="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endParaRPr lang="zh-TW" alt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endParaRPr lang="zh-TW" alt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a:effectLst/>
                        </a:rPr>
                        <a:t>Plugins corresponding to default core phases (ie. clean, compile). They may have multiple goals as well.</a:t>
                      </a:r>
                      <a:endParaRPr 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25082209"/>
                  </a:ext>
                </a:extLst>
              </a:tr>
              <a:tr h="66345">
                <a:tc>
                  <a:txBody>
                    <a:bodyPr/>
                    <a:lstStyle/>
                    <a:p>
                      <a:pPr algn="l" fontAlgn="t"/>
                      <a:r>
                        <a:rPr lang="en-US" sz="1400" u="none" strike="noStrike" dirty="0">
                          <a:solidFill>
                            <a:srgbClr val="0088CC"/>
                          </a:solidFill>
                          <a:effectLst/>
                          <a:hlinkClick r:id="rId3"/>
                        </a:rPr>
                        <a:t>clean</a:t>
                      </a:r>
                      <a:endParaRPr lang="en-US" sz="1400" dirty="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B</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a:effectLst/>
                        </a:rPr>
                        <a:t>3.1.0</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a:effectLst/>
                        </a:rPr>
                        <a:t>2018-04-14</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Clean up after the build.</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552591474"/>
                  </a:ext>
                </a:extLst>
              </a:tr>
              <a:tr h="66345">
                <a:tc>
                  <a:txBody>
                    <a:bodyPr/>
                    <a:lstStyle/>
                    <a:p>
                      <a:pPr algn="l" fontAlgn="t"/>
                      <a:r>
                        <a:rPr lang="en-US" sz="1400" u="none" strike="noStrike">
                          <a:solidFill>
                            <a:srgbClr val="0088CC"/>
                          </a:solidFill>
                          <a:effectLst/>
                          <a:hlinkClick r:id="rId4"/>
                        </a:rPr>
                        <a:t>compiler</a:t>
                      </a:r>
                      <a:endParaRPr 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B</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TW" sz="1400">
                          <a:effectLst/>
                        </a:rPr>
                        <a:t>3.8.1</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TW" sz="1400">
                          <a:effectLst/>
                        </a:rPr>
                        <a:t>2019-04-28</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Compiles Java sources.</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45373082"/>
                  </a:ext>
                </a:extLst>
              </a:tr>
              <a:tr h="118267">
                <a:tc>
                  <a:txBody>
                    <a:bodyPr/>
                    <a:lstStyle/>
                    <a:p>
                      <a:pPr algn="l" fontAlgn="t"/>
                      <a:r>
                        <a:rPr lang="en-US" sz="1400" u="none" strike="noStrike">
                          <a:solidFill>
                            <a:srgbClr val="0088CC"/>
                          </a:solidFill>
                          <a:effectLst/>
                          <a:hlinkClick r:id="rId5"/>
                        </a:rPr>
                        <a:t>deploy</a:t>
                      </a:r>
                      <a:endParaRPr 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B</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3.0.0-M1</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a:effectLst/>
                        </a:rPr>
                        <a:t>2018-09-23</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Deploy the built artifact to the remote repository.</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22125454"/>
                  </a:ext>
                </a:extLst>
              </a:tr>
              <a:tr h="118267">
                <a:tc>
                  <a:txBody>
                    <a:bodyPr/>
                    <a:lstStyle/>
                    <a:p>
                      <a:pPr algn="l" fontAlgn="t"/>
                      <a:r>
                        <a:rPr lang="en-US" sz="1400" u="none" strike="noStrike">
                          <a:solidFill>
                            <a:srgbClr val="0088CC"/>
                          </a:solidFill>
                          <a:effectLst/>
                          <a:hlinkClick r:id="rId6"/>
                        </a:rPr>
                        <a:t>failsafe</a:t>
                      </a:r>
                      <a:endParaRPr 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B</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3.0.0-M4</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TW" sz="1400">
                          <a:effectLst/>
                        </a:rPr>
                        <a:t>2019-11-17</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rPr>
                        <a:t>Run the JUnit integration tests in an isolated </a:t>
                      </a:r>
                      <a:r>
                        <a:rPr lang="en-US" sz="1400" dirty="0" err="1">
                          <a:effectLst/>
                        </a:rPr>
                        <a:t>classloader</a:t>
                      </a:r>
                      <a:r>
                        <a:rPr lang="en-US" sz="1400" dirty="0">
                          <a:effectLst/>
                        </a:rPr>
                        <a:t>.</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51021971"/>
                  </a:ext>
                </a:extLst>
              </a:tr>
              <a:tr h="92305">
                <a:tc>
                  <a:txBody>
                    <a:bodyPr/>
                    <a:lstStyle/>
                    <a:p>
                      <a:pPr algn="l" fontAlgn="t"/>
                      <a:r>
                        <a:rPr lang="en-US" sz="1400" u="none" strike="noStrike">
                          <a:solidFill>
                            <a:srgbClr val="0088CC"/>
                          </a:solidFill>
                          <a:effectLst/>
                          <a:hlinkClick r:id="rId7"/>
                        </a:rPr>
                        <a:t>install</a:t>
                      </a:r>
                      <a:endParaRPr 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B</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3.0.0-M1</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a:effectLst/>
                        </a:rPr>
                        <a:t>2018-09-23</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Install the built artifact into the local repository.</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09027734"/>
                  </a:ext>
                </a:extLst>
              </a:tr>
              <a:tr h="144227">
                <a:tc>
                  <a:txBody>
                    <a:bodyPr/>
                    <a:lstStyle/>
                    <a:p>
                      <a:pPr algn="l" fontAlgn="t"/>
                      <a:r>
                        <a:rPr lang="en-US" sz="1400" u="none" strike="noStrike">
                          <a:solidFill>
                            <a:srgbClr val="0088CC"/>
                          </a:solidFill>
                          <a:effectLst/>
                          <a:hlinkClick r:id="rId8"/>
                        </a:rPr>
                        <a:t>resources</a:t>
                      </a:r>
                      <a:endParaRPr 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B</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TW" sz="1400">
                          <a:effectLst/>
                        </a:rPr>
                        <a:t>3.1.0</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TW" sz="1400">
                          <a:effectLst/>
                        </a:rPr>
                        <a:t>2018-04-23</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Copy the resources to the output directory for including in the JAR.</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70498933"/>
                  </a:ext>
                </a:extLst>
              </a:tr>
              <a:tr h="92305">
                <a:tc>
                  <a:txBody>
                    <a:bodyPr/>
                    <a:lstStyle/>
                    <a:p>
                      <a:pPr algn="l" fontAlgn="t"/>
                      <a:r>
                        <a:rPr lang="en-US" sz="1400" u="none" strike="noStrike">
                          <a:solidFill>
                            <a:srgbClr val="0088CC"/>
                          </a:solidFill>
                          <a:effectLst/>
                          <a:hlinkClick r:id="rId9"/>
                        </a:rPr>
                        <a:t>site</a:t>
                      </a:r>
                      <a:endParaRPr 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B</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a:effectLst/>
                        </a:rPr>
                        <a:t>3.9.0</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a:effectLst/>
                        </a:rPr>
                        <a:t>2020-03-10</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Generate a site for the current project.</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768408844"/>
                  </a:ext>
                </a:extLst>
              </a:tr>
              <a:tr h="118267">
                <a:tc>
                  <a:txBody>
                    <a:bodyPr/>
                    <a:lstStyle/>
                    <a:p>
                      <a:pPr algn="l" fontAlgn="t"/>
                      <a:r>
                        <a:rPr lang="en-US" sz="1400" u="none" strike="noStrike">
                          <a:solidFill>
                            <a:srgbClr val="0088CC"/>
                          </a:solidFill>
                          <a:effectLst/>
                          <a:hlinkClick r:id="rId10"/>
                        </a:rPr>
                        <a:t>surefire</a:t>
                      </a:r>
                      <a:endParaRPr 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B</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3.0.0-M4</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TW" sz="1400">
                          <a:effectLst/>
                        </a:rPr>
                        <a:t>2019-11-17</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Run the JUnit unit tests in an isolated classloader.</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19641932"/>
                  </a:ext>
                </a:extLst>
              </a:tr>
              <a:tr h="170188">
                <a:tc>
                  <a:txBody>
                    <a:bodyPr/>
                    <a:lstStyle/>
                    <a:p>
                      <a:pPr algn="l" fontAlgn="t"/>
                      <a:r>
                        <a:rPr lang="en-US" sz="1400" u="none" strike="noStrike">
                          <a:solidFill>
                            <a:srgbClr val="0088CC"/>
                          </a:solidFill>
                          <a:effectLst/>
                          <a:hlinkClick r:id="rId11"/>
                        </a:rPr>
                        <a:t>verifier</a:t>
                      </a:r>
                      <a:endParaRPr 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B</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a:effectLst/>
                        </a:rPr>
                        <a:t>1.1</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a:effectLst/>
                        </a:rPr>
                        <a:t>2015-04-14</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a:effectLst/>
                        </a:rPr>
                        <a:t>Useful for integration tests - verifies the existence of certain conditions.</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795181420"/>
                  </a:ext>
                </a:extLst>
              </a:tr>
            </a:tbl>
          </a:graphicData>
        </a:graphic>
      </p:graphicFrame>
    </p:spTree>
    <p:extLst>
      <p:ext uri="{BB962C8B-B14F-4D97-AF65-F5344CB8AC3E}">
        <p14:creationId xmlns:p14="http://schemas.microsoft.com/office/powerpoint/2010/main" val="151288432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405758003"/>
              </p:ext>
            </p:extLst>
          </p:nvPr>
        </p:nvGraphicFramePr>
        <p:xfrm>
          <a:off x="400050" y="1027907"/>
          <a:ext cx="8489374" cy="5500668"/>
        </p:xfrm>
        <a:graphic>
          <a:graphicData uri="http://schemas.openxmlformats.org/drawingml/2006/table">
            <a:tbl>
              <a:tblPr/>
              <a:tblGrid>
                <a:gridCol w="1676914">
                  <a:extLst>
                    <a:ext uri="{9D8B030D-6E8A-4147-A177-3AD203B41FA5}">
                      <a16:colId xmlns:a16="http://schemas.microsoft.com/office/drawing/2014/main" val="4132021051"/>
                    </a:ext>
                  </a:extLst>
                </a:gridCol>
                <a:gridCol w="720550">
                  <a:extLst>
                    <a:ext uri="{9D8B030D-6E8A-4147-A177-3AD203B41FA5}">
                      <a16:colId xmlns:a16="http://schemas.microsoft.com/office/drawing/2014/main" val="762371240"/>
                    </a:ext>
                  </a:extLst>
                </a:gridCol>
                <a:gridCol w="1034969">
                  <a:extLst>
                    <a:ext uri="{9D8B030D-6E8A-4147-A177-3AD203B41FA5}">
                      <a16:colId xmlns:a16="http://schemas.microsoft.com/office/drawing/2014/main" val="3221911361"/>
                    </a:ext>
                  </a:extLst>
                </a:gridCol>
                <a:gridCol w="1139568">
                  <a:extLst>
                    <a:ext uri="{9D8B030D-6E8A-4147-A177-3AD203B41FA5}">
                      <a16:colId xmlns:a16="http://schemas.microsoft.com/office/drawing/2014/main" val="1171718730"/>
                    </a:ext>
                  </a:extLst>
                </a:gridCol>
                <a:gridCol w="3917373">
                  <a:extLst>
                    <a:ext uri="{9D8B030D-6E8A-4147-A177-3AD203B41FA5}">
                      <a16:colId xmlns:a16="http://schemas.microsoft.com/office/drawing/2014/main" val="2520609448"/>
                    </a:ext>
                  </a:extLst>
                </a:gridCol>
              </a:tblGrid>
              <a:tr h="66345">
                <a:tc>
                  <a:txBody>
                    <a:bodyPr/>
                    <a:lstStyle/>
                    <a:p>
                      <a:pPr algn="l" fontAlgn="t"/>
                      <a:r>
                        <a:rPr lang="en-US" sz="1400" b="1">
                          <a:effectLst/>
                        </a:rPr>
                        <a:t>lugin</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b="1">
                          <a:effectLst/>
                        </a:rPr>
                        <a:t>Type*</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b="1">
                          <a:effectLst/>
                        </a:rPr>
                        <a:t>Version</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b="1">
                          <a:effectLst/>
                        </a:rPr>
                        <a:t>Release Date</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b="1">
                          <a:effectLst/>
                        </a:rPr>
                        <a:t>Description</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502816903"/>
                  </a:ext>
                </a:extLst>
              </a:tr>
              <a:tr h="144227">
                <a:tc>
                  <a:txBody>
                    <a:bodyPr/>
                    <a:lstStyle/>
                    <a:p>
                      <a:pPr algn="l" fontAlgn="t"/>
                      <a:r>
                        <a:rPr lang="en-US" sz="1400" b="1" dirty="0">
                          <a:effectLst/>
                        </a:rPr>
                        <a:t>Packaging types/tools</a:t>
                      </a:r>
                      <a:endParaRPr lang="en-US" sz="1400" dirty="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endParaRPr lang="zh-TW" alt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endParaRPr lang="zh-TW" alt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endParaRPr lang="zh-TW" alt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a:effectLst/>
                        </a:rPr>
                        <a:t>These plugins relate to packaging respective artifact types.</a:t>
                      </a:r>
                      <a:endParaRPr 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10368516"/>
                  </a:ext>
                </a:extLst>
              </a:tr>
              <a:tr h="92305">
                <a:tc>
                  <a:txBody>
                    <a:bodyPr/>
                    <a:lstStyle/>
                    <a:p>
                      <a:pPr algn="l" fontAlgn="t"/>
                      <a:r>
                        <a:rPr lang="en-US" sz="1400" u="none" strike="noStrike">
                          <a:solidFill>
                            <a:srgbClr val="0088CC"/>
                          </a:solidFill>
                          <a:effectLst/>
                          <a:hlinkClick r:id="rId2"/>
                        </a:rPr>
                        <a:t>ear</a:t>
                      </a:r>
                      <a:endParaRPr 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B</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a:effectLst/>
                        </a:rPr>
                        <a:t>3.0.2</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a:effectLst/>
                        </a:rPr>
                        <a:t>2019-11-11</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Generate an EAR from the current project.</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765710579"/>
                  </a:ext>
                </a:extLst>
              </a:tr>
              <a:tr h="118267">
                <a:tc>
                  <a:txBody>
                    <a:bodyPr/>
                    <a:lstStyle/>
                    <a:p>
                      <a:pPr algn="l" fontAlgn="t"/>
                      <a:r>
                        <a:rPr lang="en-US" sz="1400" u="none" strike="noStrike">
                          <a:solidFill>
                            <a:srgbClr val="0088CC"/>
                          </a:solidFill>
                          <a:effectLst/>
                          <a:hlinkClick r:id="rId3"/>
                        </a:rPr>
                        <a:t>ejb</a:t>
                      </a:r>
                      <a:endParaRPr 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rPr>
                        <a:t>B</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TW" sz="1400">
                          <a:effectLst/>
                        </a:rPr>
                        <a:t>3.0.1</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TW" sz="1400">
                          <a:effectLst/>
                        </a:rPr>
                        <a:t>2018-05-03</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Build an EJB (and optional client) from the current project.</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01938642"/>
                  </a:ext>
                </a:extLst>
              </a:tr>
              <a:tr h="92305">
                <a:tc>
                  <a:txBody>
                    <a:bodyPr/>
                    <a:lstStyle/>
                    <a:p>
                      <a:pPr algn="l" fontAlgn="t"/>
                      <a:r>
                        <a:rPr lang="en-US" sz="1400" u="none" strike="noStrike">
                          <a:solidFill>
                            <a:srgbClr val="0088CC"/>
                          </a:solidFill>
                          <a:effectLst/>
                          <a:hlinkClick r:id="rId4"/>
                        </a:rPr>
                        <a:t>jar</a:t>
                      </a:r>
                      <a:endParaRPr 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B</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a:effectLst/>
                        </a:rPr>
                        <a:t>3.2.0</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a:effectLst/>
                        </a:rPr>
                        <a:t>2019-11-03</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Build a JAR from the current project.</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7538173"/>
                  </a:ext>
                </a:extLst>
              </a:tr>
              <a:tr h="92305">
                <a:tc>
                  <a:txBody>
                    <a:bodyPr/>
                    <a:lstStyle/>
                    <a:p>
                      <a:pPr algn="l" fontAlgn="t"/>
                      <a:r>
                        <a:rPr lang="en-US" sz="1400" u="none" strike="noStrike">
                          <a:solidFill>
                            <a:srgbClr val="0088CC"/>
                          </a:solidFill>
                          <a:effectLst/>
                          <a:hlinkClick r:id="rId5"/>
                        </a:rPr>
                        <a:t>rar</a:t>
                      </a:r>
                      <a:endParaRPr 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B</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TW" sz="1400">
                          <a:effectLst/>
                        </a:rPr>
                        <a:t>2.4</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TW" sz="1400">
                          <a:effectLst/>
                        </a:rPr>
                        <a:t>2014-09-08</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Build a RAR from the current project.</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68239421"/>
                  </a:ext>
                </a:extLst>
              </a:tr>
              <a:tr h="92305">
                <a:tc>
                  <a:txBody>
                    <a:bodyPr/>
                    <a:lstStyle/>
                    <a:p>
                      <a:pPr algn="l" fontAlgn="t"/>
                      <a:r>
                        <a:rPr lang="en-US" sz="1400" u="none" strike="noStrike">
                          <a:solidFill>
                            <a:srgbClr val="0088CC"/>
                          </a:solidFill>
                          <a:effectLst/>
                          <a:hlinkClick r:id="rId6"/>
                        </a:rPr>
                        <a:t>war</a:t>
                      </a:r>
                      <a:endParaRPr 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B</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a:effectLst/>
                        </a:rPr>
                        <a:t>3.2.3</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a:effectLst/>
                        </a:rPr>
                        <a:t>2019-05-23</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Build a WAR from the current project.</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392886309"/>
                  </a:ext>
                </a:extLst>
              </a:tr>
              <a:tr h="118267">
                <a:tc>
                  <a:txBody>
                    <a:bodyPr/>
                    <a:lstStyle/>
                    <a:p>
                      <a:pPr algn="l" fontAlgn="t"/>
                      <a:r>
                        <a:rPr lang="en-US" sz="1400" u="none" strike="noStrike">
                          <a:solidFill>
                            <a:srgbClr val="0088CC"/>
                          </a:solidFill>
                          <a:effectLst/>
                          <a:hlinkClick r:id="rId7"/>
                        </a:rPr>
                        <a:t>app-client/acr</a:t>
                      </a:r>
                      <a:endParaRPr 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B</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TW" sz="1400">
                          <a:effectLst/>
                        </a:rPr>
                        <a:t>3.1.0</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TW" sz="1400">
                          <a:effectLst/>
                        </a:rPr>
                        <a:t>2018-06-19</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Build a JavaEE application client from the current project.</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95527541"/>
                  </a:ext>
                </a:extLst>
              </a:tr>
              <a:tr h="144227">
                <a:tc>
                  <a:txBody>
                    <a:bodyPr/>
                    <a:lstStyle/>
                    <a:p>
                      <a:pPr algn="l" fontAlgn="t"/>
                      <a:r>
                        <a:rPr lang="en-US" sz="1400" u="none" strike="noStrike">
                          <a:solidFill>
                            <a:srgbClr val="0088CC"/>
                          </a:solidFill>
                          <a:effectLst/>
                          <a:hlinkClick r:id="rId8"/>
                        </a:rPr>
                        <a:t>shade</a:t>
                      </a:r>
                      <a:endParaRPr 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B</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a:effectLst/>
                        </a:rPr>
                        <a:t>3.2.3</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a:effectLst/>
                        </a:rPr>
                        <a:t>2020-04-13</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Build an Uber-JAR from the current project, including dependencies.</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079592551"/>
                  </a:ext>
                </a:extLst>
              </a:tr>
              <a:tr h="92305">
                <a:tc>
                  <a:txBody>
                    <a:bodyPr/>
                    <a:lstStyle/>
                    <a:p>
                      <a:pPr algn="l" fontAlgn="t"/>
                      <a:r>
                        <a:rPr lang="en-US" sz="1400" u="none" strike="noStrike" dirty="0">
                          <a:solidFill>
                            <a:srgbClr val="0088CC"/>
                          </a:solidFill>
                          <a:effectLst/>
                          <a:hlinkClick r:id="rId9"/>
                        </a:rPr>
                        <a:t>source</a:t>
                      </a:r>
                      <a:endParaRPr lang="en-US" sz="1400" dirty="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B</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TW" sz="1400">
                          <a:effectLst/>
                        </a:rPr>
                        <a:t>3.2.1</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TW" sz="1400" dirty="0">
                          <a:effectLst/>
                        </a:rPr>
                        <a:t>2019-12-21</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Build a source-JAR from the current project.</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77310319"/>
                  </a:ext>
                </a:extLst>
              </a:tr>
              <a:tr h="66345">
                <a:tc>
                  <a:txBody>
                    <a:bodyPr/>
                    <a:lstStyle/>
                    <a:p>
                      <a:pPr algn="l" fontAlgn="t"/>
                      <a:r>
                        <a:rPr lang="en-US" sz="1400" u="none" strike="noStrike" dirty="0" err="1">
                          <a:solidFill>
                            <a:srgbClr val="0088CC"/>
                          </a:solidFill>
                          <a:effectLst/>
                          <a:hlinkClick r:id="rId10"/>
                        </a:rPr>
                        <a:t>jlink</a:t>
                      </a:r>
                      <a:endParaRPr lang="en-US" sz="1400" dirty="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B</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3.0.0-alpha-1</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dirty="0">
                          <a:effectLst/>
                        </a:rPr>
                        <a:t>2017-09-09</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a:effectLst/>
                        </a:rPr>
                        <a:t>Build Java Run Time Image.</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479746108"/>
                  </a:ext>
                </a:extLst>
              </a:tr>
              <a:tr h="66345">
                <a:tc>
                  <a:txBody>
                    <a:bodyPr/>
                    <a:lstStyle/>
                    <a:p>
                      <a:pPr algn="l" fontAlgn="t"/>
                      <a:r>
                        <a:rPr lang="en-US" sz="1400" u="none" strike="noStrike" dirty="0" err="1">
                          <a:solidFill>
                            <a:srgbClr val="0088CC"/>
                          </a:solidFill>
                          <a:effectLst/>
                          <a:hlinkClick r:id="rId11"/>
                        </a:rPr>
                        <a:t>jmod</a:t>
                      </a:r>
                      <a:endParaRPr lang="en-US" sz="1400" dirty="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B</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3.0.0-alpha-1</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TW" sz="1400">
                          <a:effectLst/>
                        </a:rPr>
                        <a:t>2017-09-17</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rPr>
                        <a:t>Build Java </a:t>
                      </a:r>
                      <a:r>
                        <a:rPr lang="en-US" sz="1400" dirty="0" err="1">
                          <a:effectLst/>
                        </a:rPr>
                        <a:t>JMod</a:t>
                      </a:r>
                      <a:r>
                        <a:rPr lang="en-US" sz="1400" dirty="0">
                          <a:effectLst/>
                        </a:rPr>
                        <a:t> files.</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69448726"/>
                  </a:ext>
                </a:extLst>
              </a:tr>
              <a:tr h="248071">
                <a:tc>
                  <a:txBody>
                    <a:bodyPr/>
                    <a:lstStyle/>
                    <a:p>
                      <a:pPr algn="l" fontAlgn="t"/>
                      <a:r>
                        <a:rPr lang="en-US" sz="1400" b="1" dirty="0">
                          <a:effectLst/>
                        </a:rPr>
                        <a:t>Reporting plugins</a:t>
                      </a:r>
                      <a:endParaRPr lang="en-US" sz="1400" dirty="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endParaRPr lang="zh-TW" alt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endParaRPr lang="zh-TW" alt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endParaRPr lang="zh-TW" alt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b="1">
                          <a:effectLst/>
                        </a:rPr>
                        <a:t>Plugins which generate reports, are configured as reports in the POM and run under the site generation lifecycle.</a:t>
                      </a:r>
                      <a:endParaRPr 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810797847"/>
                  </a:ext>
                </a:extLst>
              </a:tr>
              <a:tr h="118267">
                <a:tc>
                  <a:txBody>
                    <a:bodyPr/>
                    <a:lstStyle/>
                    <a:p>
                      <a:pPr algn="l" fontAlgn="t"/>
                      <a:r>
                        <a:rPr lang="en-US" sz="1400" u="none" strike="noStrike" dirty="0">
                          <a:solidFill>
                            <a:srgbClr val="0088CC"/>
                          </a:solidFill>
                          <a:effectLst/>
                          <a:hlinkClick r:id="rId12"/>
                        </a:rPr>
                        <a:t>changelog</a:t>
                      </a:r>
                      <a:endParaRPr lang="en-US" sz="1400" dirty="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R</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TW" sz="1400">
                          <a:effectLst/>
                        </a:rPr>
                        <a:t>2.3</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TW" sz="1400">
                          <a:effectLst/>
                        </a:rPr>
                        <a:t>2014-06-24</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rPr>
                        <a:t>Generate a list of recent changes from your SCM.</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41011337"/>
                  </a:ext>
                </a:extLst>
              </a:tr>
              <a:tr h="144227">
                <a:tc>
                  <a:txBody>
                    <a:bodyPr/>
                    <a:lstStyle/>
                    <a:p>
                      <a:pPr algn="l" fontAlgn="t"/>
                      <a:r>
                        <a:rPr lang="en-US" sz="1400" u="none" strike="noStrike" dirty="0">
                          <a:solidFill>
                            <a:srgbClr val="0088CC"/>
                          </a:solidFill>
                          <a:effectLst/>
                          <a:hlinkClick r:id="rId13"/>
                        </a:rPr>
                        <a:t>changes</a:t>
                      </a:r>
                      <a:endParaRPr lang="en-US" sz="1400" dirty="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B+R</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a:effectLst/>
                        </a:rPr>
                        <a:t>2.12.1</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a:effectLst/>
                        </a:rPr>
                        <a:t>2016-11-01</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Generate a report from an issue tracker or a change document.</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626827964"/>
                  </a:ext>
                </a:extLst>
              </a:tr>
              <a:tr h="92305">
                <a:tc>
                  <a:txBody>
                    <a:bodyPr/>
                    <a:lstStyle/>
                    <a:p>
                      <a:pPr algn="l" fontAlgn="t"/>
                      <a:r>
                        <a:rPr lang="en-US" sz="1400" u="none" strike="noStrike">
                          <a:solidFill>
                            <a:srgbClr val="0088CC"/>
                          </a:solidFill>
                          <a:effectLst/>
                          <a:hlinkClick r:id="rId14"/>
                        </a:rPr>
                        <a:t>checkstyle</a:t>
                      </a:r>
                      <a:endParaRPr 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B+R</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TW" sz="1400">
                          <a:effectLst/>
                        </a:rPr>
                        <a:t>3.1.1</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TW" sz="1400">
                          <a:effectLst/>
                        </a:rPr>
                        <a:t>2020-02-08</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rPr>
                        <a:t>Generate a </a:t>
                      </a:r>
                      <a:r>
                        <a:rPr lang="en-US" sz="1400" dirty="0" err="1">
                          <a:effectLst/>
                        </a:rPr>
                        <a:t>Checkstyle</a:t>
                      </a:r>
                      <a:r>
                        <a:rPr lang="en-US" sz="1400" dirty="0">
                          <a:effectLst/>
                        </a:rPr>
                        <a:t> report.</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21612128"/>
                  </a:ext>
                </a:extLst>
              </a:tr>
              <a:tr h="118267">
                <a:tc>
                  <a:txBody>
                    <a:bodyPr/>
                    <a:lstStyle/>
                    <a:p>
                      <a:pPr algn="l" fontAlgn="t"/>
                      <a:r>
                        <a:rPr lang="en-US" sz="1400" u="none" strike="noStrike">
                          <a:solidFill>
                            <a:srgbClr val="0088CC"/>
                          </a:solidFill>
                          <a:effectLst/>
                          <a:hlinkClick r:id="rId15"/>
                        </a:rPr>
                        <a:t>doap</a:t>
                      </a:r>
                      <a:endParaRPr 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B</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a:effectLst/>
                        </a:rPr>
                        <a:t>1.2</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a:effectLst/>
                        </a:rPr>
                        <a:t>2015-03-17</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a:effectLst/>
                        </a:rPr>
                        <a:t>Generate a Description of a Project (DOAP) file from a POM.</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499607954"/>
                  </a:ext>
                </a:extLst>
              </a:tr>
            </a:tbl>
          </a:graphicData>
        </a:graphic>
      </p:graphicFrame>
    </p:spTree>
    <p:extLst>
      <p:ext uri="{BB962C8B-B14F-4D97-AF65-F5344CB8AC3E}">
        <p14:creationId xmlns:p14="http://schemas.microsoft.com/office/powerpoint/2010/main" val="84425550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graphicFrame>
        <p:nvGraphicFramePr>
          <p:cNvPr id="4" name="表格 3"/>
          <p:cNvGraphicFramePr>
            <a:graphicFrameLocks noGrp="1"/>
          </p:cNvGraphicFramePr>
          <p:nvPr>
            <p:extLst>
              <p:ext uri="{D42A27DB-BD31-4B8C-83A1-F6EECF244321}">
                <p14:modId xmlns:p14="http://schemas.microsoft.com/office/powerpoint/2010/main" val="3871160123"/>
              </p:ext>
            </p:extLst>
          </p:nvPr>
        </p:nvGraphicFramePr>
        <p:xfrm>
          <a:off x="327313" y="1492775"/>
          <a:ext cx="8489374" cy="4850784"/>
        </p:xfrm>
        <a:graphic>
          <a:graphicData uri="http://schemas.openxmlformats.org/drawingml/2006/table">
            <a:tbl>
              <a:tblPr/>
              <a:tblGrid>
                <a:gridCol w="1676914">
                  <a:extLst>
                    <a:ext uri="{9D8B030D-6E8A-4147-A177-3AD203B41FA5}">
                      <a16:colId xmlns:a16="http://schemas.microsoft.com/office/drawing/2014/main" val="4132021051"/>
                    </a:ext>
                  </a:extLst>
                </a:gridCol>
                <a:gridCol w="720550">
                  <a:extLst>
                    <a:ext uri="{9D8B030D-6E8A-4147-A177-3AD203B41FA5}">
                      <a16:colId xmlns:a16="http://schemas.microsoft.com/office/drawing/2014/main" val="762371240"/>
                    </a:ext>
                  </a:extLst>
                </a:gridCol>
                <a:gridCol w="1034969">
                  <a:extLst>
                    <a:ext uri="{9D8B030D-6E8A-4147-A177-3AD203B41FA5}">
                      <a16:colId xmlns:a16="http://schemas.microsoft.com/office/drawing/2014/main" val="3221911361"/>
                    </a:ext>
                  </a:extLst>
                </a:gridCol>
                <a:gridCol w="1139568">
                  <a:extLst>
                    <a:ext uri="{9D8B030D-6E8A-4147-A177-3AD203B41FA5}">
                      <a16:colId xmlns:a16="http://schemas.microsoft.com/office/drawing/2014/main" val="1171718730"/>
                    </a:ext>
                  </a:extLst>
                </a:gridCol>
                <a:gridCol w="3917373">
                  <a:extLst>
                    <a:ext uri="{9D8B030D-6E8A-4147-A177-3AD203B41FA5}">
                      <a16:colId xmlns:a16="http://schemas.microsoft.com/office/drawing/2014/main" val="2520609448"/>
                    </a:ext>
                  </a:extLst>
                </a:gridCol>
              </a:tblGrid>
              <a:tr h="66345">
                <a:tc>
                  <a:txBody>
                    <a:bodyPr/>
                    <a:lstStyle/>
                    <a:p>
                      <a:pPr algn="l" fontAlgn="t"/>
                      <a:r>
                        <a:rPr lang="en-US" sz="1400" b="1">
                          <a:effectLst/>
                        </a:rPr>
                        <a:t>lugin</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b="1">
                          <a:effectLst/>
                        </a:rPr>
                        <a:t>Type*</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b="1">
                          <a:effectLst/>
                        </a:rPr>
                        <a:t>Version</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b="1">
                          <a:effectLst/>
                        </a:rPr>
                        <a:t>Release Date</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b="1">
                          <a:effectLst/>
                        </a:rPr>
                        <a:t>Description</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502816903"/>
                  </a:ext>
                </a:extLst>
              </a:tr>
              <a:tr h="66345">
                <a:tc>
                  <a:txBody>
                    <a:bodyPr/>
                    <a:lstStyle/>
                    <a:p>
                      <a:pPr algn="l" fontAlgn="t"/>
                      <a:r>
                        <a:rPr lang="en-US" sz="1400" u="none" strike="noStrike" dirty="0" err="1">
                          <a:solidFill>
                            <a:srgbClr val="0088CC"/>
                          </a:solidFill>
                          <a:effectLst/>
                          <a:hlinkClick r:id="rId2"/>
                        </a:rPr>
                        <a:t>docck</a:t>
                      </a:r>
                      <a:endParaRPr lang="en-US" sz="1400" dirty="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B</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TW" sz="1400">
                          <a:effectLst/>
                        </a:rPr>
                        <a:t>1.1</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TW" sz="1400">
                          <a:effectLst/>
                        </a:rPr>
                        <a:t>2015-04-03</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Documentation checker plugin.</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82050863"/>
                  </a:ext>
                </a:extLst>
              </a:tr>
              <a:tr h="92305">
                <a:tc>
                  <a:txBody>
                    <a:bodyPr/>
                    <a:lstStyle/>
                    <a:p>
                      <a:pPr algn="l" fontAlgn="t"/>
                      <a:r>
                        <a:rPr lang="en-US" sz="1400" u="none" strike="noStrike" dirty="0" err="1">
                          <a:solidFill>
                            <a:srgbClr val="0088CC"/>
                          </a:solidFill>
                          <a:effectLst/>
                          <a:hlinkClick r:id="rId3"/>
                        </a:rPr>
                        <a:t>javadoc</a:t>
                      </a:r>
                      <a:endParaRPr lang="en-US" sz="1400" dirty="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B+R</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a:effectLst/>
                        </a:rPr>
                        <a:t>3.2.0</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a:effectLst/>
                        </a:rPr>
                        <a:t>2020-03-16</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Generate Javadoc for the project.</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563698324"/>
                  </a:ext>
                </a:extLst>
              </a:tr>
              <a:tr h="92305">
                <a:tc>
                  <a:txBody>
                    <a:bodyPr/>
                    <a:lstStyle/>
                    <a:p>
                      <a:pPr algn="l" fontAlgn="t"/>
                      <a:r>
                        <a:rPr lang="en-US" sz="1400" u="none" strike="noStrike" dirty="0" err="1">
                          <a:solidFill>
                            <a:srgbClr val="0088CC"/>
                          </a:solidFill>
                          <a:effectLst/>
                          <a:hlinkClick r:id="rId4"/>
                        </a:rPr>
                        <a:t>jdeps</a:t>
                      </a:r>
                      <a:endParaRPr lang="en-US" sz="1400" dirty="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B</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TW" sz="1400">
                          <a:effectLst/>
                        </a:rPr>
                        <a:t>3.1.2</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TW" sz="1400">
                          <a:effectLst/>
                        </a:rPr>
                        <a:t>2019-06-12</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Run JDK's JDeps tool on the project.</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85233733"/>
                  </a:ext>
                </a:extLst>
              </a:tr>
              <a:tr h="92305">
                <a:tc>
                  <a:txBody>
                    <a:bodyPr/>
                    <a:lstStyle/>
                    <a:p>
                      <a:pPr algn="l" fontAlgn="t"/>
                      <a:r>
                        <a:rPr lang="en-US" sz="1400" u="none" strike="noStrike">
                          <a:solidFill>
                            <a:srgbClr val="0088CC"/>
                          </a:solidFill>
                          <a:effectLst/>
                          <a:hlinkClick r:id="rId5"/>
                        </a:rPr>
                        <a:t>jxr</a:t>
                      </a:r>
                      <a:endParaRPr 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R</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a:effectLst/>
                        </a:rPr>
                        <a:t>3.0.0</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a:effectLst/>
                        </a:rPr>
                        <a:t>2018-09-25</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Generate a source cross reference.</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27753633"/>
                  </a:ext>
                </a:extLst>
              </a:tr>
              <a:tr h="118267">
                <a:tc>
                  <a:txBody>
                    <a:bodyPr/>
                    <a:lstStyle/>
                    <a:p>
                      <a:pPr algn="l" fontAlgn="t"/>
                      <a:r>
                        <a:rPr lang="en-US" sz="1400" u="none" strike="noStrike" dirty="0" err="1">
                          <a:solidFill>
                            <a:srgbClr val="0088CC"/>
                          </a:solidFill>
                          <a:effectLst/>
                          <a:hlinkClick r:id="rId6"/>
                        </a:rPr>
                        <a:t>linkcheck</a:t>
                      </a:r>
                      <a:endParaRPr lang="en-US" sz="1400" dirty="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R</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TW" sz="1400">
                          <a:effectLst/>
                        </a:rPr>
                        <a:t>1.2</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TW" sz="1400">
                          <a:effectLst/>
                        </a:rPr>
                        <a:t>2014-10-08</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Generate a Linkcheck report of your project's documentation.</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89280787"/>
                  </a:ext>
                </a:extLst>
              </a:tr>
              <a:tr h="66345">
                <a:tc>
                  <a:txBody>
                    <a:bodyPr/>
                    <a:lstStyle/>
                    <a:p>
                      <a:pPr algn="l" fontAlgn="t"/>
                      <a:r>
                        <a:rPr lang="en-US" sz="1400" u="none" strike="noStrike">
                          <a:solidFill>
                            <a:srgbClr val="0088CC"/>
                          </a:solidFill>
                          <a:effectLst/>
                          <a:hlinkClick r:id="rId7"/>
                        </a:rPr>
                        <a:t>pmd</a:t>
                      </a:r>
                      <a:endParaRPr 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B+R</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a:effectLst/>
                        </a:rPr>
                        <a:t>3.13.0</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a:effectLst/>
                        </a:rPr>
                        <a:t>2020-01-25</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Generate a PMD report.</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528401297"/>
                  </a:ext>
                </a:extLst>
              </a:tr>
              <a:tr h="92305">
                <a:tc>
                  <a:txBody>
                    <a:bodyPr/>
                    <a:lstStyle/>
                    <a:p>
                      <a:pPr algn="l" fontAlgn="t"/>
                      <a:r>
                        <a:rPr lang="en-US" sz="1400" u="none" strike="noStrike" dirty="0">
                          <a:solidFill>
                            <a:srgbClr val="0088CC"/>
                          </a:solidFill>
                          <a:effectLst/>
                          <a:hlinkClick r:id="rId8"/>
                        </a:rPr>
                        <a:t>project-info-reports</a:t>
                      </a:r>
                      <a:endParaRPr lang="en-US" sz="1400" dirty="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R</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TW" sz="1400">
                          <a:effectLst/>
                        </a:rPr>
                        <a:t>3.0.0</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TW" sz="1400">
                          <a:effectLst/>
                        </a:rPr>
                        <a:t>2018-06-23</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Generate standard project reports.</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6243667"/>
                  </a:ext>
                </a:extLst>
              </a:tr>
              <a:tr h="118267">
                <a:tc>
                  <a:txBody>
                    <a:bodyPr/>
                    <a:lstStyle/>
                    <a:p>
                      <a:pPr algn="l" fontAlgn="t"/>
                      <a:r>
                        <a:rPr lang="en-US" sz="1400" u="none" strike="noStrike">
                          <a:solidFill>
                            <a:srgbClr val="0088CC"/>
                          </a:solidFill>
                          <a:effectLst/>
                          <a:hlinkClick r:id="rId9"/>
                        </a:rPr>
                        <a:t>surefire-report</a:t>
                      </a:r>
                      <a:endParaRPr 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R</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3.0.0-M4</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a:effectLst/>
                        </a:rPr>
                        <a:t>2019-11-17</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Generate a report based on the results of unit tests.</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089633448"/>
                  </a:ext>
                </a:extLst>
              </a:tr>
              <a:tr h="144227">
                <a:tc>
                  <a:txBody>
                    <a:bodyPr/>
                    <a:lstStyle/>
                    <a:p>
                      <a:pPr algn="l" fontAlgn="t"/>
                      <a:r>
                        <a:rPr lang="en-US" sz="1400" b="1">
                          <a:effectLst/>
                        </a:rPr>
                        <a:t>Tools</a:t>
                      </a:r>
                      <a:endParaRPr 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endParaRPr lang="zh-TW" alt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endParaRPr lang="zh-TW" alt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endParaRPr lang="zh-TW" alt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a:effectLst/>
                        </a:rPr>
                        <a:t>These are miscellaneous tools available through Maven by default.</a:t>
                      </a:r>
                      <a:endParaRPr 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54866670"/>
                  </a:ext>
                </a:extLst>
              </a:tr>
              <a:tr h="118267">
                <a:tc>
                  <a:txBody>
                    <a:bodyPr/>
                    <a:lstStyle/>
                    <a:p>
                      <a:pPr algn="l" fontAlgn="t"/>
                      <a:r>
                        <a:rPr lang="en-US" sz="1400" u="none" strike="noStrike">
                          <a:solidFill>
                            <a:srgbClr val="0088CC"/>
                          </a:solidFill>
                          <a:effectLst/>
                          <a:hlinkClick r:id="rId10"/>
                        </a:rPr>
                        <a:t>antrun</a:t>
                      </a:r>
                      <a:endParaRPr 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B</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a:effectLst/>
                        </a:rPr>
                        <a:t>3.0.0</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a:effectLst/>
                        </a:rPr>
                        <a:t>2020-04-15</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Run a set of ant tasks from a phase of the build.</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776169042"/>
                  </a:ext>
                </a:extLst>
              </a:tr>
              <a:tr h="118267">
                <a:tc>
                  <a:txBody>
                    <a:bodyPr/>
                    <a:lstStyle/>
                    <a:p>
                      <a:pPr algn="l" fontAlgn="t"/>
                      <a:r>
                        <a:rPr lang="en-US" sz="1400" u="none" strike="noStrike">
                          <a:solidFill>
                            <a:srgbClr val="0088CC"/>
                          </a:solidFill>
                          <a:effectLst/>
                          <a:hlinkClick r:id="rId11"/>
                        </a:rPr>
                        <a:t>archetype</a:t>
                      </a:r>
                      <a:endParaRPr 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B</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TW" sz="1400">
                          <a:effectLst/>
                        </a:rPr>
                        <a:t>3.1.2</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TW" sz="1400">
                          <a:effectLst/>
                        </a:rPr>
                        <a:t>2019-08-22</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Generate a skeleton project structure from an archetype.</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2877877"/>
                  </a:ext>
                </a:extLst>
              </a:tr>
              <a:tr h="144227">
                <a:tc>
                  <a:txBody>
                    <a:bodyPr/>
                    <a:lstStyle/>
                    <a:p>
                      <a:pPr algn="l" fontAlgn="t"/>
                      <a:r>
                        <a:rPr lang="en-US" sz="1400" u="none" strike="noStrike">
                          <a:solidFill>
                            <a:srgbClr val="0088CC"/>
                          </a:solidFill>
                          <a:effectLst/>
                          <a:hlinkClick r:id="rId12"/>
                        </a:rPr>
                        <a:t>assembly</a:t>
                      </a:r>
                      <a:endParaRPr 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B</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a:effectLst/>
                        </a:rPr>
                        <a:t>3.2.0</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a:effectLst/>
                        </a:rPr>
                        <a:t>2019-11-03</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Build an assembly (distribution) of sources and/or binaries.</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522457134"/>
                  </a:ext>
                </a:extLst>
              </a:tr>
              <a:tr h="118267">
                <a:tc>
                  <a:txBody>
                    <a:bodyPr/>
                    <a:lstStyle/>
                    <a:p>
                      <a:pPr algn="l" fontAlgn="t"/>
                      <a:r>
                        <a:rPr lang="en-US" sz="1400" u="none" strike="noStrike" dirty="0">
                          <a:solidFill>
                            <a:srgbClr val="0088CC"/>
                          </a:solidFill>
                          <a:effectLst/>
                          <a:hlinkClick r:id="rId13"/>
                        </a:rPr>
                        <a:t>dependency</a:t>
                      </a:r>
                      <a:endParaRPr lang="en-US" sz="1400" dirty="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B+R</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TW" sz="1400">
                          <a:effectLst/>
                        </a:rPr>
                        <a:t>3.1.2</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TW" sz="1400">
                          <a:effectLst/>
                        </a:rPr>
                        <a:t>2020-03-07</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Dependency manipulation (copy, unpack) and analysis.</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58412638"/>
                  </a:ext>
                </a:extLst>
              </a:tr>
              <a:tr h="196149">
                <a:tc>
                  <a:txBody>
                    <a:bodyPr/>
                    <a:lstStyle/>
                    <a:p>
                      <a:pPr algn="l" fontAlgn="t"/>
                      <a:r>
                        <a:rPr lang="en-US" sz="1400" u="none" strike="noStrike" dirty="0">
                          <a:solidFill>
                            <a:srgbClr val="0088CC"/>
                          </a:solidFill>
                          <a:effectLst/>
                          <a:hlinkClick r:id="rId14"/>
                        </a:rPr>
                        <a:t>enforcer</a:t>
                      </a:r>
                      <a:endParaRPr lang="en-US" sz="1400" dirty="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a:effectLst/>
                        </a:rPr>
                        <a:t>B</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3.0.0-M3</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a:effectLst/>
                        </a:rPr>
                        <a:t>2019-11-23</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Environmental constraint checking (Maven Version, JDK etc), User Custom Rule Execution.</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008638525"/>
                  </a:ext>
                </a:extLst>
              </a:tr>
              <a:tr h="118267">
                <a:tc>
                  <a:txBody>
                    <a:bodyPr/>
                    <a:lstStyle/>
                    <a:p>
                      <a:pPr algn="l" fontAlgn="t"/>
                      <a:r>
                        <a:rPr lang="en-US" sz="1400" u="none" strike="noStrike">
                          <a:solidFill>
                            <a:srgbClr val="0088CC"/>
                          </a:solidFill>
                          <a:effectLst/>
                          <a:hlinkClick r:id="rId15"/>
                        </a:rPr>
                        <a:t>gpg</a:t>
                      </a:r>
                      <a:endParaRPr 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rPr>
                        <a:t>B</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TW" sz="1400">
                          <a:effectLst/>
                        </a:rPr>
                        <a:t>1.6</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TW" sz="1400">
                          <a:effectLst/>
                        </a:rPr>
                        <a:t>2015-01-19</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rPr>
                        <a:t>Create signatures for the artifacts and </a:t>
                      </a:r>
                      <a:r>
                        <a:rPr lang="en-US" sz="1400" dirty="0" err="1">
                          <a:effectLst/>
                        </a:rPr>
                        <a:t>poms</a:t>
                      </a:r>
                      <a:r>
                        <a:rPr lang="en-US" sz="1400" dirty="0">
                          <a:effectLst/>
                        </a:rPr>
                        <a:t>.</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8341984"/>
                  </a:ext>
                </a:extLst>
              </a:tr>
            </a:tbl>
          </a:graphicData>
        </a:graphic>
      </p:graphicFrame>
    </p:spTree>
    <p:extLst>
      <p:ext uri="{BB962C8B-B14F-4D97-AF65-F5344CB8AC3E}">
        <p14:creationId xmlns:p14="http://schemas.microsoft.com/office/powerpoint/2010/main" val="56985058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graphicFrame>
        <p:nvGraphicFramePr>
          <p:cNvPr id="4" name="表格 3"/>
          <p:cNvGraphicFramePr>
            <a:graphicFrameLocks noGrp="1"/>
          </p:cNvGraphicFramePr>
          <p:nvPr>
            <p:extLst>
              <p:ext uri="{D42A27DB-BD31-4B8C-83A1-F6EECF244321}">
                <p14:modId xmlns:p14="http://schemas.microsoft.com/office/powerpoint/2010/main" val="2034225621"/>
              </p:ext>
            </p:extLst>
          </p:nvPr>
        </p:nvGraphicFramePr>
        <p:xfrm>
          <a:off x="327313" y="1772507"/>
          <a:ext cx="8489374" cy="4404456"/>
        </p:xfrm>
        <a:graphic>
          <a:graphicData uri="http://schemas.openxmlformats.org/drawingml/2006/table">
            <a:tbl>
              <a:tblPr/>
              <a:tblGrid>
                <a:gridCol w="1676914">
                  <a:extLst>
                    <a:ext uri="{9D8B030D-6E8A-4147-A177-3AD203B41FA5}">
                      <a16:colId xmlns:a16="http://schemas.microsoft.com/office/drawing/2014/main" val="4132021051"/>
                    </a:ext>
                  </a:extLst>
                </a:gridCol>
                <a:gridCol w="720550">
                  <a:extLst>
                    <a:ext uri="{9D8B030D-6E8A-4147-A177-3AD203B41FA5}">
                      <a16:colId xmlns:a16="http://schemas.microsoft.com/office/drawing/2014/main" val="762371240"/>
                    </a:ext>
                  </a:extLst>
                </a:gridCol>
                <a:gridCol w="1034969">
                  <a:extLst>
                    <a:ext uri="{9D8B030D-6E8A-4147-A177-3AD203B41FA5}">
                      <a16:colId xmlns:a16="http://schemas.microsoft.com/office/drawing/2014/main" val="3221911361"/>
                    </a:ext>
                  </a:extLst>
                </a:gridCol>
                <a:gridCol w="1139568">
                  <a:extLst>
                    <a:ext uri="{9D8B030D-6E8A-4147-A177-3AD203B41FA5}">
                      <a16:colId xmlns:a16="http://schemas.microsoft.com/office/drawing/2014/main" val="1171718730"/>
                    </a:ext>
                  </a:extLst>
                </a:gridCol>
                <a:gridCol w="3917373">
                  <a:extLst>
                    <a:ext uri="{9D8B030D-6E8A-4147-A177-3AD203B41FA5}">
                      <a16:colId xmlns:a16="http://schemas.microsoft.com/office/drawing/2014/main" val="2520609448"/>
                    </a:ext>
                  </a:extLst>
                </a:gridCol>
              </a:tblGrid>
              <a:tr h="66345">
                <a:tc>
                  <a:txBody>
                    <a:bodyPr/>
                    <a:lstStyle/>
                    <a:p>
                      <a:pPr algn="l" fontAlgn="t"/>
                      <a:r>
                        <a:rPr lang="en-US" sz="1400" b="1" dirty="0" err="1">
                          <a:effectLst/>
                        </a:rPr>
                        <a:t>lugin</a:t>
                      </a:r>
                      <a:endParaRPr lang="en-US" sz="1400" b="1" dirty="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b="1">
                          <a:effectLst/>
                        </a:rPr>
                        <a:t>Type*</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b="1">
                          <a:effectLst/>
                        </a:rPr>
                        <a:t>Version</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b="1">
                          <a:effectLst/>
                        </a:rPr>
                        <a:t>Release Date</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b="1">
                          <a:effectLst/>
                        </a:rPr>
                        <a:t>Description</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502816903"/>
                  </a:ext>
                </a:extLst>
              </a:tr>
              <a:tr h="144227">
                <a:tc>
                  <a:txBody>
                    <a:bodyPr/>
                    <a:lstStyle/>
                    <a:p>
                      <a:pPr algn="l" fontAlgn="t"/>
                      <a:r>
                        <a:rPr lang="en-US" sz="1400" u="none" strike="noStrike" dirty="0">
                          <a:solidFill>
                            <a:srgbClr val="0088CC"/>
                          </a:solidFill>
                          <a:effectLst/>
                          <a:hlinkClick r:id="rId2"/>
                        </a:rPr>
                        <a:t>help</a:t>
                      </a:r>
                      <a:endParaRPr lang="en-US" sz="1400" dirty="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a:effectLst/>
                        </a:rPr>
                        <a:t>B</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a:effectLst/>
                        </a:rPr>
                        <a:t>3.2.0</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a:effectLst/>
                        </a:rPr>
                        <a:t>2019-04-16</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Get information about the working environment for the project.</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782133801"/>
                  </a:ext>
                </a:extLst>
              </a:tr>
              <a:tr h="118267">
                <a:tc>
                  <a:txBody>
                    <a:bodyPr/>
                    <a:lstStyle/>
                    <a:p>
                      <a:pPr algn="l" fontAlgn="t"/>
                      <a:r>
                        <a:rPr lang="en-US" sz="1400" u="none" strike="noStrike" dirty="0">
                          <a:solidFill>
                            <a:srgbClr val="0088CC"/>
                          </a:solidFill>
                          <a:effectLst/>
                          <a:hlinkClick r:id="rId3"/>
                        </a:rPr>
                        <a:t>invoker</a:t>
                      </a:r>
                      <a:endParaRPr lang="en-US" sz="1400" dirty="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rPr>
                        <a:t>B+R</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TW" sz="1400" dirty="0">
                          <a:effectLst/>
                        </a:rPr>
                        <a:t>3.2.1</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TW" sz="1400">
                          <a:effectLst/>
                        </a:rPr>
                        <a:t>2019-09-13</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Run a set of Maven projects and verify the output.</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00606980"/>
                  </a:ext>
                </a:extLst>
              </a:tr>
              <a:tr h="66345">
                <a:tc>
                  <a:txBody>
                    <a:bodyPr/>
                    <a:lstStyle/>
                    <a:p>
                      <a:pPr algn="l" fontAlgn="t"/>
                      <a:r>
                        <a:rPr lang="en-US" sz="1400" u="none" strike="noStrike">
                          <a:solidFill>
                            <a:srgbClr val="0088CC"/>
                          </a:solidFill>
                          <a:effectLst/>
                          <a:hlinkClick r:id="rId4"/>
                        </a:rPr>
                        <a:t>jarsigner</a:t>
                      </a:r>
                      <a:endParaRPr 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B</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dirty="0">
                          <a:effectLst/>
                        </a:rPr>
                        <a:t>3.0.0</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a:effectLst/>
                        </a:rPr>
                        <a:t>2018-11-06</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a:effectLst/>
                        </a:rPr>
                        <a:t>Signs or verifies project artifacts.</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589704820"/>
                  </a:ext>
                </a:extLst>
              </a:tr>
              <a:tr h="92305">
                <a:tc>
                  <a:txBody>
                    <a:bodyPr/>
                    <a:lstStyle/>
                    <a:p>
                      <a:pPr algn="l" fontAlgn="t"/>
                      <a:r>
                        <a:rPr lang="en-US" sz="1400" u="none" strike="noStrike">
                          <a:solidFill>
                            <a:srgbClr val="0088CC"/>
                          </a:solidFill>
                          <a:effectLst/>
                          <a:hlinkClick r:id="rId5"/>
                        </a:rPr>
                        <a:t>jdeprscan</a:t>
                      </a:r>
                      <a:endParaRPr 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B</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rPr>
                        <a:t>3.0.0-alpha-1</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TW" sz="1400" dirty="0">
                          <a:effectLst/>
                        </a:rPr>
                        <a:t>2017-11-15</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rPr>
                        <a:t>Run JDK's </a:t>
                      </a:r>
                      <a:r>
                        <a:rPr lang="en-US" sz="1400" dirty="0" err="1">
                          <a:effectLst/>
                        </a:rPr>
                        <a:t>JDeprScan</a:t>
                      </a:r>
                      <a:r>
                        <a:rPr lang="en-US" sz="1400" dirty="0">
                          <a:effectLst/>
                        </a:rPr>
                        <a:t> tool on the project.</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82172521"/>
                  </a:ext>
                </a:extLst>
              </a:tr>
              <a:tr h="118267">
                <a:tc>
                  <a:txBody>
                    <a:bodyPr/>
                    <a:lstStyle/>
                    <a:p>
                      <a:pPr algn="l" fontAlgn="t"/>
                      <a:r>
                        <a:rPr lang="en-US" sz="1400" u="none" strike="noStrike">
                          <a:solidFill>
                            <a:srgbClr val="0088CC"/>
                          </a:solidFill>
                          <a:effectLst/>
                          <a:hlinkClick r:id="rId6"/>
                        </a:rPr>
                        <a:t>patch</a:t>
                      </a:r>
                      <a:endParaRPr 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B</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a:effectLst/>
                        </a:rPr>
                        <a:t>1.2</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dirty="0">
                          <a:effectLst/>
                        </a:rPr>
                        <a:t>2015-03-09</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a:effectLst/>
                        </a:rPr>
                        <a:t>Use the gnu patch tool to apply patch files to source code.</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18083591"/>
                  </a:ext>
                </a:extLst>
              </a:tr>
              <a:tr h="118267">
                <a:tc>
                  <a:txBody>
                    <a:bodyPr/>
                    <a:lstStyle/>
                    <a:p>
                      <a:pPr algn="l" fontAlgn="t"/>
                      <a:r>
                        <a:rPr lang="en-US" sz="1400" u="none" strike="noStrike">
                          <a:solidFill>
                            <a:srgbClr val="0088CC"/>
                          </a:solidFill>
                          <a:effectLst/>
                          <a:hlinkClick r:id="rId7"/>
                        </a:rPr>
                        <a:t>pdf</a:t>
                      </a:r>
                      <a:endParaRPr 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B</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TW" sz="1400">
                          <a:effectLst/>
                        </a:rPr>
                        <a:t>1.4</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TW" sz="1400">
                          <a:effectLst/>
                        </a:rPr>
                        <a:t>2017-12-28</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Generate a PDF version of your project's documentation.</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92948298"/>
                  </a:ext>
                </a:extLst>
              </a:tr>
              <a:tr h="196149">
                <a:tc>
                  <a:txBody>
                    <a:bodyPr/>
                    <a:lstStyle/>
                    <a:p>
                      <a:pPr algn="l" fontAlgn="t"/>
                      <a:r>
                        <a:rPr lang="en-US" sz="1400" u="none" strike="noStrike">
                          <a:solidFill>
                            <a:srgbClr val="0088CC"/>
                          </a:solidFill>
                          <a:effectLst/>
                          <a:hlinkClick r:id="rId8"/>
                        </a:rPr>
                        <a:t>plugin</a:t>
                      </a:r>
                      <a:endParaRPr 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B+R</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a:effectLst/>
                        </a:rPr>
                        <a:t>3.6.0</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a:effectLst/>
                        </a:rPr>
                        <a:t>2018-11-01</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Create a Maven plugin descriptor for any mojos found in the source tree, to include in the JAR.</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271446051"/>
                  </a:ext>
                </a:extLst>
              </a:tr>
              <a:tr h="170188">
                <a:tc>
                  <a:txBody>
                    <a:bodyPr/>
                    <a:lstStyle/>
                    <a:p>
                      <a:pPr algn="l" fontAlgn="t"/>
                      <a:r>
                        <a:rPr lang="en-US" sz="1400" u="none" strike="noStrike">
                          <a:solidFill>
                            <a:srgbClr val="0088CC"/>
                          </a:solidFill>
                          <a:effectLst/>
                          <a:hlinkClick r:id="rId9"/>
                        </a:rPr>
                        <a:t>release</a:t>
                      </a:r>
                      <a:endParaRPr 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B</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3.0.0-M1</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TW" sz="1400">
                          <a:effectLst/>
                        </a:rPr>
                        <a:t>2019-12-08</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Release the current project - updating the POM and tagging in the SCM.</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04699998"/>
                  </a:ext>
                </a:extLst>
              </a:tr>
              <a:tr h="144227">
                <a:tc>
                  <a:txBody>
                    <a:bodyPr/>
                    <a:lstStyle/>
                    <a:p>
                      <a:pPr algn="l" fontAlgn="t"/>
                      <a:r>
                        <a:rPr lang="en-US" sz="1400" u="none" strike="noStrike">
                          <a:solidFill>
                            <a:srgbClr val="0088CC"/>
                          </a:solidFill>
                          <a:effectLst/>
                          <a:hlinkClick r:id="rId10"/>
                        </a:rPr>
                        <a:t>remote-resources</a:t>
                      </a:r>
                      <a:endParaRPr 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B</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a:effectLst/>
                        </a:rPr>
                        <a:t>1.7.0</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a:effectLst/>
                        </a:rPr>
                        <a:t>2020-01-21</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Copy remote resources to the output directory for inclusion in the artifact.</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908152466"/>
                  </a:ext>
                </a:extLst>
              </a:tr>
              <a:tr h="118267">
                <a:tc>
                  <a:txBody>
                    <a:bodyPr/>
                    <a:lstStyle/>
                    <a:p>
                      <a:pPr algn="l" fontAlgn="t"/>
                      <a:r>
                        <a:rPr lang="en-US" sz="1400" u="none" strike="noStrike">
                          <a:solidFill>
                            <a:srgbClr val="0088CC"/>
                          </a:solidFill>
                          <a:effectLst/>
                          <a:hlinkClick r:id="rId11"/>
                        </a:rPr>
                        <a:t>scm</a:t>
                      </a:r>
                      <a:endParaRPr 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B</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TW" sz="1400">
                          <a:effectLst/>
                        </a:rPr>
                        <a:t>1.11.2</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TW" sz="1400">
                          <a:effectLst/>
                        </a:rPr>
                        <a:t>2019-03-21</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Execute SCM commands for the current project.</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1582338"/>
                  </a:ext>
                </a:extLst>
              </a:tr>
              <a:tr h="118267">
                <a:tc>
                  <a:txBody>
                    <a:bodyPr/>
                    <a:lstStyle/>
                    <a:p>
                      <a:pPr algn="l" fontAlgn="t"/>
                      <a:r>
                        <a:rPr lang="en-US" sz="1400" u="none" strike="noStrike">
                          <a:solidFill>
                            <a:srgbClr val="0088CC"/>
                          </a:solidFill>
                          <a:effectLst/>
                          <a:hlinkClick r:id="rId12"/>
                        </a:rPr>
                        <a:t>scm-publish</a:t>
                      </a:r>
                      <a:endParaRPr 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B</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a:effectLst/>
                        </a:rPr>
                        <a:t>3.0.0</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tLang="zh-TW" sz="1400">
                          <a:effectLst/>
                        </a:rPr>
                        <a:t>2018-01-29</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Publish your Maven website to a scm location.</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33795762"/>
                  </a:ext>
                </a:extLst>
              </a:tr>
              <a:tr h="92305">
                <a:tc>
                  <a:txBody>
                    <a:bodyPr/>
                    <a:lstStyle/>
                    <a:p>
                      <a:pPr algn="l" fontAlgn="t"/>
                      <a:r>
                        <a:rPr lang="en-US" sz="1400" u="none" strike="noStrike">
                          <a:solidFill>
                            <a:srgbClr val="0088CC"/>
                          </a:solidFill>
                          <a:effectLst/>
                          <a:hlinkClick r:id="rId13"/>
                        </a:rPr>
                        <a:t>stage</a:t>
                      </a:r>
                      <a:endParaRPr 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B</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TW" sz="1400">
                          <a:effectLst/>
                        </a:rPr>
                        <a:t>1.0</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TW" sz="1400">
                          <a:effectLst/>
                        </a:rPr>
                        <a:t>2015-03-03</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Assists with release staging and promotion.</a:t>
                      </a:r>
                    </a:p>
                  </a:txBody>
                  <a:tcPr marL="4902" marR="4902" marT="4902" marB="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55903524"/>
                  </a:ext>
                </a:extLst>
              </a:tr>
              <a:tr h="92305">
                <a:tc>
                  <a:txBody>
                    <a:bodyPr/>
                    <a:lstStyle/>
                    <a:p>
                      <a:pPr algn="l" fontAlgn="t"/>
                      <a:r>
                        <a:rPr lang="en-US" sz="1400" u="none" strike="noStrike">
                          <a:solidFill>
                            <a:srgbClr val="0088CC"/>
                          </a:solidFill>
                          <a:effectLst/>
                          <a:hlinkClick r:id="rId14"/>
                        </a:rPr>
                        <a:t>toolchains</a:t>
                      </a:r>
                      <a:endParaRPr lang="en-US" sz="1400">
                        <a:effectLst/>
                      </a:endParaRPr>
                    </a:p>
                  </a:txBody>
                  <a:tcPr marL="4902" marR="4902" marT="4902" marB="4902">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sz="1400">
                          <a:effectLst/>
                        </a:rPr>
                        <a:t>B</a:t>
                      </a:r>
                    </a:p>
                  </a:txBody>
                  <a:tcPr marL="4902" marR="4902" marT="4902" marB="4902">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altLang="zh-TW" sz="1400">
                          <a:effectLst/>
                        </a:rPr>
                        <a:t>3.0.0</a:t>
                      </a:r>
                    </a:p>
                  </a:txBody>
                  <a:tcPr marL="4902" marR="4902" marT="4902" marB="4902">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altLang="zh-TW" sz="1400">
                          <a:effectLst/>
                        </a:rPr>
                        <a:t>2019-06-16</a:t>
                      </a:r>
                    </a:p>
                  </a:txBody>
                  <a:tcPr marL="4902" marR="4902" marT="4902" marB="4902">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sz="1400" dirty="0">
                          <a:effectLst/>
                        </a:rPr>
                        <a:t>Allows to share configuration across plugins.</a:t>
                      </a:r>
                    </a:p>
                  </a:txBody>
                  <a:tcPr marL="4902" marR="4902" marT="4902" marB="4902">
                    <a:lnL>
                      <a:noFill/>
                    </a:lnL>
                    <a:lnR>
                      <a:noFill/>
                    </a:lnR>
                    <a:lnT w="9525" cap="flat" cmpd="sng" algn="ctr">
                      <a:solidFill>
                        <a:srgbClr val="DDDDDD"/>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1085076379"/>
                  </a:ext>
                </a:extLst>
              </a:tr>
            </a:tbl>
          </a:graphicData>
        </a:graphic>
      </p:graphicFrame>
    </p:spTree>
    <p:extLst>
      <p:ext uri="{BB962C8B-B14F-4D97-AF65-F5344CB8AC3E}">
        <p14:creationId xmlns:p14="http://schemas.microsoft.com/office/powerpoint/2010/main" val="339065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A4E8D9-384C-4057-81FA-0C7BE626E84F}"/>
              </a:ext>
            </a:extLst>
          </p:cNvPr>
          <p:cNvSpPr>
            <a:spLocks noGrp="1"/>
          </p:cNvSpPr>
          <p:nvPr>
            <p:ph type="title"/>
          </p:nvPr>
        </p:nvSpPr>
        <p:spPr/>
        <p:txBody>
          <a:bodyPr/>
          <a:lstStyle/>
          <a:p>
            <a:r>
              <a:rPr lang="en-US" altLang="zh-TW" dirty="0"/>
              <a:t>Clean Lifecycle</a:t>
            </a:r>
            <a:endParaRPr lang="zh-TW" altLang="en-US" dirty="0"/>
          </a:p>
        </p:txBody>
      </p:sp>
      <p:sp>
        <p:nvSpPr>
          <p:cNvPr id="3" name="內容版面配置區 2">
            <a:extLst>
              <a:ext uri="{FF2B5EF4-FFF2-40B4-BE49-F238E27FC236}">
                <a16:creationId xmlns:a16="http://schemas.microsoft.com/office/drawing/2014/main" id="{C745FBFC-7C47-4581-AC95-E2EB4BF6CCEB}"/>
              </a:ext>
            </a:extLst>
          </p:cNvPr>
          <p:cNvSpPr>
            <a:spLocks noGrp="1"/>
          </p:cNvSpPr>
          <p:nvPr>
            <p:ph idx="1"/>
          </p:nvPr>
        </p:nvSpPr>
        <p:spPr/>
        <p:txBody>
          <a:bodyPr>
            <a:normAutofit fontScale="92500" lnSpcReduction="10000"/>
          </a:bodyPr>
          <a:lstStyle/>
          <a:p>
            <a:r>
              <a:rPr lang="en-US" altLang="zh-TW" dirty="0"/>
              <a:t>When we execute </a:t>
            </a:r>
            <a:r>
              <a:rPr lang="en-US" altLang="zh-TW" i="1" dirty="0" err="1">
                <a:highlight>
                  <a:srgbClr val="FFFF00"/>
                </a:highlight>
              </a:rPr>
              <a:t>mvn</a:t>
            </a:r>
            <a:r>
              <a:rPr lang="en-US" altLang="zh-TW" i="1" dirty="0">
                <a:highlight>
                  <a:srgbClr val="FFFF00"/>
                </a:highlight>
              </a:rPr>
              <a:t> post-clean</a:t>
            </a:r>
            <a:r>
              <a:rPr lang="en-US" altLang="zh-TW" dirty="0"/>
              <a:t> command, Maven invokes the clean lifecycle consisting of the following phases.</a:t>
            </a:r>
          </a:p>
          <a:p>
            <a:pPr lvl="1"/>
            <a:r>
              <a:rPr lang="en-US" altLang="zh-TW" dirty="0"/>
              <a:t>pre-clean</a:t>
            </a:r>
          </a:p>
          <a:p>
            <a:pPr lvl="1"/>
            <a:r>
              <a:rPr lang="en-US" altLang="zh-TW" dirty="0"/>
              <a:t>clean</a:t>
            </a:r>
          </a:p>
          <a:p>
            <a:pPr lvl="1"/>
            <a:r>
              <a:rPr lang="en-US" altLang="zh-TW" dirty="0"/>
              <a:t>post-clean</a:t>
            </a:r>
          </a:p>
          <a:p>
            <a:r>
              <a:rPr lang="en-US" altLang="zh-TW" dirty="0"/>
              <a:t>Maven clean goal (</a:t>
            </a:r>
            <a:r>
              <a:rPr lang="en-US" altLang="zh-TW" dirty="0" err="1"/>
              <a:t>clean:clean</a:t>
            </a:r>
            <a:r>
              <a:rPr lang="en-US" altLang="zh-TW" dirty="0"/>
              <a:t>) is bound to the </a:t>
            </a:r>
            <a:r>
              <a:rPr lang="en-US" altLang="zh-TW" i="1" dirty="0"/>
              <a:t>clean</a:t>
            </a:r>
            <a:r>
              <a:rPr lang="en-US" altLang="zh-TW" dirty="0"/>
              <a:t> phase in the clean lifecycle.</a:t>
            </a:r>
          </a:p>
          <a:p>
            <a:pPr lvl="1"/>
            <a:r>
              <a:rPr lang="en-US" altLang="zh-TW" dirty="0"/>
              <a:t>Its </a:t>
            </a:r>
            <a:r>
              <a:rPr lang="en-US" altLang="zh-TW" b="1" dirty="0" err="1"/>
              <a:t>clean:cleangoal</a:t>
            </a:r>
            <a:r>
              <a:rPr lang="en-US" altLang="zh-TW" dirty="0"/>
              <a:t> deletes the output of a build by deleting the build directory. </a:t>
            </a:r>
          </a:p>
          <a:p>
            <a:r>
              <a:rPr lang="en-US" altLang="zh-TW" dirty="0"/>
              <a:t>Thus, when </a:t>
            </a:r>
            <a:r>
              <a:rPr lang="en-US" altLang="zh-TW" i="1" dirty="0" err="1"/>
              <a:t>mvn</a:t>
            </a:r>
            <a:r>
              <a:rPr lang="en-US" altLang="zh-TW" i="1" dirty="0"/>
              <a:t> clean</a:t>
            </a:r>
            <a:r>
              <a:rPr lang="en-US" altLang="zh-TW" dirty="0"/>
              <a:t> command executes, Maven deletes the build directory.</a:t>
            </a:r>
            <a:endParaRPr lang="zh-TW" altLang="en-US" dirty="0"/>
          </a:p>
        </p:txBody>
      </p:sp>
    </p:spTree>
    <p:extLst>
      <p:ext uri="{BB962C8B-B14F-4D97-AF65-F5344CB8AC3E}">
        <p14:creationId xmlns:p14="http://schemas.microsoft.com/office/powerpoint/2010/main" val="37713900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1863340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5 Java </a:t>
            </a:r>
            <a:r>
              <a:rPr lang="en-US" altLang="zh-TW" dirty="0" err="1" smtClean="0"/>
              <a:t>Developmentwith</a:t>
            </a:r>
            <a:r>
              <a:rPr lang="en-US" altLang="zh-TW" dirty="0" smtClean="0"/>
              <a:t> </a:t>
            </a:r>
            <a:r>
              <a:rPr lang="en-US" altLang="zh-TW" dirty="0"/>
              <a:t>Maven </a:t>
            </a:r>
            <a:endParaRPr lang="zh-TW" altLang="en-US" dirty="0"/>
          </a:p>
        </p:txBody>
      </p:sp>
      <p:sp>
        <p:nvSpPr>
          <p:cNvPr id="3" name="內容版面配置區 2"/>
          <p:cNvSpPr>
            <a:spLocks noGrp="1"/>
          </p:cNvSpPr>
          <p:nvPr>
            <p:ph idx="1"/>
          </p:nvPr>
        </p:nvSpPr>
        <p:spPr>
          <a:xfrm>
            <a:off x="628650" y="1825625"/>
            <a:ext cx="7886700" cy="2860675"/>
          </a:xfrm>
        </p:spPr>
        <p:txBody>
          <a:bodyPr>
            <a:normAutofit fontScale="92500" lnSpcReduction="10000"/>
          </a:bodyPr>
          <a:lstStyle/>
          <a:p>
            <a:r>
              <a:rPr lang="en-US" altLang="zh-TW" dirty="0"/>
              <a:t>Building a web application </a:t>
            </a:r>
            <a:r>
              <a:rPr lang="en-US" altLang="zh-TW" dirty="0" smtClean="0"/>
              <a:t>	</a:t>
            </a:r>
          </a:p>
          <a:p>
            <a:pPr lvl="1"/>
            <a:r>
              <a:rPr lang="en-US" altLang="zh-TW" b="1" dirty="0" err="1" smtClean="0"/>
              <a:t>mvn</a:t>
            </a:r>
            <a:r>
              <a:rPr lang="en-US" altLang="zh-TW" b="1" dirty="0" smtClean="0"/>
              <a:t> </a:t>
            </a:r>
            <a:r>
              <a:rPr lang="en-US" altLang="zh-TW" b="1" dirty="0" err="1" smtClean="0">
                <a:solidFill>
                  <a:srgbClr val="FF0000"/>
                </a:solidFill>
              </a:rPr>
              <a:t>archetype:generate</a:t>
            </a:r>
            <a:r>
              <a:rPr lang="en-US" altLang="zh-TW" b="1" dirty="0" smtClean="0"/>
              <a:t> -</a:t>
            </a:r>
            <a:r>
              <a:rPr lang="en-US" altLang="zh-TW" b="1" dirty="0" err="1" smtClean="0"/>
              <a:t>DarchetypeArtifactId</a:t>
            </a:r>
            <a:r>
              <a:rPr lang="en-US" altLang="zh-TW" b="1" dirty="0" smtClean="0"/>
              <a:t>=</a:t>
            </a:r>
            <a:r>
              <a:rPr lang="en-US" altLang="zh-TW" b="1" dirty="0" smtClean="0">
                <a:solidFill>
                  <a:srgbClr val="FF0000"/>
                </a:solidFill>
              </a:rPr>
              <a:t>maven-</a:t>
            </a:r>
            <a:r>
              <a:rPr lang="en-US" altLang="zh-TW" b="1" dirty="0" err="1" smtClean="0">
                <a:solidFill>
                  <a:srgbClr val="FF0000"/>
                </a:solidFill>
              </a:rPr>
              <a:t>archetypewebapp</a:t>
            </a:r>
            <a:r>
              <a:rPr lang="en-US" altLang="zh-TW" b="1" dirty="0" smtClean="0"/>
              <a:t> -</a:t>
            </a:r>
            <a:r>
              <a:rPr lang="en-US" altLang="zh-TW" b="1" dirty="0" err="1" smtClean="0"/>
              <a:t>DartifactId</a:t>
            </a:r>
            <a:r>
              <a:rPr lang="en-US" altLang="zh-TW" b="1" dirty="0" smtClean="0"/>
              <a:t>=</a:t>
            </a:r>
            <a:r>
              <a:rPr lang="en-US" altLang="zh-TW" b="1" dirty="0" err="1" smtClean="0"/>
              <a:t>testWebApp</a:t>
            </a:r>
            <a:r>
              <a:rPr lang="en-US" altLang="zh-TW" b="1" dirty="0" smtClean="0"/>
              <a:t> -</a:t>
            </a:r>
            <a:r>
              <a:rPr lang="en-US" altLang="zh-TW" b="1" dirty="0" err="1" smtClean="0"/>
              <a:t>DgroupId</a:t>
            </a:r>
            <a:r>
              <a:rPr lang="en-US" altLang="zh-TW" b="1" dirty="0" smtClean="0"/>
              <a:t>=</a:t>
            </a:r>
            <a:r>
              <a:rPr lang="en-US" altLang="zh-TW" b="1" dirty="0" err="1" smtClean="0"/>
              <a:t>net.srirangan.packt.maven</a:t>
            </a:r>
            <a:r>
              <a:rPr lang="en-US" altLang="zh-TW" b="1" dirty="0" smtClean="0"/>
              <a:t/>
            </a:r>
            <a:br>
              <a:rPr lang="en-US" altLang="zh-TW" b="1" dirty="0" smtClean="0"/>
            </a:br>
            <a:r>
              <a:rPr lang="en-US" altLang="zh-TW" b="1" dirty="0" smtClean="0"/>
              <a:t>-</a:t>
            </a:r>
            <a:r>
              <a:rPr lang="en-US" altLang="zh-TW" b="1" dirty="0" err="1" smtClean="0"/>
              <a:t>Dversion</a:t>
            </a:r>
            <a:r>
              <a:rPr lang="en-US" altLang="zh-TW" b="1" dirty="0" smtClean="0"/>
              <a:t>=1.0-SNAPSHOT -</a:t>
            </a:r>
            <a:r>
              <a:rPr lang="en-US" altLang="zh-TW" b="1" dirty="0" err="1" smtClean="0"/>
              <a:t>Dpackage</a:t>
            </a:r>
            <a:r>
              <a:rPr lang="en-US" altLang="zh-TW" b="1" dirty="0" smtClean="0"/>
              <a:t>=</a:t>
            </a:r>
            <a:r>
              <a:rPr lang="en-US" altLang="zh-TW" b="1" dirty="0" err="1" smtClean="0"/>
              <a:t>net.srirangan.packt.maven</a:t>
            </a:r>
            <a:r>
              <a:rPr lang="en-US" altLang="zh-TW" dirty="0" smtClean="0"/>
              <a:t> </a:t>
            </a:r>
            <a:br>
              <a:rPr lang="en-US" altLang="zh-TW" dirty="0" smtClean="0"/>
            </a:br>
            <a:endParaRPr lang="en-US" altLang="zh-TW" dirty="0" smtClean="0"/>
          </a:p>
          <a:p>
            <a:pPr lvl="1"/>
            <a:r>
              <a:rPr lang="en-US" altLang="zh-TW" dirty="0"/>
              <a:t>add a build plugin to compile the project with JDK 1.6 </a:t>
            </a:r>
            <a:r>
              <a:rPr lang="en-US" altLang="zh-TW" dirty="0" smtClean="0"/>
              <a:t> in POM</a:t>
            </a:r>
            <a:r>
              <a:rPr lang="en-US" altLang="zh-TW" dirty="0"/>
              <a:t/>
            </a:r>
            <a:br>
              <a:rPr lang="en-US" altLang="zh-TW" dirty="0"/>
            </a:br>
            <a:endParaRPr lang="zh-TW" altLang="en-US" dirty="0"/>
          </a:p>
        </p:txBody>
      </p:sp>
      <p:pic>
        <p:nvPicPr>
          <p:cNvPr id="4" name="圖片 3"/>
          <p:cNvPicPr>
            <a:picLocks noChangeAspect="1"/>
          </p:cNvPicPr>
          <p:nvPr/>
        </p:nvPicPr>
        <p:blipFill>
          <a:blip r:embed="rId2"/>
          <a:stretch>
            <a:fillRect/>
          </a:stretch>
        </p:blipFill>
        <p:spPr>
          <a:xfrm>
            <a:off x="1876307" y="4162450"/>
            <a:ext cx="4462148" cy="2446168"/>
          </a:xfrm>
          <a:prstGeom prst="rect">
            <a:avLst/>
          </a:prstGeom>
        </p:spPr>
      </p:pic>
    </p:spTree>
    <p:extLst>
      <p:ext uri="{BB962C8B-B14F-4D97-AF65-F5344CB8AC3E}">
        <p14:creationId xmlns:p14="http://schemas.microsoft.com/office/powerpoint/2010/main" val="307149329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You can run the commands to compile and test the project.</a:t>
            </a:r>
            <a:br>
              <a:rPr lang="en-US" altLang="zh-TW" dirty="0"/>
            </a:br>
            <a:r>
              <a:rPr lang="en-US" altLang="zh-TW" b="1" dirty="0"/>
              <a:t>$ </a:t>
            </a:r>
            <a:r>
              <a:rPr lang="en-US" altLang="zh-TW" b="1" dirty="0" err="1"/>
              <a:t>mvn</a:t>
            </a:r>
            <a:r>
              <a:rPr lang="en-US" altLang="zh-TW" b="1" dirty="0"/>
              <a:t> compile</a:t>
            </a:r>
            <a:br>
              <a:rPr lang="en-US" altLang="zh-TW" b="1" dirty="0"/>
            </a:br>
            <a:r>
              <a:rPr lang="en-US" altLang="zh-TW" b="1" dirty="0"/>
              <a:t>$ </a:t>
            </a:r>
            <a:r>
              <a:rPr lang="en-US" altLang="zh-TW" b="1" dirty="0" err="1"/>
              <a:t>mvn</a:t>
            </a:r>
            <a:r>
              <a:rPr lang="en-US" altLang="zh-TW" b="1" dirty="0"/>
              <a:t> test</a:t>
            </a:r>
            <a:br>
              <a:rPr lang="en-US" altLang="zh-TW" b="1" dirty="0"/>
            </a:br>
            <a:r>
              <a:rPr lang="en-US" altLang="zh-TW" b="1" dirty="0"/>
              <a:t>$ </a:t>
            </a:r>
            <a:r>
              <a:rPr lang="en-US" altLang="zh-TW" b="1" dirty="0" err="1"/>
              <a:t>mvn</a:t>
            </a:r>
            <a:r>
              <a:rPr lang="en-US" altLang="zh-TW" b="1" dirty="0"/>
              <a:t> install</a:t>
            </a:r>
            <a:r>
              <a:rPr lang="en-US" altLang="zh-TW" dirty="0"/>
              <a:t> </a:t>
            </a:r>
            <a:endParaRPr lang="en-US" altLang="zh-TW" dirty="0" smtClean="0"/>
          </a:p>
          <a:p>
            <a:r>
              <a:rPr lang="en-US" altLang="zh-TW" dirty="0"/>
              <a:t>In the target folder, you will</a:t>
            </a:r>
            <a:br>
              <a:rPr lang="en-US" altLang="zh-TW" dirty="0"/>
            </a:br>
            <a:r>
              <a:rPr lang="en-US" altLang="zh-TW" dirty="0" err="1"/>
              <a:t>fnd</a:t>
            </a:r>
            <a:r>
              <a:rPr lang="en-US" altLang="zh-TW" dirty="0"/>
              <a:t> a WAR </a:t>
            </a:r>
            <a:r>
              <a:rPr lang="en-US" altLang="zh-TW" dirty="0" err="1"/>
              <a:t>fle</a:t>
            </a:r>
            <a:r>
              <a:rPr lang="en-US" altLang="zh-TW" dirty="0"/>
              <a:t> named </a:t>
            </a:r>
            <a:r>
              <a:rPr lang="en-US" altLang="zh-TW" dirty="0" err="1"/>
              <a:t>testWebApp.war</a:t>
            </a:r>
            <a:r>
              <a:rPr lang="en-US" altLang="zh-TW" dirty="0"/>
              <a:t>. </a:t>
            </a:r>
            <a:br>
              <a:rPr lang="en-US" altLang="zh-TW" dirty="0"/>
            </a:br>
            <a:endParaRPr lang="zh-TW" altLang="en-US" dirty="0"/>
          </a:p>
        </p:txBody>
      </p:sp>
    </p:spTree>
    <p:extLst>
      <p:ext uri="{BB962C8B-B14F-4D97-AF65-F5344CB8AC3E}">
        <p14:creationId xmlns:p14="http://schemas.microsoft.com/office/powerpoint/2010/main" val="132345932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Running a web application </a:t>
            </a:r>
            <a:endParaRPr lang="zh-TW" altLang="en-US" dirty="0"/>
          </a:p>
        </p:txBody>
      </p:sp>
      <p:sp>
        <p:nvSpPr>
          <p:cNvPr id="3" name="內容版面配置區 2"/>
          <p:cNvSpPr>
            <a:spLocks noGrp="1"/>
          </p:cNvSpPr>
          <p:nvPr>
            <p:ph idx="1"/>
          </p:nvPr>
        </p:nvSpPr>
        <p:spPr/>
        <p:txBody>
          <a:bodyPr>
            <a:normAutofit/>
          </a:bodyPr>
          <a:lstStyle/>
          <a:p>
            <a:r>
              <a:rPr lang="en-US" altLang="zh-TW" i="1" dirty="0"/>
              <a:t>Jetty is a pure Java-based HTTP server and servlet container (application server).</a:t>
            </a:r>
            <a:r>
              <a:rPr lang="en-US" altLang="zh-TW" dirty="0"/>
              <a:t> </a:t>
            </a:r>
            <a:br>
              <a:rPr lang="en-US" altLang="zh-TW" dirty="0"/>
            </a:br>
            <a:r>
              <a:rPr lang="en-US" altLang="zh-TW" dirty="0" smtClean="0"/>
              <a:t>Jetty plugin</a:t>
            </a:r>
          </a:p>
          <a:p>
            <a:endParaRPr lang="en-US" altLang="zh-TW" dirty="0" smtClean="0"/>
          </a:p>
          <a:p>
            <a:endParaRPr lang="en-US" altLang="zh-TW" dirty="0" smtClean="0"/>
          </a:p>
          <a:p>
            <a:endParaRPr lang="en-US" altLang="zh-TW" dirty="0"/>
          </a:p>
          <a:p>
            <a:endParaRPr lang="en-US" altLang="zh-TW" dirty="0" smtClean="0"/>
          </a:p>
        </p:txBody>
      </p:sp>
      <p:pic>
        <p:nvPicPr>
          <p:cNvPr id="4" name="圖片 3"/>
          <p:cNvPicPr>
            <a:picLocks noChangeAspect="1"/>
          </p:cNvPicPr>
          <p:nvPr/>
        </p:nvPicPr>
        <p:blipFill>
          <a:blip r:embed="rId2"/>
          <a:stretch>
            <a:fillRect/>
          </a:stretch>
        </p:blipFill>
        <p:spPr>
          <a:xfrm>
            <a:off x="1306047" y="3325091"/>
            <a:ext cx="4772636" cy="2243138"/>
          </a:xfrm>
          <a:prstGeom prst="rect">
            <a:avLst/>
          </a:prstGeom>
        </p:spPr>
      </p:pic>
    </p:spTree>
    <p:extLst>
      <p:ext uri="{BB962C8B-B14F-4D97-AF65-F5344CB8AC3E}">
        <p14:creationId xmlns:p14="http://schemas.microsoft.com/office/powerpoint/2010/main" val="159306517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lnSpcReduction="10000"/>
          </a:bodyPr>
          <a:lstStyle/>
          <a:p>
            <a:r>
              <a:rPr lang="en-US" altLang="zh-TW" b="1" dirty="0"/>
              <a:t>$ </a:t>
            </a:r>
            <a:r>
              <a:rPr lang="en-US" altLang="zh-TW" b="1" dirty="0" err="1"/>
              <a:t>mvn</a:t>
            </a:r>
            <a:r>
              <a:rPr lang="en-US" altLang="zh-TW" b="1" dirty="0"/>
              <a:t> </a:t>
            </a:r>
            <a:r>
              <a:rPr lang="en-US" altLang="zh-TW" b="1" dirty="0" err="1"/>
              <a:t>jetty:run</a:t>
            </a:r>
            <a:r>
              <a:rPr lang="en-US" altLang="zh-TW" dirty="0"/>
              <a:t> </a:t>
            </a:r>
          </a:p>
          <a:p>
            <a:pPr lvl="1"/>
            <a:r>
              <a:rPr lang="en-US" altLang="zh-TW" dirty="0"/>
              <a:t>This goal doesn't require the project to be assembled as a WAR </a:t>
            </a:r>
            <a:r>
              <a:rPr lang="en-US" altLang="zh-TW" dirty="0" err="1"/>
              <a:t>fle</a:t>
            </a:r>
            <a:r>
              <a:rPr lang="en-US" altLang="zh-TW" dirty="0"/>
              <a:t> and will deploy the web</a:t>
            </a:r>
            <a:br>
              <a:rPr lang="en-US" altLang="zh-TW" dirty="0"/>
            </a:br>
            <a:r>
              <a:rPr lang="en-US" altLang="zh-TW" dirty="0"/>
              <a:t>application directly from the project. </a:t>
            </a:r>
            <a:br>
              <a:rPr lang="en-US" altLang="zh-TW" dirty="0"/>
            </a:br>
            <a:endParaRPr lang="zh-TW" altLang="en-US" dirty="0"/>
          </a:p>
          <a:p>
            <a:r>
              <a:rPr lang="en-US" altLang="zh-TW" b="1" dirty="0"/>
              <a:t>$ </a:t>
            </a:r>
            <a:r>
              <a:rPr lang="en-US" altLang="zh-TW" b="1" dirty="0" err="1"/>
              <a:t>mvn</a:t>
            </a:r>
            <a:r>
              <a:rPr lang="en-US" altLang="zh-TW" b="1" dirty="0"/>
              <a:t> </a:t>
            </a:r>
            <a:r>
              <a:rPr lang="en-US" altLang="zh-TW" b="1" dirty="0" err="1" smtClean="0"/>
              <a:t>jetty:run-exploded</a:t>
            </a:r>
            <a:endParaRPr lang="en-US" altLang="zh-TW" b="1" dirty="0" smtClean="0"/>
          </a:p>
          <a:p>
            <a:pPr lvl="1"/>
            <a:r>
              <a:rPr lang="en-US" altLang="zh-TW" dirty="0" smtClean="0"/>
              <a:t>This </a:t>
            </a:r>
            <a:r>
              <a:rPr lang="en-US" altLang="zh-TW" dirty="0"/>
              <a:t>goal is used to deploy the exploded WAR </a:t>
            </a:r>
            <a:r>
              <a:rPr lang="en-US" altLang="zh-TW" dirty="0" err="1"/>
              <a:t>fle</a:t>
            </a:r>
            <a:r>
              <a:rPr lang="en-US" altLang="zh-TW" dirty="0"/>
              <a:t> assembled from the project.</a:t>
            </a:r>
            <a:br>
              <a:rPr lang="en-US" altLang="zh-TW" dirty="0"/>
            </a:br>
            <a:endParaRPr lang="en-US" altLang="zh-TW" dirty="0" smtClean="0"/>
          </a:p>
          <a:p>
            <a:r>
              <a:rPr lang="en-US" altLang="zh-TW" b="1" dirty="0" smtClean="0"/>
              <a:t>$ </a:t>
            </a:r>
            <a:r>
              <a:rPr lang="en-US" altLang="zh-TW" b="1" dirty="0" err="1"/>
              <a:t>mvn</a:t>
            </a:r>
            <a:r>
              <a:rPr lang="en-US" altLang="zh-TW" b="1" dirty="0"/>
              <a:t> </a:t>
            </a:r>
            <a:r>
              <a:rPr lang="en-US" altLang="zh-TW" b="1" dirty="0" err="1" smtClean="0"/>
              <a:t>jetty:run-war</a:t>
            </a:r>
            <a:endParaRPr lang="en-US" altLang="zh-TW" b="1" dirty="0" smtClean="0"/>
          </a:p>
          <a:p>
            <a:pPr lvl="1"/>
            <a:r>
              <a:rPr lang="en-US" altLang="zh-TW" dirty="0" smtClean="0"/>
              <a:t>This </a:t>
            </a:r>
            <a:r>
              <a:rPr lang="en-US" altLang="zh-TW" dirty="0"/>
              <a:t>goal is used to deploy the WAR </a:t>
            </a:r>
            <a:r>
              <a:rPr lang="en-US" altLang="zh-TW" dirty="0" err="1"/>
              <a:t>fle</a:t>
            </a:r>
            <a:r>
              <a:rPr lang="en-US" altLang="zh-TW" dirty="0"/>
              <a:t> assembled from the project </a:t>
            </a:r>
            <a:br>
              <a:rPr lang="en-US" altLang="zh-TW" dirty="0"/>
            </a:br>
            <a:endParaRPr lang="zh-TW" altLang="en-US" dirty="0"/>
          </a:p>
        </p:txBody>
      </p:sp>
    </p:spTree>
    <p:extLst>
      <p:ext uri="{BB962C8B-B14F-4D97-AF65-F5344CB8AC3E}">
        <p14:creationId xmlns:p14="http://schemas.microsoft.com/office/powerpoint/2010/main" val="236741958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Enterprise Java development with </a:t>
            </a:r>
            <a:r>
              <a:rPr lang="en-US" altLang="zh-TW" dirty="0" smtClean="0"/>
              <a:t>Maven</a:t>
            </a:r>
            <a:endParaRPr lang="zh-TW" altLang="en-US" dirty="0"/>
          </a:p>
        </p:txBody>
      </p:sp>
      <p:sp>
        <p:nvSpPr>
          <p:cNvPr id="3" name="內容版面配置區 2"/>
          <p:cNvSpPr>
            <a:spLocks noGrp="1"/>
          </p:cNvSpPr>
          <p:nvPr>
            <p:ph idx="1"/>
          </p:nvPr>
        </p:nvSpPr>
        <p:spPr>
          <a:xfrm>
            <a:off x="628650" y="1825625"/>
            <a:ext cx="7886700" cy="2496993"/>
          </a:xfrm>
        </p:spPr>
        <p:txBody>
          <a:bodyPr>
            <a:normAutofit fontScale="92500" lnSpcReduction="20000"/>
          </a:bodyPr>
          <a:lstStyle/>
          <a:p>
            <a:r>
              <a:rPr lang="en-US" altLang="zh-TW" dirty="0"/>
              <a:t>The EAR plugin supports the following </a:t>
            </a:r>
            <a:r>
              <a:rPr lang="en-US" altLang="zh-TW" dirty="0" err="1" smtClean="0"/>
              <a:t>artifacts:ejb</a:t>
            </a:r>
            <a:r>
              <a:rPr lang="en-US" altLang="zh-TW" dirty="0" smtClean="0"/>
              <a:t>, war, jar, </a:t>
            </a:r>
            <a:r>
              <a:rPr lang="en-US" altLang="zh-TW" dirty="0" err="1" smtClean="0"/>
              <a:t>ejb</a:t>
            </a:r>
            <a:r>
              <a:rPr lang="en-US" altLang="zh-TW" dirty="0" smtClean="0"/>
              <a:t>-client, </a:t>
            </a:r>
            <a:r>
              <a:rPr lang="en-US" altLang="zh-TW" dirty="0" err="1" smtClean="0"/>
              <a:t>rar</a:t>
            </a:r>
            <a:r>
              <a:rPr lang="en-US" altLang="zh-TW" dirty="0" smtClean="0"/>
              <a:t>, ejb3, par, </a:t>
            </a:r>
            <a:r>
              <a:rPr lang="en-US" altLang="zh-TW" dirty="0" err="1" smtClean="0"/>
              <a:t>sar</a:t>
            </a:r>
            <a:r>
              <a:rPr lang="en-US" altLang="zh-TW" dirty="0" smtClean="0"/>
              <a:t>, </a:t>
            </a:r>
            <a:r>
              <a:rPr lang="en-US" altLang="zh-TW" dirty="0" err="1" smtClean="0"/>
              <a:t>wsr</a:t>
            </a:r>
            <a:r>
              <a:rPr lang="en-US" altLang="zh-TW" dirty="0" smtClean="0"/>
              <a:t>, </a:t>
            </a:r>
            <a:r>
              <a:rPr lang="en-US" altLang="zh-TW" dirty="0" err="1" smtClean="0"/>
              <a:t>har</a:t>
            </a:r>
            <a:r>
              <a:rPr lang="en-US" altLang="zh-TW" dirty="0" smtClean="0"/>
              <a:t> </a:t>
            </a:r>
          </a:p>
          <a:p>
            <a:endParaRPr lang="en-US" altLang="zh-TW" b="1" dirty="0" smtClean="0"/>
          </a:p>
          <a:p>
            <a:r>
              <a:rPr lang="en-US" altLang="zh-TW" b="1" dirty="0" smtClean="0"/>
              <a:t>$</a:t>
            </a:r>
            <a:r>
              <a:rPr lang="en-US" altLang="zh-TW" b="1" dirty="0" err="1"/>
              <a:t>mvn</a:t>
            </a:r>
            <a:r>
              <a:rPr lang="en-US" altLang="zh-TW" b="1" dirty="0"/>
              <a:t> </a:t>
            </a:r>
            <a:r>
              <a:rPr lang="en-US" altLang="zh-TW" b="1" dirty="0" err="1">
                <a:solidFill>
                  <a:srgbClr val="FF0000"/>
                </a:solidFill>
              </a:rPr>
              <a:t>archetype:generate</a:t>
            </a:r>
            <a:r>
              <a:rPr lang="en-US" altLang="zh-TW" b="1" dirty="0"/>
              <a:t> </a:t>
            </a:r>
            <a:r>
              <a:rPr lang="en-US" altLang="zh-TW" b="1" dirty="0" smtClean="0"/>
              <a:t>-</a:t>
            </a:r>
            <a:r>
              <a:rPr lang="en-US" altLang="zh-TW" b="1" dirty="0" err="1"/>
              <a:t>DarchetypeArtifactId</a:t>
            </a:r>
            <a:r>
              <a:rPr lang="en-US" altLang="zh-TW" b="1" dirty="0"/>
              <a:t>=</a:t>
            </a:r>
            <a:r>
              <a:rPr lang="en-US" altLang="zh-TW" b="1" dirty="0">
                <a:solidFill>
                  <a:srgbClr val="FF0000"/>
                </a:solidFill>
              </a:rPr>
              <a:t>maven-archetype-j2ee-simple</a:t>
            </a:r>
            <a:r>
              <a:rPr lang="en-US" altLang="zh-TW" dirty="0">
                <a:solidFill>
                  <a:srgbClr val="FF0000"/>
                </a:solidFill>
              </a:rPr>
              <a:t> </a:t>
            </a:r>
            <a:r>
              <a:rPr lang="en-US" altLang="zh-TW" dirty="0"/>
              <a:t/>
            </a:r>
            <a:br>
              <a:rPr lang="en-US" altLang="zh-TW" dirty="0"/>
            </a:br>
            <a:r>
              <a:rPr lang="en-US" altLang="zh-TW" dirty="0"/>
              <a:t> </a:t>
            </a:r>
            <a:br>
              <a:rPr lang="en-US" altLang="zh-TW" dirty="0"/>
            </a:br>
            <a:endParaRPr lang="zh-TW" altLang="en-US" dirty="0"/>
          </a:p>
        </p:txBody>
      </p:sp>
      <p:pic>
        <p:nvPicPr>
          <p:cNvPr id="4" name="圖片 3"/>
          <p:cNvPicPr>
            <a:picLocks noChangeAspect="1"/>
          </p:cNvPicPr>
          <p:nvPr/>
        </p:nvPicPr>
        <p:blipFill>
          <a:blip r:embed="rId2"/>
          <a:stretch>
            <a:fillRect/>
          </a:stretch>
        </p:blipFill>
        <p:spPr>
          <a:xfrm>
            <a:off x="2510052" y="3690989"/>
            <a:ext cx="2737357" cy="2926924"/>
          </a:xfrm>
          <a:prstGeom prst="rect">
            <a:avLst/>
          </a:prstGeom>
        </p:spPr>
      </p:pic>
    </p:spTree>
    <p:extLst>
      <p:ext uri="{BB962C8B-B14F-4D97-AF65-F5344CB8AC3E}">
        <p14:creationId xmlns:p14="http://schemas.microsoft.com/office/powerpoint/2010/main" val="8184656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70000" lnSpcReduction="20000"/>
          </a:bodyPr>
          <a:lstStyle/>
          <a:p>
            <a:r>
              <a:rPr lang="en-US" altLang="zh-TW" dirty="0" smtClean="0"/>
              <a:t>The </a:t>
            </a:r>
            <a:r>
              <a:rPr lang="en-US" altLang="zh-TW" dirty="0" err="1"/>
              <a:t>confguration</a:t>
            </a:r>
            <a:r>
              <a:rPr lang="en-US" altLang="zh-TW" dirty="0"/>
              <a:t> of the EAR plugin </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smtClean="0"/>
          </a:p>
          <a:p>
            <a:r>
              <a:rPr lang="en-US" altLang="zh-TW" dirty="0" err="1" smtClean="0"/>
              <a:t>mvn</a:t>
            </a:r>
            <a:r>
              <a:rPr lang="en-US" altLang="zh-TW" dirty="0" smtClean="0"/>
              <a:t> </a:t>
            </a:r>
            <a:r>
              <a:rPr lang="en-US" altLang="zh-TW" dirty="0" err="1" smtClean="0"/>
              <a:t>ear:ear</a:t>
            </a:r>
            <a:endParaRPr lang="en-US" altLang="zh-TW" dirty="0" smtClean="0"/>
          </a:p>
          <a:p>
            <a:pPr lvl="1"/>
            <a:r>
              <a:rPr lang="en-US" altLang="zh-TW" dirty="0" smtClean="0"/>
              <a:t>Builds </a:t>
            </a:r>
            <a:r>
              <a:rPr lang="en-US" altLang="zh-TW" dirty="0"/>
              <a:t>the Enterprise Archive </a:t>
            </a:r>
            <a:r>
              <a:rPr lang="en-US" altLang="zh-TW" dirty="0" smtClean="0"/>
              <a:t>files</a:t>
            </a:r>
          </a:p>
          <a:p>
            <a:r>
              <a:rPr lang="en-US" altLang="zh-TW" dirty="0" err="1" smtClean="0"/>
              <a:t>mvn</a:t>
            </a:r>
            <a:r>
              <a:rPr lang="en-US" altLang="zh-TW" dirty="0" smtClean="0"/>
              <a:t> </a:t>
            </a:r>
            <a:r>
              <a:rPr lang="en-US" altLang="zh-TW" dirty="0" err="1" smtClean="0"/>
              <a:t>ear:generate-application-xml</a:t>
            </a:r>
            <a:endParaRPr lang="en-US" altLang="zh-TW" dirty="0" smtClean="0"/>
          </a:p>
          <a:p>
            <a:pPr lvl="1"/>
            <a:r>
              <a:rPr lang="en-US" altLang="zh-TW" dirty="0" smtClean="0"/>
              <a:t>Generates </a:t>
            </a:r>
            <a:r>
              <a:rPr lang="en-US" altLang="zh-TW" dirty="0"/>
              <a:t>EAR deployment description </a:t>
            </a:r>
            <a:r>
              <a:rPr lang="en-US" altLang="zh-TW" dirty="0" err="1" smtClean="0"/>
              <a:t>fles</a:t>
            </a:r>
            <a:endParaRPr lang="en-US" altLang="zh-TW" dirty="0" smtClean="0"/>
          </a:p>
          <a:p>
            <a:r>
              <a:rPr lang="en-US" altLang="zh-TW" dirty="0" err="1" smtClean="0"/>
              <a:t>mvn</a:t>
            </a:r>
            <a:r>
              <a:rPr lang="en-US" altLang="zh-TW" dirty="0" smtClean="0"/>
              <a:t> </a:t>
            </a:r>
            <a:r>
              <a:rPr lang="en-US" altLang="zh-TW" dirty="0" err="1" smtClean="0"/>
              <a:t>ear:help</a:t>
            </a:r>
            <a:endParaRPr lang="en-US" altLang="zh-TW" dirty="0" smtClean="0"/>
          </a:p>
          <a:p>
            <a:pPr lvl="1"/>
            <a:r>
              <a:rPr lang="en-US" altLang="zh-TW" dirty="0" smtClean="0"/>
              <a:t>Displays </a:t>
            </a:r>
            <a:r>
              <a:rPr lang="en-US" altLang="zh-TW" dirty="0"/>
              <a:t>help information </a:t>
            </a:r>
            <a:endParaRPr lang="en-US" altLang="zh-TW" dirty="0" smtClean="0"/>
          </a:p>
          <a:p>
            <a:r>
              <a:rPr lang="en-US" altLang="zh-TW" b="1" dirty="0" err="1"/>
              <a:t>mvn</a:t>
            </a:r>
            <a:r>
              <a:rPr lang="en-US" altLang="zh-TW" b="1" dirty="0"/>
              <a:t> </a:t>
            </a:r>
            <a:r>
              <a:rPr lang="en-US" altLang="zh-TW" b="1" dirty="0" err="1"/>
              <a:t>ear:generate-application-xml</a:t>
            </a:r>
            <a:r>
              <a:rPr lang="en-US" altLang="zh-TW" dirty="0"/>
              <a:t> </a:t>
            </a:r>
            <a:br>
              <a:rPr lang="en-US" altLang="zh-TW" dirty="0"/>
            </a:br>
            <a:endParaRPr lang="zh-TW" altLang="en-US" dirty="0"/>
          </a:p>
        </p:txBody>
      </p:sp>
      <p:pic>
        <p:nvPicPr>
          <p:cNvPr id="4" name="圖片 3"/>
          <p:cNvPicPr>
            <a:picLocks noChangeAspect="1"/>
          </p:cNvPicPr>
          <p:nvPr/>
        </p:nvPicPr>
        <p:blipFill>
          <a:blip r:embed="rId2"/>
          <a:stretch>
            <a:fillRect/>
          </a:stretch>
        </p:blipFill>
        <p:spPr>
          <a:xfrm>
            <a:off x="1638581" y="2132823"/>
            <a:ext cx="4495238" cy="1428571"/>
          </a:xfrm>
          <a:prstGeom prst="rect">
            <a:avLst/>
          </a:prstGeom>
        </p:spPr>
      </p:pic>
    </p:spTree>
    <p:extLst>
      <p:ext uri="{BB962C8B-B14F-4D97-AF65-F5344CB8AC3E}">
        <p14:creationId xmlns:p14="http://schemas.microsoft.com/office/powerpoint/2010/main" val="167045481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Creating a Maven plugin using Java </a:t>
            </a:r>
            <a:endParaRPr lang="zh-TW" altLang="en-US" dirty="0"/>
          </a:p>
        </p:txBody>
      </p:sp>
      <p:sp>
        <p:nvSpPr>
          <p:cNvPr id="3" name="內容版面配置區 2"/>
          <p:cNvSpPr>
            <a:spLocks noGrp="1"/>
          </p:cNvSpPr>
          <p:nvPr>
            <p:ph idx="1"/>
          </p:nvPr>
        </p:nvSpPr>
        <p:spPr/>
        <p:txBody>
          <a:bodyPr>
            <a:normAutofit fontScale="85000" lnSpcReduction="10000"/>
          </a:bodyPr>
          <a:lstStyle/>
          <a:p>
            <a:r>
              <a:rPr lang="en-US" altLang="zh-TW" dirty="0" smtClean="0"/>
              <a:t>we </a:t>
            </a:r>
            <a:r>
              <a:rPr lang="en-US" altLang="zh-TW" dirty="0"/>
              <a:t>will create a MOJO (Maven plain Old Java Object), build it, include it </a:t>
            </a:r>
            <a:r>
              <a:rPr lang="en-US" altLang="zh-TW" dirty="0" smtClean="0"/>
              <a:t>in another </a:t>
            </a:r>
            <a:r>
              <a:rPr lang="en-US" altLang="zh-TW" dirty="0"/>
              <a:t>project, and execute it from the command line. </a:t>
            </a:r>
            <a:endParaRPr lang="en-US" altLang="zh-TW" dirty="0" smtClean="0"/>
          </a:p>
          <a:p>
            <a:r>
              <a:rPr lang="en-US" altLang="zh-TW" dirty="0"/>
              <a:t>Start your console and execute the following command</a:t>
            </a:r>
            <a:r>
              <a:rPr lang="en-US" altLang="zh-TW" dirty="0" smtClean="0"/>
              <a:t>:</a:t>
            </a:r>
          </a:p>
          <a:p>
            <a:pPr lvl="1"/>
            <a:r>
              <a:rPr lang="en-US" altLang="zh-TW" b="1" dirty="0" smtClean="0"/>
              <a:t>$ </a:t>
            </a:r>
            <a:r>
              <a:rPr lang="en-US" altLang="zh-TW" b="1" dirty="0" err="1"/>
              <a:t>mvn</a:t>
            </a:r>
            <a:r>
              <a:rPr lang="en-US" altLang="zh-TW" b="1" dirty="0"/>
              <a:t> </a:t>
            </a:r>
            <a:r>
              <a:rPr lang="en-US" altLang="zh-TW" b="1" dirty="0" err="1"/>
              <a:t>archetype:generate</a:t>
            </a:r>
            <a:r>
              <a:rPr lang="en-US" altLang="zh-TW" b="1" dirty="0"/>
              <a:t> -</a:t>
            </a:r>
            <a:r>
              <a:rPr lang="en-US" altLang="zh-TW" b="1" dirty="0" err="1"/>
              <a:t>DgroupId</a:t>
            </a:r>
            <a:r>
              <a:rPr lang="en-US" altLang="zh-TW" b="1" dirty="0"/>
              <a:t>=</a:t>
            </a:r>
            <a:r>
              <a:rPr lang="en-US" altLang="zh-TW" b="1" dirty="0" err="1"/>
              <a:t>net.srirangan.packt.maven</a:t>
            </a:r>
            <a:r>
              <a:rPr lang="en-US" altLang="zh-TW" b="1" dirty="0"/>
              <a:t/>
            </a:r>
            <a:br>
              <a:rPr lang="en-US" altLang="zh-TW" b="1" dirty="0"/>
            </a:br>
            <a:r>
              <a:rPr lang="en-US" altLang="zh-TW" b="1" dirty="0"/>
              <a:t>-</a:t>
            </a:r>
            <a:r>
              <a:rPr lang="en-US" altLang="zh-TW" b="1" dirty="0" err="1"/>
              <a:t>DartifactId</a:t>
            </a:r>
            <a:r>
              <a:rPr lang="en-US" altLang="zh-TW" b="1" dirty="0"/>
              <a:t>=maven-plug101-plugin -</a:t>
            </a:r>
            <a:r>
              <a:rPr lang="en-US" altLang="zh-TW" b="1" dirty="0" err="1"/>
              <a:t>DarchetypeGroupId</a:t>
            </a:r>
            <a:r>
              <a:rPr lang="en-US" altLang="zh-TW" b="1" dirty="0"/>
              <a:t>=</a:t>
            </a:r>
            <a:r>
              <a:rPr lang="en-US" altLang="zh-TW" b="1" dirty="0" err="1"/>
              <a:t>org.apache</a:t>
            </a:r>
            <a:r>
              <a:rPr lang="en-US" altLang="zh-TW" b="1" dirty="0"/>
              <a:t>.</a:t>
            </a:r>
            <a:br>
              <a:rPr lang="en-US" altLang="zh-TW" b="1" dirty="0"/>
            </a:br>
            <a:r>
              <a:rPr lang="en-US" altLang="zh-TW" b="1" dirty="0" err="1"/>
              <a:t>maven.archetypes</a:t>
            </a:r>
            <a:r>
              <a:rPr lang="en-US" altLang="zh-TW" b="1" dirty="0"/>
              <a:t> -</a:t>
            </a:r>
            <a:r>
              <a:rPr lang="en-US" altLang="zh-TW" b="1" dirty="0" err="1" smtClean="0"/>
              <a:t>DarchetypeArtifactId</a:t>
            </a:r>
            <a:r>
              <a:rPr lang="en-US" altLang="zh-TW" b="1" dirty="0" smtClean="0"/>
              <a:t>=</a:t>
            </a:r>
            <a:r>
              <a:rPr lang="en-US" altLang="zh-TW" b="1" dirty="0" smtClean="0">
                <a:solidFill>
                  <a:srgbClr val="FF0000"/>
                </a:solidFill>
              </a:rPr>
              <a:t>maven-archetype-mojo</a:t>
            </a:r>
          </a:p>
          <a:p>
            <a:pPr lvl="1"/>
            <a:r>
              <a:rPr lang="en-US" altLang="zh-TW" dirty="0"/>
              <a:t>using the</a:t>
            </a:r>
            <a:br>
              <a:rPr lang="en-US" altLang="zh-TW" dirty="0"/>
            </a:br>
            <a:r>
              <a:rPr lang="en-US" altLang="zh-TW" dirty="0"/>
              <a:t>maven-archetype-mojo archetype as your project template. </a:t>
            </a:r>
            <a:br>
              <a:rPr lang="en-US" altLang="zh-TW" dirty="0"/>
            </a:br>
            <a:endParaRPr lang="en-US" altLang="zh-TW" dirty="0"/>
          </a:p>
          <a:p>
            <a:r>
              <a:rPr lang="en-US" altLang="zh-TW" dirty="0" smtClean="0"/>
              <a:t>Now </a:t>
            </a:r>
            <a:r>
              <a:rPr lang="en-US" altLang="zh-TW" dirty="0"/>
              <a:t>build and install this project in your local repository with the following command</a:t>
            </a:r>
            <a:r>
              <a:rPr lang="en-US" altLang="zh-TW" dirty="0" smtClean="0"/>
              <a:t>:</a:t>
            </a:r>
          </a:p>
          <a:p>
            <a:pPr lvl="1"/>
            <a:r>
              <a:rPr lang="en-US" altLang="zh-TW" b="1" dirty="0" smtClean="0"/>
              <a:t>$ </a:t>
            </a:r>
            <a:r>
              <a:rPr lang="en-US" altLang="zh-TW" b="1" dirty="0" err="1"/>
              <a:t>mvn</a:t>
            </a:r>
            <a:r>
              <a:rPr lang="en-US" altLang="zh-TW" b="1" dirty="0"/>
              <a:t> clean </a:t>
            </a:r>
            <a:r>
              <a:rPr lang="en-US" altLang="zh-TW" b="1" dirty="0" smtClean="0"/>
              <a:t>install</a:t>
            </a:r>
          </a:p>
          <a:p>
            <a:endParaRPr lang="zh-TW" altLang="en-US" dirty="0"/>
          </a:p>
        </p:txBody>
      </p:sp>
    </p:spTree>
    <p:extLst>
      <p:ext uri="{BB962C8B-B14F-4D97-AF65-F5344CB8AC3E}">
        <p14:creationId xmlns:p14="http://schemas.microsoft.com/office/powerpoint/2010/main" val="89062355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smtClean="0"/>
              <a:t>POM</a:t>
            </a:r>
            <a:endParaRPr lang="zh-TW" altLang="en-US" dirty="0"/>
          </a:p>
        </p:txBody>
      </p:sp>
      <p:pic>
        <p:nvPicPr>
          <p:cNvPr id="4" name="圖片 3"/>
          <p:cNvPicPr>
            <a:picLocks noChangeAspect="1"/>
          </p:cNvPicPr>
          <p:nvPr/>
        </p:nvPicPr>
        <p:blipFill>
          <a:blip r:embed="rId2"/>
          <a:stretch>
            <a:fillRect/>
          </a:stretch>
        </p:blipFill>
        <p:spPr>
          <a:xfrm>
            <a:off x="1904865" y="2229430"/>
            <a:ext cx="4752381" cy="4181762"/>
          </a:xfrm>
          <a:prstGeom prst="rect">
            <a:avLst/>
          </a:prstGeom>
        </p:spPr>
      </p:pic>
      <p:sp>
        <p:nvSpPr>
          <p:cNvPr id="5" name="矩形 4"/>
          <p:cNvSpPr/>
          <p:nvPr/>
        </p:nvSpPr>
        <p:spPr>
          <a:xfrm>
            <a:off x="2473036" y="4384964"/>
            <a:ext cx="3719946" cy="2182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575493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70000" lnSpcReduction="20000"/>
          </a:bodyPr>
          <a:lstStyle/>
          <a:p>
            <a:r>
              <a:rPr lang="en-US" altLang="zh-TW" dirty="0"/>
              <a:t>Open the </a:t>
            </a:r>
            <a:r>
              <a:rPr lang="en-US" altLang="zh-TW" dirty="0" err="1"/>
              <a:t>MyMojo.java</a:t>
            </a:r>
            <a:r>
              <a:rPr lang="en-US" altLang="zh-TW" dirty="0"/>
              <a:t> </a:t>
            </a:r>
            <a:r>
              <a:rPr lang="en-US" altLang="zh-TW" dirty="0" err="1"/>
              <a:t>fle</a:t>
            </a:r>
            <a:r>
              <a:rPr lang="en-US" altLang="zh-TW" dirty="0"/>
              <a:t> for editing. </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smtClean="0"/>
          </a:p>
          <a:p>
            <a:r>
              <a:rPr lang="en-US" altLang="zh-TW" dirty="0" smtClean="0"/>
              <a:t>The </a:t>
            </a:r>
            <a:r>
              <a:rPr lang="en-US" altLang="zh-TW" dirty="0" err="1"/>
              <a:t>MyMojo</a:t>
            </a:r>
            <a:r>
              <a:rPr lang="en-US" altLang="zh-TW" dirty="0"/>
              <a:t> class extends </a:t>
            </a:r>
            <a:r>
              <a:rPr lang="en-US" altLang="zh-TW" dirty="0" err="1"/>
              <a:t>org.apache.maven.plugin.AbstractMojo</a:t>
            </a:r>
            <a:r>
              <a:rPr lang="en-US" altLang="zh-TW" dirty="0"/>
              <a:t>. </a:t>
            </a:r>
            <a:endParaRPr lang="en-US" altLang="zh-TW" dirty="0" smtClean="0"/>
          </a:p>
          <a:p>
            <a:r>
              <a:rPr lang="en-US" altLang="zh-TW" dirty="0" smtClean="0"/>
              <a:t>You </a:t>
            </a:r>
            <a:r>
              <a:rPr lang="en-US" altLang="zh-TW" dirty="0"/>
              <a:t>are required to implement the execute() method. </a:t>
            </a:r>
            <a:endParaRPr lang="en-US" altLang="zh-TW" dirty="0" smtClean="0"/>
          </a:p>
          <a:p>
            <a:r>
              <a:rPr lang="en-US" altLang="zh-TW" dirty="0" err="1" smtClean="0"/>
              <a:t>specifed</a:t>
            </a:r>
            <a:r>
              <a:rPr lang="en-US" altLang="zh-TW" dirty="0" smtClean="0"/>
              <a:t> </a:t>
            </a:r>
            <a:r>
              <a:rPr lang="en-US" altLang="zh-TW" dirty="0"/>
              <a:t>a custom goal </a:t>
            </a:r>
            <a:endParaRPr lang="en-US" altLang="zh-TW" dirty="0" smtClean="0"/>
          </a:p>
          <a:p>
            <a:pPr lvl="1"/>
            <a:r>
              <a:rPr lang="en-US" altLang="zh-TW" dirty="0" smtClean="0"/>
              <a:t>The </a:t>
            </a:r>
            <a:r>
              <a:rPr lang="en-US" altLang="zh-TW" dirty="0"/>
              <a:t>@goal annotation is used inside a comment which is different from</a:t>
            </a:r>
            <a:br>
              <a:rPr lang="en-US" altLang="zh-TW" dirty="0"/>
            </a:br>
            <a:r>
              <a:rPr lang="en-US" altLang="zh-TW" dirty="0"/>
              <a:t>typical annotation usage in Java 6. </a:t>
            </a:r>
            <a:br>
              <a:rPr lang="en-US" altLang="zh-TW" dirty="0"/>
            </a:br>
            <a:endParaRPr lang="zh-TW" altLang="en-US" dirty="0"/>
          </a:p>
        </p:txBody>
      </p:sp>
      <p:pic>
        <p:nvPicPr>
          <p:cNvPr id="5" name="圖片 4"/>
          <p:cNvPicPr>
            <a:picLocks noChangeAspect="1"/>
          </p:cNvPicPr>
          <p:nvPr/>
        </p:nvPicPr>
        <p:blipFill>
          <a:blip r:embed="rId2"/>
          <a:stretch>
            <a:fillRect/>
          </a:stretch>
        </p:blipFill>
        <p:spPr>
          <a:xfrm>
            <a:off x="1012127" y="2348915"/>
            <a:ext cx="5000000" cy="2180952"/>
          </a:xfrm>
          <a:prstGeom prst="rect">
            <a:avLst/>
          </a:prstGeom>
        </p:spPr>
      </p:pic>
      <p:sp>
        <p:nvSpPr>
          <p:cNvPr id="6" name="矩形 5"/>
          <p:cNvSpPr/>
          <p:nvPr/>
        </p:nvSpPr>
        <p:spPr>
          <a:xfrm>
            <a:off x="1340428" y="3106882"/>
            <a:ext cx="1641764" cy="3325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2223655" y="3669902"/>
            <a:ext cx="841663" cy="1851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058973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26D1EA-FE99-41F3-ABAA-49830D756B96}"/>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AB01DF31-A1AF-4B6C-B256-C4934FF0F67A}"/>
              </a:ext>
            </a:extLst>
          </p:cNvPr>
          <p:cNvSpPr>
            <a:spLocks noGrp="1"/>
          </p:cNvSpPr>
          <p:nvPr>
            <p:ph idx="1"/>
          </p:nvPr>
        </p:nvSpPr>
        <p:spPr/>
        <p:txBody>
          <a:bodyPr/>
          <a:lstStyle/>
          <a:p>
            <a:r>
              <a:rPr lang="en-US" altLang="zh-TW" dirty="0"/>
              <a:t>In the following example, We'll attach </a:t>
            </a:r>
            <a:r>
              <a:rPr lang="en-US" altLang="zh-TW" dirty="0" err="1"/>
              <a:t>maven-antrun-plugin:run</a:t>
            </a:r>
            <a:r>
              <a:rPr lang="en-US" altLang="zh-TW" dirty="0"/>
              <a:t> goal to the pre-clean, clean, and post-clean phases. </a:t>
            </a:r>
            <a:endParaRPr lang="zh-TW" altLang="en-US" dirty="0"/>
          </a:p>
        </p:txBody>
      </p:sp>
      <p:sp>
        <p:nvSpPr>
          <p:cNvPr id="4" name="Rectangle 1">
            <a:extLst>
              <a:ext uri="{FF2B5EF4-FFF2-40B4-BE49-F238E27FC236}">
                <a16:creationId xmlns:a16="http://schemas.microsoft.com/office/drawing/2014/main" id="{19868D4C-B9C5-43C6-8776-8EE03525E925}"/>
              </a:ext>
            </a:extLst>
          </p:cNvPr>
          <p:cNvSpPr>
            <a:spLocks noChangeArrowheads="1"/>
          </p:cNvSpPr>
          <p:nvPr/>
        </p:nvSpPr>
        <p:spPr bwMode="auto">
          <a:xfrm>
            <a:off x="779962" y="3300923"/>
            <a:ext cx="6979796" cy="301750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&lt;project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Courier New" panose="02070309020205020404" pitchFamily="49" charset="0"/>
              </a:rPr>
              <a:t>xmlns</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Courier New" panose="02070309020205020404" pitchFamily="49" charset="0"/>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Courier New" panose="02070309020205020404" pitchFamily="49" charset="0"/>
                <a:hlinkClick r:id="rId2"/>
              </a:rPr>
              <a:t>http://maven.apache.org/POM/4.0.0</a:t>
            </a:r>
            <a:endParaRPr kumimoji="0" lang="en-US" altLang="zh-TW" sz="1400" b="0" i="0" u="none" strike="noStrike" cap="none" normalizeH="0" baseline="0" dirty="0">
              <a:ln>
                <a:noFill/>
              </a:ln>
              <a:solidFill>
                <a:srgbClr val="008800"/>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Courier New" panose="02070309020205020404" pitchFamily="49" charset="0"/>
              </a:rPr>
              <a:t>xmlns:xsi</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Courier New" panose="02070309020205020404" pitchFamily="49" charset="0"/>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Courier New" panose="02070309020205020404" pitchFamily="49" charset="0"/>
                <a:hlinkClick r:id="rId3"/>
              </a:rPr>
              <a:t>http://www.w3.org/2001/XMLSchema-instance</a:t>
            </a:r>
            <a:endParaRPr kumimoji="0" lang="en-US" altLang="zh-TW" sz="1400" b="0" i="0" u="none" strike="noStrike" cap="none" normalizeH="0" baseline="0" dirty="0">
              <a:ln>
                <a:noFill/>
              </a:ln>
              <a:solidFill>
                <a:srgbClr val="008800"/>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Courier New" panose="02070309020205020404" pitchFamily="49" charset="0"/>
              </a:rPr>
              <a:t>xsi:schemaLocation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Courier New" panose="02070309020205020404" pitchFamily="49" charset="0"/>
              </a:rPr>
              <a:t>=</a:t>
            </a:r>
            <a:endParaRPr kumimoji="0" lang="en-US" altLang="zh-TW" sz="1400" b="0" i="0" u="none" strike="noStrike" cap="none" normalizeH="0" baseline="0" dirty="0">
              <a:ln>
                <a:noFill/>
              </a:ln>
              <a:solidFill>
                <a:srgbClr val="666600"/>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Courier New" panose="02070309020205020404" pitchFamily="49" charset="0"/>
              </a:rPr>
              <a:t>"http://maven.apache.org/POM/4.0.0 http://maven.apache.org/xsd/maven-4.0.0.xsd"</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&lt;modelVersion&gt;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4.0.0</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&lt;/modelVersion&gt;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&lt;groupId&gt;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com.companyname.projectgroup</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&lt;/groupId&gt;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&lt;artifactId&gt;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project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&lt;/artifactId&gt;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&lt;version&gt;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1.0</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&lt;/version&gt;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&lt;build&gt;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&lt;plugins&gt;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&lt;plugin&gt;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&lt;groupId&gt;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org.apache.maven.plugins</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&lt;/groupId&gt;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&lt;artifactId&gt;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maven-antrun-plugin</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&lt;/artifactId&gt;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&lt;version&gt;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1.1</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&lt;/version&gt;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658982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lnSpcReduction="20000"/>
          </a:bodyPr>
          <a:lstStyle/>
          <a:p>
            <a:r>
              <a:rPr lang="en-US" altLang="zh-TW" dirty="0"/>
              <a:t>modify the POM </a:t>
            </a:r>
            <a:r>
              <a:rPr lang="en-US" altLang="zh-TW" dirty="0" err="1"/>
              <a:t>fle</a:t>
            </a:r>
            <a:r>
              <a:rPr lang="en-US" altLang="zh-TW" dirty="0"/>
              <a:t> (</a:t>
            </a:r>
            <a:r>
              <a:rPr lang="en-US" altLang="zh-TW" dirty="0" err="1"/>
              <a:t>pom.xml</a:t>
            </a:r>
            <a:r>
              <a:rPr lang="en-US" altLang="zh-TW" dirty="0"/>
              <a:t>) to include this plugin: </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smtClean="0"/>
          </a:p>
          <a:p>
            <a:endParaRPr lang="en-US" altLang="zh-TW" dirty="0"/>
          </a:p>
          <a:p>
            <a:r>
              <a:rPr lang="en-US" altLang="zh-TW" dirty="0"/>
              <a:t>execute the plugin using the fully </a:t>
            </a:r>
            <a:r>
              <a:rPr lang="en-US" altLang="zh-TW" dirty="0" err="1"/>
              <a:t>qualifed</a:t>
            </a:r>
            <a:r>
              <a:rPr lang="en-US" altLang="zh-TW" dirty="0"/>
              <a:t> goal command:</a:t>
            </a:r>
          </a:p>
          <a:p>
            <a:pPr lvl="1"/>
            <a:r>
              <a:rPr lang="en-US" altLang="zh-TW" b="1" dirty="0"/>
              <a:t>$ </a:t>
            </a:r>
            <a:r>
              <a:rPr lang="en-US" altLang="zh-TW" b="1" dirty="0" err="1"/>
              <a:t>mvn</a:t>
            </a:r>
            <a:r>
              <a:rPr lang="en-US" altLang="zh-TW" b="1" dirty="0"/>
              <a:t> net.srirangan.packt.maven:maven-plug101-plugin:1.0-</a:t>
            </a:r>
            <a:br>
              <a:rPr lang="en-US" altLang="zh-TW" b="1" dirty="0"/>
            </a:br>
            <a:r>
              <a:rPr lang="en-US" altLang="zh-TW" b="1" dirty="0" err="1"/>
              <a:t>SNAPSHOT:</a:t>
            </a:r>
            <a:r>
              <a:rPr lang="en-US" altLang="zh-TW" b="1" dirty="0" err="1">
                <a:solidFill>
                  <a:srgbClr val="FF0000"/>
                </a:solidFill>
              </a:rPr>
              <a:t>helloworld</a:t>
            </a:r>
            <a:r>
              <a:rPr lang="en-US" altLang="zh-TW" dirty="0"/>
              <a:t> </a:t>
            </a:r>
            <a:endParaRPr lang="zh-TW" altLang="en-US" dirty="0"/>
          </a:p>
        </p:txBody>
      </p:sp>
      <p:pic>
        <p:nvPicPr>
          <p:cNvPr id="4" name="圖片 3"/>
          <p:cNvPicPr>
            <a:picLocks noChangeAspect="1"/>
          </p:cNvPicPr>
          <p:nvPr/>
        </p:nvPicPr>
        <p:blipFill>
          <a:blip r:embed="rId2"/>
          <a:stretch>
            <a:fillRect/>
          </a:stretch>
        </p:blipFill>
        <p:spPr>
          <a:xfrm>
            <a:off x="2181524" y="2362333"/>
            <a:ext cx="4780952" cy="2133333"/>
          </a:xfrm>
          <a:prstGeom prst="rect">
            <a:avLst/>
          </a:prstGeom>
        </p:spPr>
      </p:pic>
    </p:spTree>
    <p:extLst>
      <p:ext uri="{BB962C8B-B14F-4D97-AF65-F5344CB8AC3E}">
        <p14:creationId xmlns:p14="http://schemas.microsoft.com/office/powerpoint/2010/main" val="258672591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628650" y="1825625"/>
            <a:ext cx="7886700" cy="2309957"/>
          </a:xfrm>
        </p:spPr>
        <p:txBody>
          <a:bodyPr>
            <a:normAutofit/>
          </a:bodyPr>
          <a:lstStyle/>
          <a:p>
            <a:r>
              <a:rPr lang="en-US" altLang="zh-TW" dirty="0"/>
              <a:t>The following fragment of a </a:t>
            </a:r>
            <a:r>
              <a:rPr lang="en-US" altLang="zh-TW" dirty="0" err="1"/>
              <a:t>pom.xml</a:t>
            </a:r>
            <a:r>
              <a:rPr lang="en-US" altLang="zh-TW" dirty="0"/>
              <a:t> file shows how to attach the "howdy-world" goal to the "validate" lifecycle phase. </a:t>
            </a:r>
            <a:endParaRPr lang="en-US" altLang="zh-TW" dirty="0" smtClean="0"/>
          </a:p>
        </p:txBody>
      </p:sp>
      <p:pic>
        <p:nvPicPr>
          <p:cNvPr id="4" name="圖片 3"/>
          <p:cNvPicPr>
            <a:picLocks noChangeAspect="1"/>
          </p:cNvPicPr>
          <p:nvPr/>
        </p:nvPicPr>
        <p:blipFill>
          <a:blip r:embed="rId2"/>
          <a:stretch>
            <a:fillRect/>
          </a:stretch>
        </p:blipFill>
        <p:spPr>
          <a:xfrm>
            <a:off x="2041196" y="4270518"/>
            <a:ext cx="3980952" cy="2057143"/>
          </a:xfrm>
          <a:prstGeom prst="rect">
            <a:avLst/>
          </a:prstGeom>
        </p:spPr>
      </p:pic>
    </p:spTree>
    <p:extLst>
      <p:ext uri="{BB962C8B-B14F-4D97-AF65-F5344CB8AC3E}">
        <p14:creationId xmlns:p14="http://schemas.microsoft.com/office/powerpoint/2010/main" val="82284795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58792736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Solving Dependency Conflicts in </a:t>
            </a:r>
            <a:r>
              <a:rPr lang="en-US" altLang="zh-TW" b="1" dirty="0" smtClean="0"/>
              <a:t>Maven</a:t>
            </a:r>
            <a:endParaRPr lang="zh-TW" altLang="en-US" dirty="0"/>
          </a:p>
        </p:txBody>
      </p:sp>
      <p:sp>
        <p:nvSpPr>
          <p:cNvPr id="3" name="內容版面配置區 2"/>
          <p:cNvSpPr>
            <a:spLocks noGrp="1"/>
          </p:cNvSpPr>
          <p:nvPr>
            <p:ph idx="1"/>
          </p:nvPr>
        </p:nvSpPr>
        <p:spPr>
          <a:xfrm>
            <a:off x="628650" y="1825625"/>
            <a:ext cx="7886700" cy="2868344"/>
          </a:xfrm>
        </p:spPr>
        <p:txBody>
          <a:bodyPr>
            <a:normAutofit fontScale="92500" lnSpcReduction="10000"/>
          </a:bodyPr>
          <a:lstStyle/>
          <a:p>
            <a:r>
              <a:rPr lang="en-US" altLang="zh-TW" dirty="0" smtClean="0"/>
              <a:t>how </a:t>
            </a:r>
            <a:r>
              <a:rPr lang="en-US" altLang="zh-TW" dirty="0"/>
              <a:t>the dependency mechanism works.</a:t>
            </a:r>
          </a:p>
          <a:p>
            <a:pPr lvl="1"/>
            <a:r>
              <a:rPr lang="en-US" altLang="zh-TW" dirty="0"/>
              <a:t>First and foremost, the library’s version whose node is nearest to the root (project </a:t>
            </a:r>
            <a:r>
              <a:rPr lang="en-US" altLang="zh-TW" b="1" dirty="0"/>
              <a:t>X</a:t>
            </a:r>
            <a:r>
              <a:rPr lang="en-US" altLang="zh-TW" dirty="0"/>
              <a:t>) in the dependency tree will be used. </a:t>
            </a:r>
            <a:endParaRPr lang="en-US" altLang="zh-TW" dirty="0" smtClean="0"/>
          </a:p>
          <a:p>
            <a:pPr lvl="1"/>
            <a:r>
              <a:rPr lang="en-US" altLang="zh-TW" dirty="0" smtClean="0"/>
              <a:t>if </a:t>
            </a:r>
            <a:r>
              <a:rPr lang="en-US" altLang="zh-TW" dirty="0"/>
              <a:t>there are several versions of the same </a:t>
            </a:r>
            <a:r>
              <a:rPr lang="en-US" altLang="zh-TW" dirty="0" smtClean="0"/>
              <a:t>library </a:t>
            </a:r>
            <a:r>
              <a:rPr lang="en-US" altLang="zh-TW" dirty="0"/>
              <a:t>on the same level in the </a:t>
            </a:r>
            <a:r>
              <a:rPr lang="en-US" altLang="zh-TW" dirty="0" smtClean="0"/>
              <a:t>tree, the </a:t>
            </a:r>
            <a:r>
              <a:rPr lang="en-US" altLang="zh-TW" dirty="0"/>
              <a:t>first library version found is used. This means that the choice of library versions depends on the dependency order inside the POM file, where those dependencies declared first will be chosen first.</a:t>
            </a:r>
          </a:p>
          <a:p>
            <a:endParaRPr lang="zh-TW" altLang="en-US" dirty="0"/>
          </a:p>
        </p:txBody>
      </p:sp>
      <p:pic>
        <p:nvPicPr>
          <p:cNvPr id="1028" name="Picture 4" descr="Image 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503" y="4458902"/>
            <a:ext cx="2583006" cy="2326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01639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628650" y="1825625"/>
            <a:ext cx="7886700" cy="2506230"/>
          </a:xfrm>
        </p:spPr>
        <p:txBody>
          <a:bodyPr>
            <a:normAutofit fontScale="92500" lnSpcReduction="10000"/>
          </a:bodyPr>
          <a:lstStyle/>
          <a:p>
            <a:r>
              <a:rPr lang="en-US" altLang="zh-TW" b="1" dirty="0"/>
              <a:t>How to Solve the Conflict</a:t>
            </a:r>
          </a:p>
          <a:p>
            <a:pPr lvl="1"/>
            <a:r>
              <a:rPr lang="en-US" altLang="zh-TW" dirty="0" smtClean="0"/>
              <a:t>The </a:t>
            </a:r>
            <a:r>
              <a:rPr lang="en-US" altLang="zh-TW" dirty="0"/>
              <a:t>first and easiest solution is to import library </a:t>
            </a:r>
            <a:r>
              <a:rPr lang="en-US" altLang="zh-TW" b="1" dirty="0"/>
              <a:t>G</a:t>
            </a:r>
            <a:r>
              <a:rPr lang="en-US" altLang="zh-TW" dirty="0"/>
              <a:t> before library </a:t>
            </a:r>
            <a:r>
              <a:rPr lang="en-US" altLang="zh-TW" b="1" dirty="0"/>
              <a:t>Y</a:t>
            </a:r>
            <a:r>
              <a:rPr lang="en-US" altLang="zh-TW" dirty="0"/>
              <a:t> inside </a:t>
            </a:r>
            <a:r>
              <a:rPr lang="en-US" altLang="zh-TW" b="1" dirty="0"/>
              <a:t>X</a:t>
            </a:r>
            <a:r>
              <a:rPr lang="en-US" altLang="zh-TW" dirty="0"/>
              <a:t>'s POM file; </a:t>
            </a:r>
            <a:endParaRPr lang="en-US" altLang="zh-TW" dirty="0" smtClean="0"/>
          </a:p>
          <a:p>
            <a:pPr lvl="1"/>
            <a:r>
              <a:rPr lang="en-US" altLang="zh-TW" dirty="0" smtClean="0"/>
              <a:t>However</a:t>
            </a:r>
            <a:r>
              <a:rPr lang="en-US" altLang="zh-TW" dirty="0"/>
              <a:t>, a neater solution would be to import the last version of </a:t>
            </a:r>
            <a:r>
              <a:rPr lang="en-US" altLang="zh-TW" b="1" dirty="0"/>
              <a:t>Z (2.0)</a:t>
            </a:r>
            <a:r>
              <a:rPr lang="en-US" altLang="zh-TW" dirty="0"/>
              <a:t> as a direct dependency of </a:t>
            </a:r>
            <a:r>
              <a:rPr lang="en-US" altLang="zh-TW" b="1" dirty="0" smtClean="0"/>
              <a:t>X</a:t>
            </a:r>
            <a:endParaRPr lang="en-US" altLang="zh-TW" dirty="0"/>
          </a:p>
          <a:p>
            <a:pPr lvl="2"/>
            <a:r>
              <a:rPr lang="en-US" altLang="zh-TW" dirty="0" smtClean="0"/>
              <a:t>if </a:t>
            </a:r>
            <a:r>
              <a:rPr lang="en-US" altLang="zh-TW" dirty="0"/>
              <a:t>library </a:t>
            </a:r>
            <a:r>
              <a:rPr lang="en-US" altLang="zh-TW" b="1" dirty="0"/>
              <a:t>Z</a:t>
            </a:r>
            <a:r>
              <a:rPr lang="en-US" altLang="zh-TW" dirty="0"/>
              <a:t> supports backward compatibility (as library </a:t>
            </a:r>
            <a:r>
              <a:rPr lang="en-US" altLang="zh-TW" b="1" dirty="0"/>
              <a:t>Y</a:t>
            </a:r>
            <a:r>
              <a:rPr lang="en-US" altLang="zh-TW" dirty="0"/>
              <a:t> uses </a:t>
            </a:r>
            <a:r>
              <a:rPr lang="en-US" altLang="zh-TW" b="1" dirty="0"/>
              <a:t>v1.0 of Z</a:t>
            </a:r>
            <a:r>
              <a:rPr lang="en-US" altLang="zh-TW" dirty="0"/>
              <a:t>). </a:t>
            </a:r>
            <a:endParaRPr lang="en-US" altLang="zh-TW" dirty="0" smtClean="0"/>
          </a:p>
          <a:p>
            <a:pPr lvl="2"/>
            <a:r>
              <a:rPr lang="en-US" altLang="zh-TW" dirty="0" smtClean="0"/>
              <a:t>Tests </a:t>
            </a:r>
            <a:r>
              <a:rPr lang="en-US" altLang="zh-TW" dirty="0"/>
              <a:t>are needed to increase reliability in this case</a:t>
            </a:r>
          </a:p>
          <a:p>
            <a:endParaRPr lang="zh-TW" altLang="en-US" dirty="0"/>
          </a:p>
        </p:txBody>
      </p:sp>
      <p:pic>
        <p:nvPicPr>
          <p:cNvPr id="4" name="Picture 2" descr="Image 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6194" y="4331855"/>
            <a:ext cx="3003261" cy="2344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16643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628650" y="1825625"/>
            <a:ext cx="7886700" cy="2977284"/>
          </a:xfrm>
        </p:spPr>
        <p:txBody>
          <a:bodyPr>
            <a:normAutofit fontScale="92500" lnSpcReduction="20000"/>
          </a:bodyPr>
          <a:lstStyle/>
          <a:p>
            <a:r>
              <a:rPr lang="en-US" altLang="zh-TW" b="1" dirty="0"/>
              <a:t>How Can I Discover Conflicts Faster</a:t>
            </a:r>
            <a:r>
              <a:rPr lang="en-US" altLang="zh-TW" b="1" dirty="0" smtClean="0"/>
              <a:t>?</a:t>
            </a:r>
          </a:p>
          <a:p>
            <a:pPr lvl="1"/>
            <a:r>
              <a:rPr lang="en-US" altLang="zh-TW" b="1" dirty="0" smtClean="0"/>
              <a:t>add enforcer plugin in </a:t>
            </a:r>
            <a:r>
              <a:rPr lang="en-US" altLang="zh-TW" b="1" dirty="0" err="1" smtClean="0"/>
              <a:t>pom.xml</a:t>
            </a:r>
            <a:endParaRPr lang="en-US" altLang="zh-TW" b="1" dirty="0" smtClean="0"/>
          </a:p>
          <a:p>
            <a:pPr lvl="1"/>
            <a:r>
              <a:rPr lang="en-US" altLang="zh-TW" sz="1200" b="1" dirty="0"/>
              <a:t>&lt;plugins&gt;</a:t>
            </a:r>
          </a:p>
          <a:p>
            <a:pPr lvl="1"/>
            <a:r>
              <a:rPr lang="en-US" altLang="zh-TW" sz="1200" b="1" dirty="0"/>
              <a:t>    &lt;plugin&gt;</a:t>
            </a:r>
          </a:p>
          <a:p>
            <a:pPr lvl="1"/>
            <a:r>
              <a:rPr lang="en-US" altLang="zh-TW" sz="1200" b="1" dirty="0"/>
              <a:t>        &lt;</a:t>
            </a:r>
            <a:r>
              <a:rPr lang="en-US" altLang="zh-TW" sz="1200" b="1" dirty="0" err="1"/>
              <a:t>groupId</a:t>
            </a:r>
            <a:r>
              <a:rPr lang="en-US" altLang="zh-TW" sz="1200" b="1" dirty="0"/>
              <a:t>&gt;</a:t>
            </a:r>
            <a:r>
              <a:rPr lang="en-US" altLang="zh-TW" sz="1200" b="1" dirty="0" err="1"/>
              <a:t>org.apache.maven.plugins</a:t>
            </a:r>
            <a:r>
              <a:rPr lang="en-US" altLang="zh-TW" sz="1200" b="1" dirty="0"/>
              <a:t>&lt;/</a:t>
            </a:r>
            <a:r>
              <a:rPr lang="en-US" altLang="zh-TW" sz="1200" b="1" dirty="0" err="1"/>
              <a:t>groupId</a:t>
            </a:r>
            <a:r>
              <a:rPr lang="en-US" altLang="zh-TW" sz="1200" b="1" dirty="0"/>
              <a:t>&gt;</a:t>
            </a:r>
          </a:p>
          <a:p>
            <a:pPr lvl="1"/>
            <a:r>
              <a:rPr lang="en-US" altLang="zh-TW" sz="1200" b="1" dirty="0"/>
              <a:t>        &lt;</a:t>
            </a:r>
            <a:r>
              <a:rPr lang="en-US" altLang="zh-TW" sz="1200" b="1" dirty="0" err="1"/>
              <a:t>artifactId</a:t>
            </a:r>
            <a:r>
              <a:rPr lang="en-US" altLang="zh-TW" sz="1200" b="1" dirty="0"/>
              <a:t>&gt;maven-enforcer-plugin&lt;/</a:t>
            </a:r>
            <a:r>
              <a:rPr lang="en-US" altLang="zh-TW" sz="1200" b="1" dirty="0" err="1"/>
              <a:t>artifactId</a:t>
            </a:r>
            <a:r>
              <a:rPr lang="en-US" altLang="zh-TW" sz="1200" b="1" dirty="0"/>
              <a:t>&gt;</a:t>
            </a:r>
          </a:p>
          <a:p>
            <a:pPr lvl="1"/>
            <a:r>
              <a:rPr lang="en-US" altLang="zh-TW" sz="1200" b="1" dirty="0"/>
              <a:t>        &lt;version&gt;1.4.1&lt;/version&gt;</a:t>
            </a:r>
          </a:p>
          <a:p>
            <a:pPr lvl="1"/>
            <a:r>
              <a:rPr lang="en-US" altLang="zh-TW" sz="1200" b="1" dirty="0"/>
              <a:t>        &lt;configuration&gt;</a:t>
            </a:r>
          </a:p>
          <a:p>
            <a:pPr lvl="1"/>
            <a:r>
              <a:rPr lang="en-US" altLang="zh-TW" sz="1200" b="1" dirty="0"/>
              <a:t>            &lt;rules&gt;&lt;</a:t>
            </a:r>
            <a:r>
              <a:rPr lang="en-US" altLang="zh-TW" sz="1200" b="1" dirty="0" err="1"/>
              <a:t>dependencyConvergence</a:t>
            </a:r>
            <a:r>
              <a:rPr lang="en-US" altLang="zh-TW" sz="1200" b="1" dirty="0"/>
              <a:t>/&gt;&lt;/rules&gt;</a:t>
            </a:r>
          </a:p>
          <a:p>
            <a:pPr lvl="1"/>
            <a:r>
              <a:rPr lang="en-US" altLang="zh-TW" sz="1200" b="1" dirty="0"/>
              <a:t>        &lt;/configuration&gt;</a:t>
            </a:r>
          </a:p>
          <a:p>
            <a:pPr lvl="1"/>
            <a:r>
              <a:rPr lang="en-US" altLang="zh-TW" sz="1200" b="1" dirty="0"/>
              <a:t>    &lt;/plugin&gt;</a:t>
            </a:r>
          </a:p>
          <a:p>
            <a:pPr lvl="1"/>
            <a:r>
              <a:rPr lang="en-US" altLang="zh-TW" sz="1200" b="1" dirty="0"/>
              <a:t>&lt;/plugins&gt;</a:t>
            </a:r>
            <a:endParaRPr lang="en-US" altLang="zh-TW" sz="1200" b="1" dirty="0"/>
          </a:p>
          <a:p>
            <a:pPr lvl="1"/>
            <a:r>
              <a:rPr lang="en-US" altLang="zh-TW" b="1" dirty="0" err="1" smtClean="0"/>
              <a:t>mvn</a:t>
            </a:r>
            <a:r>
              <a:rPr lang="en-US" altLang="zh-TW" b="1" dirty="0" smtClean="0"/>
              <a:t> </a:t>
            </a:r>
            <a:r>
              <a:rPr lang="en-US" altLang="zh-TW" b="1" dirty="0" err="1"/>
              <a:t>enforcer:enforce</a:t>
            </a:r>
            <a:endParaRPr lang="zh-TW" altLang="en-US" dirty="0"/>
          </a:p>
        </p:txBody>
      </p:sp>
      <p:pic>
        <p:nvPicPr>
          <p:cNvPr id="25" name="圖片 24"/>
          <p:cNvPicPr>
            <a:picLocks noChangeAspect="1"/>
          </p:cNvPicPr>
          <p:nvPr/>
        </p:nvPicPr>
        <p:blipFill>
          <a:blip r:embed="rId2"/>
          <a:stretch>
            <a:fillRect/>
          </a:stretch>
        </p:blipFill>
        <p:spPr>
          <a:xfrm>
            <a:off x="1188010" y="4623028"/>
            <a:ext cx="5859335" cy="1961494"/>
          </a:xfrm>
          <a:prstGeom prst="rect">
            <a:avLst/>
          </a:prstGeom>
        </p:spPr>
      </p:pic>
    </p:spTree>
    <p:extLst>
      <p:ext uri="{BB962C8B-B14F-4D97-AF65-F5344CB8AC3E}">
        <p14:creationId xmlns:p14="http://schemas.microsoft.com/office/powerpoint/2010/main" val="231581355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22039894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3DD5B2-B843-448C-A48B-C9CAFB63E849}"/>
              </a:ext>
            </a:extLst>
          </p:cNvPr>
          <p:cNvSpPr>
            <a:spLocks noGrp="1"/>
          </p:cNvSpPr>
          <p:nvPr>
            <p:ph type="title"/>
          </p:nvPr>
        </p:nvSpPr>
        <p:spPr/>
        <p:txBody>
          <a:bodyPr/>
          <a:lstStyle/>
          <a:p>
            <a:r>
              <a:rPr lang="en-US" altLang="zh-TW" dirty="0"/>
              <a:t>Reference</a:t>
            </a:r>
            <a:endParaRPr lang="zh-TW" altLang="en-US" dirty="0"/>
          </a:p>
        </p:txBody>
      </p:sp>
      <p:sp>
        <p:nvSpPr>
          <p:cNvPr id="3" name="內容版面配置區 2">
            <a:extLst>
              <a:ext uri="{FF2B5EF4-FFF2-40B4-BE49-F238E27FC236}">
                <a16:creationId xmlns:a16="http://schemas.microsoft.com/office/drawing/2014/main" id="{01239627-443B-4D86-9F22-B828A023C381}"/>
              </a:ext>
            </a:extLst>
          </p:cNvPr>
          <p:cNvSpPr>
            <a:spLocks noGrp="1"/>
          </p:cNvSpPr>
          <p:nvPr>
            <p:ph idx="1"/>
          </p:nvPr>
        </p:nvSpPr>
        <p:spPr/>
        <p:txBody>
          <a:bodyPr>
            <a:normAutofit/>
          </a:bodyPr>
          <a:lstStyle/>
          <a:p>
            <a:r>
              <a:rPr lang="en-US" altLang="zh-TW" dirty="0" err="1"/>
              <a:t>Mave</a:t>
            </a:r>
            <a:r>
              <a:rPr lang="zh-TW" altLang="en-US" dirty="0"/>
              <a:t>教學 </a:t>
            </a:r>
            <a:r>
              <a:rPr lang="en-US" altLang="zh-TW" dirty="0"/>
              <a:t>| Maven </a:t>
            </a:r>
            <a:r>
              <a:rPr lang="zh-TW" altLang="en-US" dirty="0"/>
              <a:t>初學者中文</a:t>
            </a:r>
            <a:r>
              <a:rPr lang="zh-TW" altLang="en-US" dirty="0" smtClean="0"/>
              <a:t>教程</a:t>
            </a:r>
            <a:endParaRPr lang="en-US" altLang="zh-TW" dirty="0" smtClean="0"/>
          </a:p>
          <a:p>
            <a:pPr lvl="1"/>
            <a:r>
              <a:rPr lang="en-US" altLang="zh-TW" dirty="0" smtClean="0"/>
              <a:t>https</a:t>
            </a:r>
            <a:r>
              <a:rPr lang="en-US" altLang="zh-TW" dirty="0"/>
              <a:t>://</a:t>
            </a:r>
            <a:r>
              <a:rPr lang="en-US" altLang="zh-TW" dirty="0" smtClean="0"/>
              <a:t>kentyeh.github.io/mavenStartup/index.html</a:t>
            </a:r>
          </a:p>
          <a:p>
            <a:r>
              <a:rPr lang="en-US" altLang="zh-TW" dirty="0" err="1"/>
              <a:t>Mave</a:t>
            </a:r>
            <a:r>
              <a:rPr lang="zh-TW" altLang="en-US" dirty="0"/>
              <a:t>教學</a:t>
            </a:r>
            <a:endParaRPr lang="en-US" altLang="zh-TW" dirty="0" smtClean="0"/>
          </a:p>
          <a:p>
            <a:pPr lvl="1"/>
            <a:r>
              <a:rPr lang="en-US" altLang="zh-TW" dirty="0"/>
              <a:t>http://</a:t>
            </a:r>
            <a:r>
              <a:rPr lang="en-US" altLang="zh-TW" dirty="0" err="1"/>
              <a:t>tw.gitbook.net</a:t>
            </a:r>
            <a:r>
              <a:rPr lang="en-US" altLang="zh-TW" dirty="0"/>
              <a:t>/maven/</a:t>
            </a:r>
            <a:r>
              <a:rPr lang="en-US" altLang="zh-TW" dirty="0" err="1"/>
              <a:t>index.html</a:t>
            </a:r>
            <a:endParaRPr lang="en-US" altLang="zh-TW" dirty="0"/>
          </a:p>
          <a:p>
            <a:r>
              <a:rPr lang="en-US" altLang="zh-TW" dirty="0" smtClean="0"/>
              <a:t>Maven tutorial</a:t>
            </a:r>
          </a:p>
          <a:p>
            <a:pPr lvl="1"/>
            <a:r>
              <a:rPr lang="en-US" altLang="zh-TW" dirty="0" smtClean="0"/>
              <a:t>https</a:t>
            </a:r>
            <a:r>
              <a:rPr lang="en-US" altLang="zh-TW" dirty="0"/>
              <a:t>://</a:t>
            </a:r>
            <a:r>
              <a:rPr lang="en-US" altLang="zh-TW" dirty="0" err="1" smtClean="0"/>
              <a:t>www.tutorialspoint.com</a:t>
            </a:r>
            <a:r>
              <a:rPr lang="en-US" altLang="zh-TW" dirty="0" smtClean="0"/>
              <a:t>/maven/</a:t>
            </a:r>
            <a:r>
              <a:rPr lang="en-US" altLang="zh-TW" dirty="0" err="1" smtClean="0"/>
              <a:t>index.htm</a:t>
            </a:r>
            <a:endParaRPr lang="en-US" altLang="zh-TW" dirty="0" smtClean="0"/>
          </a:p>
          <a:p>
            <a:r>
              <a:rPr lang="en-US" altLang="zh-TW" b="1"/>
              <a:t>Solving Dependency Conflicts in Maven</a:t>
            </a:r>
          </a:p>
          <a:p>
            <a:pPr lvl="1"/>
            <a:r>
              <a:rPr lang="en-US" altLang="zh-TW" smtClean="0"/>
              <a:t>https</a:t>
            </a:r>
            <a:r>
              <a:rPr lang="en-US" altLang="zh-TW" dirty="0"/>
              <a:t>://</a:t>
            </a:r>
            <a:r>
              <a:rPr lang="en-US" altLang="zh-TW" dirty="0" err="1"/>
              <a:t>dzone.com</a:t>
            </a:r>
            <a:r>
              <a:rPr lang="en-US" altLang="zh-TW" dirty="0"/>
              <a:t>/articles/solving-dependency-conflicts-in-maven</a:t>
            </a:r>
            <a:endParaRPr lang="zh-TW" altLang="en-US" dirty="0"/>
          </a:p>
        </p:txBody>
      </p:sp>
    </p:spTree>
    <p:extLst>
      <p:ext uri="{BB962C8B-B14F-4D97-AF65-F5344CB8AC3E}">
        <p14:creationId xmlns:p14="http://schemas.microsoft.com/office/powerpoint/2010/main" val="16788701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D98421-01A0-48E7-9312-A810F7126A82}"/>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467193B4-B464-4139-BF46-7148A62C7255}"/>
              </a:ext>
            </a:extLst>
          </p:cNvPr>
          <p:cNvSpPr>
            <a:spLocks noGrp="1"/>
          </p:cNvSpPr>
          <p:nvPr>
            <p:ph idx="1"/>
          </p:nvPr>
        </p:nvSpPr>
        <p:spPr/>
        <p:txBody>
          <a:bodyPr/>
          <a:lstStyle/>
          <a:p>
            <a:endParaRPr lang="zh-TW" altLang="en-US"/>
          </a:p>
        </p:txBody>
      </p:sp>
      <p:sp>
        <p:nvSpPr>
          <p:cNvPr id="4" name="Rectangle 1">
            <a:extLst>
              <a:ext uri="{FF2B5EF4-FFF2-40B4-BE49-F238E27FC236}">
                <a16:creationId xmlns:a16="http://schemas.microsoft.com/office/drawing/2014/main" id="{86D50546-3537-401B-9E8B-7FA5F554A90B}"/>
              </a:ext>
            </a:extLst>
          </p:cNvPr>
          <p:cNvSpPr>
            <a:spLocks noChangeArrowheads="1"/>
          </p:cNvSpPr>
          <p:nvPr/>
        </p:nvSpPr>
        <p:spPr bwMode="auto">
          <a:xfrm>
            <a:off x="1883740" y="1213210"/>
            <a:ext cx="5104889" cy="538738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&lt;executions&gt;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&lt;execution&gt;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&lt;id&gt;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id.pre-clean</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&lt;/id&gt;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&lt;phase&gt;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pre-clean</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&lt;/phase&gt;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&lt;goals&gt;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&lt;goal&gt;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run</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&lt;/goal&gt;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&lt;/goals&gt;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&lt;configuration&gt;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&lt;tasks&gt;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&lt;echo&gt;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pre-clean phase</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&lt;/echo&gt;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&lt;/tasks&gt;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&lt;/configuration&gt;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&lt;/execution&gt;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&lt;execution&gt;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&lt;id&gt;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id.clean</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&lt;/id&gt;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&lt;phase&gt;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clean</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&lt;/phase&gt;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&lt;goals&gt;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&lt;goal&gt;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run</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&lt;/goal&gt;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&lt;/goals&gt;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&lt;configuration&gt;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&lt;tasks&gt;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&lt;echo&gt;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clean phase</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&lt;/echo&gt;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&lt;/tasks&gt;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&lt;/configuration&gt;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&lt;/execution&gt;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chemeClr val="tx1"/>
                </a:solidFill>
                <a:effectLst/>
              </a:rPr>
              <a:t/>
            </a:r>
            <a:br>
              <a:rPr kumimoji="0" lang="zh-TW" altLang="zh-TW" sz="1400" b="0" i="0" u="none" strike="noStrike" cap="none" normalizeH="0" baseline="0" dirty="0">
                <a:ln>
                  <a:noFill/>
                </a:ln>
                <a:solidFill>
                  <a:schemeClr val="tx1"/>
                </a:solidFill>
                <a:effectLst/>
              </a:rPr>
            </a:b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936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6FC3C6-088D-49B8-8D37-403982168226}"/>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8B68B3BF-9406-4AD6-A127-882EF59677BF}"/>
              </a:ext>
            </a:extLst>
          </p:cNvPr>
          <p:cNvSpPr>
            <a:spLocks noGrp="1"/>
          </p:cNvSpPr>
          <p:nvPr>
            <p:ph idx="1"/>
          </p:nvPr>
        </p:nvSpPr>
        <p:spPr/>
        <p:txBody>
          <a:bodyPr/>
          <a:lstStyle/>
          <a:p>
            <a:endParaRPr lang="zh-TW" altLang="en-US"/>
          </a:p>
        </p:txBody>
      </p:sp>
      <p:sp>
        <p:nvSpPr>
          <p:cNvPr id="4" name="Rectangle 1">
            <a:extLst>
              <a:ext uri="{FF2B5EF4-FFF2-40B4-BE49-F238E27FC236}">
                <a16:creationId xmlns:a16="http://schemas.microsoft.com/office/drawing/2014/main" id="{243ADE10-3145-4386-9AB7-485013516A01}"/>
              </a:ext>
            </a:extLst>
          </p:cNvPr>
          <p:cNvSpPr>
            <a:spLocks noChangeArrowheads="1"/>
          </p:cNvSpPr>
          <p:nvPr/>
        </p:nvSpPr>
        <p:spPr bwMode="auto">
          <a:xfrm>
            <a:off x="2090057" y="2169375"/>
            <a:ext cx="4859383" cy="366383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&lt;execution&gt;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&lt;id&gt;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id.post-clean</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&lt;/id&gt;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&lt;phase&gt;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post-clean</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&lt;/phase&gt;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&lt;goals&gt;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&lt;goal&gt;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run</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&lt;/goal&gt;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&lt;/goals&gt;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&lt;configuration&gt;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&lt;tasks&gt;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&lt;echo&gt;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post-clean phase</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&lt;/echo&gt;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&lt;/tasks&gt;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&lt;/configuration&gt;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&lt;/execution&gt;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&lt;/executions&gt;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&lt;/plugin&gt;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&lt;/plugins&gt;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&lt;/build&gt;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&lt;/project&gt;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3000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1EA4EB-F114-4E96-BB53-2D595014609D}"/>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267EC1EB-C332-4335-B609-BBE6C8EC0046}"/>
              </a:ext>
            </a:extLst>
          </p:cNvPr>
          <p:cNvSpPr>
            <a:spLocks noGrp="1"/>
          </p:cNvSpPr>
          <p:nvPr>
            <p:ph idx="1"/>
          </p:nvPr>
        </p:nvSpPr>
        <p:spPr/>
        <p:txBody>
          <a:bodyPr/>
          <a:lstStyle/>
          <a:p>
            <a:r>
              <a:rPr lang="en-US" altLang="zh-TW" dirty="0" err="1"/>
              <a:t>mvn</a:t>
            </a:r>
            <a:r>
              <a:rPr lang="en-US" altLang="zh-TW" dirty="0"/>
              <a:t> post-clean</a:t>
            </a:r>
            <a:endParaRPr lang="zh-TW" altLang="en-US" dirty="0"/>
          </a:p>
        </p:txBody>
      </p:sp>
      <p:pic>
        <p:nvPicPr>
          <p:cNvPr id="4" name="圖片 3" descr="一張含有 螢幕擷取畫面 的圖片&#10;&#10;自動產生的描述">
            <a:extLst>
              <a:ext uri="{FF2B5EF4-FFF2-40B4-BE49-F238E27FC236}">
                <a16:creationId xmlns:a16="http://schemas.microsoft.com/office/drawing/2014/main" id="{B58D02C2-EE2C-44BD-83C1-51E6DE2537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538" y="2616590"/>
            <a:ext cx="7968812" cy="4135901"/>
          </a:xfrm>
          <a:prstGeom prst="rect">
            <a:avLst/>
          </a:prstGeom>
        </p:spPr>
      </p:pic>
      <p:sp>
        <p:nvSpPr>
          <p:cNvPr id="6" name="矩形 5">
            <a:extLst>
              <a:ext uri="{FF2B5EF4-FFF2-40B4-BE49-F238E27FC236}">
                <a16:creationId xmlns:a16="http://schemas.microsoft.com/office/drawing/2014/main" id="{E0A3933C-A6EF-4F08-8C7B-839BBD2AD8D4}"/>
              </a:ext>
            </a:extLst>
          </p:cNvPr>
          <p:cNvSpPr/>
          <p:nvPr/>
        </p:nvSpPr>
        <p:spPr>
          <a:xfrm>
            <a:off x="428352" y="2584939"/>
            <a:ext cx="2716061" cy="4365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7" name="矩形 6">
            <a:extLst>
              <a:ext uri="{FF2B5EF4-FFF2-40B4-BE49-F238E27FC236}">
                <a16:creationId xmlns:a16="http://schemas.microsoft.com/office/drawing/2014/main" id="{ACC3F4CD-9F57-4D56-9190-3CF2CDB7BED1}"/>
              </a:ext>
            </a:extLst>
          </p:cNvPr>
          <p:cNvSpPr/>
          <p:nvPr/>
        </p:nvSpPr>
        <p:spPr>
          <a:xfrm>
            <a:off x="428352" y="3916576"/>
            <a:ext cx="2716062" cy="4049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8" name="矩形 7">
            <a:extLst>
              <a:ext uri="{FF2B5EF4-FFF2-40B4-BE49-F238E27FC236}">
                <a16:creationId xmlns:a16="http://schemas.microsoft.com/office/drawing/2014/main" id="{482529BC-EE2F-4BD2-BB9B-68F35B2E001E}"/>
              </a:ext>
            </a:extLst>
          </p:cNvPr>
          <p:cNvSpPr/>
          <p:nvPr/>
        </p:nvSpPr>
        <p:spPr>
          <a:xfrm>
            <a:off x="428352" y="5015906"/>
            <a:ext cx="2716061" cy="4049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Tree>
    <p:extLst>
      <p:ext uri="{BB962C8B-B14F-4D97-AF65-F5344CB8AC3E}">
        <p14:creationId xmlns:p14="http://schemas.microsoft.com/office/powerpoint/2010/main" val="1184768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6E2428-ED47-402A-A2E6-201CCE3C0C87}"/>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E29C94C-AD3D-42BD-9D69-828A5780EE4F}"/>
              </a:ext>
            </a:extLst>
          </p:cNvPr>
          <p:cNvSpPr>
            <a:spLocks noGrp="1"/>
          </p:cNvSpPr>
          <p:nvPr>
            <p:ph idx="1"/>
          </p:nvPr>
        </p:nvSpPr>
        <p:spPr/>
        <p:txBody>
          <a:bodyPr/>
          <a:lstStyle/>
          <a:p>
            <a:r>
              <a:rPr lang="en-US" altLang="zh-TW" dirty="0"/>
              <a:t>You can try tuning </a:t>
            </a:r>
            <a:r>
              <a:rPr lang="en-US" altLang="zh-TW" b="1" dirty="0" err="1"/>
              <a:t>mvn</a:t>
            </a:r>
            <a:r>
              <a:rPr lang="en-US" altLang="zh-TW" b="1" dirty="0"/>
              <a:t> clean</a:t>
            </a:r>
            <a:r>
              <a:rPr lang="en-US" altLang="zh-TW" dirty="0"/>
              <a:t> command, which will display </a:t>
            </a:r>
            <a:r>
              <a:rPr lang="en-US" altLang="zh-TW" b="1" dirty="0"/>
              <a:t>pre-clean</a:t>
            </a:r>
            <a:r>
              <a:rPr lang="en-US" altLang="zh-TW" dirty="0"/>
              <a:t> and clean. Nothing will be executed for </a:t>
            </a:r>
            <a:r>
              <a:rPr lang="en-US" altLang="zh-TW" b="1" dirty="0"/>
              <a:t>post-clean</a:t>
            </a:r>
            <a:r>
              <a:rPr lang="en-US" altLang="zh-TW" dirty="0"/>
              <a:t> phase.</a:t>
            </a:r>
            <a:endParaRPr lang="zh-TW" altLang="en-US" dirty="0"/>
          </a:p>
        </p:txBody>
      </p:sp>
      <p:pic>
        <p:nvPicPr>
          <p:cNvPr id="5" name="圖片 4" descr="一張含有 螢幕擷取畫面 的圖片&#10;&#10;自動產生的描述">
            <a:extLst>
              <a:ext uri="{FF2B5EF4-FFF2-40B4-BE49-F238E27FC236}">
                <a16:creationId xmlns:a16="http://schemas.microsoft.com/office/drawing/2014/main" id="{59B85CB9-7D76-48E7-80B5-DFD02B86C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153" y="3133205"/>
            <a:ext cx="6763694" cy="3724795"/>
          </a:xfrm>
          <a:prstGeom prst="rect">
            <a:avLst/>
          </a:prstGeom>
        </p:spPr>
      </p:pic>
      <p:sp>
        <p:nvSpPr>
          <p:cNvPr id="6" name="矩形 5">
            <a:extLst>
              <a:ext uri="{FF2B5EF4-FFF2-40B4-BE49-F238E27FC236}">
                <a16:creationId xmlns:a16="http://schemas.microsoft.com/office/drawing/2014/main" id="{EE094BB2-7952-4BBD-9762-41609999A403}"/>
              </a:ext>
            </a:extLst>
          </p:cNvPr>
          <p:cNvSpPr/>
          <p:nvPr/>
        </p:nvSpPr>
        <p:spPr>
          <a:xfrm>
            <a:off x="924740" y="4270047"/>
            <a:ext cx="2716061" cy="4365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7" name="矩形 6">
            <a:extLst>
              <a:ext uri="{FF2B5EF4-FFF2-40B4-BE49-F238E27FC236}">
                <a16:creationId xmlns:a16="http://schemas.microsoft.com/office/drawing/2014/main" id="{3A33EA3A-9319-4CC2-83DB-D3DDCF3C8D1F}"/>
              </a:ext>
            </a:extLst>
          </p:cNvPr>
          <p:cNvSpPr/>
          <p:nvPr/>
        </p:nvSpPr>
        <p:spPr>
          <a:xfrm>
            <a:off x="820238" y="5400701"/>
            <a:ext cx="2716061" cy="4365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Tree>
    <p:extLst>
      <p:ext uri="{BB962C8B-B14F-4D97-AF65-F5344CB8AC3E}">
        <p14:creationId xmlns:p14="http://schemas.microsoft.com/office/powerpoint/2010/main" val="1446478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en-US" altLang="zh-TW" dirty="0"/>
              <a:t>Apache Maven 3.6.3 (cecedd343002696d0abb50b32b541b8a6ba2883f)</a:t>
            </a:r>
          </a:p>
          <a:p>
            <a:r>
              <a:rPr lang="en-US" altLang="zh-TW" dirty="0"/>
              <a:t>Maven home: C:\Java\tools\apache-maven-3.6.3\bin\..</a:t>
            </a:r>
          </a:p>
          <a:p>
            <a:r>
              <a:rPr lang="en-US" altLang="zh-TW" dirty="0"/>
              <a:t>Java version: 1.8.0_172, vendor: Oracle Corporation, runtime: C:\Java\jdk1.8.0_172\jre</a:t>
            </a:r>
          </a:p>
          <a:p>
            <a:r>
              <a:rPr lang="en-US" altLang="zh-TW" dirty="0"/>
              <a:t>Default locale: </a:t>
            </a:r>
            <a:r>
              <a:rPr lang="en-US" altLang="zh-TW" dirty="0" err="1"/>
              <a:t>zh_TW</a:t>
            </a:r>
            <a:r>
              <a:rPr lang="en-US" altLang="zh-TW" dirty="0"/>
              <a:t>, platform encoding: MS950</a:t>
            </a:r>
          </a:p>
          <a:p>
            <a:r>
              <a:rPr lang="en-US" altLang="zh-TW" dirty="0"/>
              <a:t>OS name: "windows 10", version: "10.0", arch: "amd64", family: "windows"</a:t>
            </a:r>
            <a:endParaRPr lang="zh-TW" altLang="en-US" dirty="0"/>
          </a:p>
        </p:txBody>
      </p:sp>
    </p:spTree>
    <p:extLst>
      <p:ext uri="{BB962C8B-B14F-4D97-AF65-F5344CB8AC3E}">
        <p14:creationId xmlns:p14="http://schemas.microsoft.com/office/powerpoint/2010/main" val="4149154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5929B0-58A9-4174-8038-E9C2F1AD155B}"/>
              </a:ext>
            </a:extLst>
          </p:cNvPr>
          <p:cNvSpPr>
            <a:spLocks noGrp="1"/>
          </p:cNvSpPr>
          <p:nvPr>
            <p:ph type="title"/>
          </p:nvPr>
        </p:nvSpPr>
        <p:spPr/>
        <p:txBody>
          <a:bodyPr/>
          <a:lstStyle/>
          <a:p>
            <a:r>
              <a:rPr lang="en-US" altLang="zh-TW" dirty="0"/>
              <a:t>Default (or Build) Lifecycle</a:t>
            </a:r>
            <a:endParaRPr lang="zh-TW" altLang="en-US" dirty="0"/>
          </a:p>
        </p:txBody>
      </p:sp>
      <p:graphicFrame>
        <p:nvGraphicFramePr>
          <p:cNvPr id="5" name="內容版面配置區 4">
            <a:extLst>
              <a:ext uri="{FF2B5EF4-FFF2-40B4-BE49-F238E27FC236}">
                <a16:creationId xmlns:a16="http://schemas.microsoft.com/office/drawing/2014/main" id="{E3DA82C0-3FD5-47E9-B6B9-D7F5DE32AFA1}"/>
              </a:ext>
            </a:extLst>
          </p:cNvPr>
          <p:cNvGraphicFramePr>
            <a:graphicFrameLocks noGrp="1"/>
          </p:cNvGraphicFramePr>
          <p:nvPr>
            <p:ph idx="1"/>
            <p:extLst>
              <p:ext uri="{D42A27DB-BD31-4B8C-83A1-F6EECF244321}">
                <p14:modId xmlns:p14="http://schemas.microsoft.com/office/powerpoint/2010/main" val="1002537417"/>
              </p:ext>
            </p:extLst>
          </p:nvPr>
        </p:nvGraphicFramePr>
        <p:xfrm>
          <a:off x="836022" y="1825625"/>
          <a:ext cx="6753497" cy="4486311"/>
        </p:xfrm>
        <a:graphic>
          <a:graphicData uri="http://schemas.openxmlformats.org/drawingml/2006/table">
            <a:tbl>
              <a:tblPr/>
              <a:tblGrid>
                <a:gridCol w="977600">
                  <a:extLst>
                    <a:ext uri="{9D8B030D-6E8A-4147-A177-3AD203B41FA5}">
                      <a16:colId xmlns:a16="http://schemas.microsoft.com/office/drawing/2014/main" val="2643474580"/>
                    </a:ext>
                  </a:extLst>
                </a:gridCol>
                <a:gridCol w="5775897">
                  <a:extLst>
                    <a:ext uri="{9D8B030D-6E8A-4147-A177-3AD203B41FA5}">
                      <a16:colId xmlns:a16="http://schemas.microsoft.com/office/drawing/2014/main" val="3804828791"/>
                    </a:ext>
                  </a:extLst>
                </a:gridCol>
              </a:tblGrid>
              <a:tr h="261454">
                <a:tc>
                  <a:txBody>
                    <a:bodyPr/>
                    <a:lstStyle/>
                    <a:p>
                      <a:pPr fontAlgn="t"/>
                      <a:r>
                        <a:rPr lang="en-US" sz="1600">
                          <a:effectLst/>
                        </a:rPr>
                        <a:t>Sr.No.</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a:effectLst/>
                        </a:rPr>
                        <a:t>Lifecycle Phase &amp; Description</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224272828"/>
                  </a:ext>
                </a:extLst>
              </a:tr>
              <a:tr h="933763">
                <a:tc>
                  <a:txBody>
                    <a:bodyPr/>
                    <a:lstStyle/>
                    <a:p>
                      <a:pPr fontAlgn="t"/>
                      <a:r>
                        <a:rPr lang="en-US" altLang="zh-TW" sz="1600">
                          <a:effectLst/>
                        </a:rPr>
                        <a:t>1</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a:solidFill>
                            <a:srgbClr val="000000"/>
                          </a:solidFill>
                          <a:effectLst/>
                        </a:rPr>
                        <a:t>validate</a:t>
                      </a:r>
                      <a:endParaRPr lang="en-US" sz="1600">
                        <a:solidFill>
                          <a:srgbClr val="000000"/>
                        </a:solidFill>
                        <a:effectLst/>
                      </a:endParaRPr>
                    </a:p>
                    <a:p>
                      <a:pPr algn="just" fontAlgn="t"/>
                      <a:r>
                        <a:rPr lang="en-US" sz="1600">
                          <a:solidFill>
                            <a:srgbClr val="000000"/>
                          </a:solidFill>
                          <a:effectLst/>
                        </a:rPr>
                        <a:t>Validates whether project is correct and all necessary information is available to complete the build process.</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56818010"/>
                  </a:ext>
                </a:extLst>
              </a:tr>
              <a:tr h="597609">
                <a:tc>
                  <a:txBody>
                    <a:bodyPr/>
                    <a:lstStyle/>
                    <a:p>
                      <a:pPr fontAlgn="t"/>
                      <a:r>
                        <a:rPr lang="en-US" altLang="zh-TW" sz="1600">
                          <a:effectLst/>
                        </a:rPr>
                        <a:t>2</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a:solidFill>
                            <a:srgbClr val="000000"/>
                          </a:solidFill>
                          <a:effectLst/>
                        </a:rPr>
                        <a:t>initialize</a:t>
                      </a:r>
                      <a:endParaRPr lang="en-US" sz="1600">
                        <a:solidFill>
                          <a:srgbClr val="000000"/>
                        </a:solidFill>
                        <a:effectLst/>
                      </a:endParaRPr>
                    </a:p>
                    <a:p>
                      <a:pPr algn="just" fontAlgn="t"/>
                      <a:r>
                        <a:rPr lang="en-US" sz="1600">
                          <a:solidFill>
                            <a:srgbClr val="000000"/>
                          </a:solidFill>
                          <a:effectLst/>
                        </a:rPr>
                        <a:t>Initializes build state, for example set properties.</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59120946"/>
                  </a:ext>
                </a:extLst>
              </a:tr>
              <a:tr h="597609">
                <a:tc>
                  <a:txBody>
                    <a:bodyPr/>
                    <a:lstStyle/>
                    <a:p>
                      <a:pPr fontAlgn="t"/>
                      <a:r>
                        <a:rPr lang="en-US" altLang="zh-TW" sz="1600">
                          <a:effectLst/>
                        </a:rPr>
                        <a:t>3</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a:solidFill>
                            <a:srgbClr val="000000"/>
                          </a:solidFill>
                          <a:effectLst/>
                        </a:rPr>
                        <a:t>generate-sources</a:t>
                      </a:r>
                      <a:endParaRPr lang="en-US" sz="1600">
                        <a:solidFill>
                          <a:srgbClr val="000000"/>
                        </a:solidFill>
                        <a:effectLst/>
                      </a:endParaRPr>
                    </a:p>
                    <a:p>
                      <a:pPr algn="just" fontAlgn="t"/>
                      <a:r>
                        <a:rPr lang="en-US" sz="1600">
                          <a:solidFill>
                            <a:srgbClr val="000000"/>
                          </a:solidFill>
                          <a:effectLst/>
                        </a:rPr>
                        <a:t>Generate any source code to be included in compilation phase.</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42630801"/>
                  </a:ext>
                </a:extLst>
              </a:tr>
              <a:tr h="597609">
                <a:tc>
                  <a:txBody>
                    <a:bodyPr/>
                    <a:lstStyle/>
                    <a:p>
                      <a:pPr fontAlgn="t"/>
                      <a:r>
                        <a:rPr lang="en-US" altLang="zh-TW" sz="1600">
                          <a:effectLst/>
                        </a:rPr>
                        <a:t>4</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a:solidFill>
                            <a:srgbClr val="000000"/>
                          </a:solidFill>
                          <a:effectLst/>
                        </a:rPr>
                        <a:t>process-sources</a:t>
                      </a:r>
                      <a:endParaRPr lang="en-US" sz="1600">
                        <a:solidFill>
                          <a:srgbClr val="000000"/>
                        </a:solidFill>
                        <a:effectLst/>
                      </a:endParaRPr>
                    </a:p>
                    <a:p>
                      <a:pPr algn="just" fontAlgn="t"/>
                      <a:r>
                        <a:rPr lang="en-US" sz="1600">
                          <a:solidFill>
                            <a:srgbClr val="000000"/>
                          </a:solidFill>
                          <a:effectLst/>
                        </a:rPr>
                        <a:t>Process the source code, for example, filter any value.</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01269869"/>
                  </a:ext>
                </a:extLst>
              </a:tr>
              <a:tr h="597609">
                <a:tc>
                  <a:txBody>
                    <a:bodyPr/>
                    <a:lstStyle/>
                    <a:p>
                      <a:pPr fontAlgn="t"/>
                      <a:r>
                        <a:rPr lang="en-US" altLang="zh-TW" sz="1600">
                          <a:effectLst/>
                        </a:rPr>
                        <a:t>5</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a:solidFill>
                            <a:srgbClr val="000000"/>
                          </a:solidFill>
                          <a:effectLst/>
                        </a:rPr>
                        <a:t>generate-resources</a:t>
                      </a:r>
                      <a:endParaRPr lang="en-US" sz="1600">
                        <a:solidFill>
                          <a:srgbClr val="000000"/>
                        </a:solidFill>
                        <a:effectLst/>
                      </a:endParaRPr>
                    </a:p>
                    <a:p>
                      <a:pPr algn="just" fontAlgn="t"/>
                      <a:r>
                        <a:rPr lang="en-US" sz="1600">
                          <a:solidFill>
                            <a:srgbClr val="000000"/>
                          </a:solidFill>
                          <a:effectLst/>
                        </a:rPr>
                        <a:t>Generate resources to be included in the package.</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46002564"/>
                  </a:ext>
                </a:extLst>
              </a:tr>
              <a:tr h="765686">
                <a:tc>
                  <a:txBody>
                    <a:bodyPr/>
                    <a:lstStyle/>
                    <a:p>
                      <a:pPr fontAlgn="t"/>
                      <a:r>
                        <a:rPr lang="en-US" altLang="zh-TW" sz="1600">
                          <a:effectLst/>
                        </a:rPr>
                        <a:t>6</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process-resources</a:t>
                      </a:r>
                      <a:endParaRPr lang="en-US" sz="1600" dirty="0">
                        <a:solidFill>
                          <a:srgbClr val="000000"/>
                        </a:solidFill>
                        <a:effectLst/>
                      </a:endParaRPr>
                    </a:p>
                    <a:p>
                      <a:pPr algn="just" fontAlgn="t"/>
                      <a:r>
                        <a:rPr lang="en-US" sz="1600" dirty="0">
                          <a:solidFill>
                            <a:srgbClr val="000000"/>
                          </a:solidFill>
                          <a:effectLst/>
                        </a:rPr>
                        <a:t>Copy and process the resources into the destination directory, ready for packaging phase.</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58766343"/>
                  </a:ext>
                </a:extLst>
              </a:tr>
            </a:tbl>
          </a:graphicData>
        </a:graphic>
      </p:graphicFrame>
    </p:spTree>
    <p:extLst>
      <p:ext uri="{BB962C8B-B14F-4D97-AF65-F5344CB8AC3E}">
        <p14:creationId xmlns:p14="http://schemas.microsoft.com/office/powerpoint/2010/main" val="88220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10917D-4AF9-4DA5-862B-AD132E59AD88}"/>
              </a:ext>
            </a:extLst>
          </p:cNvPr>
          <p:cNvSpPr>
            <a:spLocks noGrp="1"/>
          </p:cNvSpPr>
          <p:nvPr>
            <p:ph type="title"/>
          </p:nvPr>
        </p:nvSpPr>
        <p:spPr/>
        <p:txBody>
          <a:bodyPr/>
          <a:lstStyle/>
          <a:p>
            <a:endParaRPr lang="zh-TW" altLang="en-US"/>
          </a:p>
        </p:txBody>
      </p:sp>
      <p:graphicFrame>
        <p:nvGraphicFramePr>
          <p:cNvPr id="4" name="內容版面配置區 3">
            <a:extLst>
              <a:ext uri="{FF2B5EF4-FFF2-40B4-BE49-F238E27FC236}">
                <a16:creationId xmlns:a16="http://schemas.microsoft.com/office/drawing/2014/main" id="{32A60D7B-BB2E-4AA7-835A-02FEB55C31BD}"/>
              </a:ext>
            </a:extLst>
          </p:cNvPr>
          <p:cNvGraphicFramePr>
            <a:graphicFrameLocks noGrp="1"/>
          </p:cNvGraphicFramePr>
          <p:nvPr>
            <p:ph idx="1"/>
            <p:extLst>
              <p:ext uri="{D42A27DB-BD31-4B8C-83A1-F6EECF244321}">
                <p14:modId xmlns:p14="http://schemas.microsoft.com/office/powerpoint/2010/main" val="3065736218"/>
              </p:ext>
            </p:extLst>
          </p:nvPr>
        </p:nvGraphicFramePr>
        <p:xfrm>
          <a:off x="731520" y="1798034"/>
          <a:ext cx="7380514" cy="4351336"/>
        </p:xfrm>
        <a:graphic>
          <a:graphicData uri="http://schemas.openxmlformats.org/drawingml/2006/table">
            <a:tbl>
              <a:tblPr/>
              <a:tblGrid>
                <a:gridCol w="1003311">
                  <a:extLst>
                    <a:ext uri="{9D8B030D-6E8A-4147-A177-3AD203B41FA5}">
                      <a16:colId xmlns:a16="http://schemas.microsoft.com/office/drawing/2014/main" val="1204759174"/>
                    </a:ext>
                  </a:extLst>
                </a:gridCol>
                <a:gridCol w="6377203">
                  <a:extLst>
                    <a:ext uri="{9D8B030D-6E8A-4147-A177-3AD203B41FA5}">
                      <a16:colId xmlns:a16="http://schemas.microsoft.com/office/drawing/2014/main" val="3658691470"/>
                    </a:ext>
                  </a:extLst>
                </a:gridCol>
              </a:tblGrid>
              <a:tr h="587522">
                <a:tc>
                  <a:txBody>
                    <a:bodyPr/>
                    <a:lstStyle/>
                    <a:p>
                      <a:pPr fontAlgn="t"/>
                      <a:r>
                        <a:rPr lang="en-US" altLang="zh-TW" sz="1600">
                          <a:effectLst/>
                        </a:rPr>
                        <a:t>7</a:t>
                      </a:r>
                    </a:p>
                  </a:txBody>
                  <a:tcPr marL="45900" marR="45900" marT="45900" marB="459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a:solidFill>
                            <a:srgbClr val="000000"/>
                          </a:solidFill>
                          <a:effectLst/>
                        </a:rPr>
                        <a:t>compile</a:t>
                      </a:r>
                      <a:endParaRPr lang="en-US" sz="1600">
                        <a:solidFill>
                          <a:srgbClr val="000000"/>
                        </a:solidFill>
                        <a:effectLst/>
                      </a:endParaRPr>
                    </a:p>
                    <a:p>
                      <a:pPr algn="just" fontAlgn="t"/>
                      <a:r>
                        <a:rPr lang="en-US" sz="1600">
                          <a:solidFill>
                            <a:srgbClr val="000000"/>
                          </a:solidFill>
                          <a:effectLst/>
                        </a:rPr>
                        <a:t>Compile the source code of the project.</a:t>
                      </a:r>
                    </a:p>
                  </a:txBody>
                  <a:tcPr marL="45900" marR="45900" marT="45900" marB="459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30344742"/>
                  </a:ext>
                </a:extLst>
              </a:tr>
              <a:tr h="1083244">
                <a:tc>
                  <a:txBody>
                    <a:bodyPr/>
                    <a:lstStyle/>
                    <a:p>
                      <a:pPr fontAlgn="t"/>
                      <a:r>
                        <a:rPr lang="en-US" altLang="zh-TW" sz="1600">
                          <a:effectLst/>
                        </a:rPr>
                        <a:t>8</a:t>
                      </a:r>
                    </a:p>
                  </a:txBody>
                  <a:tcPr marL="45900" marR="45900" marT="45900" marB="459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process-classes</a:t>
                      </a:r>
                      <a:endParaRPr lang="en-US" sz="1600" dirty="0">
                        <a:solidFill>
                          <a:srgbClr val="000000"/>
                        </a:solidFill>
                        <a:effectLst/>
                      </a:endParaRPr>
                    </a:p>
                    <a:p>
                      <a:pPr algn="just" fontAlgn="t"/>
                      <a:r>
                        <a:rPr lang="en-US" sz="1600" dirty="0">
                          <a:solidFill>
                            <a:srgbClr val="000000"/>
                          </a:solidFill>
                          <a:effectLst/>
                        </a:rPr>
                        <a:t>Post-process the generated files from compilation, for example to do bytecode enhancement/optimization on Java classes.</a:t>
                      </a:r>
                    </a:p>
                  </a:txBody>
                  <a:tcPr marL="45900" marR="45900" marT="45900" marB="459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04156476"/>
                  </a:ext>
                </a:extLst>
              </a:tr>
              <a:tr h="752763">
                <a:tc>
                  <a:txBody>
                    <a:bodyPr/>
                    <a:lstStyle/>
                    <a:p>
                      <a:pPr fontAlgn="t"/>
                      <a:r>
                        <a:rPr lang="en-US" altLang="zh-TW" sz="1600">
                          <a:effectLst/>
                        </a:rPr>
                        <a:t>9</a:t>
                      </a:r>
                    </a:p>
                  </a:txBody>
                  <a:tcPr marL="45900" marR="45900" marT="45900" marB="459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a:solidFill>
                            <a:srgbClr val="000000"/>
                          </a:solidFill>
                          <a:effectLst/>
                        </a:rPr>
                        <a:t>generate-test-sources</a:t>
                      </a:r>
                      <a:endParaRPr lang="en-US" sz="1600">
                        <a:solidFill>
                          <a:srgbClr val="000000"/>
                        </a:solidFill>
                        <a:effectLst/>
                      </a:endParaRPr>
                    </a:p>
                    <a:p>
                      <a:pPr algn="just" fontAlgn="t"/>
                      <a:r>
                        <a:rPr lang="en-US" sz="1600">
                          <a:solidFill>
                            <a:srgbClr val="000000"/>
                          </a:solidFill>
                          <a:effectLst/>
                        </a:rPr>
                        <a:t>Generate any test source code to be included in compilation phase.</a:t>
                      </a:r>
                    </a:p>
                  </a:txBody>
                  <a:tcPr marL="45900" marR="45900" marT="45900" marB="459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35343620"/>
                  </a:ext>
                </a:extLst>
              </a:tr>
              <a:tr h="587522">
                <a:tc>
                  <a:txBody>
                    <a:bodyPr/>
                    <a:lstStyle/>
                    <a:p>
                      <a:pPr fontAlgn="t"/>
                      <a:r>
                        <a:rPr lang="en-US" altLang="zh-TW" sz="1600">
                          <a:effectLst/>
                        </a:rPr>
                        <a:t>10</a:t>
                      </a:r>
                    </a:p>
                  </a:txBody>
                  <a:tcPr marL="45900" marR="45900" marT="45900" marB="459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a:solidFill>
                            <a:srgbClr val="000000"/>
                          </a:solidFill>
                          <a:effectLst/>
                        </a:rPr>
                        <a:t>process-test-sources</a:t>
                      </a:r>
                      <a:endParaRPr lang="en-US" sz="1600">
                        <a:solidFill>
                          <a:srgbClr val="000000"/>
                        </a:solidFill>
                        <a:effectLst/>
                      </a:endParaRPr>
                    </a:p>
                    <a:p>
                      <a:pPr algn="just" fontAlgn="t"/>
                      <a:r>
                        <a:rPr lang="en-US" sz="1600">
                          <a:solidFill>
                            <a:srgbClr val="000000"/>
                          </a:solidFill>
                          <a:effectLst/>
                        </a:rPr>
                        <a:t>Process the test source code, for example, filter any values.</a:t>
                      </a:r>
                    </a:p>
                  </a:txBody>
                  <a:tcPr marL="45900" marR="45900" marT="45900" marB="459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27865673"/>
                  </a:ext>
                </a:extLst>
              </a:tr>
              <a:tr h="752763">
                <a:tc>
                  <a:txBody>
                    <a:bodyPr/>
                    <a:lstStyle/>
                    <a:p>
                      <a:pPr fontAlgn="t"/>
                      <a:r>
                        <a:rPr lang="en-US" altLang="zh-TW" sz="1600">
                          <a:effectLst/>
                        </a:rPr>
                        <a:t>11</a:t>
                      </a:r>
                    </a:p>
                  </a:txBody>
                  <a:tcPr marL="45900" marR="45900" marT="45900" marB="459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a:solidFill>
                            <a:srgbClr val="000000"/>
                          </a:solidFill>
                          <a:effectLst/>
                        </a:rPr>
                        <a:t>test-compile</a:t>
                      </a:r>
                      <a:endParaRPr lang="en-US" sz="1600">
                        <a:solidFill>
                          <a:srgbClr val="000000"/>
                        </a:solidFill>
                        <a:effectLst/>
                      </a:endParaRPr>
                    </a:p>
                    <a:p>
                      <a:pPr algn="just" fontAlgn="t"/>
                      <a:r>
                        <a:rPr lang="en-US" sz="1600">
                          <a:solidFill>
                            <a:srgbClr val="000000"/>
                          </a:solidFill>
                          <a:effectLst/>
                        </a:rPr>
                        <a:t>Compile the test source code into the test destination directory.</a:t>
                      </a:r>
                    </a:p>
                  </a:txBody>
                  <a:tcPr marL="45900" marR="45900" marT="45900" marB="459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96673569"/>
                  </a:ext>
                </a:extLst>
              </a:tr>
              <a:tr h="587522">
                <a:tc>
                  <a:txBody>
                    <a:bodyPr/>
                    <a:lstStyle/>
                    <a:p>
                      <a:pPr fontAlgn="t"/>
                      <a:r>
                        <a:rPr lang="en-US" altLang="zh-TW" sz="1600">
                          <a:effectLst/>
                        </a:rPr>
                        <a:t>12</a:t>
                      </a:r>
                    </a:p>
                  </a:txBody>
                  <a:tcPr marL="45900" marR="45900" marT="45900" marB="459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process-test-classes</a:t>
                      </a:r>
                      <a:endParaRPr lang="en-US" sz="1600" dirty="0">
                        <a:solidFill>
                          <a:srgbClr val="000000"/>
                        </a:solidFill>
                        <a:effectLst/>
                      </a:endParaRPr>
                    </a:p>
                    <a:p>
                      <a:pPr algn="just" fontAlgn="t"/>
                      <a:r>
                        <a:rPr lang="en-US" sz="1600" dirty="0">
                          <a:solidFill>
                            <a:srgbClr val="000000"/>
                          </a:solidFill>
                          <a:effectLst/>
                        </a:rPr>
                        <a:t>Process the generated files from test code file compilation.</a:t>
                      </a:r>
                    </a:p>
                  </a:txBody>
                  <a:tcPr marL="45900" marR="45900" marT="45900" marB="459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4251736"/>
                  </a:ext>
                </a:extLst>
              </a:tr>
            </a:tbl>
          </a:graphicData>
        </a:graphic>
      </p:graphicFrame>
    </p:spTree>
    <p:extLst>
      <p:ext uri="{BB962C8B-B14F-4D97-AF65-F5344CB8AC3E}">
        <p14:creationId xmlns:p14="http://schemas.microsoft.com/office/powerpoint/2010/main" val="2059566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3C54E6-E18D-4E5F-A1A9-994F6F0FD7FB}"/>
              </a:ext>
            </a:extLst>
          </p:cNvPr>
          <p:cNvSpPr>
            <a:spLocks noGrp="1"/>
          </p:cNvSpPr>
          <p:nvPr>
            <p:ph type="title"/>
          </p:nvPr>
        </p:nvSpPr>
        <p:spPr/>
        <p:txBody>
          <a:bodyPr/>
          <a:lstStyle/>
          <a:p>
            <a:endParaRPr lang="zh-TW" altLang="en-US"/>
          </a:p>
        </p:txBody>
      </p:sp>
      <p:graphicFrame>
        <p:nvGraphicFramePr>
          <p:cNvPr id="4" name="內容版面配置區 3">
            <a:extLst>
              <a:ext uri="{FF2B5EF4-FFF2-40B4-BE49-F238E27FC236}">
                <a16:creationId xmlns:a16="http://schemas.microsoft.com/office/drawing/2014/main" id="{D0E18C2E-5C73-46E2-BB69-BE5B9141F749}"/>
              </a:ext>
            </a:extLst>
          </p:cNvPr>
          <p:cNvGraphicFramePr>
            <a:graphicFrameLocks noGrp="1"/>
          </p:cNvGraphicFramePr>
          <p:nvPr>
            <p:ph idx="1"/>
            <p:extLst>
              <p:ext uri="{D42A27DB-BD31-4B8C-83A1-F6EECF244321}">
                <p14:modId xmlns:p14="http://schemas.microsoft.com/office/powerpoint/2010/main" val="3531179737"/>
              </p:ext>
            </p:extLst>
          </p:nvPr>
        </p:nvGraphicFramePr>
        <p:xfrm>
          <a:off x="734786" y="1825625"/>
          <a:ext cx="7886700" cy="4623444"/>
        </p:xfrm>
        <a:graphic>
          <a:graphicData uri="http://schemas.openxmlformats.org/drawingml/2006/table">
            <a:tbl>
              <a:tblPr/>
              <a:tblGrid>
                <a:gridCol w="871945">
                  <a:extLst>
                    <a:ext uri="{9D8B030D-6E8A-4147-A177-3AD203B41FA5}">
                      <a16:colId xmlns:a16="http://schemas.microsoft.com/office/drawing/2014/main" val="3253381727"/>
                    </a:ext>
                  </a:extLst>
                </a:gridCol>
                <a:gridCol w="7014755">
                  <a:extLst>
                    <a:ext uri="{9D8B030D-6E8A-4147-A177-3AD203B41FA5}">
                      <a16:colId xmlns:a16="http://schemas.microsoft.com/office/drawing/2014/main" val="3643288120"/>
                    </a:ext>
                  </a:extLst>
                </a:gridCol>
              </a:tblGrid>
              <a:tr h="510047">
                <a:tc>
                  <a:txBody>
                    <a:bodyPr/>
                    <a:lstStyle/>
                    <a:p>
                      <a:pPr fontAlgn="t"/>
                      <a:r>
                        <a:rPr lang="en-US" altLang="zh-TW" sz="1600" dirty="0">
                          <a:effectLst/>
                        </a:rPr>
                        <a:t>13</a:t>
                      </a:r>
                    </a:p>
                  </a:txBody>
                  <a:tcPr marL="39847" marR="39847" marT="39847" marB="398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a:solidFill>
                            <a:srgbClr val="000000"/>
                          </a:solidFill>
                          <a:effectLst/>
                        </a:rPr>
                        <a:t>test</a:t>
                      </a:r>
                      <a:endParaRPr lang="en-US" sz="1600">
                        <a:solidFill>
                          <a:srgbClr val="000000"/>
                        </a:solidFill>
                        <a:effectLst/>
                      </a:endParaRPr>
                    </a:p>
                    <a:p>
                      <a:pPr algn="just" fontAlgn="t"/>
                      <a:r>
                        <a:rPr lang="en-US" sz="1600">
                          <a:solidFill>
                            <a:srgbClr val="000000"/>
                          </a:solidFill>
                          <a:effectLst/>
                        </a:rPr>
                        <a:t>Run tests using a suitable unit testing framework (Junit is one).</a:t>
                      </a:r>
                    </a:p>
                  </a:txBody>
                  <a:tcPr marL="39847" marR="39847" marT="39847" marB="398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91030033"/>
                  </a:ext>
                </a:extLst>
              </a:tr>
              <a:tr h="653498">
                <a:tc>
                  <a:txBody>
                    <a:bodyPr/>
                    <a:lstStyle/>
                    <a:p>
                      <a:pPr fontAlgn="t"/>
                      <a:r>
                        <a:rPr lang="en-US" altLang="zh-TW" sz="1600">
                          <a:effectLst/>
                        </a:rPr>
                        <a:t>14</a:t>
                      </a:r>
                    </a:p>
                  </a:txBody>
                  <a:tcPr marL="39847" marR="39847" marT="39847" marB="398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a:solidFill>
                            <a:srgbClr val="000000"/>
                          </a:solidFill>
                          <a:effectLst/>
                        </a:rPr>
                        <a:t>prepare-package</a:t>
                      </a:r>
                      <a:endParaRPr lang="en-US" sz="1600">
                        <a:solidFill>
                          <a:srgbClr val="000000"/>
                        </a:solidFill>
                        <a:effectLst/>
                      </a:endParaRPr>
                    </a:p>
                    <a:p>
                      <a:pPr algn="just" fontAlgn="t"/>
                      <a:r>
                        <a:rPr lang="en-US" sz="1600">
                          <a:solidFill>
                            <a:srgbClr val="000000"/>
                          </a:solidFill>
                          <a:effectLst/>
                        </a:rPr>
                        <a:t>Perform any operations necessary to prepare a package before the actual packaging.</a:t>
                      </a:r>
                    </a:p>
                  </a:txBody>
                  <a:tcPr marL="39847" marR="39847" marT="39847" marB="398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31105052"/>
                  </a:ext>
                </a:extLst>
              </a:tr>
              <a:tr h="796948">
                <a:tc>
                  <a:txBody>
                    <a:bodyPr/>
                    <a:lstStyle/>
                    <a:p>
                      <a:pPr fontAlgn="t"/>
                      <a:r>
                        <a:rPr lang="en-US" altLang="zh-TW" sz="1600">
                          <a:effectLst/>
                        </a:rPr>
                        <a:t>15</a:t>
                      </a:r>
                    </a:p>
                  </a:txBody>
                  <a:tcPr marL="39847" marR="39847" marT="39847" marB="398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a:solidFill>
                            <a:srgbClr val="000000"/>
                          </a:solidFill>
                          <a:effectLst/>
                        </a:rPr>
                        <a:t>package</a:t>
                      </a:r>
                      <a:endParaRPr lang="en-US" sz="1600">
                        <a:solidFill>
                          <a:srgbClr val="000000"/>
                        </a:solidFill>
                        <a:effectLst/>
                      </a:endParaRPr>
                    </a:p>
                    <a:p>
                      <a:pPr algn="just" fontAlgn="t"/>
                      <a:r>
                        <a:rPr lang="en-US" sz="1600">
                          <a:solidFill>
                            <a:srgbClr val="000000"/>
                          </a:solidFill>
                          <a:effectLst/>
                        </a:rPr>
                        <a:t>Take the compiled code and package it in its distributable format, such as a JAR, WAR, or EAR file.</a:t>
                      </a:r>
                    </a:p>
                  </a:txBody>
                  <a:tcPr marL="39847" marR="39847" marT="39847" marB="398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87806204"/>
                  </a:ext>
                </a:extLst>
              </a:tr>
              <a:tr h="796948">
                <a:tc>
                  <a:txBody>
                    <a:bodyPr/>
                    <a:lstStyle/>
                    <a:p>
                      <a:pPr fontAlgn="t"/>
                      <a:r>
                        <a:rPr lang="en-US" altLang="zh-TW" sz="1600">
                          <a:effectLst/>
                        </a:rPr>
                        <a:t>16</a:t>
                      </a:r>
                    </a:p>
                  </a:txBody>
                  <a:tcPr marL="39847" marR="39847" marT="39847" marB="398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pre-integration-test</a:t>
                      </a:r>
                      <a:endParaRPr lang="en-US" sz="1600" dirty="0">
                        <a:solidFill>
                          <a:srgbClr val="000000"/>
                        </a:solidFill>
                        <a:effectLst/>
                      </a:endParaRPr>
                    </a:p>
                    <a:p>
                      <a:pPr algn="just" fontAlgn="t"/>
                      <a:r>
                        <a:rPr lang="en-US" sz="1600" dirty="0">
                          <a:solidFill>
                            <a:srgbClr val="000000"/>
                          </a:solidFill>
                          <a:effectLst/>
                        </a:rPr>
                        <a:t>Perform actions required before integration tests are executed. For example, setting up the required environment.</a:t>
                      </a:r>
                    </a:p>
                  </a:txBody>
                  <a:tcPr marL="39847" marR="39847" marT="39847" marB="398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49165827"/>
                  </a:ext>
                </a:extLst>
              </a:tr>
              <a:tr h="796948">
                <a:tc>
                  <a:txBody>
                    <a:bodyPr/>
                    <a:lstStyle/>
                    <a:p>
                      <a:pPr fontAlgn="t"/>
                      <a:r>
                        <a:rPr lang="en-US" altLang="zh-TW" sz="1600">
                          <a:effectLst/>
                        </a:rPr>
                        <a:t>17</a:t>
                      </a:r>
                    </a:p>
                  </a:txBody>
                  <a:tcPr marL="39847" marR="39847" marT="39847" marB="398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a:solidFill>
                            <a:srgbClr val="000000"/>
                          </a:solidFill>
                          <a:effectLst/>
                        </a:rPr>
                        <a:t>integration-test</a:t>
                      </a:r>
                      <a:endParaRPr lang="en-US" sz="1600">
                        <a:solidFill>
                          <a:srgbClr val="000000"/>
                        </a:solidFill>
                        <a:effectLst/>
                      </a:endParaRPr>
                    </a:p>
                    <a:p>
                      <a:pPr algn="just" fontAlgn="t"/>
                      <a:r>
                        <a:rPr lang="en-US" sz="1600">
                          <a:solidFill>
                            <a:srgbClr val="000000"/>
                          </a:solidFill>
                          <a:effectLst/>
                        </a:rPr>
                        <a:t>Process and deploy the package if necessary into an environment where integration tests can be run.</a:t>
                      </a:r>
                    </a:p>
                  </a:txBody>
                  <a:tcPr marL="39847" marR="39847" marT="39847" marB="398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16293456"/>
                  </a:ext>
                </a:extLst>
              </a:tr>
              <a:tr h="796948">
                <a:tc>
                  <a:txBody>
                    <a:bodyPr/>
                    <a:lstStyle/>
                    <a:p>
                      <a:pPr fontAlgn="t"/>
                      <a:r>
                        <a:rPr lang="en-US" altLang="zh-TW" sz="1600" dirty="0">
                          <a:effectLst/>
                        </a:rPr>
                        <a:t>18</a:t>
                      </a:r>
                    </a:p>
                  </a:txBody>
                  <a:tcPr marL="39847" marR="39847" marT="39847" marB="398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post-integration-test</a:t>
                      </a:r>
                      <a:endParaRPr lang="en-US" sz="1600" dirty="0">
                        <a:solidFill>
                          <a:srgbClr val="000000"/>
                        </a:solidFill>
                        <a:effectLst/>
                      </a:endParaRPr>
                    </a:p>
                    <a:p>
                      <a:pPr algn="just" fontAlgn="t"/>
                      <a:r>
                        <a:rPr lang="en-US" sz="1600" dirty="0">
                          <a:solidFill>
                            <a:srgbClr val="000000"/>
                          </a:solidFill>
                          <a:effectLst/>
                        </a:rPr>
                        <a:t>Perform actions required after integration tests have been executed. For example, cleaning up the environment.</a:t>
                      </a:r>
                    </a:p>
                  </a:txBody>
                  <a:tcPr marL="39847" marR="39847" marT="39847" marB="398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99936564"/>
                  </a:ext>
                </a:extLst>
              </a:tr>
            </a:tbl>
          </a:graphicData>
        </a:graphic>
      </p:graphicFrame>
    </p:spTree>
    <p:extLst>
      <p:ext uri="{BB962C8B-B14F-4D97-AF65-F5344CB8AC3E}">
        <p14:creationId xmlns:p14="http://schemas.microsoft.com/office/powerpoint/2010/main" val="2111881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852264-5F49-42C9-B3F9-6BD45005EFFE}"/>
              </a:ext>
            </a:extLst>
          </p:cNvPr>
          <p:cNvSpPr>
            <a:spLocks noGrp="1"/>
          </p:cNvSpPr>
          <p:nvPr>
            <p:ph type="title"/>
          </p:nvPr>
        </p:nvSpPr>
        <p:spPr/>
        <p:txBody>
          <a:bodyPr/>
          <a:lstStyle/>
          <a:p>
            <a:endParaRPr lang="zh-TW" altLang="en-US"/>
          </a:p>
        </p:txBody>
      </p:sp>
      <p:graphicFrame>
        <p:nvGraphicFramePr>
          <p:cNvPr id="4" name="內容版面配置區 3">
            <a:extLst>
              <a:ext uri="{FF2B5EF4-FFF2-40B4-BE49-F238E27FC236}">
                <a16:creationId xmlns:a16="http://schemas.microsoft.com/office/drawing/2014/main" id="{E3CDD4AA-7116-4FFC-A2DB-123F29ABF796}"/>
              </a:ext>
            </a:extLst>
          </p:cNvPr>
          <p:cNvGraphicFramePr>
            <a:graphicFrameLocks noGrp="1"/>
          </p:cNvGraphicFramePr>
          <p:nvPr>
            <p:ph idx="1"/>
            <p:extLst>
              <p:ext uri="{D42A27DB-BD31-4B8C-83A1-F6EECF244321}">
                <p14:modId xmlns:p14="http://schemas.microsoft.com/office/powerpoint/2010/main" val="1799866640"/>
              </p:ext>
            </p:extLst>
          </p:nvPr>
        </p:nvGraphicFramePr>
        <p:xfrm>
          <a:off x="628650" y="1852454"/>
          <a:ext cx="7886700" cy="2651760"/>
        </p:xfrm>
        <a:graphic>
          <a:graphicData uri="http://schemas.openxmlformats.org/drawingml/2006/table">
            <a:tbl>
              <a:tblPr/>
              <a:tblGrid>
                <a:gridCol w="808264">
                  <a:extLst>
                    <a:ext uri="{9D8B030D-6E8A-4147-A177-3AD203B41FA5}">
                      <a16:colId xmlns:a16="http://schemas.microsoft.com/office/drawing/2014/main" val="1066305528"/>
                    </a:ext>
                  </a:extLst>
                </a:gridCol>
                <a:gridCol w="7078436">
                  <a:extLst>
                    <a:ext uri="{9D8B030D-6E8A-4147-A177-3AD203B41FA5}">
                      <a16:colId xmlns:a16="http://schemas.microsoft.com/office/drawing/2014/main" val="751267327"/>
                    </a:ext>
                  </a:extLst>
                </a:gridCol>
              </a:tblGrid>
              <a:tr h="0">
                <a:tc>
                  <a:txBody>
                    <a:bodyPr/>
                    <a:lstStyle/>
                    <a:p>
                      <a:pPr fontAlgn="t"/>
                      <a:r>
                        <a:rPr lang="en-US" altLang="zh-TW">
                          <a:effectLst/>
                        </a:rPr>
                        <a:t>19</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a:solidFill>
                            <a:srgbClr val="000000"/>
                          </a:solidFill>
                          <a:effectLst/>
                        </a:rPr>
                        <a:t>verify</a:t>
                      </a:r>
                      <a:endParaRPr lang="en-US">
                        <a:solidFill>
                          <a:srgbClr val="000000"/>
                        </a:solidFill>
                        <a:effectLst/>
                      </a:endParaRPr>
                    </a:p>
                    <a:p>
                      <a:pPr algn="just" fontAlgn="t"/>
                      <a:r>
                        <a:rPr lang="en-US">
                          <a:solidFill>
                            <a:srgbClr val="000000"/>
                          </a:solidFill>
                          <a:effectLst/>
                        </a:rPr>
                        <a:t>Run any check-ups to verify the package is valid and meets quality criteria.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94410365"/>
                  </a:ext>
                </a:extLst>
              </a:tr>
              <a:tr h="0">
                <a:tc>
                  <a:txBody>
                    <a:bodyPr/>
                    <a:lstStyle/>
                    <a:p>
                      <a:pPr fontAlgn="t"/>
                      <a:r>
                        <a:rPr lang="en-US" altLang="zh-TW" dirty="0">
                          <a:effectLst/>
                        </a:rPr>
                        <a:t>20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solidFill>
                            <a:srgbClr val="000000"/>
                          </a:solidFill>
                          <a:effectLst/>
                        </a:rPr>
                        <a:t>install</a:t>
                      </a:r>
                      <a:endParaRPr lang="en-US" dirty="0">
                        <a:solidFill>
                          <a:srgbClr val="000000"/>
                        </a:solidFill>
                        <a:effectLst/>
                      </a:endParaRPr>
                    </a:p>
                    <a:p>
                      <a:pPr algn="just" fontAlgn="t"/>
                      <a:r>
                        <a:rPr lang="en-US" dirty="0">
                          <a:solidFill>
                            <a:srgbClr val="000000"/>
                          </a:solidFill>
                          <a:effectLst/>
                        </a:rPr>
                        <a:t>Install the package into the local repository, which can be used as a dependency in other projects locally.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44197058"/>
                  </a:ext>
                </a:extLst>
              </a:tr>
              <a:tr h="0">
                <a:tc>
                  <a:txBody>
                    <a:bodyPr/>
                    <a:lstStyle/>
                    <a:p>
                      <a:pPr fontAlgn="t"/>
                      <a:r>
                        <a:rPr lang="en-US" altLang="zh-TW">
                          <a:effectLst/>
                        </a:rPr>
                        <a:t>21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solidFill>
                            <a:srgbClr val="000000"/>
                          </a:solidFill>
                          <a:effectLst/>
                        </a:rPr>
                        <a:t>deploy</a:t>
                      </a:r>
                      <a:endParaRPr lang="en-US" dirty="0">
                        <a:solidFill>
                          <a:srgbClr val="000000"/>
                        </a:solidFill>
                        <a:effectLst/>
                      </a:endParaRPr>
                    </a:p>
                    <a:p>
                      <a:pPr algn="just" fontAlgn="t"/>
                      <a:r>
                        <a:rPr lang="en-US" dirty="0">
                          <a:solidFill>
                            <a:srgbClr val="000000"/>
                          </a:solidFill>
                          <a:effectLst/>
                        </a:rPr>
                        <a:t>Copies the final package to the remote repository for sharing with other developers and projects.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62904911"/>
                  </a:ext>
                </a:extLst>
              </a:tr>
            </a:tbl>
          </a:graphicData>
        </a:graphic>
      </p:graphicFrame>
    </p:spTree>
    <p:extLst>
      <p:ext uri="{BB962C8B-B14F-4D97-AF65-F5344CB8AC3E}">
        <p14:creationId xmlns:p14="http://schemas.microsoft.com/office/powerpoint/2010/main" val="1540676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F9ED49-11DD-4757-AAF3-94C136A0F12F}"/>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E9A1F014-AF4D-4565-97CA-0422BE800DB6}"/>
              </a:ext>
            </a:extLst>
          </p:cNvPr>
          <p:cNvSpPr>
            <a:spLocks noGrp="1"/>
          </p:cNvSpPr>
          <p:nvPr>
            <p:ph idx="1"/>
          </p:nvPr>
        </p:nvSpPr>
        <p:spPr/>
        <p:txBody>
          <a:bodyPr/>
          <a:lstStyle/>
          <a:p>
            <a:r>
              <a:rPr lang="en-US" altLang="zh-TW" dirty="0"/>
              <a:t>important concepts related to Maven Lifecycles</a:t>
            </a:r>
          </a:p>
          <a:p>
            <a:pPr lvl="1"/>
            <a:r>
              <a:rPr lang="en-US" altLang="zh-TW" dirty="0"/>
              <a:t>When a phase is called via Maven command, for example </a:t>
            </a:r>
            <a:r>
              <a:rPr lang="en-US" altLang="zh-TW" b="1" dirty="0" err="1"/>
              <a:t>mvn</a:t>
            </a:r>
            <a:r>
              <a:rPr lang="en-US" altLang="zh-TW" b="1" dirty="0"/>
              <a:t> compile</a:t>
            </a:r>
            <a:r>
              <a:rPr lang="en-US" altLang="zh-TW" dirty="0"/>
              <a:t>, only phases up to and including that phase will execute.</a:t>
            </a:r>
          </a:p>
          <a:p>
            <a:pPr lvl="1"/>
            <a:r>
              <a:rPr lang="en-US" altLang="zh-TW" dirty="0"/>
              <a:t>Different maven goals will be bound to different phases of Maven lifecycle depending upon the type of packaging (JAR / WAR / EAR).</a:t>
            </a:r>
          </a:p>
          <a:p>
            <a:endParaRPr lang="zh-TW" altLang="en-US" dirty="0"/>
          </a:p>
        </p:txBody>
      </p:sp>
    </p:spTree>
    <p:extLst>
      <p:ext uri="{BB962C8B-B14F-4D97-AF65-F5344CB8AC3E}">
        <p14:creationId xmlns:p14="http://schemas.microsoft.com/office/powerpoint/2010/main" val="1520519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16EF11-256A-47ED-A791-0CE098631DD2}"/>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68AB661-C793-4C40-AEE4-B91987399A1B}"/>
              </a:ext>
            </a:extLst>
          </p:cNvPr>
          <p:cNvSpPr>
            <a:spLocks noGrp="1"/>
          </p:cNvSpPr>
          <p:nvPr>
            <p:ph idx="1"/>
          </p:nvPr>
        </p:nvSpPr>
        <p:spPr/>
        <p:txBody>
          <a:bodyPr/>
          <a:lstStyle/>
          <a:p>
            <a:r>
              <a:rPr lang="en-US" altLang="zh-TW" dirty="0"/>
              <a:t>In the following example, we will attach </a:t>
            </a:r>
            <a:r>
              <a:rPr lang="en-US" altLang="zh-TW" dirty="0" err="1">
                <a:solidFill>
                  <a:srgbClr val="FF0000"/>
                </a:solidFill>
              </a:rPr>
              <a:t>maven-antrun-plugin:run</a:t>
            </a:r>
            <a:r>
              <a:rPr lang="en-US" altLang="zh-TW" dirty="0"/>
              <a:t> goal to few of the phases of Build lifecycle</a:t>
            </a:r>
            <a:endParaRPr lang="zh-TW" altLang="en-US" dirty="0"/>
          </a:p>
        </p:txBody>
      </p:sp>
    </p:spTree>
    <p:extLst>
      <p:ext uri="{BB962C8B-B14F-4D97-AF65-F5344CB8AC3E}">
        <p14:creationId xmlns:p14="http://schemas.microsoft.com/office/powerpoint/2010/main" val="1293209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F34EB5-3AEA-4D29-B203-7106A687FA5B}"/>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4BEDB080-13DE-41CE-A367-5CC89A5905A0}"/>
              </a:ext>
            </a:extLst>
          </p:cNvPr>
          <p:cNvSpPr>
            <a:spLocks noGrp="1"/>
          </p:cNvSpPr>
          <p:nvPr>
            <p:ph idx="1"/>
          </p:nvPr>
        </p:nvSpPr>
        <p:spPr/>
        <p:txBody>
          <a:bodyPr/>
          <a:lstStyle/>
          <a:p>
            <a:endParaRPr lang="zh-TW" altLang="en-US"/>
          </a:p>
        </p:txBody>
      </p:sp>
      <p:sp>
        <p:nvSpPr>
          <p:cNvPr id="4" name="Rectangle 1">
            <a:extLst>
              <a:ext uri="{FF2B5EF4-FFF2-40B4-BE49-F238E27FC236}">
                <a16:creationId xmlns:a16="http://schemas.microsoft.com/office/drawing/2014/main" id="{C2D1E1A1-126C-48E5-B852-1E8510ADBDF0}"/>
              </a:ext>
            </a:extLst>
          </p:cNvPr>
          <p:cNvSpPr>
            <a:spLocks noChangeArrowheads="1"/>
          </p:cNvSpPr>
          <p:nvPr/>
        </p:nvSpPr>
        <p:spPr bwMode="auto">
          <a:xfrm>
            <a:off x="1082102" y="28270"/>
            <a:ext cx="6979796" cy="668004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&lt;project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Courier New" panose="02070309020205020404" pitchFamily="49" charset="0"/>
              </a:rPr>
              <a:t>xmlns</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Courier New" panose="02070309020205020404" pitchFamily="49" charset="0"/>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Courier New" panose="02070309020205020404" pitchFamily="49" charset="0"/>
                <a:hlinkClick r:id="rId2"/>
              </a:rPr>
              <a:t>http://maven.apache.org/POM/4.0.0</a:t>
            </a:r>
            <a:endParaRPr kumimoji="0" lang="en-US" altLang="zh-TW" sz="1400" b="0" i="0" u="none" strike="noStrike" cap="none" normalizeH="0" baseline="0" dirty="0">
              <a:ln>
                <a:noFill/>
              </a:ln>
              <a:solidFill>
                <a:srgbClr val="008800"/>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Courier New" panose="02070309020205020404" pitchFamily="49" charset="0"/>
              </a:rPr>
              <a:t>xmlns:xsi</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Courier New" panose="02070309020205020404" pitchFamily="49" charset="0"/>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Courier New" panose="02070309020205020404" pitchFamily="49" charset="0"/>
                <a:hlinkClick r:id="rId3"/>
              </a:rPr>
              <a:t>http://www.w3.org/2001/XMLSchema-instance</a:t>
            </a:r>
            <a:endParaRPr kumimoji="0" lang="en-US" altLang="zh-TW" sz="1400" b="0" i="0" u="none" strike="noStrike" cap="none" normalizeH="0" baseline="0" dirty="0">
              <a:ln>
                <a:noFill/>
              </a:ln>
              <a:solidFill>
                <a:srgbClr val="008800"/>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Courier New" panose="02070309020205020404" pitchFamily="49" charset="0"/>
              </a:rPr>
              <a:t>xsi:schemaLocation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Courier New" panose="02070309020205020404" pitchFamily="49" charset="0"/>
              </a:rPr>
              <a:t>=</a:t>
            </a:r>
            <a:endParaRPr kumimoji="0" lang="en-US" altLang="zh-TW" sz="1400" b="0" i="0" u="none" strike="noStrike" cap="none" normalizeH="0" baseline="0" dirty="0">
              <a:ln>
                <a:noFill/>
              </a:ln>
              <a:solidFill>
                <a:srgbClr val="666600"/>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Courier New" panose="02070309020205020404" pitchFamily="49" charset="0"/>
              </a:rPr>
              <a:t>"http://maven.apache.org/POM/4.0.0 http://maven.apache.org/xsd/maven-4.0.0.xsd"</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&lt;modelVersion&gt;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4.0.0</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&lt;/modelVersion&gt;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&lt;groupId&gt;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com.companyname.projectgroup</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&lt;/groupId&gt;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&lt;artifactId&gt;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project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&lt;/artifactId&gt;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&lt;version&gt;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1.0</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&lt;/version&gt;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&lt;build&gt;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&lt;plugins&gt;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&lt;plugin&gt;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&lt;groupId&gt;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org.apache.maven.plugins</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&lt;/groupId&gt;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&lt;artifactId&gt;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maven-antrun-plugin</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&lt;/artifactId&gt;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&lt;version&gt;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1.1</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&lt;/version&gt;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&lt;executions&gt;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&lt;execution&gt;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&lt;id&gt;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id.validate</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&lt;/id&gt;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&lt;phase&gt;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validate</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&lt;/phase&gt;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FF0000"/>
                </a:solidFill>
                <a:effectLst/>
                <a:latin typeface="Arial Unicode MS" panose="020B0604020202020204" pitchFamily="34" charset="-120"/>
                <a:ea typeface="Courier New" panose="02070309020205020404" pitchFamily="49" charset="0"/>
              </a:rPr>
              <a:t>&lt;goals&gt; </a:t>
            </a:r>
            <a:r>
              <a:rPr kumimoji="0" lang="zh-TW" altLang="zh-TW" sz="1400" b="0" i="0" u="none" strike="noStrike" cap="none" normalizeH="0" baseline="0" dirty="0">
                <a:ln>
                  <a:noFill/>
                </a:ln>
                <a:solidFill>
                  <a:srgbClr val="FF0000"/>
                </a:solidFill>
                <a:effectLst/>
                <a:latin typeface="Arial Unicode MS" panose="020B0604020202020204" pitchFamily="34" charset="-120"/>
                <a:ea typeface="Courier New" panose="02070309020205020404" pitchFamily="49" charset="0"/>
              </a:rPr>
              <a:t>&lt;goal&gt;run&lt;/goal&gt; &lt;/goals&gt;</a:t>
            </a:r>
            <a:endParaRPr kumimoji="0" lang="en-US" altLang="zh-TW" sz="1400" b="0" i="0" u="none" strike="noStrike" cap="none" normalizeH="0" baseline="0" dirty="0">
              <a:ln>
                <a:noFill/>
              </a:ln>
              <a:solidFill>
                <a:srgbClr val="FF0000"/>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&lt;configuration&gt;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&lt;tasks&gt;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&lt;echo&gt;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validate phase</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&lt;/echo&gt;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&lt;/tasks&gt;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&lt;/configuration&gt;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&lt;/execution&gt;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&lt;execution&gt;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Courier New" panose="02070309020205020404" pitchFamily="49" charset="0"/>
              </a:rPr>
              <a:t>&lt;id</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id.compile</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&lt;/id&gt;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&lt;phase&gt;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compile</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&lt;/phase&gt;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&lt;goals&gt;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&lt;goal&gt;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run</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&lt;/goal&gt;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&lt;/goals&gt;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&lt;configuration&gt;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&lt;tasks&gt;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&lt;echo&gt;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compile phase</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&lt;/echo&gt;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&lt;/tasks&gt;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&lt;/configuration&gt;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&lt;/execution&gt;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9633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3EFCF7-38F5-4583-B335-33EE781DEDAE}"/>
              </a:ext>
            </a:extLst>
          </p:cNvPr>
          <p:cNvSpPr>
            <a:spLocks noGrp="1"/>
          </p:cNvSpPr>
          <p:nvPr>
            <p:ph type="title"/>
          </p:nvPr>
        </p:nvSpPr>
        <p:spPr/>
        <p:txBody>
          <a:bodyPr/>
          <a:lstStyle/>
          <a:p>
            <a:endParaRPr lang="zh-TW" altLang="en-US"/>
          </a:p>
        </p:txBody>
      </p:sp>
      <p:sp>
        <p:nvSpPr>
          <p:cNvPr id="4" name="Rectangle 1">
            <a:extLst>
              <a:ext uri="{FF2B5EF4-FFF2-40B4-BE49-F238E27FC236}">
                <a16:creationId xmlns:a16="http://schemas.microsoft.com/office/drawing/2014/main" id="{036385C9-AE22-450A-964B-45A718BA1B7A}"/>
              </a:ext>
            </a:extLst>
          </p:cNvPr>
          <p:cNvSpPr>
            <a:spLocks noChangeArrowheads="1"/>
          </p:cNvSpPr>
          <p:nvPr/>
        </p:nvSpPr>
        <p:spPr bwMode="auto">
          <a:xfrm>
            <a:off x="1600200" y="1105488"/>
            <a:ext cx="5728447" cy="538738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&lt;execution&gt;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&lt;id&gt;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id.test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&lt;/id&gt;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&lt;phase&gt;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test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&lt;/phase&gt;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&lt;goals&gt;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&lt;goal&gt;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run</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&lt;/goal&gt;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&lt;/goals&gt;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&lt;configuration&gt;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&lt;tasks&gt;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&lt;echo&gt;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test phase</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&lt;/echo&gt;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&lt;/tasks&gt;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&lt;/configuration&gt;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&lt;/execution&gt;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&lt;execution&gt;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&lt;id&gt;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id.package</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&lt;/id&gt;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&lt;phase&gt;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package</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&lt;/phase&gt;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&lt;goals&gt;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&lt;goal&gt;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run</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&lt;/goal&gt;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&lt;/goals&gt;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&lt;configuration&gt;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&lt;tasks&gt;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&lt;echo&gt;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package phase</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&lt;/echo&gt;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&lt;/tasks&gt;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&lt;/configuration&gt;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&lt;/execution&gt;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&lt;execution&gt;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&lt;id&gt;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id.deploy</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&lt;/id&gt;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&lt;phase&gt;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deploy</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&lt;/phase&gt;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&lt;goals&gt;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&lt;goal&gt;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run</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&lt;/goal&gt;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&lt;/goals&gt;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&lt;configuration&gt;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&lt;tasks&gt;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&lt;echo&gt;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deploy phase</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&lt;/echo&gt;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&lt;/tasks&gt;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&lt;/configuration&gt;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&lt;/execution&gt;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&lt;/executions&gt;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&lt;/plugin&gt;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&lt;/plugins&gt;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&lt;/build&gt;</a:t>
            </a:r>
            <a:endParaRPr kumimoji="0" lang="en-US"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Courier New" panose="02070309020205020404" pitchFamily="49" charset="0"/>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Courier New" panose="02070309020205020404" pitchFamily="49" charset="0"/>
              </a:rPr>
              <a:t>&lt;/project&gt;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
        <p:nvSpPr>
          <p:cNvPr id="7" name="內容版面配置區 6">
            <a:extLst>
              <a:ext uri="{FF2B5EF4-FFF2-40B4-BE49-F238E27FC236}">
                <a16:creationId xmlns:a16="http://schemas.microsoft.com/office/drawing/2014/main" id="{BC5B6C8B-38E2-41E6-B887-40C456BE0D07}"/>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3643540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6FB092-DA44-4E58-92FE-F197871536CE}"/>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9BCA11FB-6E41-4502-A06F-87F80A02C85C}"/>
              </a:ext>
            </a:extLst>
          </p:cNvPr>
          <p:cNvSpPr>
            <a:spLocks noGrp="1"/>
          </p:cNvSpPr>
          <p:nvPr>
            <p:ph idx="1"/>
          </p:nvPr>
        </p:nvSpPr>
        <p:spPr/>
        <p:txBody>
          <a:bodyPr/>
          <a:lstStyle/>
          <a:p>
            <a:endParaRPr lang="zh-TW" altLang="en-US"/>
          </a:p>
        </p:txBody>
      </p:sp>
      <p:pic>
        <p:nvPicPr>
          <p:cNvPr id="4" name="內容版面配置區 5">
            <a:extLst>
              <a:ext uri="{FF2B5EF4-FFF2-40B4-BE49-F238E27FC236}">
                <a16:creationId xmlns:a16="http://schemas.microsoft.com/office/drawing/2014/main" id="{213EB19D-E561-46E1-8B27-09C71151E6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455" y="2076994"/>
            <a:ext cx="8332907" cy="4234905"/>
          </a:xfrm>
          <a:prstGeom prst="rect">
            <a:avLst/>
          </a:prstGeom>
        </p:spPr>
      </p:pic>
      <p:sp>
        <p:nvSpPr>
          <p:cNvPr id="5" name="矩形 4">
            <a:extLst>
              <a:ext uri="{FF2B5EF4-FFF2-40B4-BE49-F238E27FC236}">
                <a16:creationId xmlns:a16="http://schemas.microsoft.com/office/drawing/2014/main" id="{755B5FB1-6C7B-44E2-99F7-473CA4C225D4}"/>
              </a:ext>
            </a:extLst>
          </p:cNvPr>
          <p:cNvSpPr/>
          <p:nvPr/>
        </p:nvSpPr>
        <p:spPr>
          <a:xfrm>
            <a:off x="101780" y="3094390"/>
            <a:ext cx="2716061" cy="4365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6" name="矩形 5">
            <a:extLst>
              <a:ext uri="{FF2B5EF4-FFF2-40B4-BE49-F238E27FC236}">
                <a16:creationId xmlns:a16="http://schemas.microsoft.com/office/drawing/2014/main" id="{9234C5BE-6C11-4D9D-9DF3-630B0197567E}"/>
              </a:ext>
            </a:extLst>
          </p:cNvPr>
          <p:cNvSpPr/>
          <p:nvPr/>
        </p:nvSpPr>
        <p:spPr>
          <a:xfrm>
            <a:off x="101779" y="4870939"/>
            <a:ext cx="2716061" cy="4365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Tree>
    <p:extLst>
      <p:ext uri="{BB962C8B-B14F-4D97-AF65-F5344CB8AC3E}">
        <p14:creationId xmlns:p14="http://schemas.microsoft.com/office/powerpoint/2010/main" val="3839085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F6C98A-92F3-4379-9665-42D93341B2E2}"/>
              </a:ext>
            </a:extLst>
          </p:cNvPr>
          <p:cNvSpPr>
            <a:spLocks noGrp="1"/>
          </p:cNvSpPr>
          <p:nvPr>
            <p:ph type="title"/>
          </p:nvPr>
        </p:nvSpPr>
        <p:spPr/>
        <p:txBody>
          <a:bodyPr/>
          <a:lstStyle/>
          <a:p>
            <a:r>
              <a:rPr lang="en-US" altLang="zh-TW" dirty="0"/>
              <a:t>Site Lifecycle</a:t>
            </a:r>
            <a:endParaRPr lang="zh-TW" altLang="en-US" dirty="0"/>
          </a:p>
        </p:txBody>
      </p:sp>
      <p:sp>
        <p:nvSpPr>
          <p:cNvPr id="3" name="內容版面配置區 2">
            <a:extLst>
              <a:ext uri="{FF2B5EF4-FFF2-40B4-BE49-F238E27FC236}">
                <a16:creationId xmlns:a16="http://schemas.microsoft.com/office/drawing/2014/main" id="{9AC31AB4-0CFB-4C4C-B78C-B07E1E235274}"/>
              </a:ext>
            </a:extLst>
          </p:cNvPr>
          <p:cNvSpPr>
            <a:spLocks noGrp="1"/>
          </p:cNvSpPr>
          <p:nvPr>
            <p:ph idx="1"/>
          </p:nvPr>
        </p:nvSpPr>
        <p:spPr/>
        <p:txBody>
          <a:bodyPr/>
          <a:lstStyle/>
          <a:p>
            <a:r>
              <a:rPr lang="en-US" altLang="zh-TW" dirty="0"/>
              <a:t>Maven Site plugin is generally used to create fresh documentation to create reports, deploy site, etc. It has the following phases −</a:t>
            </a:r>
          </a:p>
          <a:p>
            <a:pPr lvl="1"/>
            <a:r>
              <a:rPr lang="en-US" altLang="zh-TW" dirty="0"/>
              <a:t>pre-site</a:t>
            </a:r>
          </a:p>
          <a:p>
            <a:pPr lvl="1"/>
            <a:r>
              <a:rPr lang="en-US" altLang="zh-TW" dirty="0"/>
              <a:t>site</a:t>
            </a:r>
          </a:p>
          <a:p>
            <a:pPr lvl="1"/>
            <a:r>
              <a:rPr lang="en-US" altLang="zh-TW" dirty="0"/>
              <a:t>post-site</a:t>
            </a:r>
          </a:p>
          <a:p>
            <a:pPr lvl="1"/>
            <a:r>
              <a:rPr lang="en-US" altLang="zh-TW" dirty="0"/>
              <a:t>site-deploy</a:t>
            </a:r>
          </a:p>
          <a:p>
            <a:endParaRPr lang="zh-TW" altLang="en-US" dirty="0"/>
          </a:p>
        </p:txBody>
      </p:sp>
    </p:spTree>
    <p:extLst>
      <p:ext uri="{BB962C8B-B14F-4D97-AF65-F5344CB8AC3E}">
        <p14:creationId xmlns:p14="http://schemas.microsoft.com/office/powerpoint/2010/main" val="2761427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A71395-23CC-467E-AC1B-AC75F751814A}"/>
              </a:ext>
            </a:extLst>
          </p:cNvPr>
          <p:cNvSpPr>
            <a:spLocks noGrp="1"/>
          </p:cNvSpPr>
          <p:nvPr>
            <p:ph type="title"/>
          </p:nvPr>
        </p:nvSpPr>
        <p:spPr/>
        <p:txBody>
          <a:bodyPr/>
          <a:lstStyle/>
          <a:p>
            <a:r>
              <a:rPr lang="en-US" altLang="zh-TW" dirty="0"/>
              <a:t>Environment Setup</a:t>
            </a:r>
            <a:endParaRPr lang="zh-TW" altLang="en-US" dirty="0"/>
          </a:p>
        </p:txBody>
      </p:sp>
      <p:sp>
        <p:nvSpPr>
          <p:cNvPr id="3" name="內容版面配置區 2">
            <a:extLst>
              <a:ext uri="{FF2B5EF4-FFF2-40B4-BE49-F238E27FC236}">
                <a16:creationId xmlns:a16="http://schemas.microsoft.com/office/drawing/2014/main" id="{F2CEAD79-F17B-4FFE-9943-EF39BC08D848}"/>
              </a:ext>
            </a:extLst>
          </p:cNvPr>
          <p:cNvSpPr>
            <a:spLocks noGrp="1"/>
          </p:cNvSpPr>
          <p:nvPr>
            <p:ph idx="1"/>
          </p:nvPr>
        </p:nvSpPr>
        <p:spPr/>
        <p:txBody>
          <a:bodyPr/>
          <a:lstStyle/>
          <a:p>
            <a:r>
              <a:rPr lang="en-US" altLang="zh-TW" dirty="0"/>
              <a:t>Set the environment variable </a:t>
            </a:r>
          </a:p>
          <a:p>
            <a:pPr lvl="1"/>
            <a:r>
              <a:rPr lang="en-US" altLang="zh-TW" dirty="0"/>
              <a:t>JAVA_HOME to C:\Program Files\Java\jdk1.7.0_60</a:t>
            </a:r>
          </a:p>
          <a:p>
            <a:endParaRPr lang="en-US" altLang="zh-TW" dirty="0"/>
          </a:p>
          <a:p>
            <a:r>
              <a:rPr lang="en-US" altLang="zh-TW" dirty="0"/>
              <a:t>Set the environment variables using system properties.</a:t>
            </a:r>
          </a:p>
          <a:p>
            <a:pPr lvl="1"/>
            <a:r>
              <a:rPr lang="en-US" altLang="zh-TW" dirty="0"/>
              <a:t>M2_HOME=C:\Program Files\Apache Software Foundation\apache-maven-3.3.1 </a:t>
            </a:r>
          </a:p>
          <a:p>
            <a:pPr lvl="1"/>
            <a:r>
              <a:rPr lang="en-US" altLang="zh-TW" dirty="0"/>
              <a:t>M2=%M2_HOME%\bin </a:t>
            </a:r>
          </a:p>
          <a:p>
            <a:pPr lvl="1"/>
            <a:r>
              <a:rPr lang="en-US" altLang="zh-TW" dirty="0"/>
              <a:t>MAVEN_OPTS=-Xms256m -Xmx512m</a:t>
            </a:r>
          </a:p>
          <a:p>
            <a:endParaRPr lang="zh-TW" altLang="en-US" dirty="0"/>
          </a:p>
        </p:txBody>
      </p:sp>
    </p:spTree>
    <p:extLst>
      <p:ext uri="{BB962C8B-B14F-4D97-AF65-F5344CB8AC3E}">
        <p14:creationId xmlns:p14="http://schemas.microsoft.com/office/powerpoint/2010/main" val="20672267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D01140-0FFA-4391-A8A8-07F109BFE963}"/>
              </a:ext>
            </a:extLst>
          </p:cNvPr>
          <p:cNvSpPr>
            <a:spLocks noGrp="1"/>
          </p:cNvSpPr>
          <p:nvPr>
            <p:ph type="title"/>
          </p:nvPr>
        </p:nvSpPr>
        <p:spPr/>
        <p:txBody>
          <a:bodyPr/>
          <a:lstStyle/>
          <a:p>
            <a:r>
              <a:rPr lang="en-US" altLang="zh-TW" dirty="0"/>
              <a:t>Maven - Build </a:t>
            </a:r>
            <a:r>
              <a:rPr lang="en-US" altLang="zh-TW" dirty="0" smtClean="0"/>
              <a:t>Profiles</a:t>
            </a:r>
            <a:endParaRPr lang="zh-TW" altLang="en-US" dirty="0"/>
          </a:p>
        </p:txBody>
      </p:sp>
      <p:sp>
        <p:nvSpPr>
          <p:cNvPr id="3" name="內容版面配置區 2">
            <a:extLst>
              <a:ext uri="{FF2B5EF4-FFF2-40B4-BE49-F238E27FC236}">
                <a16:creationId xmlns:a16="http://schemas.microsoft.com/office/drawing/2014/main" id="{4787A385-7066-4BA5-B2A0-7FE134AEDB03}"/>
              </a:ext>
            </a:extLst>
          </p:cNvPr>
          <p:cNvSpPr>
            <a:spLocks noGrp="1"/>
          </p:cNvSpPr>
          <p:nvPr>
            <p:ph idx="1"/>
          </p:nvPr>
        </p:nvSpPr>
        <p:spPr/>
        <p:txBody>
          <a:bodyPr>
            <a:normAutofit/>
          </a:bodyPr>
          <a:lstStyle/>
          <a:p>
            <a:r>
              <a:rPr lang="en-US" altLang="zh-TW" dirty="0"/>
              <a:t>A Build profile is a set of configuration values, which can be used to set or override default values of Maven build. </a:t>
            </a:r>
            <a:endParaRPr lang="en-US" altLang="zh-TW" dirty="0" smtClean="0"/>
          </a:p>
          <a:p>
            <a:pPr lvl="1"/>
            <a:r>
              <a:rPr lang="en-US" altLang="zh-TW" dirty="0" smtClean="0"/>
              <a:t>Using </a:t>
            </a:r>
            <a:r>
              <a:rPr lang="en-US" altLang="zh-TW" dirty="0"/>
              <a:t>a build profile, you can customize build for different environments such as Production v/s Development environments</a:t>
            </a:r>
            <a:r>
              <a:rPr lang="en-US" altLang="zh-TW" dirty="0" smtClean="0"/>
              <a:t>.</a:t>
            </a:r>
            <a:endParaRPr lang="en-US" altLang="zh-TW" dirty="0"/>
          </a:p>
          <a:p>
            <a:r>
              <a:rPr lang="en-US" altLang="zh-TW" dirty="0"/>
              <a:t>Profiles are specified in pom.xml file using its </a:t>
            </a:r>
            <a:r>
              <a:rPr lang="en-US" altLang="zh-TW" dirty="0" err="1"/>
              <a:t>activeProfiles</a:t>
            </a:r>
            <a:r>
              <a:rPr lang="en-US" altLang="zh-TW" dirty="0"/>
              <a:t>/profiles elements and are triggered in variety of ways. </a:t>
            </a:r>
            <a:endParaRPr lang="zh-TW" altLang="en-US" dirty="0"/>
          </a:p>
        </p:txBody>
      </p:sp>
    </p:spTree>
    <p:extLst>
      <p:ext uri="{BB962C8B-B14F-4D97-AF65-F5344CB8AC3E}">
        <p14:creationId xmlns:p14="http://schemas.microsoft.com/office/powerpoint/2010/main" val="14945182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Types of Build </a:t>
            </a:r>
            <a:r>
              <a:rPr lang="en-US" altLang="zh-TW" dirty="0" smtClean="0"/>
              <a:t>Profile</a:t>
            </a:r>
            <a:endParaRPr lang="zh-TW" altLang="en-US" dirty="0"/>
          </a:p>
        </p:txBody>
      </p:sp>
      <p:graphicFrame>
        <p:nvGraphicFramePr>
          <p:cNvPr id="5" name="內容版面配置區 4"/>
          <p:cNvGraphicFramePr>
            <a:graphicFrameLocks noGrp="1"/>
          </p:cNvGraphicFramePr>
          <p:nvPr>
            <p:ph idx="1"/>
          </p:nvPr>
        </p:nvGraphicFramePr>
        <p:xfrm>
          <a:off x="1166812" y="2873534"/>
          <a:ext cx="6810375" cy="2255520"/>
        </p:xfrm>
        <a:graphic>
          <a:graphicData uri="http://schemas.openxmlformats.org/drawingml/2006/table">
            <a:tbl>
              <a:tblPr/>
              <a:tblGrid>
                <a:gridCol w="1200150">
                  <a:extLst>
                    <a:ext uri="{9D8B030D-6E8A-4147-A177-3AD203B41FA5}">
                      <a16:colId xmlns:a16="http://schemas.microsoft.com/office/drawing/2014/main" val="3459074348"/>
                    </a:ext>
                  </a:extLst>
                </a:gridCol>
                <a:gridCol w="5610225">
                  <a:extLst>
                    <a:ext uri="{9D8B030D-6E8A-4147-A177-3AD203B41FA5}">
                      <a16:colId xmlns:a16="http://schemas.microsoft.com/office/drawing/2014/main" val="2702605956"/>
                    </a:ext>
                  </a:extLst>
                </a:gridCol>
              </a:tblGrid>
              <a:tr h="0">
                <a:tc>
                  <a:txBody>
                    <a:bodyPr/>
                    <a:lstStyle/>
                    <a:p>
                      <a:pPr algn="ctr" fontAlgn="t"/>
                      <a:r>
                        <a:rPr lang="en-US">
                          <a:effectLst/>
                        </a:rPr>
                        <a:t>Type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Where it is defined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500708162"/>
                  </a:ext>
                </a:extLst>
              </a:tr>
              <a:tr h="0">
                <a:tc>
                  <a:txBody>
                    <a:bodyPr/>
                    <a:lstStyle/>
                    <a:p>
                      <a:pPr fontAlgn="t"/>
                      <a:r>
                        <a:rPr lang="en-US">
                          <a:effectLst/>
                        </a:rPr>
                        <a:t>Per Project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Defined in the project POM file, pom.xml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46188592"/>
                  </a:ext>
                </a:extLst>
              </a:tr>
              <a:tr h="0">
                <a:tc>
                  <a:txBody>
                    <a:bodyPr/>
                    <a:lstStyle/>
                    <a:p>
                      <a:pPr fontAlgn="t"/>
                      <a:r>
                        <a:rPr lang="en-US">
                          <a:effectLst/>
                        </a:rPr>
                        <a:t>Per User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Defined in Maven settings xml file (%USER_HOME%/.m2/settings.xml)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61190841"/>
                  </a:ext>
                </a:extLst>
              </a:tr>
              <a:tr h="0">
                <a:tc>
                  <a:txBody>
                    <a:bodyPr/>
                    <a:lstStyle/>
                    <a:p>
                      <a:pPr fontAlgn="t"/>
                      <a:r>
                        <a:rPr lang="en-US">
                          <a:effectLst/>
                        </a:rPr>
                        <a:t>Global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Defined in Maven global settings xml file (%M2_HOME%/</a:t>
                      </a:r>
                      <a:r>
                        <a:rPr lang="en-US" dirty="0" err="1">
                          <a:effectLst/>
                        </a:rPr>
                        <a:t>conf</a:t>
                      </a:r>
                      <a:r>
                        <a:rPr lang="en-US" dirty="0">
                          <a:effectLst/>
                        </a:rPr>
                        <a:t>/settings.xml)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64314507"/>
                  </a:ext>
                </a:extLst>
              </a:tr>
            </a:tbl>
          </a:graphicData>
        </a:graphic>
      </p:graphicFrame>
    </p:spTree>
    <p:extLst>
      <p:ext uri="{BB962C8B-B14F-4D97-AF65-F5344CB8AC3E}">
        <p14:creationId xmlns:p14="http://schemas.microsoft.com/office/powerpoint/2010/main" val="37939399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Profile </a:t>
            </a:r>
            <a:r>
              <a:rPr lang="en-US" altLang="zh-TW" dirty="0" smtClean="0"/>
              <a:t>Activation</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a:t>Explicitly using command console input</a:t>
            </a:r>
            <a:r>
              <a:rPr lang="en-US" altLang="zh-TW" dirty="0" smtClean="0"/>
              <a:t>.</a:t>
            </a:r>
          </a:p>
          <a:p>
            <a:endParaRPr lang="en-US" altLang="zh-TW" dirty="0"/>
          </a:p>
          <a:p>
            <a:r>
              <a:rPr lang="en-US" altLang="zh-TW" dirty="0"/>
              <a:t>Through maven settings</a:t>
            </a:r>
            <a:r>
              <a:rPr lang="en-US" altLang="zh-TW" dirty="0" smtClean="0"/>
              <a:t>.</a:t>
            </a:r>
          </a:p>
          <a:p>
            <a:endParaRPr lang="en-US" altLang="zh-TW" dirty="0"/>
          </a:p>
          <a:p>
            <a:r>
              <a:rPr lang="en-US" altLang="zh-TW" dirty="0"/>
              <a:t>Based on environment variables (User/System variables</a:t>
            </a:r>
            <a:r>
              <a:rPr lang="en-US" altLang="zh-TW" dirty="0" smtClean="0"/>
              <a:t>).</a:t>
            </a:r>
          </a:p>
          <a:p>
            <a:endParaRPr lang="en-US" altLang="zh-TW" dirty="0"/>
          </a:p>
          <a:p>
            <a:r>
              <a:rPr lang="en-US" altLang="zh-TW" dirty="0"/>
              <a:t>OS Settings (for example, Windows family</a:t>
            </a:r>
            <a:r>
              <a:rPr lang="en-US" altLang="zh-TW" dirty="0" smtClean="0"/>
              <a:t>).</a:t>
            </a:r>
          </a:p>
          <a:p>
            <a:endParaRPr lang="en-US" altLang="zh-TW" dirty="0"/>
          </a:p>
          <a:p>
            <a:r>
              <a:rPr lang="en-US" altLang="zh-TW" dirty="0"/>
              <a:t>Present/missing files</a:t>
            </a:r>
            <a:r>
              <a:rPr lang="en-US" altLang="zh-TW" dirty="0" smtClean="0"/>
              <a:t>.</a:t>
            </a:r>
            <a:endParaRPr lang="zh-TW" altLang="en-US" dirty="0"/>
          </a:p>
        </p:txBody>
      </p:sp>
    </p:spTree>
    <p:extLst>
      <p:ext uri="{BB962C8B-B14F-4D97-AF65-F5344CB8AC3E}">
        <p14:creationId xmlns:p14="http://schemas.microsoft.com/office/powerpoint/2010/main" val="24708125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Explicit Profile </a:t>
            </a:r>
            <a:r>
              <a:rPr lang="en-US" altLang="zh-TW" dirty="0" smtClean="0"/>
              <a:t>Activation</a:t>
            </a:r>
            <a:endParaRPr lang="zh-TW" altLang="en-US" dirty="0"/>
          </a:p>
        </p:txBody>
      </p:sp>
      <p:sp>
        <p:nvSpPr>
          <p:cNvPr id="3" name="內容版面配置區 2"/>
          <p:cNvSpPr>
            <a:spLocks noGrp="1"/>
          </p:cNvSpPr>
          <p:nvPr>
            <p:ph idx="1"/>
          </p:nvPr>
        </p:nvSpPr>
        <p:spPr/>
        <p:txBody>
          <a:bodyPr/>
          <a:lstStyle/>
          <a:p>
            <a:r>
              <a:rPr lang="en-US" altLang="zh-TW" dirty="0"/>
              <a:t>execute the following </a:t>
            </a:r>
            <a:r>
              <a:rPr lang="en-US" altLang="zh-TW" b="1" dirty="0" err="1"/>
              <a:t>mvn</a:t>
            </a:r>
            <a:r>
              <a:rPr lang="en-US" altLang="zh-TW" dirty="0"/>
              <a:t> command. Pass the profile name as argument using -P option</a:t>
            </a:r>
            <a:r>
              <a:rPr lang="en-US" altLang="zh-TW" dirty="0" smtClean="0"/>
              <a:t>.</a:t>
            </a:r>
          </a:p>
          <a:p>
            <a:pPr lvl="1"/>
            <a:r>
              <a:rPr lang="en-US" altLang="zh-TW" dirty="0"/>
              <a:t>C:\MVN\project&gt;mvn test </a:t>
            </a:r>
            <a:r>
              <a:rPr lang="en-US" altLang="zh-TW" dirty="0" smtClean="0"/>
              <a:t>-</a:t>
            </a:r>
            <a:r>
              <a:rPr lang="en-US" altLang="zh-TW" dirty="0" err="1" smtClean="0"/>
              <a:t>Ptest</a:t>
            </a:r>
            <a:endParaRPr lang="en-US" altLang="zh-TW" dirty="0" smtClean="0"/>
          </a:p>
          <a:p>
            <a:endParaRPr lang="en-US" altLang="zh-TW" dirty="0" smtClean="0"/>
          </a:p>
          <a:p>
            <a:endParaRPr lang="zh-TW" altLang="en-US" dirty="0"/>
          </a:p>
        </p:txBody>
      </p:sp>
    </p:spTree>
    <p:extLst>
      <p:ext uri="{BB962C8B-B14F-4D97-AF65-F5344CB8AC3E}">
        <p14:creationId xmlns:p14="http://schemas.microsoft.com/office/powerpoint/2010/main" val="27819728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Profile Activation via Maven </a:t>
            </a:r>
            <a:r>
              <a:rPr lang="en-US" altLang="zh-TW" dirty="0" smtClean="0"/>
              <a:t>Settings</a:t>
            </a:r>
            <a:endParaRPr lang="zh-TW" altLang="en-US" dirty="0"/>
          </a:p>
        </p:txBody>
      </p:sp>
      <p:sp>
        <p:nvSpPr>
          <p:cNvPr id="3" name="內容版面配置區 2"/>
          <p:cNvSpPr>
            <a:spLocks noGrp="1"/>
          </p:cNvSpPr>
          <p:nvPr>
            <p:ph idx="1"/>
          </p:nvPr>
        </p:nvSpPr>
        <p:spPr/>
        <p:txBody>
          <a:bodyPr/>
          <a:lstStyle/>
          <a:p>
            <a:r>
              <a:rPr lang="en-US" altLang="zh-TW" dirty="0"/>
              <a:t>Open Maven </a:t>
            </a:r>
            <a:r>
              <a:rPr lang="en-US" altLang="zh-TW" b="1" dirty="0"/>
              <a:t>settings.xml</a:t>
            </a:r>
            <a:r>
              <a:rPr lang="en-US" altLang="zh-TW" dirty="0"/>
              <a:t> file available in %USER_HOME%/.m2 </a:t>
            </a:r>
            <a:endParaRPr lang="zh-TW" altLang="en-US" dirty="0"/>
          </a:p>
        </p:txBody>
      </p:sp>
      <p:sp>
        <p:nvSpPr>
          <p:cNvPr id="4" name="Rectangle 1"/>
          <p:cNvSpPr>
            <a:spLocks noChangeArrowheads="1"/>
          </p:cNvSpPr>
          <p:nvPr/>
        </p:nvSpPr>
        <p:spPr bwMode="auto">
          <a:xfrm>
            <a:off x="872837" y="2931801"/>
            <a:ext cx="7096815" cy="246991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8088"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&lt;settings</a:t>
            </a:r>
            <a:r>
              <a:rPr kumimoji="0" lang="zh-TW"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6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xmlns</a:t>
            </a:r>
            <a:r>
              <a:rPr kumimoji="0" lang="zh-TW"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zh-TW"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6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"http://maven.apache.org/POM/4.0.0"</a:t>
            </a:r>
            <a:r>
              <a:rPr kumimoji="0" lang="zh-TW"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xmlns:xsi</a:t>
            </a:r>
            <a:r>
              <a:rPr kumimoji="0" lang="zh-TW"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zh-TW"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6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"http://www.w3.org/2001/XMLSchema-instance"</a:t>
            </a:r>
            <a:r>
              <a:rPr kumimoji="0" lang="zh-TW"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xsi:schemaLocation</a:t>
            </a:r>
            <a:r>
              <a:rPr kumimoji="0" lang="zh-TW" altLang="zh-TW"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zh-TW" altLang="zh-TW" sz="16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"http://maven.apache.org/POM/4.0.0</a:t>
            </a:r>
            <a:endParaRPr kumimoji="0" lang="en-US" altLang="zh-TW" sz="16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 http://maven.apache.org/xsd/settings-1.0.0.xsd"</a:t>
            </a:r>
            <a:r>
              <a:rPr kumimoji="0" lang="zh-TW"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&gt;</a:t>
            </a:r>
            <a:r>
              <a:rPr kumimoji="0" lang="zh-TW"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lvl="1" defTabSz="914400" eaLnBrk="0" fontAlgn="base" hangingPunct="0">
              <a:spcBef>
                <a:spcPct val="0"/>
              </a:spcBef>
              <a:spcAft>
                <a:spcPct val="0"/>
              </a:spcAft>
            </a:pPr>
            <a:r>
              <a:rPr kumimoji="0" lang="zh-TW"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&lt;activeProfiles&gt;</a:t>
            </a:r>
            <a:endParaRPr kumimoji="0" lang="en-US"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lvl="2" defTabSz="914400" eaLnBrk="0" fontAlgn="base" hangingPunct="0">
              <a:spcBef>
                <a:spcPct val="0"/>
              </a:spcBef>
              <a:spcAft>
                <a:spcPct val="0"/>
              </a:spcAft>
            </a:pPr>
            <a:r>
              <a:rPr kumimoji="0" lang="zh-TW"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&lt;activeProfile&gt;</a:t>
            </a:r>
            <a:r>
              <a:rPr kumimoji="0" lang="zh-TW"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test</a:t>
            </a:r>
            <a:r>
              <a:rPr kumimoji="0" lang="zh-TW"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&lt;/activeProfile&gt;</a:t>
            </a:r>
            <a:r>
              <a:rPr kumimoji="0" lang="zh-TW"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lvl="1" defTabSz="914400" eaLnBrk="0" fontAlgn="base" hangingPunct="0">
              <a:spcBef>
                <a:spcPct val="0"/>
              </a:spcBef>
              <a:spcAft>
                <a:spcPct val="0"/>
              </a:spcAft>
            </a:pPr>
            <a:r>
              <a:rPr kumimoji="0" lang="zh-TW"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&lt;/activeProfiles&gt;</a:t>
            </a:r>
            <a:r>
              <a:rPr kumimoji="0" lang="zh-TW"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&lt;/settings&gt;</a:t>
            </a:r>
            <a:r>
              <a:rPr kumimoji="0" lang="zh-TW" altLang="zh-TW" sz="1600" b="0" i="0" u="none" strike="noStrike" cap="none" normalizeH="0" baseline="0" dirty="0" smtClean="0">
                <a:ln>
                  <a:noFill/>
                </a:ln>
                <a:solidFill>
                  <a:schemeClr val="tx1"/>
                </a:solidFill>
                <a:effectLst/>
              </a:rPr>
              <a:t> </a:t>
            </a:r>
            <a:endParaRPr kumimoji="0" lang="zh-TW" altLang="zh-TW"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79406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fr-FR" altLang="zh-TW" dirty="0"/>
              <a:t>Profile Activation via Environment </a:t>
            </a:r>
            <a:r>
              <a:rPr lang="fr-FR" altLang="zh-TW" dirty="0" smtClean="0"/>
              <a:t>Variables</a:t>
            </a:r>
            <a:endParaRPr lang="zh-TW" altLang="en-US" dirty="0"/>
          </a:p>
        </p:txBody>
      </p:sp>
      <p:sp>
        <p:nvSpPr>
          <p:cNvPr id="3" name="內容版面配置區 2"/>
          <p:cNvSpPr>
            <a:spLocks noGrp="1"/>
          </p:cNvSpPr>
          <p:nvPr>
            <p:ph idx="1"/>
          </p:nvPr>
        </p:nvSpPr>
        <p:spPr/>
        <p:txBody>
          <a:bodyPr/>
          <a:lstStyle/>
          <a:p>
            <a:r>
              <a:rPr lang="en-US" altLang="zh-TW" dirty="0"/>
              <a:t>update the test profile mentioned in pom.xml</a:t>
            </a:r>
            <a:endParaRPr lang="en-US" altLang="zh-TW" dirty="0" smtClean="0"/>
          </a:p>
          <a:p>
            <a:r>
              <a:rPr lang="en-US" altLang="zh-TW" dirty="0" smtClean="0"/>
              <a:t>The </a:t>
            </a:r>
            <a:r>
              <a:rPr lang="en-US" altLang="zh-TW" dirty="0"/>
              <a:t>test profile will trigger when the system property "</a:t>
            </a:r>
            <a:r>
              <a:rPr lang="en-US" altLang="zh-TW" dirty="0" err="1"/>
              <a:t>env</a:t>
            </a:r>
            <a:r>
              <a:rPr lang="en-US" altLang="zh-TW" dirty="0"/>
              <a:t>" is specified with the value "test". Create an environment variable "</a:t>
            </a:r>
            <a:r>
              <a:rPr lang="en-US" altLang="zh-TW" dirty="0" err="1"/>
              <a:t>env</a:t>
            </a:r>
            <a:r>
              <a:rPr lang="en-US" altLang="zh-TW" dirty="0"/>
              <a:t>" and set its value as "test</a:t>
            </a:r>
            <a:r>
              <a:rPr lang="en-US" altLang="zh-TW" dirty="0" smtClean="0"/>
              <a:t>".</a:t>
            </a:r>
          </a:p>
          <a:p>
            <a:endParaRPr lang="zh-TW" altLang="en-US" dirty="0"/>
          </a:p>
        </p:txBody>
      </p:sp>
      <p:sp>
        <p:nvSpPr>
          <p:cNvPr id="4" name="Rectangle 1"/>
          <p:cNvSpPr>
            <a:spLocks noChangeArrowheads="1"/>
          </p:cNvSpPr>
          <p:nvPr/>
        </p:nvSpPr>
        <p:spPr bwMode="auto">
          <a:xfrm>
            <a:off x="1849582" y="4001294"/>
            <a:ext cx="2869696" cy="19466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8088"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&lt;profile&gt;</a:t>
            </a:r>
            <a:endParaRPr kumimoji="0" lang="en-US" altLang="zh-TW" sz="1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&lt;id&gt;</a:t>
            </a:r>
            <a:r>
              <a:rPr kumimoji="0" lang="zh-TW" altLang="zh-TW"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test</a:t>
            </a:r>
            <a:r>
              <a:rPr kumimoji="0" lang="zh-TW" altLang="zh-TW" sz="1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&lt;/id&gt;</a:t>
            </a:r>
            <a:endParaRPr kumimoji="0" lang="en-US" altLang="zh-TW" sz="1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&lt;activation&gt;</a:t>
            </a:r>
            <a:endParaRPr kumimoji="0" lang="en-US" altLang="zh-TW" sz="1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&lt;property&gt;</a:t>
            </a:r>
            <a:endParaRPr kumimoji="0" lang="en-US" altLang="zh-TW" sz="1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&lt;name&gt;</a:t>
            </a:r>
            <a:r>
              <a:rPr kumimoji="0" lang="zh-TW" altLang="zh-TW"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env</a:t>
            </a:r>
            <a:r>
              <a:rPr kumimoji="0" lang="zh-TW" altLang="zh-TW" sz="1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&lt;/name&gt;</a:t>
            </a:r>
            <a:endParaRPr kumimoji="0" lang="en-US" altLang="zh-TW" sz="1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&lt;value&gt;</a:t>
            </a:r>
            <a:r>
              <a:rPr kumimoji="0" lang="zh-TW" altLang="zh-TW"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test</a:t>
            </a:r>
            <a:r>
              <a:rPr kumimoji="0" lang="zh-TW" altLang="zh-TW" sz="1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&lt;/value&gt;</a:t>
            </a:r>
            <a:endParaRPr kumimoji="0" lang="en-US" altLang="zh-TW" sz="1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zh-TW"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&lt;/property&gt;</a:t>
            </a:r>
            <a:endParaRPr kumimoji="0" lang="en-US" altLang="zh-TW" sz="1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&lt;/activation&gt;</a:t>
            </a:r>
            <a:endParaRPr lang="en-US" altLang="zh-TW" sz="1400" dirty="0">
              <a:solidFill>
                <a:srgbClr val="000088"/>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&lt;/profile&gt;</a:t>
            </a:r>
            <a:r>
              <a:rPr kumimoji="0" lang="zh-TW" altLang="zh-TW" sz="1400" b="0" i="0" u="none" strike="noStrike" cap="none" normalizeH="0" baseline="0" dirty="0" smtClean="0">
                <a:ln>
                  <a:noFill/>
                </a:ln>
                <a:solidFill>
                  <a:schemeClr val="tx1"/>
                </a:solidFill>
                <a:effectLst/>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23255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Profile Activation via Operating </a:t>
            </a:r>
            <a:r>
              <a:rPr lang="en-US" altLang="zh-TW" dirty="0" smtClean="0"/>
              <a:t>System</a:t>
            </a:r>
            <a:endParaRPr lang="zh-TW" altLang="en-US" dirty="0"/>
          </a:p>
        </p:txBody>
      </p:sp>
      <p:sp>
        <p:nvSpPr>
          <p:cNvPr id="3" name="內容版面配置區 2"/>
          <p:cNvSpPr>
            <a:spLocks noGrp="1"/>
          </p:cNvSpPr>
          <p:nvPr>
            <p:ph idx="1"/>
          </p:nvPr>
        </p:nvSpPr>
        <p:spPr/>
        <p:txBody>
          <a:bodyPr/>
          <a:lstStyle/>
          <a:p>
            <a:r>
              <a:rPr lang="en-US" altLang="zh-TW" dirty="0"/>
              <a:t>Activation element to include </a:t>
            </a:r>
            <a:r>
              <a:rPr lang="en-US" altLang="zh-TW" dirty="0" err="1"/>
              <a:t>os</a:t>
            </a:r>
            <a:r>
              <a:rPr lang="en-US" altLang="zh-TW" dirty="0"/>
              <a:t> detail as shown below. This test profile will trigger when the system is windows XP</a:t>
            </a:r>
            <a:r>
              <a:rPr lang="en-US" altLang="zh-TW" dirty="0" smtClean="0"/>
              <a:t>.</a:t>
            </a:r>
          </a:p>
          <a:p>
            <a:endParaRPr lang="zh-TW" altLang="en-US" dirty="0"/>
          </a:p>
        </p:txBody>
      </p:sp>
      <p:sp>
        <p:nvSpPr>
          <p:cNvPr id="4" name="Rectangle 1"/>
          <p:cNvSpPr>
            <a:spLocks noChangeArrowheads="1"/>
          </p:cNvSpPr>
          <p:nvPr/>
        </p:nvSpPr>
        <p:spPr bwMode="auto">
          <a:xfrm>
            <a:off x="2109354" y="3234716"/>
            <a:ext cx="3640740" cy="271614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8088"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&lt;profile&gt;</a:t>
            </a:r>
            <a:endParaRPr kumimoji="0" lang="en-US"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&lt;id&gt;</a:t>
            </a:r>
            <a:r>
              <a:rPr kumimoji="0" lang="zh-TW"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test</a:t>
            </a:r>
            <a:r>
              <a:rPr kumimoji="0" lang="zh-TW"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&lt;/id&gt;</a:t>
            </a:r>
            <a:endParaRPr kumimoji="0" lang="en-US"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&lt;activation&gt;</a:t>
            </a:r>
            <a:endParaRPr kumimoji="0" lang="en-US"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&lt;os&gt;</a:t>
            </a:r>
            <a:endParaRPr kumimoji="0" lang="en-US"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&lt;name&gt;</a:t>
            </a:r>
            <a:r>
              <a:rPr kumimoji="0" lang="zh-TW"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Windows XP</a:t>
            </a:r>
            <a:r>
              <a:rPr kumimoji="0" lang="zh-TW"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&lt;/name&gt;</a:t>
            </a:r>
            <a:endParaRPr kumimoji="0" lang="en-US"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&lt;family&gt;</a:t>
            </a:r>
            <a:r>
              <a:rPr kumimoji="0" lang="zh-TW"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Windows</a:t>
            </a:r>
            <a:r>
              <a:rPr kumimoji="0" lang="zh-TW"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&lt;/family&gt;</a:t>
            </a:r>
            <a:endParaRPr kumimoji="0" lang="en-US"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&lt;arch&gt;</a:t>
            </a:r>
            <a:r>
              <a:rPr kumimoji="0" lang="zh-TW"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x86</a:t>
            </a:r>
            <a:r>
              <a:rPr kumimoji="0" lang="zh-TW"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&lt;/arch&gt;</a:t>
            </a:r>
            <a:endParaRPr kumimoji="0" lang="en-US"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&lt;version&gt;</a:t>
            </a:r>
            <a:r>
              <a:rPr kumimoji="0" lang="zh-TW"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5.1.2600</a:t>
            </a:r>
            <a:r>
              <a:rPr kumimoji="0" lang="zh-TW"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&lt;/version&gt;</a:t>
            </a:r>
            <a:endParaRPr kumimoji="0" lang="en-US"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&lt;/os&gt;</a:t>
            </a:r>
            <a:endParaRPr kumimoji="0" lang="en-US"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&lt;/activation&gt;</a:t>
            </a:r>
            <a:endParaRPr kumimoji="0" lang="en-US"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&lt;/profile&gt;</a:t>
            </a:r>
            <a:r>
              <a:rPr kumimoji="0" lang="zh-TW" altLang="zh-TW" sz="1600" b="0" i="0" u="none" strike="noStrike" cap="none" normalizeH="0" baseline="0" dirty="0" smtClean="0">
                <a:ln>
                  <a:noFill/>
                </a:ln>
                <a:solidFill>
                  <a:schemeClr val="tx1"/>
                </a:solidFill>
                <a:effectLst/>
              </a:rPr>
              <a:t> </a:t>
            </a:r>
            <a:endParaRPr kumimoji="0" lang="zh-TW" altLang="zh-TW"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35757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Profile Activation via </a:t>
            </a:r>
            <a:r>
              <a:rPr lang="en-US" altLang="zh-TW" dirty="0" smtClean="0"/>
              <a:t>Present/Missing File</a:t>
            </a:r>
            <a:endParaRPr lang="zh-TW" altLang="en-US" dirty="0"/>
          </a:p>
        </p:txBody>
      </p:sp>
      <p:sp>
        <p:nvSpPr>
          <p:cNvPr id="3" name="內容版面配置區 2"/>
          <p:cNvSpPr>
            <a:spLocks noGrp="1"/>
          </p:cNvSpPr>
          <p:nvPr>
            <p:ph idx="1"/>
          </p:nvPr>
        </p:nvSpPr>
        <p:spPr/>
        <p:txBody>
          <a:bodyPr/>
          <a:lstStyle/>
          <a:p>
            <a:r>
              <a:rPr lang="en-US" altLang="zh-TW" dirty="0"/>
              <a:t>The test profile will trigger when </a:t>
            </a:r>
            <a:r>
              <a:rPr lang="en-US" altLang="zh-TW" b="1" dirty="0"/>
              <a:t>target/generated-sources/</a:t>
            </a:r>
            <a:r>
              <a:rPr lang="en-US" altLang="zh-TW" b="1" dirty="0" err="1"/>
              <a:t>axistools</a:t>
            </a:r>
            <a:r>
              <a:rPr lang="en-US" altLang="zh-TW" b="1" dirty="0"/>
              <a:t>/wsdl2java/com/</a:t>
            </a:r>
            <a:r>
              <a:rPr lang="en-US" altLang="zh-TW" b="1" dirty="0" err="1"/>
              <a:t>companyname</a:t>
            </a:r>
            <a:r>
              <a:rPr lang="en-US" altLang="zh-TW" b="1" dirty="0"/>
              <a:t>/group</a:t>
            </a:r>
            <a:r>
              <a:rPr lang="en-US" altLang="zh-TW" dirty="0"/>
              <a:t> is missing</a:t>
            </a:r>
            <a:r>
              <a:rPr lang="en-US" altLang="zh-TW" dirty="0" smtClean="0"/>
              <a:t>.</a:t>
            </a:r>
          </a:p>
          <a:p>
            <a:endParaRPr lang="zh-TW" altLang="en-US" dirty="0"/>
          </a:p>
        </p:txBody>
      </p:sp>
      <p:sp>
        <p:nvSpPr>
          <p:cNvPr id="4" name="Rectangle 1"/>
          <p:cNvSpPr>
            <a:spLocks noChangeArrowheads="1"/>
          </p:cNvSpPr>
          <p:nvPr/>
        </p:nvSpPr>
        <p:spPr bwMode="auto">
          <a:xfrm>
            <a:off x="103909" y="3344273"/>
            <a:ext cx="10923183" cy="197747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8088"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&lt;profile&gt;</a:t>
            </a:r>
            <a:endParaRPr kumimoji="0" lang="en-US"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&lt;id&gt;</a:t>
            </a:r>
            <a:r>
              <a:rPr kumimoji="0" lang="zh-TW"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test</a:t>
            </a:r>
            <a:r>
              <a:rPr kumimoji="0" lang="zh-TW"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&lt;/id&gt;</a:t>
            </a:r>
            <a:endParaRPr kumimoji="0" lang="en-US"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&lt;activation&gt;</a:t>
            </a:r>
            <a:endParaRPr kumimoji="0" lang="en-US"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&lt;file&gt;</a:t>
            </a:r>
            <a:endParaRPr kumimoji="0" lang="en-US"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&lt;missing&gt;</a:t>
            </a:r>
            <a:r>
              <a:rPr kumimoji="0" lang="zh-TW"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target/generated-sources/axistools/wsdl2java/com/companyname/group</a:t>
            </a:r>
            <a:r>
              <a:rPr kumimoji="0" lang="zh-TW"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&lt;/missing&gt;</a:t>
            </a:r>
            <a:endParaRPr kumimoji="0" lang="en-US"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&lt;/file&gt;</a:t>
            </a:r>
            <a:endParaRPr kumimoji="0" lang="en-US"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&lt;/activation&gt;</a:t>
            </a:r>
            <a:endParaRPr kumimoji="0" lang="en-US"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&lt;/profile&gt;</a:t>
            </a:r>
            <a:r>
              <a:rPr kumimoji="0" lang="zh-TW" altLang="zh-TW" sz="1600" b="0" i="0" u="none" strike="noStrike" cap="none" normalizeH="0" baseline="0" dirty="0" smtClean="0">
                <a:ln>
                  <a:noFill/>
                </a:ln>
                <a:solidFill>
                  <a:schemeClr val="tx1"/>
                </a:solidFill>
                <a:effectLst/>
              </a:rPr>
              <a:t> </a:t>
            </a:r>
            <a:endParaRPr kumimoji="0" lang="zh-TW" altLang="zh-TW"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24111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Maven - </a:t>
            </a:r>
            <a:r>
              <a:rPr lang="en-US" altLang="zh-TW" dirty="0" smtClean="0"/>
              <a:t>Repositories</a:t>
            </a:r>
            <a:endParaRPr lang="zh-TW" altLang="en-US" dirty="0"/>
          </a:p>
        </p:txBody>
      </p:sp>
      <p:sp>
        <p:nvSpPr>
          <p:cNvPr id="3" name="內容版面配置區 2"/>
          <p:cNvSpPr>
            <a:spLocks noGrp="1"/>
          </p:cNvSpPr>
          <p:nvPr>
            <p:ph idx="1"/>
          </p:nvPr>
        </p:nvSpPr>
        <p:spPr/>
        <p:txBody>
          <a:bodyPr/>
          <a:lstStyle/>
          <a:p>
            <a:r>
              <a:rPr lang="en-US" altLang="zh-TW" dirty="0"/>
              <a:t>a repository is a directory where all the project jars, library jar, plugins or any other project specific artifacts are stored and can be used by Maven easily</a:t>
            </a:r>
            <a:r>
              <a:rPr lang="en-US" altLang="zh-TW" dirty="0" smtClean="0"/>
              <a:t>.</a:t>
            </a:r>
          </a:p>
          <a:p>
            <a:r>
              <a:rPr lang="en-US" altLang="zh-TW" dirty="0"/>
              <a:t>Maven repository are of three types. </a:t>
            </a:r>
            <a:endParaRPr lang="en-US" altLang="zh-TW" dirty="0" smtClean="0"/>
          </a:p>
          <a:p>
            <a:pPr lvl="1"/>
            <a:r>
              <a:rPr lang="en-US" altLang="zh-TW" dirty="0"/>
              <a:t>local</a:t>
            </a:r>
          </a:p>
          <a:p>
            <a:pPr lvl="1"/>
            <a:r>
              <a:rPr lang="en-US" altLang="zh-TW" dirty="0"/>
              <a:t>central</a:t>
            </a:r>
          </a:p>
          <a:p>
            <a:pPr lvl="1"/>
            <a:r>
              <a:rPr lang="en-US" altLang="zh-TW" dirty="0"/>
              <a:t>remote</a:t>
            </a:r>
          </a:p>
          <a:p>
            <a:endParaRPr lang="zh-TW" altLang="en-US" dirty="0"/>
          </a:p>
        </p:txBody>
      </p:sp>
      <p:pic>
        <p:nvPicPr>
          <p:cNvPr id="7170" name="Picture 2" descr="Repository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3465" y="4128941"/>
            <a:ext cx="5038725" cy="250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4846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Local </a:t>
            </a:r>
            <a:r>
              <a:rPr lang="en-US" altLang="zh-TW" dirty="0" smtClean="0"/>
              <a:t>Repository</a:t>
            </a:r>
            <a:endParaRPr lang="zh-TW" altLang="en-US" dirty="0"/>
          </a:p>
        </p:txBody>
      </p:sp>
      <p:sp>
        <p:nvSpPr>
          <p:cNvPr id="3" name="內容版面配置區 2"/>
          <p:cNvSpPr>
            <a:spLocks noGrp="1"/>
          </p:cNvSpPr>
          <p:nvPr>
            <p:ph idx="1"/>
          </p:nvPr>
        </p:nvSpPr>
        <p:spPr/>
        <p:txBody>
          <a:bodyPr>
            <a:normAutofit/>
          </a:bodyPr>
          <a:lstStyle/>
          <a:p>
            <a:r>
              <a:rPr lang="en-US" altLang="zh-TW" dirty="0"/>
              <a:t>Maven local repository is a folder location on your machine. </a:t>
            </a:r>
            <a:endParaRPr lang="en-US" altLang="zh-TW" dirty="0" smtClean="0"/>
          </a:p>
          <a:p>
            <a:pPr lvl="1"/>
            <a:r>
              <a:rPr lang="en-US" altLang="zh-TW" dirty="0" smtClean="0"/>
              <a:t>It </a:t>
            </a:r>
            <a:r>
              <a:rPr lang="en-US" altLang="zh-TW" dirty="0"/>
              <a:t>gets created when you run any maven command for the first time.</a:t>
            </a:r>
          </a:p>
          <a:p>
            <a:pPr lvl="1"/>
            <a:r>
              <a:rPr lang="en-US" altLang="zh-TW" dirty="0"/>
              <a:t>Maven local repository keeps your project's all dependencies (library jars, plugin jars etc.). </a:t>
            </a:r>
            <a:endParaRPr lang="en-US" altLang="zh-TW" dirty="0" smtClean="0"/>
          </a:p>
          <a:p>
            <a:r>
              <a:rPr lang="en-US" altLang="zh-TW" dirty="0" smtClean="0"/>
              <a:t>When </a:t>
            </a:r>
            <a:r>
              <a:rPr lang="en-US" altLang="zh-TW" dirty="0"/>
              <a:t>you run a Maven build, then Maven automatically downloads all the dependency jars into the local repository. </a:t>
            </a:r>
          </a:p>
          <a:p>
            <a:r>
              <a:rPr lang="en-US" altLang="zh-TW" dirty="0" smtClean="0"/>
              <a:t>by default, %USER_HOME</a:t>
            </a:r>
            <a:r>
              <a:rPr lang="en-US" altLang="zh-TW" dirty="0"/>
              <a:t>% directory. </a:t>
            </a:r>
            <a:endParaRPr lang="en-US" altLang="zh-TW" dirty="0" smtClean="0"/>
          </a:p>
          <a:p>
            <a:endParaRPr lang="zh-TW" altLang="en-US" dirty="0"/>
          </a:p>
        </p:txBody>
      </p:sp>
    </p:spTree>
    <p:extLst>
      <p:ext uri="{BB962C8B-B14F-4D97-AF65-F5344CB8AC3E}">
        <p14:creationId xmlns:p14="http://schemas.microsoft.com/office/powerpoint/2010/main" val="2783760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29D67E-A490-4296-BF1D-F43F883AE992}"/>
              </a:ext>
            </a:extLst>
          </p:cNvPr>
          <p:cNvSpPr>
            <a:spLocks noGrp="1"/>
          </p:cNvSpPr>
          <p:nvPr>
            <p:ph type="title"/>
          </p:nvPr>
        </p:nvSpPr>
        <p:spPr/>
        <p:txBody>
          <a:bodyPr/>
          <a:lstStyle/>
          <a:p>
            <a:r>
              <a:rPr lang="en-US" altLang="zh-TW" dirty="0"/>
              <a:t>POM(Project Object Model)</a:t>
            </a:r>
            <a:endParaRPr lang="zh-TW" altLang="en-US" dirty="0"/>
          </a:p>
        </p:txBody>
      </p:sp>
      <p:sp>
        <p:nvSpPr>
          <p:cNvPr id="3" name="內容版面配置區 2">
            <a:extLst>
              <a:ext uri="{FF2B5EF4-FFF2-40B4-BE49-F238E27FC236}">
                <a16:creationId xmlns:a16="http://schemas.microsoft.com/office/drawing/2014/main" id="{1AF8B285-A846-44CF-A7DE-3D664C159FB6}"/>
              </a:ext>
            </a:extLst>
          </p:cNvPr>
          <p:cNvSpPr>
            <a:spLocks noGrp="1"/>
          </p:cNvSpPr>
          <p:nvPr>
            <p:ph idx="1"/>
          </p:nvPr>
        </p:nvSpPr>
        <p:spPr/>
        <p:txBody>
          <a:bodyPr>
            <a:normAutofit fontScale="92500" lnSpcReduction="20000"/>
          </a:bodyPr>
          <a:lstStyle/>
          <a:p>
            <a:r>
              <a:rPr lang="en-US" altLang="zh-TW" dirty="0"/>
              <a:t>POM stands for Project Object Model. It is fundamental unit of work in Maven. </a:t>
            </a:r>
          </a:p>
          <a:p>
            <a:pPr lvl="1"/>
            <a:r>
              <a:rPr lang="en-US" altLang="zh-TW" dirty="0"/>
              <a:t>XML file (pom.xml)</a:t>
            </a:r>
          </a:p>
          <a:p>
            <a:pPr lvl="1"/>
            <a:r>
              <a:rPr lang="en-US" altLang="zh-TW" dirty="0"/>
              <a:t>resides in the base directory of the project </a:t>
            </a:r>
          </a:p>
          <a:p>
            <a:r>
              <a:rPr lang="en-US" altLang="zh-TW" dirty="0"/>
              <a:t>The POM contains information about the project and various configuration detail used by Maven to build the project(s).</a:t>
            </a:r>
          </a:p>
          <a:p>
            <a:pPr lvl="1"/>
            <a:r>
              <a:rPr lang="en-US" altLang="zh-TW" dirty="0"/>
              <a:t>project dependencies</a:t>
            </a:r>
          </a:p>
          <a:p>
            <a:pPr lvl="1"/>
            <a:r>
              <a:rPr lang="en-US" altLang="zh-TW" dirty="0"/>
              <a:t>plugins</a:t>
            </a:r>
          </a:p>
          <a:p>
            <a:pPr lvl="1"/>
            <a:r>
              <a:rPr lang="en-US" altLang="zh-TW" dirty="0"/>
              <a:t>goals</a:t>
            </a:r>
          </a:p>
          <a:p>
            <a:pPr lvl="1"/>
            <a:r>
              <a:rPr lang="en-US" altLang="zh-TW" dirty="0"/>
              <a:t>build profiles</a:t>
            </a:r>
          </a:p>
          <a:p>
            <a:pPr lvl="1"/>
            <a:r>
              <a:rPr lang="en-US" altLang="zh-TW" dirty="0"/>
              <a:t>project version</a:t>
            </a:r>
          </a:p>
          <a:p>
            <a:pPr lvl="1"/>
            <a:r>
              <a:rPr lang="en-US" altLang="zh-TW" dirty="0"/>
              <a:t>developers</a:t>
            </a:r>
          </a:p>
          <a:p>
            <a:pPr lvl="1"/>
            <a:r>
              <a:rPr lang="en-US" altLang="zh-TW" dirty="0"/>
              <a:t>mailing list</a:t>
            </a:r>
          </a:p>
          <a:p>
            <a:endParaRPr lang="zh-TW" altLang="en-US" dirty="0"/>
          </a:p>
        </p:txBody>
      </p:sp>
    </p:spTree>
    <p:extLst>
      <p:ext uri="{BB962C8B-B14F-4D97-AF65-F5344CB8AC3E}">
        <p14:creationId xmlns:p14="http://schemas.microsoft.com/office/powerpoint/2010/main" val="12991928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To override the default location, mention another path in Maven settings.xml file available at %M2_HOME%\</a:t>
            </a:r>
            <a:r>
              <a:rPr lang="en-US" altLang="zh-TW" dirty="0" err="1"/>
              <a:t>conf</a:t>
            </a:r>
            <a:r>
              <a:rPr lang="en-US" altLang="zh-TW" dirty="0"/>
              <a:t> directory.</a:t>
            </a:r>
          </a:p>
          <a:p>
            <a:endParaRPr lang="zh-TW" altLang="en-US" dirty="0"/>
          </a:p>
        </p:txBody>
      </p:sp>
      <p:sp>
        <p:nvSpPr>
          <p:cNvPr id="4" name="Rectangle 1"/>
          <p:cNvSpPr>
            <a:spLocks noChangeArrowheads="1"/>
          </p:cNvSpPr>
          <p:nvPr/>
        </p:nvSpPr>
        <p:spPr bwMode="auto">
          <a:xfrm>
            <a:off x="1413164" y="3623247"/>
            <a:ext cx="6736139" cy="173125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8088"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&lt;settings</a:t>
            </a:r>
            <a:r>
              <a:rPr kumimoji="0" lang="zh-TW" altLang="zh-TW"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4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xmlns</a:t>
            </a:r>
            <a:r>
              <a:rPr kumimoji="0" lang="zh-TW" altLang="zh-TW"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zh-TW" altLang="zh-TW"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4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hlinkClick r:id="rId2"/>
              </a:rPr>
              <a:t>http://maven.apache.org/SETTINGS/1.0.0</a:t>
            </a:r>
            <a:endParaRPr kumimoji="0" lang="en-US" altLang="zh-TW" sz="14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4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xmlns:xsi</a:t>
            </a:r>
            <a:r>
              <a:rPr kumimoji="0" lang="zh-TW" altLang="zh-TW"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zh-TW" altLang="zh-TW"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4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hlinkClick r:id="rId3"/>
              </a:rPr>
              <a:t>http://www.w3.org/2001/XMLSchema-instance</a:t>
            </a:r>
            <a:endParaRPr kumimoji="0" lang="en-US" altLang="zh-TW" sz="14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4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xsi:schemaLocation</a:t>
            </a:r>
            <a:r>
              <a:rPr kumimoji="0" lang="zh-TW" altLang="zh-TW"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zh-TW" altLang="zh-TW"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4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"http://maven.apache.org/SETTINGS/1.0.0</a:t>
            </a:r>
            <a:endParaRPr kumimoji="0" lang="en-US" altLang="zh-TW" sz="14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 </a:t>
            </a:r>
            <a:r>
              <a:rPr kumimoji="0" lang="zh-TW" altLang="zh-TW" sz="14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hlinkClick r:id="rId4"/>
              </a:rPr>
              <a:t>http://maven.apache.org/xsd/settings-1.0.0.xsd</a:t>
            </a:r>
            <a:r>
              <a:rPr kumimoji="0" lang="zh-TW" altLang="zh-TW" sz="14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zh-TW" altLang="zh-TW" sz="1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&gt;</a:t>
            </a:r>
            <a:endParaRPr kumimoji="0" lang="en-US" altLang="zh-TW" sz="1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&lt;localRepository&gt;</a:t>
            </a:r>
            <a:r>
              <a:rPr kumimoji="0" lang="zh-TW" altLang="zh-TW"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C:/MyLocalRepository</a:t>
            </a:r>
            <a:r>
              <a:rPr kumimoji="0" lang="zh-TW" altLang="zh-TW" sz="1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&lt;/localRepository&gt;</a:t>
            </a:r>
            <a:endParaRPr kumimoji="0" lang="en-US" altLang="zh-TW" sz="1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&lt;/settings&gt;</a:t>
            </a:r>
            <a:r>
              <a:rPr kumimoji="0" lang="zh-TW" altLang="zh-TW" sz="1400" b="0" i="0" u="none" strike="noStrike" cap="none" normalizeH="0" baseline="0" dirty="0" smtClean="0">
                <a:ln>
                  <a:noFill/>
                </a:ln>
                <a:solidFill>
                  <a:schemeClr val="tx1"/>
                </a:solidFill>
                <a:effectLst/>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00769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Central </a:t>
            </a:r>
            <a:r>
              <a:rPr lang="en-US" altLang="zh-TW" dirty="0" smtClean="0"/>
              <a:t>Repository</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a:t>Maven central repository is repository provided by Maven community. </a:t>
            </a:r>
            <a:endParaRPr lang="en-US" altLang="zh-TW" dirty="0" smtClean="0"/>
          </a:p>
          <a:p>
            <a:endParaRPr lang="en-US" altLang="zh-TW" dirty="0" smtClean="0"/>
          </a:p>
          <a:p>
            <a:r>
              <a:rPr lang="en-US" altLang="zh-TW" dirty="0"/>
              <a:t>When Maven does not find any dependency in local repository, it starts searching in central repository </a:t>
            </a:r>
            <a:endParaRPr lang="en-US" altLang="zh-TW" dirty="0" smtClean="0"/>
          </a:p>
          <a:p>
            <a:pPr lvl="1"/>
            <a:r>
              <a:rPr lang="en-US" altLang="zh-TW" dirty="0" smtClean="0"/>
              <a:t>−</a:t>
            </a:r>
            <a:r>
              <a:rPr lang="en-US" altLang="zh-TW" dirty="0"/>
              <a:t> </a:t>
            </a:r>
            <a:r>
              <a:rPr lang="en-US" altLang="zh-TW" dirty="0">
                <a:hlinkClick r:id="rId2"/>
              </a:rPr>
              <a:t>https://repo1.maven.org/maven2/</a:t>
            </a:r>
            <a:endParaRPr lang="en-US" altLang="zh-TW" dirty="0"/>
          </a:p>
          <a:p>
            <a:endParaRPr lang="en-US" altLang="zh-TW" dirty="0" smtClean="0"/>
          </a:p>
          <a:p>
            <a:r>
              <a:rPr lang="en-US" altLang="zh-TW" dirty="0"/>
              <a:t>To browse the content of central maven repository, </a:t>
            </a:r>
            <a:endParaRPr lang="en-US" altLang="zh-TW" dirty="0" smtClean="0"/>
          </a:p>
          <a:p>
            <a:pPr lvl="1"/>
            <a:r>
              <a:rPr lang="en-US" altLang="zh-TW" dirty="0" smtClean="0"/>
              <a:t>−</a:t>
            </a:r>
            <a:r>
              <a:rPr lang="en-US" altLang="zh-TW" dirty="0"/>
              <a:t> </a:t>
            </a:r>
            <a:r>
              <a:rPr lang="en-US" altLang="zh-TW" u="sng" dirty="0">
                <a:hlinkClick r:id="rId3"/>
              </a:rPr>
              <a:t>https://search.maven.org/#browse</a:t>
            </a:r>
            <a:endParaRPr lang="en-US" altLang="zh-TW" dirty="0"/>
          </a:p>
          <a:p>
            <a:endParaRPr lang="zh-TW" altLang="en-US" dirty="0"/>
          </a:p>
        </p:txBody>
      </p:sp>
    </p:spTree>
    <p:extLst>
      <p:ext uri="{BB962C8B-B14F-4D97-AF65-F5344CB8AC3E}">
        <p14:creationId xmlns:p14="http://schemas.microsoft.com/office/powerpoint/2010/main" val="26680281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Remote </a:t>
            </a:r>
            <a:r>
              <a:rPr lang="en-US" altLang="zh-TW" dirty="0" smtClean="0"/>
              <a:t>Repository</a:t>
            </a:r>
            <a:endParaRPr lang="zh-TW" altLang="en-US" dirty="0"/>
          </a:p>
        </p:txBody>
      </p:sp>
      <p:sp>
        <p:nvSpPr>
          <p:cNvPr id="3" name="內容版面配置區 2"/>
          <p:cNvSpPr>
            <a:spLocks noGrp="1"/>
          </p:cNvSpPr>
          <p:nvPr>
            <p:ph idx="1"/>
          </p:nvPr>
        </p:nvSpPr>
        <p:spPr>
          <a:xfrm>
            <a:off x="628650" y="1825625"/>
            <a:ext cx="6707332" cy="2258002"/>
          </a:xfrm>
        </p:spPr>
        <p:txBody>
          <a:bodyPr>
            <a:normAutofit fontScale="92500" lnSpcReduction="10000"/>
          </a:bodyPr>
          <a:lstStyle/>
          <a:p>
            <a:r>
              <a:rPr lang="en-US" altLang="zh-TW" b="1" dirty="0" smtClean="0"/>
              <a:t>Remote </a:t>
            </a:r>
            <a:r>
              <a:rPr lang="en-US" altLang="zh-TW" b="1" dirty="0"/>
              <a:t>Repository</a:t>
            </a:r>
            <a:r>
              <a:rPr lang="en-US" altLang="zh-TW" dirty="0"/>
              <a:t>, which is developer's own custom repository containing required libraries or other project jars</a:t>
            </a:r>
            <a:r>
              <a:rPr lang="en-US" altLang="zh-TW" dirty="0" smtClean="0"/>
              <a:t>.</a:t>
            </a:r>
          </a:p>
          <a:p>
            <a:r>
              <a:rPr lang="en-US" altLang="zh-TW" dirty="0" smtClean="0"/>
              <a:t>Maven </a:t>
            </a:r>
            <a:r>
              <a:rPr lang="en-US" altLang="zh-TW" dirty="0"/>
              <a:t>will download dependency </a:t>
            </a:r>
            <a:r>
              <a:rPr lang="en-US" altLang="zh-TW" dirty="0" smtClean="0"/>
              <a:t>(if not </a:t>
            </a:r>
            <a:r>
              <a:rPr lang="en-US" altLang="zh-TW" dirty="0"/>
              <a:t>available in central repository) from Remote Repositories mentioned in </a:t>
            </a:r>
            <a:r>
              <a:rPr lang="en-US" altLang="zh-TW" dirty="0" smtClean="0"/>
              <a:t>the </a:t>
            </a:r>
            <a:r>
              <a:rPr lang="en-US" altLang="zh-TW" dirty="0"/>
              <a:t>pom.xml</a:t>
            </a:r>
            <a:r>
              <a:rPr lang="en-US" altLang="zh-TW" dirty="0" smtClean="0"/>
              <a:t>.</a:t>
            </a:r>
          </a:p>
          <a:p>
            <a:endParaRPr lang="zh-TW" altLang="en-US" dirty="0"/>
          </a:p>
        </p:txBody>
      </p:sp>
      <p:sp>
        <p:nvSpPr>
          <p:cNvPr id="4" name="Rectangle 1"/>
          <p:cNvSpPr>
            <a:spLocks noChangeArrowheads="1"/>
          </p:cNvSpPr>
          <p:nvPr/>
        </p:nvSpPr>
        <p:spPr bwMode="auto">
          <a:xfrm>
            <a:off x="1973371" y="4006778"/>
            <a:ext cx="5197257" cy="254686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8088"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1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&lt;project</a:t>
            </a:r>
            <a:r>
              <a:rPr kumimoji="0" lang="zh-TW" altLang="zh-TW"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1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xmlns</a:t>
            </a:r>
            <a:r>
              <a:rPr kumimoji="0" lang="zh-TW" altLang="zh-TW"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zh-TW" altLang="zh-TW"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1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"http://maven.apache.org/POM/4.0.0"</a:t>
            </a:r>
            <a:r>
              <a:rPr kumimoji="0" lang="zh-TW" altLang="zh-TW"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zh-TW"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1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xmlns:xsi</a:t>
            </a:r>
            <a:r>
              <a:rPr kumimoji="0" lang="zh-TW" altLang="zh-TW"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zh-TW" altLang="zh-TW"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1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hlinkClick r:id="rId2"/>
              </a:rPr>
              <a:t>http://www.w3.org/2001/XMLSchema-instance</a:t>
            </a:r>
            <a:endParaRPr kumimoji="0" lang="en-US" altLang="zh-TW" sz="11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1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xsi:schemaLocation</a:t>
            </a:r>
            <a:r>
              <a:rPr kumimoji="0" lang="zh-TW" altLang="zh-TW"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zh-TW" altLang="zh-TW"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1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"http://maven.apache.org/POM/4.0.0</a:t>
            </a:r>
            <a:endParaRPr kumimoji="0" lang="en-US" altLang="zh-TW" sz="11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1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 </a:t>
            </a:r>
            <a:r>
              <a:rPr kumimoji="0" lang="zh-TW" altLang="zh-TW" sz="11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hlinkClick r:id="rId3"/>
              </a:rPr>
              <a:t>http://maven.apache.org/xsd/maven-4.0.0.xsd</a:t>
            </a:r>
            <a:r>
              <a:rPr kumimoji="0" lang="zh-TW" altLang="zh-TW" sz="11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zh-TW" altLang="zh-TW" sz="11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&gt;</a:t>
            </a:r>
            <a:endParaRPr kumimoji="0" lang="en-US" altLang="zh-TW" sz="11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1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&lt;modelVersion&gt;</a:t>
            </a:r>
            <a:r>
              <a:rPr kumimoji="0" lang="zh-TW" altLang="zh-TW"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4.0.0</a:t>
            </a:r>
            <a:r>
              <a:rPr kumimoji="0" lang="zh-TW" altLang="zh-TW" sz="11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&lt;/modelVersion&gt;</a:t>
            </a:r>
            <a:endParaRPr kumimoji="0" lang="en-US" altLang="zh-TW" sz="11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1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&lt;groupId&gt;</a:t>
            </a:r>
            <a:r>
              <a:rPr kumimoji="0" lang="zh-TW" altLang="zh-TW"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com.companyname.projectgroup</a:t>
            </a:r>
            <a:r>
              <a:rPr kumimoji="0" lang="zh-TW" altLang="zh-TW" sz="11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&lt;/groupId&gt;</a:t>
            </a:r>
            <a:endParaRPr kumimoji="0" lang="en-US" altLang="zh-TW" sz="11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1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&lt;artifactId&gt;</a:t>
            </a:r>
            <a:r>
              <a:rPr kumimoji="0" lang="zh-TW" altLang="zh-TW"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project</a:t>
            </a:r>
            <a:r>
              <a:rPr kumimoji="0" lang="zh-TW" altLang="zh-TW" sz="11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&lt;/artifactId&gt;</a:t>
            </a:r>
            <a:endParaRPr kumimoji="0" lang="en-US" altLang="zh-TW" sz="11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1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&lt;version&gt;</a:t>
            </a:r>
            <a:r>
              <a:rPr kumimoji="0" lang="zh-TW" altLang="zh-TW"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1.0</a:t>
            </a:r>
            <a:r>
              <a:rPr kumimoji="0" lang="zh-TW" altLang="zh-TW" sz="11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&lt;/version&gt;</a:t>
            </a:r>
            <a:endParaRPr kumimoji="0" lang="en-US" altLang="zh-TW" sz="11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1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 </a:t>
            </a:r>
            <a:r>
              <a:rPr kumimoji="0" lang="zh-TW" altLang="zh-TW" sz="11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&lt;repositories&gt;</a:t>
            </a:r>
            <a:endParaRPr kumimoji="0" lang="en-US" altLang="zh-TW" sz="11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1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&lt;repository&gt;</a:t>
            </a:r>
            <a:endParaRPr kumimoji="0" lang="en-US" altLang="zh-TW" sz="11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1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&lt;id&gt;</a:t>
            </a:r>
            <a:r>
              <a:rPr kumimoji="0" lang="zh-TW" altLang="zh-TW"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companyname.lib1</a:t>
            </a:r>
            <a:r>
              <a:rPr kumimoji="0" lang="zh-TW" altLang="zh-TW" sz="11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&lt;/id&gt;</a:t>
            </a:r>
            <a:endParaRPr kumimoji="0" lang="en-US" altLang="zh-TW" sz="11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1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&lt;url&gt;</a:t>
            </a:r>
            <a:r>
              <a:rPr kumimoji="0" lang="zh-TW" altLang="zh-TW"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http://download.companyname.org/maven2/lib1</a:t>
            </a:r>
            <a:r>
              <a:rPr kumimoji="0" lang="zh-TW" altLang="zh-TW" sz="11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&lt;/url&gt;</a:t>
            </a:r>
            <a:endParaRPr kumimoji="0" lang="en-US" altLang="zh-TW" sz="11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1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&lt;/repository&gt;</a:t>
            </a:r>
            <a:endParaRPr kumimoji="0" lang="en-US" altLang="zh-TW" sz="11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1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 </a:t>
            </a:r>
            <a:r>
              <a:rPr kumimoji="0" lang="zh-TW" altLang="zh-TW" sz="11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&lt;/repositories&gt;</a:t>
            </a:r>
            <a:endParaRPr kumimoji="0" lang="en-US" altLang="zh-TW" sz="11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1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&lt;/project&gt;</a:t>
            </a:r>
            <a:r>
              <a:rPr kumimoji="0" lang="zh-TW" altLang="zh-TW" sz="1100" b="0" i="0" u="none" strike="noStrike" cap="none" normalizeH="0" baseline="0" dirty="0" smtClean="0">
                <a:ln>
                  <a:noFill/>
                </a:ln>
                <a:solidFill>
                  <a:schemeClr val="tx1"/>
                </a:solidFill>
                <a:effectLst/>
              </a:rPr>
              <a:t> </a:t>
            </a:r>
            <a:endParaRPr kumimoji="0" lang="zh-TW" altLang="zh-TW" sz="11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31279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Maven Dependency Search </a:t>
            </a:r>
            <a:r>
              <a:rPr lang="en-US" altLang="zh-TW" dirty="0" smtClean="0"/>
              <a:t>Sequence</a:t>
            </a:r>
            <a:endParaRPr lang="zh-TW" altLang="en-US" dirty="0"/>
          </a:p>
        </p:txBody>
      </p:sp>
      <p:sp>
        <p:nvSpPr>
          <p:cNvPr id="3" name="內容版面配置區 2"/>
          <p:cNvSpPr>
            <a:spLocks noGrp="1"/>
          </p:cNvSpPr>
          <p:nvPr>
            <p:ph idx="1"/>
          </p:nvPr>
        </p:nvSpPr>
        <p:spPr/>
        <p:txBody>
          <a:bodyPr>
            <a:normAutofit/>
          </a:bodyPr>
          <a:lstStyle/>
          <a:p>
            <a:r>
              <a:rPr lang="en-US" altLang="zh-TW" b="1" dirty="0" smtClean="0"/>
              <a:t>1</a:t>
            </a:r>
            <a:r>
              <a:rPr lang="en-US" altLang="zh-TW" dirty="0"/>
              <a:t> − Search dependency in local </a:t>
            </a:r>
            <a:r>
              <a:rPr lang="en-US" altLang="zh-TW" dirty="0" smtClean="0"/>
              <a:t>repository</a:t>
            </a:r>
          </a:p>
          <a:p>
            <a:endParaRPr lang="en-US" altLang="zh-TW" dirty="0"/>
          </a:p>
          <a:p>
            <a:r>
              <a:rPr lang="en-US" altLang="zh-TW" b="1" dirty="0" smtClean="0"/>
              <a:t>2</a:t>
            </a:r>
            <a:r>
              <a:rPr lang="en-US" altLang="zh-TW" dirty="0"/>
              <a:t> − Search dependency in central </a:t>
            </a:r>
            <a:r>
              <a:rPr lang="en-US" altLang="zh-TW" dirty="0" smtClean="0"/>
              <a:t>repository</a:t>
            </a:r>
          </a:p>
          <a:p>
            <a:endParaRPr lang="en-US" altLang="zh-TW" dirty="0"/>
          </a:p>
          <a:p>
            <a:r>
              <a:rPr lang="en-US" altLang="zh-TW" dirty="0" smtClean="0"/>
              <a:t>3</a:t>
            </a:r>
            <a:r>
              <a:rPr lang="en-US" altLang="zh-TW" dirty="0"/>
              <a:t> − Search dependency in remote </a:t>
            </a:r>
            <a:r>
              <a:rPr lang="en-US" altLang="zh-TW" dirty="0" smtClean="0"/>
              <a:t>repository If a remote repository has been mentioned</a:t>
            </a:r>
            <a:endParaRPr lang="en-US" altLang="zh-TW" dirty="0"/>
          </a:p>
          <a:p>
            <a:endParaRPr lang="zh-TW" altLang="en-US" dirty="0"/>
          </a:p>
        </p:txBody>
      </p:sp>
    </p:spTree>
    <p:extLst>
      <p:ext uri="{BB962C8B-B14F-4D97-AF65-F5344CB8AC3E}">
        <p14:creationId xmlns:p14="http://schemas.microsoft.com/office/powerpoint/2010/main" val="4088904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Maven - </a:t>
            </a:r>
            <a:r>
              <a:rPr lang="en-US" altLang="zh-TW" dirty="0" smtClean="0"/>
              <a:t>Plugins</a:t>
            </a:r>
            <a:endParaRPr lang="zh-TW" altLang="en-US" dirty="0"/>
          </a:p>
        </p:txBody>
      </p:sp>
      <p:sp>
        <p:nvSpPr>
          <p:cNvPr id="3" name="內容版面配置區 2"/>
          <p:cNvSpPr>
            <a:spLocks noGrp="1"/>
          </p:cNvSpPr>
          <p:nvPr>
            <p:ph idx="1"/>
          </p:nvPr>
        </p:nvSpPr>
        <p:spPr/>
        <p:txBody>
          <a:bodyPr/>
          <a:lstStyle/>
          <a:p>
            <a:r>
              <a:rPr lang="en-US" altLang="zh-TW" dirty="0"/>
              <a:t>Maven is actually a plugin execution framework where every task is actually done by plugins. </a:t>
            </a:r>
            <a:endParaRPr lang="en-US" altLang="zh-TW" dirty="0" smtClean="0"/>
          </a:p>
          <a:p>
            <a:r>
              <a:rPr lang="en-US" altLang="zh-TW" dirty="0"/>
              <a:t>A plugin generally provides a set of goals, which can be executed using the following syntax </a:t>
            </a:r>
            <a:r>
              <a:rPr lang="en-US" altLang="zh-TW" dirty="0" smtClean="0"/>
              <a:t>−</a:t>
            </a:r>
          </a:p>
          <a:p>
            <a:pPr lvl="1"/>
            <a:r>
              <a:rPr lang="en-US" altLang="zh-TW" dirty="0" err="1"/>
              <a:t>mvn</a:t>
            </a:r>
            <a:r>
              <a:rPr lang="en-US" altLang="zh-TW" dirty="0"/>
              <a:t> [plugin-name]:[goal-name</a:t>
            </a:r>
            <a:r>
              <a:rPr lang="en-US" altLang="zh-TW" dirty="0" smtClean="0"/>
              <a:t>]</a:t>
            </a:r>
          </a:p>
          <a:p>
            <a:pPr lvl="1"/>
            <a:r>
              <a:rPr lang="en-US" altLang="zh-TW" dirty="0" smtClean="0"/>
              <a:t>ex:  </a:t>
            </a:r>
            <a:r>
              <a:rPr lang="en-US" altLang="zh-TW" dirty="0" err="1" smtClean="0"/>
              <a:t>mvn</a:t>
            </a:r>
            <a:r>
              <a:rPr lang="en-US" altLang="zh-TW" dirty="0" smtClean="0"/>
              <a:t> </a:t>
            </a:r>
            <a:r>
              <a:rPr lang="en-US" altLang="zh-TW" dirty="0" err="1"/>
              <a:t>compiler:compile</a:t>
            </a:r>
            <a:endParaRPr lang="en-US" altLang="zh-TW" dirty="0"/>
          </a:p>
          <a:p>
            <a:endParaRPr lang="zh-TW" altLang="en-US" dirty="0"/>
          </a:p>
        </p:txBody>
      </p:sp>
    </p:spTree>
    <p:extLst>
      <p:ext uri="{BB962C8B-B14F-4D97-AF65-F5344CB8AC3E}">
        <p14:creationId xmlns:p14="http://schemas.microsoft.com/office/powerpoint/2010/main" val="37846463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Plugin </a:t>
            </a:r>
            <a:r>
              <a:rPr lang="en-US" altLang="zh-TW" dirty="0" smtClean="0"/>
              <a:t>Types</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5430851"/>
              </p:ext>
            </p:extLst>
          </p:nvPr>
        </p:nvGraphicFramePr>
        <p:xfrm>
          <a:off x="1166812" y="2126774"/>
          <a:ext cx="6810376" cy="2651760"/>
        </p:xfrm>
        <a:graphic>
          <a:graphicData uri="http://schemas.openxmlformats.org/drawingml/2006/table">
            <a:tbl>
              <a:tblPr/>
              <a:tblGrid>
                <a:gridCol w="1046452">
                  <a:extLst>
                    <a:ext uri="{9D8B030D-6E8A-4147-A177-3AD203B41FA5}">
                      <a16:colId xmlns:a16="http://schemas.microsoft.com/office/drawing/2014/main" val="266997470"/>
                    </a:ext>
                  </a:extLst>
                </a:gridCol>
                <a:gridCol w="5763924">
                  <a:extLst>
                    <a:ext uri="{9D8B030D-6E8A-4147-A177-3AD203B41FA5}">
                      <a16:colId xmlns:a16="http://schemas.microsoft.com/office/drawing/2014/main" val="4183200703"/>
                    </a:ext>
                  </a:extLst>
                </a:gridCol>
              </a:tblGrid>
              <a:tr h="0">
                <a:tc>
                  <a:txBody>
                    <a:bodyPr/>
                    <a:lstStyle/>
                    <a:p>
                      <a:pPr fontAlgn="t"/>
                      <a:r>
                        <a:rPr lang="en-US">
                          <a:effectLst/>
                        </a:rPr>
                        <a:t>Sr.No.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Type &amp;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057855153"/>
                  </a:ext>
                </a:extLst>
              </a:tr>
              <a:tr h="0">
                <a:tc>
                  <a:txBody>
                    <a:bodyPr/>
                    <a:lstStyle/>
                    <a:p>
                      <a:pPr fontAlgn="t"/>
                      <a:r>
                        <a:rPr lang="en-US" altLang="zh-TW">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a:solidFill>
                            <a:srgbClr val="000000"/>
                          </a:solidFill>
                          <a:effectLst/>
                        </a:rPr>
                        <a:t>Build plugins</a:t>
                      </a:r>
                      <a:endParaRPr lang="en-US">
                        <a:solidFill>
                          <a:srgbClr val="000000"/>
                        </a:solidFill>
                        <a:effectLst/>
                      </a:endParaRPr>
                    </a:p>
                    <a:p>
                      <a:pPr algn="just" fontAlgn="t"/>
                      <a:r>
                        <a:rPr lang="en-US">
                          <a:solidFill>
                            <a:srgbClr val="000000"/>
                          </a:solidFill>
                          <a:effectLst/>
                        </a:rPr>
                        <a:t>They execute during the build process and should be configured in the &lt;build/&gt; element of pom.xml.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03740078"/>
                  </a:ext>
                </a:extLst>
              </a:tr>
              <a:tr h="0">
                <a:tc>
                  <a:txBody>
                    <a:bodyPr/>
                    <a:lstStyle/>
                    <a:p>
                      <a:pPr fontAlgn="t"/>
                      <a:r>
                        <a:rPr lang="en-US" altLang="zh-TW">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solidFill>
                            <a:srgbClr val="000000"/>
                          </a:solidFill>
                          <a:effectLst/>
                        </a:rPr>
                        <a:t>Reporting plugins</a:t>
                      </a:r>
                      <a:endParaRPr lang="en-US" dirty="0">
                        <a:solidFill>
                          <a:srgbClr val="000000"/>
                        </a:solidFill>
                        <a:effectLst/>
                      </a:endParaRPr>
                    </a:p>
                    <a:p>
                      <a:pPr algn="just" fontAlgn="t"/>
                      <a:r>
                        <a:rPr lang="en-US" dirty="0">
                          <a:solidFill>
                            <a:srgbClr val="000000"/>
                          </a:solidFill>
                          <a:effectLst/>
                        </a:rPr>
                        <a:t>They execute during the site generation process and they should be configured in the &lt;reporting/&gt; element of the pom.xml.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24018263"/>
                  </a:ext>
                </a:extLst>
              </a:tr>
            </a:tbl>
          </a:graphicData>
        </a:graphic>
      </p:graphicFrame>
    </p:spTree>
    <p:extLst>
      <p:ext uri="{BB962C8B-B14F-4D97-AF65-F5344CB8AC3E}">
        <p14:creationId xmlns:p14="http://schemas.microsoft.com/office/powerpoint/2010/main" val="21872520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common plugins</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969357749"/>
              </p:ext>
            </p:extLst>
          </p:nvPr>
        </p:nvGraphicFramePr>
        <p:xfrm>
          <a:off x="667616" y="1415315"/>
          <a:ext cx="7808768" cy="5363152"/>
        </p:xfrm>
        <a:graphic>
          <a:graphicData uri="http://schemas.openxmlformats.org/drawingml/2006/table">
            <a:tbl>
              <a:tblPr/>
              <a:tblGrid>
                <a:gridCol w="787111">
                  <a:extLst>
                    <a:ext uri="{9D8B030D-6E8A-4147-A177-3AD203B41FA5}">
                      <a16:colId xmlns:a16="http://schemas.microsoft.com/office/drawing/2014/main" val="1317444398"/>
                    </a:ext>
                  </a:extLst>
                </a:gridCol>
                <a:gridCol w="7021657">
                  <a:extLst>
                    <a:ext uri="{9D8B030D-6E8A-4147-A177-3AD203B41FA5}">
                      <a16:colId xmlns:a16="http://schemas.microsoft.com/office/drawing/2014/main" val="1981167738"/>
                    </a:ext>
                  </a:extLst>
                </a:gridCol>
              </a:tblGrid>
              <a:tr h="276903">
                <a:tc>
                  <a:txBody>
                    <a:bodyPr/>
                    <a:lstStyle/>
                    <a:p>
                      <a:pPr fontAlgn="t"/>
                      <a:r>
                        <a:rPr lang="en-US" sz="2000">
                          <a:effectLst/>
                        </a:rPr>
                        <a:t>Sr.No.</a:t>
                      </a:r>
                    </a:p>
                  </a:txBody>
                  <a:tcPr marL="49447" marR="49447" marT="49447" marB="494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a:effectLst/>
                        </a:rPr>
                        <a:t>Plugin &amp; Description</a:t>
                      </a:r>
                    </a:p>
                  </a:txBody>
                  <a:tcPr marL="49447" marR="49447" marT="49447" marB="494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099247475"/>
                  </a:ext>
                </a:extLst>
              </a:tr>
              <a:tr h="632922">
                <a:tc>
                  <a:txBody>
                    <a:bodyPr/>
                    <a:lstStyle/>
                    <a:p>
                      <a:pPr fontAlgn="t"/>
                      <a:r>
                        <a:rPr lang="en-US" altLang="zh-TW" sz="2000">
                          <a:effectLst/>
                        </a:rPr>
                        <a:t>1</a:t>
                      </a:r>
                    </a:p>
                  </a:txBody>
                  <a:tcPr marL="49447" marR="49447" marT="49447" marB="494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effectLst/>
                        </a:rPr>
                        <a:t>clean</a:t>
                      </a:r>
                      <a:endParaRPr lang="en-US" sz="2000">
                        <a:solidFill>
                          <a:srgbClr val="000000"/>
                        </a:solidFill>
                        <a:effectLst/>
                      </a:endParaRPr>
                    </a:p>
                    <a:p>
                      <a:pPr algn="just" fontAlgn="t"/>
                      <a:r>
                        <a:rPr lang="en-US" sz="2000">
                          <a:solidFill>
                            <a:srgbClr val="000000"/>
                          </a:solidFill>
                          <a:effectLst/>
                        </a:rPr>
                        <a:t>Cleans up target after the build. Deletes the target directory.</a:t>
                      </a:r>
                    </a:p>
                  </a:txBody>
                  <a:tcPr marL="49447" marR="49447" marT="49447" marB="494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20272866"/>
                  </a:ext>
                </a:extLst>
              </a:tr>
              <a:tr h="454913">
                <a:tc>
                  <a:txBody>
                    <a:bodyPr/>
                    <a:lstStyle/>
                    <a:p>
                      <a:pPr fontAlgn="t"/>
                      <a:r>
                        <a:rPr lang="en-US" altLang="zh-TW" sz="2000">
                          <a:effectLst/>
                        </a:rPr>
                        <a:t>2</a:t>
                      </a:r>
                    </a:p>
                  </a:txBody>
                  <a:tcPr marL="49447" marR="49447" marT="49447" marB="494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fr-FR" sz="2000" b="1">
                          <a:solidFill>
                            <a:srgbClr val="000000"/>
                          </a:solidFill>
                          <a:effectLst/>
                        </a:rPr>
                        <a:t>compiler</a:t>
                      </a:r>
                      <a:endParaRPr lang="fr-FR" sz="2000">
                        <a:solidFill>
                          <a:srgbClr val="000000"/>
                        </a:solidFill>
                        <a:effectLst/>
                      </a:endParaRPr>
                    </a:p>
                    <a:p>
                      <a:pPr algn="just" fontAlgn="t"/>
                      <a:r>
                        <a:rPr lang="fr-FR" sz="2000">
                          <a:solidFill>
                            <a:srgbClr val="000000"/>
                          </a:solidFill>
                          <a:effectLst/>
                        </a:rPr>
                        <a:t>Compiles Java source files.</a:t>
                      </a:r>
                    </a:p>
                  </a:txBody>
                  <a:tcPr marL="49447" marR="49447" marT="49447" marB="494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64714482"/>
                  </a:ext>
                </a:extLst>
              </a:tr>
              <a:tr h="632922">
                <a:tc>
                  <a:txBody>
                    <a:bodyPr/>
                    <a:lstStyle/>
                    <a:p>
                      <a:pPr fontAlgn="t"/>
                      <a:r>
                        <a:rPr lang="en-US" altLang="zh-TW" sz="2000">
                          <a:effectLst/>
                        </a:rPr>
                        <a:t>3</a:t>
                      </a:r>
                    </a:p>
                  </a:txBody>
                  <a:tcPr marL="49447" marR="49447" marT="49447" marB="494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effectLst/>
                        </a:rPr>
                        <a:t>surefire</a:t>
                      </a:r>
                      <a:endParaRPr lang="en-US" sz="2000">
                        <a:solidFill>
                          <a:srgbClr val="000000"/>
                        </a:solidFill>
                        <a:effectLst/>
                      </a:endParaRPr>
                    </a:p>
                    <a:p>
                      <a:pPr algn="just" fontAlgn="t"/>
                      <a:r>
                        <a:rPr lang="en-US" sz="2000">
                          <a:solidFill>
                            <a:srgbClr val="000000"/>
                          </a:solidFill>
                          <a:effectLst/>
                        </a:rPr>
                        <a:t>Runs the JUnit unit tests. Creates test reports.</a:t>
                      </a:r>
                    </a:p>
                  </a:txBody>
                  <a:tcPr marL="49447" marR="49447" marT="49447" marB="494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97008043"/>
                  </a:ext>
                </a:extLst>
              </a:tr>
              <a:tr h="632922">
                <a:tc>
                  <a:txBody>
                    <a:bodyPr/>
                    <a:lstStyle/>
                    <a:p>
                      <a:pPr fontAlgn="t"/>
                      <a:r>
                        <a:rPr lang="en-US" altLang="zh-TW" sz="2000">
                          <a:effectLst/>
                        </a:rPr>
                        <a:t>4</a:t>
                      </a:r>
                    </a:p>
                  </a:txBody>
                  <a:tcPr marL="49447" marR="49447" marT="49447" marB="494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effectLst/>
                        </a:rPr>
                        <a:t>jar</a:t>
                      </a:r>
                      <a:endParaRPr lang="en-US" sz="2000">
                        <a:solidFill>
                          <a:srgbClr val="000000"/>
                        </a:solidFill>
                        <a:effectLst/>
                      </a:endParaRPr>
                    </a:p>
                    <a:p>
                      <a:pPr algn="just" fontAlgn="t"/>
                      <a:r>
                        <a:rPr lang="en-US" sz="2000">
                          <a:solidFill>
                            <a:srgbClr val="000000"/>
                          </a:solidFill>
                          <a:effectLst/>
                        </a:rPr>
                        <a:t>Builds a JAR file from the current project.</a:t>
                      </a:r>
                    </a:p>
                  </a:txBody>
                  <a:tcPr marL="49447" marR="49447" marT="49447" marB="494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3209171"/>
                  </a:ext>
                </a:extLst>
              </a:tr>
              <a:tr h="632922">
                <a:tc>
                  <a:txBody>
                    <a:bodyPr/>
                    <a:lstStyle/>
                    <a:p>
                      <a:pPr fontAlgn="t"/>
                      <a:r>
                        <a:rPr lang="en-US" altLang="zh-TW" sz="2000">
                          <a:effectLst/>
                        </a:rPr>
                        <a:t>5</a:t>
                      </a:r>
                    </a:p>
                  </a:txBody>
                  <a:tcPr marL="49447" marR="49447" marT="49447" marB="494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effectLst/>
                        </a:rPr>
                        <a:t>war</a:t>
                      </a:r>
                      <a:endParaRPr lang="en-US" sz="2000">
                        <a:solidFill>
                          <a:srgbClr val="000000"/>
                        </a:solidFill>
                        <a:effectLst/>
                      </a:endParaRPr>
                    </a:p>
                    <a:p>
                      <a:pPr algn="just" fontAlgn="t"/>
                      <a:r>
                        <a:rPr lang="en-US" sz="2000">
                          <a:solidFill>
                            <a:srgbClr val="000000"/>
                          </a:solidFill>
                          <a:effectLst/>
                        </a:rPr>
                        <a:t>Builds a WAR file from the current project.</a:t>
                      </a:r>
                    </a:p>
                  </a:txBody>
                  <a:tcPr marL="49447" marR="49447" marT="49447" marB="494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97382955"/>
                  </a:ext>
                </a:extLst>
              </a:tr>
              <a:tr h="454913">
                <a:tc>
                  <a:txBody>
                    <a:bodyPr/>
                    <a:lstStyle/>
                    <a:p>
                      <a:pPr fontAlgn="t"/>
                      <a:r>
                        <a:rPr lang="en-US" altLang="zh-TW" sz="2000">
                          <a:effectLst/>
                        </a:rPr>
                        <a:t>6</a:t>
                      </a:r>
                    </a:p>
                  </a:txBody>
                  <a:tcPr marL="49447" marR="49447" marT="49447" marB="494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effectLst/>
                        </a:rPr>
                        <a:t>javadoc</a:t>
                      </a:r>
                      <a:endParaRPr lang="en-US" sz="2000">
                        <a:solidFill>
                          <a:srgbClr val="000000"/>
                        </a:solidFill>
                        <a:effectLst/>
                      </a:endParaRPr>
                    </a:p>
                    <a:p>
                      <a:pPr algn="just" fontAlgn="t"/>
                      <a:r>
                        <a:rPr lang="en-US" sz="2000">
                          <a:solidFill>
                            <a:srgbClr val="000000"/>
                          </a:solidFill>
                          <a:effectLst/>
                        </a:rPr>
                        <a:t>Generates Javadoc for the project.</a:t>
                      </a:r>
                    </a:p>
                  </a:txBody>
                  <a:tcPr marL="49447" marR="49447" marT="49447" marB="494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42666154"/>
                  </a:ext>
                </a:extLst>
              </a:tr>
              <a:tr h="632922">
                <a:tc>
                  <a:txBody>
                    <a:bodyPr/>
                    <a:lstStyle/>
                    <a:p>
                      <a:pPr fontAlgn="t"/>
                      <a:r>
                        <a:rPr lang="en-US" altLang="zh-TW" sz="2000">
                          <a:effectLst/>
                        </a:rPr>
                        <a:t>7</a:t>
                      </a:r>
                    </a:p>
                  </a:txBody>
                  <a:tcPr marL="49447" marR="49447" marT="49447" marB="494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dirty="0" err="1">
                          <a:solidFill>
                            <a:srgbClr val="000000"/>
                          </a:solidFill>
                          <a:effectLst/>
                        </a:rPr>
                        <a:t>antrun</a:t>
                      </a:r>
                      <a:endParaRPr lang="en-US" sz="2000" dirty="0">
                        <a:solidFill>
                          <a:srgbClr val="000000"/>
                        </a:solidFill>
                        <a:effectLst/>
                      </a:endParaRPr>
                    </a:p>
                    <a:p>
                      <a:pPr algn="just" fontAlgn="t"/>
                      <a:r>
                        <a:rPr lang="en-US" sz="2000" dirty="0">
                          <a:solidFill>
                            <a:srgbClr val="000000"/>
                          </a:solidFill>
                          <a:effectLst/>
                        </a:rPr>
                        <a:t>Runs a set of ant tasks from any phase mentioned of the build.</a:t>
                      </a:r>
                    </a:p>
                  </a:txBody>
                  <a:tcPr marL="49447" marR="49447" marT="49447" marB="494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55933101"/>
                  </a:ext>
                </a:extLst>
              </a:tr>
            </a:tbl>
          </a:graphicData>
        </a:graphic>
      </p:graphicFrame>
    </p:spTree>
    <p:extLst>
      <p:ext uri="{BB962C8B-B14F-4D97-AF65-F5344CB8AC3E}">
        <p14:creationId xmlns:p14="http://schemas.microsoft.com/office/powerpoint/2010/main" val="11008374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Example</a:t>
            </a:r>
            <a:endParaRPr lang="zh-TW" altLang="en-US" dirty="0"/>
          </a:p>
        </p:txBody>
      </p:sp>
      <p:sp>
        <p:nvSpPr>
          <p:cNvPr id="3" name="內容版面配置區 2"/>
          <p:cNvSpPr>
            <a:spLocks noGrp="1"/>
          </p:cNvSpPr>
          <p:nvPr>
            <p:ph idx="1"/>
          </p:nvPr>
        </p:nvSpPr>
        <p:spPr/>
        <p:txBody>
          <a:bodyPr/>
          <a:lstStyle/>
          <a:p>
            <a:r>
              <a:rPr lang="en-US" altLang="zh-TW" dirty="0"/>
              <a:t>We've used </a:t>
            </a:r>
            <a:r>
              <a:rPr lang="en-US" altLang="zh-TW" b="1" dirty="0"/>
              <a:t>maven-</a:t>
            </a:r>
            <a:r>
              <a:rPr lang="en-US" altLang="zh-TW" b="1" dirty="0" err="1"/>
              <a:t>antrun</a:t>
            </a:r>
            <a:r>
              <a:rPr lang="en-US" altLang="zh-TW" b="1" dirty="0"/>
              <a:t>-plugin</a:t>
            </a:r>
            <a:r>
              <a:rPr lang="en-US" altLang="zh-TW" dirty="0"/>
              <a:t> extensively in our examples to print data on console.</a:t>
            </a:r>
            <a:endParaRPr lang="zh-TW" altLang="en-US" dirty="0"/>
          </a:p>
        </p:txBody>
      </p:sp>
      <p:sp>
        <p:nvSpPr>
          <p:cNvPr id="4" name="矩形 3"/>
          <p:cNvSpPr/>
          <p:nvPr/>
        </p:nvSpPr>
        <p:spPr>
          <a:xfrm>
            <a:off x="635578" y="2760643"/>
            <a:ext cx="4374572" cy="3539430"/>
          </a:xfrm>
          <a:prstGeom prst="rect">
            <a:avLst/>
          </a:prstGeom>
        </p:spPr>
        <p:txBody>
          <a:bodyPr wrap="square">
            <a:spAutoFit/>
          </a:bodyPr>
          <a:lstStyle/>
          <a:p>
            <a:r>
              <a:rPr lang="zh-TW" altLang="en-US" sz="1400" dirty="0"/>
              <a:t>&lt;project xmlns = "http://maven.apache.org/POM/4.0.0"</a:t>
            </a:r>
          </a:p>
          <a:p>
            <a:r>
              <a:rPr lang="zh-TW" altLang="en-US" sz="1400" dirty="0"/>
              <a:t>   xmlns:xsi = "http://www.w3.org/2001/XMLSchema-instance"</a:t>
            </a:r>
          </a:p>
          <a:p>
            <a:r>
              <a:rPr lang="zh-TW" altLang="en-US" sz="1400" dirty="0"/>
              <a:t>   xsi:schemaLocation = "http://maven.apache.org/POM/4.0.0</a:t>
            </a:r>
          </a:p>
          <a:p>
            <a:r>
              <a:rPr lang="zh-TW" altLang="en-US" sz="1400" dirty="0"/>
              <a:t>   http://maven.apache.org/xsd/maven-4.0.0.xsd"&gt;</a:t>
            </a:r>
          </a:p>
          <a:p>
            <a:r>
              <a:rPr lang="zh-TW" altLang="en-US" sz="1400" dirty="0"/>
              <a:t>   &lt;modelVersion&gt;4.0.0&lt;/modelVersion&gt;</a:t>
            </a:r>
          </a:p>
          <a:p>
            <a:r>
              <a:rPr lang="zh-TW" altLang="en-US" sz="1400" dirty="0"/>
              <a:t>   &lt;groupId&gt;com.companyname.projectgroup&lt;/groupId&gt;</a:t>
            </a:r>
          </a:p>
          <a:p>
            <a:r>
              <a:rPr lang="zh-TW" altLang="en-US" sz="1400" dirty="0"/>
              <a:t>   &lt;artifactId&gt;project&lt;/artifactId&gt;</a:t>
            </a:r>
          </a:p>
          <a:p>
            <a:r>
              <a:rPr lang="zh-TW" altLang="en-US" sz="1400" dirty="0"/>
              <a:t>   &lt;version&gt;1.0&lt;/version&gt;</a:t>
            </a:r>
          </a:p>
          <a:p>
            <a:r>
              <a:rPr lang="zh-TW" altLang="en-US" sz="1400" dirty="0"/>
              <a:t>   &lt;build&gt;</a:t>
            </a:r>
          </a:p>
          <a:p>
            <a:r>
              <a:rPr lang="zh-TW" altLang="en-US" sz="1400" dirty="0"/>
              <a:t>      &lt;plugins&gt;</a:t>
            </a:r>
          </a:p>
          <a:p>
            <a:r>
              <a:rPr lang="zh-TW" altLang="en-US" sz="1400" dirty="0"/>
              <a:t>         &lt;plugin&gt;</a:t>
            </a:r>
          </a:p>
          <a:p>
            <a:r>
              <a:rPr lang="zh-TW" altLang="en-US" sz="1400" dirty="0"/>
              <a:t>            &lt;groupId&gt;org.apache.maven.plugins&lt;/groupId&gt;</a:t>
            </a:r>
          </a:p>
          <a:p>
            <a:r>
              <a:rPr lang="zh-TW" altLang="en-US" sz="1400" dirty="0"/>
              <a:t>            &lt;artifactId&gt;maven-antrun-plugin&lt;/artifactId&gt;</a:t>
            </a:r>
          </a:p>
          <a:p>
            <a:r>
              <a:rPr lang="zh-TW" altLang="en-US" sz="1400" dirty="0"/>
              <a:t>            &lt;version&gt;1.1&lt;/version</a:t>
            </a:r>
            <a:r>
              <a:rPr lang="zh-TW" altLang="en-US" sz="1400" dirty="0" smtClean="0"/>
              <a:t>&gt;</a:t>
            </a:r>
          </a:p>
        </p:txBody>
      </p:sp>
      <p:sp>
        <p:nvSpPr>
          <p:cNvPr id="5" name="矩形 4"/>
          <p:cNvSpPr/>
          <p:nvPr/>
        </p:nvSpPr>
        <p:spPr>
          <a:xfrm>
            <a:off x="5119252" y="2722709"/>
            <a:ext cx="3505200" cy="3970318"/>
          </a:xfrm>
          <a:prstGeom prst="rect">
            <a:avLst/>
          </a:prstGeom>
        </p:spPr>
        <p:txBody>
          <a:bodyPr wrap="square">
            <a:spAutoFit/>
          </a:bodyPr>
          <a:lstStyle/>
          <a:p>
            <a:r>
              <a:rPr lang="zh-TW" altLang="en-US" sz="1400" dirty="0" smtClean="0"/>
              <a:t>&lt;</a:t>
            </a:r>
            <a:r>
              <a:rPr lang="zh-TW" altLang="en-US" sz="1400" dirty="0"/>
              <a:t>executions&gt;</a:t>
            </a:r>
          </a:p>
          <a:p>
            <a:r>
              <a:rPr lang="zh-TW" altLang="en-US" sz="1400" dirty="0"/>
              <a:t>               &lt;execution&gt;</a:t>
            </a:r>
          </a:p>
          <a:p>
            <a:r>
              <a:rPr lang="zh-TW" altLang="en-US" sz="1400" dirty="0"/>
              <a:t>                  &lt;id&gt;id.clean&lt;/id&gt;</a:t>
            </a:r>
          </a:p>
          <a:p>
            <a:r>
              <a:rPr lang="zh-TW" altLang="en-US" sz="1400" dirty="0"/>
              <a:t>                  &lt;phase&gt;clean&lt;/phase&gt;</a:t>
            </a:r>
          </a:p>
          <a:p>
            <a:r>
              <a:rPr lang="zh-TW" altLang="en-US" sz="1400" dirty="0"/>
              <a:t>                  &lt;goals&gt;</a:t>
            </a:r>
          </a:p>
          <a:p>
            <a:r>
              <a:rPr lang="zh-TW" altLang="en-US" sz="1400" dirty="0"/>
              <a:t>                     &lt;goal&gt;run&lt;/goal&gt;</a:t>
            </a:r>
          </a:p>
          <a:p>
            <a:r>
              <a:rPr lang="zh-TW" altLang="en-US" sz="1400" dirty="0"/>
              <a:t>                  &lt;/goals&gt;</a:t>
            </a:r>
          </a:p>
          <a:p>
            <a:r>
              <a:rPr lang="zh-TW" altLang="en-US" sz="1400" dirty="0"/>
              <a:t>                  &lt;configuration&gt;</a:t>
            </a:r>
          </a:p>
          <a:p>
            <a:r>
              <a:rPr lang="zh-TW" altLang="en-US" sz="1400" dirty="0"/>
              <a:t>                     &lt;tasks&gt;</a:t>
            </a:r>
          </a:p>
          <a:p>
            <a:r>
              <a:rPr lang="zh-TW" altLang="en-US" sz="1400" dirty="0"/>
              <a:t>                        &lt;echo&gt;clean phase&lt;/echo&gt;</a:t>
            </a:r>
          </a:p>
          <a:p>
            <a:r>
              <a:rPr lang="zh-TW" altLang="en-US" sz="1400" dirty="0"/>
              <a:t>                     &lt;/tasks&gt;</a:t>
            </a:r>
          </a:p>
          <a:p>
            <a:r>
              <a:rPr lang="zh-TW" altLang="en-US" sz="1400" dirty="0"/>
              <a:t>                  &lt;/configuration&gt;</a:t>
            </a:r>
          </a:p>
          <a:p>
            <a:r>
              <a:rPr lang="zh-TW" altLang="en-US" sz="1400" dirty="0"/>
              <a:t>               &lt;/execution&gt;     </a:t>
            </a:r>
          </a:p>
          <a:p>
            <a:r>
              <a:rPr lang="zh-TW" altLang="en-US" sz="1400" dirty="0"/>
              <a:t>            &lt;/executions&gt;</a:t>
            </a:r>
          </a:p>
          <a:p>
            <a:r>
              <a:rPr lang="zh-TW" altLang="en-US" sz="1400" dirty="0"/>
              <a:t>         &lt;/plugin&gt;</a:t>
            </a:r>
          </a:p>
          <a:p>
            <a:r>
              <a:rPr lang="zh-TW" altLang="en-US" sz="1400" dirty="0"/>
              <a:t>      &lt;/plugins&gt;</a:t>
            </a:r>
          </a:p>
          <a:p>
            <a:r>
              <a:rPr lang="zh-TW" altLang="en-US" sz="1400" dirty="0"/>
              <a:t>   &lt;/build&gt;</a:t>
            </a:r>
          </a:p>
          <a:p>
            <a:r>
              <a:rPr lang="zh-TW" altLang="en-US" sz="1400" dirty="0"/>
              <a:t>&lt;/project&gt;</a:t>
            </a:r>
          </a:p>
        </p:txBody>
      </p:sp>
    </p:spTree>
    <p:extLst>
      <p:ext uri="{BB962C8B-B14F-4D97-AF65-F5344CB8AC3E}">
        <p14:creationId xmlns:p14="http://schemas.microsoft.com/office/powerpoint/2010/main" val="14962668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en-US" altLang="zh-TW" dirty="0"/>
              <a:t>The above example illustrates the following key concepts −</a:t>
            </a:r>
          </a:p>
          <a:p>
            <a:pPr lvl="1"/>
            <a:r>
              <a:rPr lang="en-US" altLang="zh-TW" dirty="0"/>
              <a:t>Plugins are specified in pom.xml using plugins element.</a:t>
            </a:r>
          </a:p>
          <a:p>
            <a:pPr lvl="1"/>
            <a:r>
              <a:rPr lang="en-US" altLang="zh-TW" dirty="0"/>
              <a:t>Each plugin can have multiple goals.</a:t>
            </a:r>
          </a:p>
          <a:p>
            <a:pPr lvl="1"/>
            <a:r>
              <a:rPr lang="en-US" altLang="zh-TW" dirty="0"/>
              <a:t>You can define phase from where plugin should starts its processing using its phase element</a:t>
            </a:r>
            <a:r>
              <a:rPr lang="en-US" altLang="zh-TW" dirty="0" smtClean="0"/>
              <a:t>.</a:t>
            </a:r>
            <a:endParaRPr lang="en-US" altLang="zh-TW" dirty="0"/>
          </a:p>
          <a:p>
            <a:pPr lvl="1"/>
            <a:r>
              <a:rPr lang="en-US" altLang="zh-TW" dirty="0"/>
              <a:t>You can configure tasks to be executed by binding them to goals of plugin. </a:t>
            </a:r>
            <a:endParaRPr lang="en-US" altLang="zh-TW" dirty="0" smtClean="0"/>
          </a:p>
          <a:p>
            <a:pPr lvl="1"/>
            <a:r>
              <a:rPr lang="en-US" altLang="zh-TW" dirty="0" smtClean="0"/>
              <a:t>Maven </a:t>
            </a:r>
            <a:r>
              <a:rPr lang="en-US" altLang="zh-TW" dirty="0"/>
              <a:t>will then download the plugin if not available in local repository and start its processing.</a:t>
            </a:r>
          </a:p>
          <a:p>
            <a:endParaRPr lang="zh-TW" altLang="en-US" dirty="0"/>
          </a:p>
        </p:txBody>
      </p:sp>
    </p:spTree>
    <p:extLst>
      <p:ext uri="{BB962C8B-B14F-4D97-AF65-F5344CB8AC3E}">
        <p14:creationId xmlns:p14="http://schemas.microsoft.com/office/powerpoint/2010/main" val="4360958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Maven - Creating </a:t>
            </a:r>
            <a:r>
              <a:rPr lang="en-US" altLang="zh-TW" dirty="0" smtClean="0"/>
              <a:t>Project</a:t>
            </a:r>
            <a:endParaRPr lang="zh-TW" altLang="en-US" dirty="0"/>
          </a:p>
        </p:txBody>
      </p:sp>
      <p:sp>
        <p:nvSpPr>
          <p:cNvPr id="3" name="內容版面配置區 2"/>
          <p:cNvSpPr>
            <a:spLocks noGrp="1"/>
          </p:cNvSpPr>
          <p:nvPr>
            <p:ph idx="1"/>
          </p:nvPr>
        </p:nvSpPr>
        <p:spPr/>
        <p:txBody>
          <a:bodyPr/>
          <a:lstStyle/>
          <a:p>
            <a:r>
              <a:rPr lang="en-US" altLang="zh-TW" dirty="0"/>
              <a:t>Maven uses </a:t>
            </a:r>
            <a:r>
              <a:rPr lang="en-US" altLang="zh-TW" b="1" dirty="0"/>
              <a:t>archetype</a:t>
            </a:r>
            <a:r>
              <a:rPr lang="en-US" altLang="zh-TW" dirty="0"/>
              <a:t> plugins to create projects</a:t>
            </a:r>
            <a:r>
              <a:rPr lang="en-US" altLang="zh-TW" dirty="0" smtClean="0"/>
              <a:t>.</a:t>
            </a:r>
          </a:p>
          <a:p>
            <a:pPr lvl="1"/>
            <a:r>
              <a:rPr lang="en-US" altLang="zh-TW" b="1" dirty="0" err="1"/>
              <a:t>mvn</a:t>
            </a:r>
            <a:r>
              <a:rPr lang="en-US" altLang="zh-TW" b="1" dirty="0"/>
              <a:t> </a:t>
            </a:r>
            <a:r>
              <a:rPr lang="en-US" altLang="zh-TW" b="1" dirty="0" err="1"/>
              <a:t>archetype:generate</a:t>
            </a:r>
            <a:endParaRPr lang="en-US" altLang="zh-TW" b="1" dirty="0"/>
          </a:p>
          <a:p>
            <a:pPr marL="457200" lvl="1" indent="0">
              <a:buNone/>
            </a:pPr>
            <a:r>
              <a:rPr lang="en-US" altLang="zh-TW" b="1" dirty="0"/>
              <a:t>-</a:t>
            </a:r>
            <a:r>
              <a:rPr lang="en-US" altLang="zh-TW" b="1" dirty="0" err="1"/>
              <a:t>DgroupId</a:t>
            </a:r>
            <a:r>
              <a:rPr lang="en-US" altLang="zh-TW" b="1" dirty="0"/>
              <a:t> = </a:t>
            </a:r>
            <a:r>
              <a:rPr lang="en-US" altLang="zh-TW" b="1" dirty="0" err="1"/>
              <a:t>com.companyname.bank</a:t>
            </a:r>
            <a:r>
              <a:rPr lang="en-US" altLang="zh-TW" b="1" dirty="0"/>
              <a:t> </a:t>
            </a:r>
          </a:p>
          <a:p>
            <a:pPr marL="457200" lvl="1" indent="0">
              <a:buNone/>
            </a:pPr>
            <a:r>
              <a:rPr lang="en-US" altLang="zh-TW" b="1" dirty="0"/>
              <a:t>-</a:t>
            </a:r>
            <a:r>
              <a:rPr lang="en-US" altLang="zh-TW" b="1" dirty="0" err="1"/>
              <a:t>DartifactId</a:t>
            </a:r>
            <a:r>
              <a:rPr lang="en-US" altLang="zh-TW" b="1" dirty="0"/>
              <a:t> = </a:t>
            </a:r>
            <a:r>
              <a:rPr lang="en-US" altLang="zh-TW" b="1" dirty="0" err="1"/>
              <a:t>consumerBanking</a:t>
            </a:r>
            <a:r>
              <a:rPr lang="en-US" altLang="zh-TW" b="1" dirty="0"/>
              <a:t> </a:t>
            </a:r>
          </a:p>
          <a:p>
            <a:pPr marL="457200" lvl="1" indent="0">
              <a:buNone/>
            </a:pPr>
            <a:r>
              <a:rPr lang="en-US" altLang="zh-TW" b="1" dirty="0"/>
              <a:t>-</a:t>
            </a:r>
            <a:r>
              <a:rPr lang="en-US" altLang="zh-TW" b="1" dirty="0" err="1"/>
              <a:t>DarchetypeArtifactId</a:t>
            </a:r>
            <a:r>
              <a:rPr lang="en-US" altLang="zh-TW" b="1" dirty="0"/>
              <a:t> = maven-archetype-</a:t>
            </a:r>
            <a:r>
              <a:rPr lang="en-US" altLang="zh-TW" b="1" dirty="0" err="1"/>
              <a:t>quickstart</a:t>
            </a:r>
            <a:r>
              <a:rPr lang="en-US" altLang="zh-TW" b="1" dirty="0"/>
              <a:t> </a:t>
            </a:r>
          </a:p>
          <a:p>
            <a:pPr marL="457200" lvl="1" indent="0">
              <a:buNone/>
            </a:pPr>
            <a:r>
              <a:rPr lang="en-US" altLang="zh-TW" b="1" dirty="0"/>
              <a:t>-</a:t>
            </a:r>
            <a:r>
              <a:rPr lang="en-US" altLang="zh-TW" b="1" dirty="0" err="1"/>
              <a:t>DinteractiveMode</a:t>
            </a:r>
            <a:r>
              <a:rPr lang="en-US" altLang="zh-TW" b="1" dirty="0"/>
              <a:t> = </a:t>
            </a:r>
            <a:r>
              <a:rPr lang="en-US" altLang="zh-TW" b="1" dirty="0" smtClean="0"/>
              <a:t>false</a:t>
            </a:r>
          </a:p>
          <a:p>
            <a:endParaRPr lang="zh-TW" altLang="en-US" b="1" dirty="0"/>
          </a:p>
        </p:txBody>
      </p:sp>
    </p:spTree>
    <p:extLst>
      <p:ext uri="{BB962C8B-B14F-4D97-AF65-F5344CB8AC3E}">
        <p14:creationId xmlns:p14="http://schemas.microsoft.com/office/powerpoint/2010/main" val="3442746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0F809E-8CC6-432A-8711-A940F0535D42}"/>
              </a:ext>
            </a:extLst>
          </p:cNvPr>
          <p:cNvSpPr>
            <a:spLocks noGrp="1"/>
          </p:cNvSpPr>
          <p:nvPr>
            <p:ph type="title"/>
          </p:nvPr>
        </p:nvSpPr>
        <p:spPr/>
        <p:txBody>
          <a:bodyPr/>
          <a:lstStyle/>
          <a:p>
            <a:r>
              <a:rPr lang="en-US" altLang="zh-TW" dirty="0"/>
              <a:t>Minimal requirements for a POM</a:t>
            </a:r>
            <a:endParaRPr lang="zh-TW" altLang="en-US" dirty="0"/>
          </a:p>
        </p:txBody>
      </p:sp>
      <p:sp>
        <p:nvSpPr>
          <p:cNvPr id="3" name="內容版面配置區 2">
            <a:extLst>
              <a:ext uri="{FF2B5EF4-FFF2-40B4-BE49-F238E27FC236}">
                <a16:creationId xmlns:a16="http://schemas.microsoft.com/office/drawing/2014/main" id="{6F3930F0-1963-4D3E-A0AD-6451E436A981}"/>
              </a:ext>
            </a:extLst>
          </p:cNvPr>
          <p:cNvSpPr>
            <a:spLocks noGrp="1"/>
          </p:cNvSpPr>
          <p:nvPr>
            <p:ph idx="1"/>
          </p:nvPr>
        </p:nvSpPr>
        <p:spPr>
          <a:xfrm>
            <a:off x="628650" y="1630316"/>
            <a:ext cx="7886700" cy="4862558"/>
          </a:xfrm>
        </p:spPr>
        <p:txBody>
          <a:bodyPr>
            <a:normAutofit fontScale="62500" lnSpcReduction="20000"/>
          </a:bodyPr>
          <a:lstStyle/>
          <a:p>
            <a:r>
              <a:rPr lang="en-US" altLang="zh-TW" dirty="0"/>
              <a:t>Project root</a:t>
            </a:r>
          </a:p>
          <a:p>
            <a:pPr lvl="1"/>
            <a:r>
              <a:rPr lang="en-US" altLang="zh-TW" dirty="0"/>
              <a:t>This is project root tag.</a:t>
            </a:r>
          </a:p>
          <a:p>
            <a:r>
              <a:rPr lang="en-US" altLang="zh-TW" dirty="0"/>
              <a:t>Model version</a:t>
            </a:r>
          </a:p>
          <a:p>
            <a:pPr lvl="1"/>
            <a:r>
              <a:rPr lang="en-US" altLang="zh-TW" dirty="0"/>
              <a:t>Model version should be 4.0.0.</a:t>
            </a:r>
          </a:p>
          <a:p>
            <a:r>
              <a:rPr lang="en-US" altLang="zh-TW" dirty="0" err="1"/>
              <a:t>groupId</a:t>
            </a:r>
            <a:endParaRPr lang="en-US" altLang="zh-TW" dirty="0"/>
          </a:p>
          <a:p>
            <a:pPr lvl="1"/>
            <a:r>
              <a:rPr lang="en-US" altLang="zh-TW" dirty="0"/>
              <a:t>This is an Id of project's group. </a:t>
            </a:r>
          </a:p>
          <a:p>
            <a:pPr lvl="1"/>
            <a:r>
              <a:rPr lang="en-US" altLang="zh-TW" dirty="0"/>
              <a:t>This is generally unique amongst an organization or a project. </a:t>
            </a:r>
          </a:p>
          <a:p>
            <a:pPr lvl="1"/>
            <a:r>
              <a:rPr lang="en-US" altLang="zh-TW" dirty="0"/>
              <a:t>For example, a banking group </a:t>
            </a:r>
            <a:r>
              <a:rPr lang="en-US" altLang="zh-TW" dirty="0" err="1"/>
              <a:t>com.company.bank</a:t>
            </a:r>
            <a:r>
              <a:rPr lang="en-US" altLang="zh-TW" dirty="0"/>
              <a:t> has all bank related projects.</a:t>
            </a:r>
          </a:p>
          <a:p>
            <a:r>
              <a:rPr lang="en-US" altLang="zh-TW" dirty="0" err="1"/>
              <a:t>artifactId</a:t>
            </a:r>
            <a:endParaRPr lang="en-US" altLang="zh-TW" dirty="0"/>
          </a:p>
          <a:p>
            <a:pPr lvl="1"/>
            <a:r>
              <a:rPr lang="en-US" altLang="zh-TW" dirty="0"/>
              <a:t>This is an Id of the project. </a:t>
            </a:r>
          </a:p>
          <a:p>
            <a:pPr lvl="1"/>
            <a:r>
              <a:rPr lang="en-US" altLang="zh-TW" dirty="0"/>
              <a:t>This is generally name of the project. </a:t>
            </a:r>
          </a:p>
          <a:p>
            <a:pPr lvl="1"/>
            <a:r>
              <a:rPr lang="en-US" altLang="zh-TW" dirty="0"/>
              <a:t>For example, consumer-banking. </a:t>
            </a:r>
          </a:p>
          <a:p>
            <a:pPr lvl="1"/>
            <a:r>
              <a:rPr lang="en-US" altLang="zh-TW" dirty="0"/>
              <a:t>Along with the </a:t>
            </a:r>
            <a:r>
              <a:rPr lang="en-US" altLang="zh-TW" dirty="0" err="1"/>
              <a:t>groupId</a:t>
            </a:r>
            <a:r>
              <a:rPr lang="en-US" altLang="zh-TW" dirty="0"/>
              <a:t>, the </a:t>
            </a:r>
            <a:r>
              <a:rPr lang="en-US" altLang="zh-TW" dirty="0" err="1"/>
              <a:t>artifactId</a:t>
            </a:r>
            <a:r>
              <a:rPr lang="en-US" altLang="zh-TW" dirty="0"/>
              <a:t> defines the artifact's location within the repository.</a:t>
            </a:r>
          </a:p>
          <a:p>
            <a:r>
              <a:rPr lang="en-US" altLang="zh-TW" dirty="0"/>
              <a:t>version</a:t>
            </a:r>
          </a:p>
          <a:p>
            <a:pPr lvl="1"/>
            <a:r>
              <a:rPr lang="en-US" altLang="zh-TW" dirty="0"/>
              <a:t>This is the version of the project. </a:t>
            </a:r>
          </a:p>
          <a:p>
            <a:pPr lvl="1"/>
            <a:r>
              <a:rPr lang="en-US" altLang="zh-TW" dirty="0"/>
              <a:t>Along with the </a:t>
            </a:r>
            <a:r>
              <a:rPr lang="en-US" altLang="zh-TW" dirty="0" err="1"/>
              <a:t>groupId</a:t>
            </a:r>
            <a:r>
              <a:rPr lang="en-US" altLang="zh-TW" dirty="0"/>
              <a:t>, It is used within an artifact's repository to separate versions from each other. </a:t>
            </a:r>
          </a:p>
          <a:p>
            <a:pPr lvl="1"/>
            <a:r>
              <a:rPr lang="en-US" altLang="zh-TW" dirty="0"/>
              <a:t>For example −</a:t>
            </a:r>
          </a:p>
          <a:p>
            <a:pPr lvl="1"/>
            <a:r>
              <a:rPr lang="en-US" altLang="zh-TW" dirty="0"/>
              <a:t>com.company.bank:consumer-banking:1.0</a:t>
            </a:r>
          </a:p>
        </p:txBody>
      </p:sp>
    </p:spTree>
    <p:extLst>
      <p:ext uri="{BB962C8B-B14F-4D97-AF65-F5344CB8AC3E}">
        <p14:creationId xmlns:p14="http://schemas.microsoft.com/office/powerpoint/2010/main" val="10888895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Maven uses a standard directory layout as shown below</a:t>
            </a:r>
            <a:endParaRPr lang="zh-TW" altLang="en-US" dirty="0"/>
          </a:p>
        </p:txBody>
      </p:sp>
      <p:pic>
        <p:nvPicPr>
          <p:cNvPr id="4098" name="Picture 2" descr="Java application project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429" y="2843213"/>
            <a:ext cx="4772025"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0819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591009283"/>
              </p:ext>
            </p:extLst>
          </p:nvPr>
        </p:nvGraphicFramePr>
        <p:xfrm>
          <a:off x="1533712" y="1825625"/>
          <a:ext cx="6076576" cy="4351337"/>
        </p:xfrm>
        <a:graphic>
          <a:graphicData uri="http://schemas.openxmlformats.org/drawingml/2006/table">
            <a:tbl>
              <a:tblPr/>
              <a:tblGrid>
                <a:gridCol w="908152">
                  <a:extLst>
                    <a:ext uri="{9D8B030D-6E8A-4147-A177-3AD203B41FA5}">
                      <a16:colId xmlns:a16="http://schemas.microsoft.com/office/drawing/2014/main" val="4232581423"/>
                    </a:ext>
                  </a:extLst>
                </a:gridCol>
                <a:gridCol w="5168424">
                  <a:extLst>
                    <a:ext uri="{9D8B030D-6E8A-4147-A177-3AD203B41FA5}">
                      <a16:colId xmlns:a16="http://schemas.microsoft.com/office/drawing/2014/main" val="1059584136"/>
                    </a:ext>
                  </a:extLst>
                </a:gridCol>
              </a:tblGrid>
              <a:tr h="380742">
                <a:tc>
                  <a:txBody>
                    <a:bodyPr/>
                    <a:lstStyle/>
                    <a:p>
                      <a:pPr fontAlgn="t"/>
                      <a:r>
                        <a:rPr lang="en-US" sz="1600">
                          <a:effectLst/>
                        </a:rPr>
                        <a:t>Sr.No.</a:t>
                      </a:r>
                    </a:p>
                  </a:txBody>
                  <a:tcPr marL="67990" marR="67990" marT="67990" marB="67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a:effectLst/>
                        </a:rPr>
                        <a:t>Folder Structure &amp; Description</a:t>
                      </a:r>
                    </a:p>
                  </a:txBody>
                  <a:tcPr marL="67990" marR="67990" marT="67990" marB="67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786939272"/>
                  </a:ext>
                </a:extLst>
              </a:tr>
              <a:tr h="625505">
                <a:tc>
                  <a:txBody>
                    <a:bodyPr/>
                    <a:lstStyle/>
                    <a:p>
                      <a:pPr fontAlgn="t"/>
                      <a:r>
                        <a:rPr lang="en-US" altLang="zh-TW" sz="1600">
                          <a:effectLst/>
                        </a:rPr>
                        <a:t>1</a:t>
                      </a:r>
                    </a:p>
                  </a:txBody>
                  <a:tcPr marL="67990" marR="67990" marT="67990" marB="67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a:solidFill>
                            <a:srgbClr val="000000"/>
                          </a:solidFill>
                          <a:effectLst/>
                        </a:rPr>
                        <a:t>consumerBanking</a:t>
                      </a:r>
                      <a:endParaRPr lang="en-US" sz="1600">
                        <a:solidFill>
                          <a:srgbClr val="000000"/>
                        </a:solidFill>
                        <a:effectLst/>
                      </a:endParaRPr>
                    </a:p>
                    <a:p>
                      <a:pPr algn="just" fontAlgn="t"/>
                      <a:r>
                        <a:rPr lang="en-US" sz="1600">
                          <a:solidFill>
                            <a:srgbClr val="000000"/>
                          </a:solidFill>
                          <a:effectLst/>
                        </a:rPr>
                        <a:t>contains src folder and pom.xml</a:t>
                      </a:r>
                    </a:p>
                  </a:txBody>
                  <a:tcPr marL="67990" marR="67990" marT="67990" marB="67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3334430"/>
                  </a:ext>
                </a:extLst>
              </a:tr>
              <a:tr h="1115030">
                <a:tc>
                  <a:txBody>
                    <a:bodyPr/>
                    <a:lstStyle/>
                    <a:p>
                      <a:pPr fontAlgn="t"/>
                      <a:r>
                        <a:rPr lang="en-US" altLang="zh-TW" sz="1600">
                          <a:effectLst/>
                        </a:rPr>
                        <a:t>2</a:t>
                      </a:r>
                    </a:p>
                  </a:txBody>
                  <a:tcPr marL="67990" marR="67990" marT="67990" marB="67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a:solidFill>
                            <a:srgbClr val="000000"/>
                          </a:solidFill>
                          <a:effectLst/>
                        </a:rPr>
                        <a:t>src/main/java</a:t>
                      </a:r>
                      <a:endParaRPr lang="en-US" sz="1600">
                        <a:solidFill>
                          <a:srgbClr val="000000"/>
                        </a:solidFill>
                        <a:effectLst/>
                      </a:endParaRPr>
                    </a:p>
                    <a:p>
                      <a:pPr algn="just" fontAlgn="t"/>
                      <a:r>
                        <a:rPr lang="en-US" sz="1600">
                          <a:solidFill>
                            <a:srgbClr val="000000"/>
                          </a:solidFill>
                          <a:effectLst/>
                        </a:rPr>
                        <a:t>contains java code files under the package structure (com/companyName/bank).</a:t>
                      </a:r>
                    </a:p>
                  </a:txBody>
                  <a:tcPr marL="67990" marR="67990" marT="67990" marB="67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45516710"/>
                  </a:ext>
                </a:extLst>
              </a:tr>
              <a:tr h="1115030">
                <a:tc>
                  <a:txBody>
                    <a:bodyPr/>
                    <a:lstStyle/>
                    <a:p>
                      <a:pPr fontAlgn="t"/>
                      <a:r>
                        <a:rPr lang="en-US" altLang="zh-TW" sz="1600">
                          <a:effectLst/>
                        </a:rPr>
                        <a:t>3</a:t>
                      </a:r>
                    </a:p>
                  </a:txBody>
                  <a:tcPr marL="67990" marR="67990" marT="67990" marB="67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err="1" smtClean="0">
                          <a:solidFill>
                            <a:srgbClr val="000000"/>
                          </a:solidFill>
                          <a:effectLst/>
                        </a:rPr>
                        <a:t>src</a:t>
                      </a:r>
                      <a:r>
                        <a:rPr lang="en-US" sz="1600" b="1" dirty="0" smtClean="0">
                          <a:solidFill>
                            <a:srgbClr val="000000"/>
                          </a:solidFill>
                          <a:effectLst/>
                        </a:rPr>
                        <a:t>/test/java</a:t>
                      </a:r>
                      <a:endParaRPr lang="en-US" sz="1600" dirty="0">
                        <a:solidFill>
                          <a:srgbClr val="000000"/>
                        </a:solidFill>
                        <a:effectLst/>
                      </a:endParaRPr>
                    </a:p>
                    <a:p>
                      <a:pPr algn="just" fontAlgn="t"/>
                      <a:r>
                        <a:rPr lang="en-US" sz="1600" dirty="0">
                          <a:solidFill>
                            <a:srgbClr val="000000"/>
                          </a:solidFill>
                          <a:effectLst/>
                        </a:rPr>
                        <a:t>contains test java code files under the package structure (com/</a:t>
                      </a:r>
                      <a:r>
                        <a:rPr lang="en-US" sz="1600" dirty="0" err="1">
                          <a:solidFill>
                            <a:srgbClr val="000000"/>
                          </a:solidFill>
                          <a:effectLst/>
                        </a:rPr>
                        <a:t>companyName</a:t>
                      </a:r>
                      <a:r>
                        <a:rPr lang="en-US" sz="1600" dirty="0">
                          <a:solidFill>
                            <a:srgbClr val="000000"/>
                          </a:solidFill>
                          <a:effectLst/>
                        </a:rPr>
                        <a:t>/bank).</a:t>
                      </a:r>
                    </a:p>
                  </a:txBody>
                  <a:tcPr marL="67990" marR="67990" marT="67990" marB="67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69304082"/>
                  </a:ext>
                </a:extLst>
              </a:tr>
              <a:tr h="1115030">
                <a:tc>
                  <a:txBody>
                    <a:bodyPr/>
                    <a:lstStyle/>
                    <a:p>
                      <a:pPr fontAlgn="t"/>
                      <a:r>
                        <a:rPr lang="en-US" altLang="zh-TW" sz="1600">
                          <a:effectLst/>
                        </a:rPr>
                        <a:t>4</a:t>
                      </a:r>
                    </a:p>
                  </a:txBody>
                  <a:tcPr marL="67990" marR="67990" marT="67990" marB="67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err="1">
                          <a:solidFill>
                            <a:srgbClr val="000000"/>
                          </a:solidFill>
                          <a:effectLst/>
                        </a:rPr>
                        <a:t>src</a:t>
                      </a:r>
                      <a:r>
                        <a:rPr lang="en-US" sz="1600" b="1" dirty="0">
                          <a:solidFill>
                            <a:srgbClr val="000000"/>
                          </a:solidFill>
                          <a:effectLst/>
                        </a:rPr>
                        <a:t>/main/resources</a:t>
                      </a:r>
                      <a:endParaRPr lang="en-US" sz="1600" dirty="0">
                        <a:solidFill>
                          <a:srgbClr val="000000"/>
                        </a:solidFill>
                        <a:effectLst/>
                      </a:endParaRPr>
                    </a:p>
                    <a:p>
                      <a:pPr algn="just" fontAlgn="t"/>
                      <a:r>
                        <a:rPr lang="en-US" sz="1600" dirty="0">
                          <a:solidFill>
                            <a:srgbClr val="000000"/>
                          </a:solidFill>
                          <a:effectLst/>
                        </a:rPr>
                        <a:t>it contains images/properties files (In above example, we need to create this structure manually).</a:t>
                      </a:r>
                    </a:p>
                  </a:txBody>
                  <a:tcPr marL="67990" marR="67990" marT="67990" marB="67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38485524"/>
                  </a:ext>
                </a:extLst>
              </a:tr>
            </a:tbl>
          </a:graphicData>
        </a:graphic>
      </p:graphicFrame>
    </p:spTree>
    <p:extLst>
      <p:ext uri="{BB962C8B-B14F-4D97-AF65-F5344CB8AC3E}">
        <p14:creationId xmlns:p14="http://schemas.microsoft.com/office/powerpoint/2010/main" val="28831093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lnSpcReduction="20000"/>
          </a:bodyPr>
          <a:lstStyle/>
          <a:p>
            <a:r>
              <a:rPr lang="en-US" altLang="zh-TW" dirty="0" err="1"/>
              <a:t>mvn</a:t>
            </a:r>
            <a:r>
              <a:rPr lang="en-US" altLang="zh-TW" dirty="0"/>
              <a:t> clean </a:t>
            </a:r>
            <a:r>
              <a:rPr lang="en-US" altLang="zh-TW" dirty="0" smtClean="0"/>
              <a:t>package</a:t>
            </a:r>
          </a:p>
          <a:p>
            <a:r>
              <a:rPr lang="en-US" altLang="zh-TW" dirty="0"/>
              <a:t>You've built your project and created final jar file, following are the key learning concepts −</a:t>
            </a:r>
          </a:p>
          <a:p>
            <a:pPr lvl="1"/>
            <a:r>
              <a:rPr lang="en-US" altLang="zh-TW" dirty="0"/>
              <a:t>We give maven two goals, first to clean the target directory (clean) and then package the project build output as jar (package).</a:t>
            </a:r>
          </a:p>
          <a:p>
            <a:pPr lvl="1"/>
            <a:r>
              <a:rPr lang="en-US" altLang="zh-TW" dirty="0"/>
              <a:t>Packaged jar is available in </a:t>
            </a:r>
            <a:r>
              <a:rPr lang="en-US" altLang="zh-TW" dirty="0" err="1"/>
              <a:t>consumerBanking</a:t>
            </a:r>
            <a:r>
              <a:rPr lang="en-US" altLang="zh-TW" dirty="0"/>
              <a:t>\target folder as consumerBanking-1.0-SNAPSHOT.jar.</a:t>
            </a:r>
          </a:p>
          <a:p>
            <a:pPr lvl="1"/>
            <a:r>
              <a:rPr lang="en-US" altLang="zh-TW" dirty="0"/>
              <a:t>Test reports are available in </a:t>
            </a:r>
            <a:r>
              <a:rPr lang="en-US" altLang="zh-TW" dirty="0" err="1"/>
              <a:t>consumerBanking</a:t>
            </a:r>
            <a:r>
              <a:rPr lang="en-US" altLang="zh-TW" dirty="0"/>
              <a:t>\target\surefire-reports folder.</a:t>
            </a:r>
          </a:p>
          <a:p>
            <a:pPr lvl="1"/>
            <a:r>
              <a:rPr lang="en-US" altLang="zh-TW" dirty="0"/>
              <a:t>Maven compiles the source code file(s) and then tests the source code file(s).</a:t>
            </a:r>
          </a:p>
          <a:p>
            <a:pPr lvl="1"/>
            <a:r>
              <a:rPr lang="en-US" altLang="zh-TW" dirty="0"/>
              <a:t>Then Maven runs the test cases.</a:t>
            </a:r>
          </a:p>
          <a:p>
            <a:pPr lvl="1"/>
            <a:r>
              <a:rPr lang="en-US" altLang="zh-TW" dirty="0"/>
              <a:t>Finally, Maven creates the package.</a:t>
            </a:r>
          </a:p>
          <a:p>
            <a:endParaRPr lang="zh-TW" altLang="en-US" dirty="0"/>
          </a:p>
        </p:txBody>
      </p:sp>
    </p:spTree>
    <p:extLst>
      <p:ext uri="{BB962C8B-B14F-4D97-AF65-F5344CB8AC3E}">
        <p14:creationId xmlns:p14="http://schemas.microsoft.com/office/powerpoint/2010/main" val="35909041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Maven - External </a:t>
            </a:r>
            <a:r>
              <a:rPr lang="en-US" altLang="zh-TW" dirty="0" smtClean="0"/>
              <a:t>Dependencies</a:t>
            </a:r>
            <a:endParaRPr lang="zh-TW" altLang="en-US" dirty="0"/>
          </a:p>
        </p:txBody>
      </p:sp>
      <p:sp>
        <p:nvSpPr>
          <p:cNvPr id="3" name="內容版面配置區 2"/>
          <p:cNvSpPr>
            <a:spLocks noGrp="1"/>
          </p:cNvSpPr>
          <p:nvPr>
            <p:ph idx="1"/>
          </p:nvPr>
        </p:nvSpPr>
        <p:spPr/>
        <p:txBody>
          <a:bodyPr/>
          <a:lstStyle/>
          <a:p>
            <a:r>
              <a:rPr lang="en-US" altLang="zh-TW" dirty="0" smtClean="0"/>
              <a:t>while </a:t>
            </a:r>
            <a:r>
              <a:rPr lang="en-US" altLang="zh-TW" dirty="0"/>
              <a:t>you are having your own library, </a:t>
            </a:r>
            <a:r>
              <a:rPr lang="en-US" altLang="zh-TW" dirty="0" smtClean="0"/>
              <a:t>which </a:t>
            </a:r>
            <a:r>
              <a:rPr lang="en-US" altLang="zh-TW" dirty="0"/>
              <a:t>may not be available in any repository for maven to download from. </a:t>
            </a:r>
            <a:endParaRPr lang="zh-TW" altLang="en-US" dirty="0"/>
          </a:p>
        </p:txBody>
      </p:sp>
      <p:sp>
        <p:nvSpPr>
          <p:cNvPr id="4" name="矩形 3"/>
          <p:cNvSpPr/>
          <p:nvPr/>
        </p:nvSpPr>
        <p:spPr>
          <a:xfrm>
            <a:off x="2867892" y="2795728"/>
            <a:ext cx="6151418" cy="4154984"/>
          </a:xfrm>
          <a:prstGeom prst="rect">
            <a:avLst/>
          </a:prstGeom>
        </p:spPr>
        <p:txBody>
          <a:bodyPr wrap="square">
            <a:spAutoFit/>
          </a:bodyPr>
          <a:lstStyle/>
          <a:p>
            <a:r>
              <a:rPr lang="zh-TW" altLang="en-US" sz="1200" dirty="0"/>
              <a:t>&lt;project xmlns = "http://maven.apache.org/POM/4.0.0" </a:t>
            </a:r>
          </a:p>
          <a:p>
            <a:r>
              <a:rPr lang="zh-TW" altLang="en-US" sz="1200" dirty="0"/>
              <a:t>   xmlns:xsi = "http://www.w3.org/2001/XMLSchema-instance"</a:t>
            </a:r>
          </a:p>
          <a:p>
            <a:r>
              <a:rPr lang="zh-TW" altLang="en-US" sz="1200" dirty="0"/>
              <a:t>   xsi:schemaLocation="http://maven.apache.org/POM/4.0.0 </a:t>
            </a:r>
          </a:p>
          <a:p>
            <a:r>
              <a:rPr lang="zh-TW" altLang="en-US" sz="1200" dirty="0"/>
              <a:t>   http://maven.apache.org/maven-v4_0_0.xsd"&gt;</a:t>
            </a:r>
          </a:p>
          <a:p>
            <a:r>
              <a:rPr lang="zh-TW" altLang="en-US" sz="1200" dirty="0"/>
              <a:t>   &lt;modelVersion&gt;4.0.0&lt;/modelVersion&gt;</a:t>
            </a:r>
          </a:p>
          <a:p>
            <a:r>
              <a:rPr lang="zh-TW" altLang="en-US" sz="1200" dirty="0"/>
              <a:t>   &lt;groupId&gt;com.companyname.bank&lt;/groupId&gt;</a:t>
            </a:r>
          </a:p>
          <a:p>
            <a:r>
              <a:rPr lang="zh-TW" altLang="en-US" sz="1200" dirty="0"/>
              <a:t>   &lt;artifactId&gt;consumerBanking&lt;/artifactId&gt;</a:t>
            </a:r>
          </a:p>
          <a:p>
            <a:r>
              <a:rPr lang="zh-TW" altLang="en-US" sz="1200" dirty="0"/>
              <a:t>   &lt;packaging&gt;jar&lt;/packaging&gt;</a:t>
            </a:r>
          </a:p>
          <a:p>
            <a:r>
              <a:rPr lang="zh-TW" altLang="en-US" sz="1200" dirty="0"/>
              <a:t>   &lt;version&gt;1.0-SNAPSHOT&lt;/version&gt;</a:t>
            </a:r>
          </a:p>
          <a:p>
            <a:r>
              <a:rPr lang="zh-TW" altLang="en-US" sz="1200" dirty="0"/>
              <a:t>   &lt;name&gt;consumerBanking&lt;/name&gt;</a:t>
            </a:r>
          </a:p>
          <a:p>
            <a:r>
              <a:rPr lang="zh-TW" altLang="en-US" sz="1200" dirty="0"/>
              <a:t>   &lt;url&gt;http://maven.apache.org&lt;/url</a:t>
            </a:r>
            <a:r>
              <a:rPr lang="zh-TW" altLang="en-US" sz="1200" dirty="0" smtClean="0"/>
              <a:t>&gt;</a:t>
            </a:r>
            <a:endParaRPr lang="zh-TW" altLang="en-US" sz="1200" dirty="0"/>
          </a:p>
          <a:p>
            <a:r>
              <a:rPr lang="zh-TW" altLang="en-US" sz="1200" dirty="0"/>
              <a:t>   &lt;dependencies&gt;</a:t>
            </a:r>
          </a:p>
          <a:p>
            <a:r>
              <a:rPr lang="zh-TW" altLang="en-US" sz="1200" dirty="0" smtClean="0"/>
              <a:t>      </a:t>
            </a:r>
            <a:r>
              <a:rPr lang="zh-TW" altLang="en-US" sz="1200" dirty="0"/>
              <a:t>&lt;dependency&gt;</a:t>
            </a:r>
          </a:p>
          <a:p>
            <a:r>
              <a:rPr lang="zh-TW" altLang="en-US" sz="1200" dirty="0"/>
              <a:t>         &lt;groupId&gt;ldapjdk&lt;/groupId&gt;</a:t>
            </a:r>
          </a:p>
          <a:p>
            <a:r>
              <a:rPr lang="zh-TW" altLang="en-US" sz="1200" dirty="0"/>
              <a:t>         &lt;artifactId&gt;ldapjdk&lt;/artifactId&gt;</a:t>
            </a:r>
          </a:p>
          <a:p>
            <a:r>
              <a:rPr lang="zh-TW" altLang="en-US" sz="1200" dirty="0"/>
              <a:t>         &lt;scope&gt;system&lt;/scope&gt;</a:t>
            </a:r>
          </a:p>
          <a:p>
            <a:r>
              <a:rPr lang="zh-TW" altLang="en-US" sz="1200" dirty="0"/>
              <a:t>         &lt;version&gt;1.0&lt;/version&gt;</a:t>
            </a:r>
          </a:p>
          <a:p>
            <a:r>
              <a:rPr lang="zh-TW" altLang="en-US" sz="1200" dirty="0"/>
              <a:t>         </a:t>
            </a:r>
            <a:r>
              <a:rPr lang="zh-TW" altLang="en-US" sz="1200" b="1" dirty="0">
                <a:solidFill>
                  <a:srgbClr val="FF0000"/>
                </a:solidFill>
              </a:rPr>
              <a:t>&lt;systemPath&gt;${basedir}\src\lib\ldapjdk.jar&lt;/systemPath&gt;</a:t>
            </a:r>
          </a:p>
          <a:p>
            <a:r>
              <a:rPr lang="zh-TW" altLang="en-US" sz="1200" dirty="0"/>
              <a:t>      &lt;/dependency&gt;</a:t>
            </a:r>
          </a:p>
          <a:p>
            <a:r>
              <a:rPr lang="zh-TW" altLang="en-US" sz="1200" dirty="0"/>
              <a:t>   &lt;/dependencies&gt;</a:t>
            </a:r>
          </a:p>
          <a:p>
            <a:endParaRPr lang="zh-TW" altLang="en-US" sz="1200" dirty="0"/>
          </a:p>
          <a:p>
            <a:r>
              <a:rPr lang="zh-TW" altLang="en-US" sz="1200" dirty="0"/>
              <a:t>&lt;/project&gt;</a:t>
            </a:r>
          </a:p>
        </p:txBody>
      </p:sp>
    </p:spTree>
    <p:extLst>
      <p:ext uri="{BB962C8B-B14F-4D97-AF65-F5344CB8AC3E}">
        <p14:creationId xmlns:p14="http://schemas.microsoft.com/office/powerpoint/2010/main" val="33741906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External dependencies (library jar location) can be configured in pom.xml in same way as other dependencies.</a:t>
            </a:r>
          </a:p>
          <a:p>
            <a:pPr lvl="1"/>
            <a:r>
              <a:rPr lang="en-US" altLang="zh-TW" dirty="0"/>
              <a:t>Specify </a:t>
            </a:r>
            <a:r>
              <a:rPr lang="en-US" altLang="zh-TW" dirty="0" err="1"/>
              <a:t>groupId</a:t>
            </a:r>
            <a:r>
              <a:rPr lang="en-US" altLang="zh-TW" dirty="0"/>
              <a:t> same as the name of the library.</a:t>
            </a:r>
          </a:p>
          <a:p>
            <a:pPr lvl="1"/>
            <a:r>
              <a:rPr lang="en-US" altLang="zh-TW" dirty="0"/>
              <a:t>Specify </a:t>
            </a:r>
            <a:r>
              <a:rPr lang="en-US" altLang="zh-TW" dirty="0" err="1"/>
              <a:t>artifactId</a:t>
            </a:r>
            <a:r>
              <a:rPr lang="en-US" altLang="zh-TW" dirty="0"/>
              <a:t> same as the name of the library.</a:t>
            </a:r>
          </a:p>
          <a:p>
            <a:pPr lvl="1"/>
            <a:r>
              <a:rPr lang="en-US" altLang="zh-TW" dirty="0"/>
              <a:t>Specify scope as system.</a:t>
            </a:r>
          </a:p>
          <a:p>
            <a:pPr lvl="1"/>
            <a:r>
              <a:rPr lang="en-US" altLang="zh-TW" dirty="0"/>
              <a:t>Specify system path relative to the project location.</a:t>
            </a:r>
          </a:p>
          <a:p>
            <a:endParaRPr lang="zh-TW" altLang="en-US" dirty="0"/>
          </a:p>
        </p:txBody>
      </p:sp>
    </p:spTree>
    <p:extLst>
      <p:ext uri="{BB962C8B-B14F-4D97-AF65-F5344CB8AC3E}">
        <p14:creationId xmlns:p14="http://schemas.microsoft.com/office/powerpoint/2010/main" val="9853413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Project </a:t>
            </a:r>
            <a:r>
              <a:rPr lang="en-US" altLang="zh-TW" dirty="0" smtClean="0"/>
              <a:t>Documents</a:t>
            </a:r>
            <a:endParaRPr lang="zh-TW" altLang="en-US" dirty="0"/>
          </a:p>
        </p:txBody>
      </p:sp>
      <p:sp>
        <p:nvSpPr>
          <p:cNvPr id="3" name="內容版面配置區 2"/>
          <p:cNvSpPr>
            <a:spLocks noGrp="1"/>
          </p:cNvSpPr>
          <p:nvPr>
            <p:ph idx="1"/>
          </p:nvPr>
        </p:nvSpPr>
        <p:spPr>
          <a:xfrm>
            <a:off x="628650" y="1825625"/>
            <a:ext cx="7886700" cy="2548948"/>
          </a:xfrm>
        </p:spPr>
        <p:txBody>
          <a:bodyPr/>
          <a:lstStyle/>
          <a:p>
            <a:r>
              <a:rPr lang="en-US" altLang="zh-TW" dirty="0" err="1" smtClean="0"/>
              <a:t>mvn</a:t>
            </a:r>
            <a:r>
              <a:rPr lang="en-US" altLang="zh-TW" dirty="0" smtClean="0"/>
              <a:t> </a:t>
            </a:r>
            <a:r>
              <a:rPr lang="en-US" altLang="zh-TW" dirty="0"/>
              <a:t>site</a:t>
            </a:r>
          </a:p>
          <a:p>
            <a:pPr lvl="1"/>
            <a:r>
              <a:rPr lang="en-US" altLang="zh-TW" dirty="0"/>
              <a:t>build project documentation </a:t>
            </a:r>
          </a:p>
          <a:p>
            <a:pPr lvl="1"/>
            <a:r>
              <a:rPr lang="en-US" altLang="zh-TW" dirty="0" smtClean="0"/>
              <a:t>Maven </a:t>
            </a:r>
            <a:r>
              <a:rPr lang="en-US" altLang="zh-TW" dirty="0"/>
              <a:t>has created a site within the target directory</a:t>
            </a:r>
            <a:r>
              <a:rPr lang="en-US" altLang="zh-TW" dirty="0" smtClean="0"/>
              <a:t>.</a:t>
            </a:r>
          </a:p>
          <a:p>
            <a:endParaRPr lang="zh-TW" altLang="en-US" dirty="0"/>
          </a:p>
        </p:txBody>
      </p:sp>
      <p:pic>
        <p:nvPicPr>
          <p:cNvPr id="1028" name="Picture 4" descr="documentation site p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54" y="3397827"/>
            <a:ext cx="4636272" cy="286789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nsumer web p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5394" y="3417607"/>
            <a:ext cx="3730624" cy="2848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5098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628650" y="1825625"/>
            <a:ext cx="7886700" cy="2735984"/>
          </a:xfrm>
        </p:spPr>
        <p:txBody>
          <a:bodyPr/>
          <a:lstStyle/>
          <a:p>
            <a:r>
              <a:rPr lang="en-US" altLang="zh-TW" sz="2400" dirty="0" smtClean="0"/>
              <a:t>maven-site plugins 3.3 </a:t>
            </a:r>
            <a:r>
              <a:rPr lang="en-US" altLang="zh-TW" sz="2400" dirty="0" err="1" smtClean="0"/>
              <a:t>java.lang.ClassNotFoundException</a:t>
            </a:r>
            <a:r>
              <a:rPr lang="en-US" altLang="zh-TW" sz="2400" dirty="0" smtClean="0"/>
              <a:t>: </a:t>
            </a:r>
            <a:r>
              <a:rPr lang="en-US" altLang="zh-TW" sz="2400" dirty="0" err="1" smtClean="0"/>
              <a:t>org.apache.maven.doxia.siterenderer.DocumentContent</a:t>
            </a:r>
            <a:endParaRPr lang="en-US" altLang="zh-TW" sz="2400" dirty="0" smtClean="0"/>
          </a:p>
          <a:p>
            <a:pPr lvl="1"/>
            <a:r>
              <a:rPr lang="en-US" altLang="zh-TW" sz="1600" dirty="0"/>
              <a:t>This is caused by maven-project-info-reports-plugin updated to 3.0.0, and rely on </a:t>
            </a:r>
            <a:r>
              <a:rPr lang="en-US" altLang="zh-TW" sz="1600" dirty="0" err="1"/>
              <a:t>doxia</a:t>
            </a:r>
            <a:r>
              <a:rPr lang="en-US" altLang="zh-TW" sz="1600" dirty="0"/>
              <a:t>-site-renderer 1.8 (and have </a:t>
            </a:r>
            <a:r>
              <a:rPr lang="en-US" altLang="zh-TW" sz="1600" dirty="0" err="1"/>
              <a:t>org.apache.maven.doxia.siterenderer.DocumentContent</a:t>
            </a:r>
            <a:r>
              <a:rPr lang="en-US" altLang="zh-TW" sz="1600" dirty="0"/>
              <a:t> this class), but maven-site-plugin:3.3 rely on doxia-site-renderer:1.4 (and do not have </a:t>
            </a:r>
            <a:r>
              <a:rPr lang="en-US" altLang="zh-TW" sz="1600" dirty="0" err="1"/>
              <a:t>org.apache.maven.doxia.siterenderer.DocumentContent</a:t>
            </a:r>
            <a:r>
              <a:rPr lang="en-US" altLang="zh-TW" sz="1600" dirty="0"/>
              <a:t>)</a:t>
            </a:r>
            <a:endParaRPr lang="en-US" altLang="zh-TW" sz="1600" dirty="0" smtClean="0"/>
          </a:p>
          <a:p>
            <a:r>
              <a:rPr lang="en-US" altLang="zh-TW" sz="2400" dirty="0" smtClean="0"/>
              <a:t>Solution: Do </a:t>
            </a:r>
            <a:r>
              <a:rPr lang="en-US" altLang="zh-TW" sz="2400" dirty="0"/>
              <a:t>not use the default maven-site-plugin:3.3 plugin, upgrade it to the latest version, for example, </a:t>
            </a:r>
            <a:r>
              <a:rPr lang="en-US" altLang="zh-TW" sz="2400" dirty="0" smtClean="0"/>
              <a:t>3.7.1</a:t>
            </a:r>
            <a:endParaRPr lang="zh-TW" altLang="en-US" sz="2400" dirty="0"/>
          </a:p>
        </p:txBody>
      </p:sp>
      <p:sp>
        <p:nvSpPr>
          <p:cNvPr id="4" name="矩形 3"/>
          <p:cNvSpPr/>
          <p:nvPr/>
        </p:nvSpPr>
        <p:spPr>
          <a:xfrm>
            <a:off x="1205345" y="4561609"/>
            <a:ext cx="6483928" cy="2031325"/>
          </a:xfrm>
          <a:prstGeom prst="rect">
            <a:avLst/>
          </a:prstGeom>
        </p:spPr>
        <p:txBody>
          <a:bodyPr wrap="square">
            <a:spAutoFit/>
          </a:bodyPr>
          <a:lstStyle/>
          <a:p>
            <a:r>
              <a:rPr lang="zh-TW" altLang="en-US" sz="1400" dirty="0" smtClean="0"/>
              <a:t>  &lt;</a:t>
            </a:r>
            <a:r>
              <a:rPr lang="zh-TW" altLang="en-US" sz="1400" dirty="0"/>
              <a:t>build&gt;</a:t>
            </a:r>
          </a:p>
          <a:p>
            <a:r>
              <a:rPr lang="zh-TW" altLang="en-US" sz="1400" dirty="0"/>
              <a:t>        &lt;plugins</a:t>
            </a:r>
            <a:r>
              <a:rPr lang="zh-TW" altLang="en-US" sz="1400" dirty="0" smtClean="0"/>
              <a:t>&gt;</a:t>
            </a:r>
            <a:endParaRPr lang="zh-TW" altLang="en-US" sz="1400" dirty="0"/>
          </a:p>
          <a:p>
            <a:r>
              <a:rPr lang="zh-TW" altLang="en-US" sz="1400" dirty="0"/>
              <a:t>            &lt;plugin&gt;</a:t>
            </a:r>
          </a:p>
          <a:p>
            <a:r>
              <a:rPr lang="zh-TW" altLang="en-US" sz="1400" dirty="0"/>
              <a:t>                &lt;groupId&gt;org.apache.maven.plugins&lt;/groupId&gt;</a:t>
            </a:r>
          </a:p>
          <a:p>
            <a:r>
              <a:rPr lang="zh-TW" altLang="en-US" sz="1400" dirty="0"/>
              <a:t>                &lt;artifactId&gt;maven-site-plugin&lt;/artifactId&gt;</a:t>
            </a:r>
          </a:p>
          <a:p>
            <a:r>
              <a:rPr lang="zh-TW" altLang="en-US" sz="1400" dirty="0"/>
              <a:t>                &lt;version&gt;3.7.1&lt;/version&gt;</a:t>
            </a:r>
          </a:p>
          <a:p>
            <a:r>
              <a:rPr lang="zh-TW" altLang="en-US" sz="1400" dirty="0"/>
              <a:t>            &lt;/plugin&gt;</a:t>
            </a:r>
          </a:p>
          <a:p>
            <a:r>
              <a:rPr lang="zh-TW" altLang="en-US" sz="1400" dirty="0" smtClean="0"/>
              <a:t>       &lt;</a:t>
            </a:r>
            <a:r>
              <a:rPr lang="zh-TW" altLang="en-US" sz="1400" dirty="0"/>
              <a:t>/plugins&gt;</a:t>
            </a:r>
          </a:p>
          <a:p>
            <a:r>
              <a:rPr lang="zh-TW" altLang="en-US" sz="1400" dirty="0"/>
              <a:t>    &lt;/build&gt;</a:t>
            </a:r>
          </a:p>
        </p:txBody>
      </p:sp>
    </p:spTree>
    <p:extLst>
      <p:ext uri="{BB962C8B-B14F-4D97-AF65-F5344CB8AC3E}">
        <p14:creationId xmlns:p14="http://schemas.microsoft.com/office/powerpoint/2010/main" val="31778826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0" name="標題 9"/>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628650" y="1825625"/>
            <a:ext cx="7886700" cy="2226830"/>
          </a:xfrm>
        </p:spPr>
        <p:txBody>
          <a:bodyPr>
            <a:normAutofit fontScale="92500" lnSpcReduction="20000"/>
          </a:bodyPr>
          <a:lstStyle/>
          <a:p>
            <a:r>
              <a:rPr lang="en-US" altLang="zh-TW" dirty="0" smtClean="0"/>
              <a:t>Maven creates the documentation using a documentation-processing engine called </a:t>
            </a:r>
            <a:r>
              <a:rPr lang="en-US" altLang="zh-TW" dirty="0" smtClean="0">
                <a:hlinkClick r:id="rId2"/>
              </a:rPr>
              <a:t>Doxia</a:t>
            </a:r>
            <a:r>
              <a:rPr lang="en-US" altLang="zh-TW" dirty="0" smtClean="0"/>
              <a:t> which reads multiple source formats into a common document model. </a:t>
            </a:r>
          </a:p>
          <a:p>
            <a:r>
              <a:rPr lang="en-US" altLang="zh-TW" dirty="0" smtClean="0"/>
              <a:t>To write documentation for your project, you can write your content in a following few commonly used formats which are parsed by Doxia.</a:t>
            </a:r>
            <a:endParaRPr lang="zh-TW" altLang="en-US" dirty="0"/>
          </a:p>
        </p:txBody>
      </p:sp>
      <p:graphicFrame>
        <p:nvGraphicFramePr>
          <p:cNvPr id="6" name="表格 5"/>
          <p:cNvGraphicFramePr>
            <a:graphicFrameLocks noGrp="1"/>
          </p:cNvGraphicFramePr>
          <p:nvPr>
            <p:extLst>
              <p:ext uri="{D42A27DB-BD31-4B8C-83A1-F6EECF244321}">
                <p14:modId xmlns:p14="http://schemas.microsoft.com/office/powerpoint/2010/main" val="3424151726"/>
              </p:ext>
            </p:extLst>
          </p:nvPr>
        </p:nvGraphicFramePr>
        <p:xfrm>
          <a:off x="1395412" y="4187391"/>
          <a:ext cx="7260215" cy="1828800"/>
        </p:xfrm>
        <a:graphic>
          <a:graphicData uri="http://schemas.openxmlformats.org/drawingml/2006/table">
            <a:tbl>
              <a:tblPr>
                <a:tableStyleId>{616DA210-FB5B-4158-B5E0-FEB733F419BA}</a:tableStyleId>
              </a:tblPr>
              <a:tblGrid>
                <a:gridCol w="1200150">
                  <a:extLst>
                    <a:ext uri="{9D8B030D-6E8A-4147-A177-3AD203B41FA5}">
                      <a16:colId xmlns:a16="http://schemas.microsoft.com/office/drawing/2014/main" val="3396910224"/>
                    </a:ext>
                  </a:extLst>
                </a:gridCol>
                <a:gridCol w="2805113">
                  <a:extLst>
                    <a:ext uri="{9D8B030D-6E8A-4147-A177-3AD203B41FA5}">
                      <a16:colId xmlns:a16="http://schemas.microsoft.com/office/drawing/2014/main" val="1403816967"/>
                    </a:ext>
                  </a:extLst>
                </a:gridCol>
                <a:gridCol w="3254952">
                  <a:extLst>
                    <a:ext uri="{9D8B030D-6E8A-4147-A177-3AD203B41FA5}">
                      <a16:colId xmlns:a16="http://schemas.microsoft.com/office/drawing/2014/main" val="2853339768"/>
                    </a:ext>
                  </a:extLst>
                </a:gridCol>
              </a:tblGrid>
              <a:tr h="0">
                <a:tc>
                  <a:txBody>
                    <a:bodyPr/>
                    <a:lstStyle/>
                    <a:p>
                      <a:pPr algn="ctr" fontAlgn="t"/>
                      <a:r>
                        <a:rPr lang="en-US">
                          <a:effectLst/>
                        </a:rPr>
                        <a:t>Format Name</a:t>
                      </a:r>
                    </a:p>
                  </a:txBody>
                  <a:tcPr marL="76200" marR="76200" marT="76200" marB="76200"/>
                </a:tc>
                <a:tc>
                  <a:txBody>
                    <a:bodyPr/>
                    <a:lstStyle/>
                    <a:p>
                      <a:pPr algn="ctr" fontAlgn="t"/>
                      <a:r>
                        <a:rPr lang="en-US">
                          <a:effectLst/>
                        </a:rPr>
                        <a:t>Description</a:t>
                      </a:r>
                    </a:p>
                  </a:txBody>
                  <a:tcPr marL="76200" marR="76200" marT="76200" marB="76200"/>
                </a:tc>
                <a:tc>
                  <a:txBody>
                    <a:bodyPr/>
                    <a:lstStyle/>
                    <a:p>
                      <a:pPr algn="ctr" fontAlgn="t"/>
                      <a:r>
                        <a:rPr lang="en-US">
                          <a:effectLst/>
                        </a:rPr>
                        <a:t>Reference</a:t>
                      </a:r>
                    </a:p>
                  </a:txBody>
                  <a:tcPr marL="76200" marR="76200" marT="76200" marB="76200"/>
                </a:tc>
                <a:extLst>
                  <a:ext uri="{0D108BD9-81ED-4DB2-BD59-A6C34878D82A}">
                    <a16:rowId xmlns:a16="http://schemas.microsoft.com/office/drawing/2014/main" val="3419244464"/>
                  </a:ext>
                </a:extLst>
              </a:tr>
              <a:tr h="0">
                <a:tc>
                  <a:txBody>
                    <a:bodyPr/>
                    <a:lstStyle/>
                    <a:p>
                      <a:pPr fontAlgn="t"/>
                      <a:r>
                        <a:rPr lang="en-US" dirty="0" err="1">
                          <a:effectLst/>
                        </a:rPr>
                        <a:t>XDoc</a:t>
                      </a:r>
                      <a:endParaRPr lang="en-US" dirty="0">
                        <a:effectLst/>
                      </a:endParaRPr>
                    </a:p>
                  </a:txBody>
                  <a:tcPr marL="76200" marR="76200" marT="76200" marB="76200"/>
                </a:tc>
                <a:tc>
                  <a:txBody>
                    <a:bodyPr/>
                    <a:lstStyle/>
                    <a:p>
                      <a:pPr fontAlgn="t"/>
                      <a:r>
                        <a:rPr lang="en-US">
                          <a:effectLst/>
                        </a:rPr>
                        <a:t>A Maven 1.x documentation format</a:t>
                      </a:r>
                    </a:p>
                  </a:txBody>
                  <a:tcPr marL="76200" marR="76200" marT="76200" marB="76200"/>
                </a:tc>
                <a:tc>
                  <a:txBody>
                    <a:bodyPr/>
                    <a:lstStyle/>
                    <a:p>
                      <a:pPr algn="just" fontAlgn="t"/>
                      <a:r>
                        <a:rPr lang="en-US" u="none" strike="noStrike">
                          <a:effectLst/>
                          <a:hlinkClick r:id="rId3"/>
                        </a:rPr>
                        <a:t>https://jakarta.apache.org/site</a:t>
                      </a:r>
                      <a:endParaRPr lang="en-US">
                        <a:solidFill>
                          <a:srgbClr val="000000"/>
                        </a:solidFill>
                        <a:effectLst/>
                      </a:endParaRPr>
                    </a:p>
                  </a:txBody>
                  <a:tcPr marL="76200" marR="76200" marT="76200" marB="76200"/>
                </a:tc>
                <a:extLst>
                  <a:ext uri="{0D108BD9-81ED-4DB2-BD59-A6C34878D82A}">
                    <a16:rowId xmlns:a16="http://schemas.microsoft.com/office/drawing/2014/main" val="3774868340"/>
                  </a:ext>
                </a:extLst>
              </a:tr>
              <a:tr h="0">
                <a:tc>
                  <a:txBody>
                    <a:bodyPr/>
                    <a:lstStyle/>
                    <a:p>
                      <a:pPr fontAlgn="t"/>
                      <a:r>
                        <a:rPr lang="en-US">
                          <a:effectLst/>
                        </a:rPr>
                        <a:t>FML</a:t>
                      </a:r>
                    </a:p>
                  </a:txBody>
                  <a:tcPr marL="76200" marR="76200" marT="76200" marB="76200"/>
                </a:tc>
                <a:tc>
                  <a:txBody>
                    <a:bodyPr/>
                    <a:lstStyle/>
                    <a:p>
                      <a:pPr fontAlgn="t"/>
                      <a:r>
                        <a:rPr lang="en-US">
                          <a:effectLst/>
                        </a:rPr>
                        <a:t>Used for FAQ documents</a:t>
                      </a:r>
                    </a:p>
                  </a:txBody>
                  <a:tcPr marL="76200" marR="76200" marT="76200" marB="76200"/>
                </a:tc>
                <a:tc>
                  <a:txBody>
                    <a:bodyPr/>
                    <a:lstStyle/>
                    <a:p>
                      <a:pPr algn="just" fontAlgn="t"/>
                      <a:r>
                        <a:rPr lang="en-US" u="none" strike="noStrike" dirty="0">
                          <a:effectLst/>
                          <a:hlinkClick r:id="rId4"/>
                        </a:rPr>
                        <a:t>https://maven.apache.org</a:t>
                      </a:r>
                      <a:endParaRPr lang="en-US" dirty="0">
                        <a:solidFill>
                          <a:srgbClr val="000000"/>
                        </a:solidFill>
                        <a:effectLst/>
                      </a:endParaRPr>
                    </a:p>
                  </a:txBody>
                  <a:tcPr marL="76200" marR="76200" marT="76200" marB="76200"/>
                </a:tc>
                <a:extLst>
                  <a:ext uri="{0D108BD9-81ED-4DB2-BD59-A6C34878D82A}">
                    <a16:rowId xmlns:a16="http://schemas.microsoft.com/office/drawing/2014/main" val="383340047"/>
                  </a:ext>
                </a:extLst>
              </a:tr>
            </a:tbl>
          </a:graphicData>
        </a:graphic>
      </p:graphicFrame>
    </p:spTree>
    <p:extLst>
      <p:ext uri="{BB962C8B-B14F-4D97-AF65-F5344CB8AC3E}">
        <p14:creationId xmlns:p14="http://schemas.microsoft.com/office/powerpoint/2010/main" val="35216474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Maven - Project </a:t>
            </a:r>
            <a:r>
              <a:rPr lang="en-US" altLang="zh-TW" dirty="0" smtClean="0"/>
              <a:t>Templates</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a:t>Maven provides users, a very large list of different types of project templates (614 in numbers) using the concept of </a:t>
            </a:r>
            <a:r>
              <a:rPr lang="en-US" altLang="zh-TW" b="1" dirty="0"/>
              <a:t>Archetype</a:t>
            </a:r>
            <a:r>
              <a:rPr lang="en-US" altLang="zh-TW" dirty="0"/>
              <a:t>. </a:t>
            </a:r>
            <a:endParaRPr lang="en-US" altLang="zh-TW" dirty="0" smtClean="0"/>
          </a:p>
          <a:p>
            <a:pPr lvl="1"/>
            <a:r>
              <a:rPr lang="en-US" altLang="zh-TW" dirty="0" err="1"/>
              <a:t>mvn</a:t>
            </a:r>
            <a:r>
              <a:rPr lang="en-US" altLang="zh-TW" dirty="0"/>
              <a:t> </a:t>
            </a:r>
            <a:r>
              <a:rPr lang="en-US" altLang="zh-TW" dirty="0" err="1" smtClean="0"/>
              <a:t>archetype:generate</a:t>
            </a:r>
            <a:endParaRPr lang="en-US" altLang="zh-TW" dirty="0" smtClean="0"/>
          </a:p>
          <a:p>
            <a:pPr lvl="1"/>
            <a:r>
              <a:rPr lang="en-US" altLang="zh-TW" dirty="0"/>
              <a:t>Archetype is a Maven plugin whose task is to create a project structure as per its </a:t>
            </a:r>
            <a:r>
              <a:rPr lang="en-US" altLang="zh-TW" dirty="0" smtClean="0"/>
              <a:t>template.</a:t>
            </a:r>
          </a:p>
          <a:p>
            <a:r>
              <a:rPr lang="en-US" altLang="zh-TW" dirty="0"/>
              <a:t>Maven will start processing and will ask to choose the required archetype</a:t>
            </a:r>
            <a:r>
              <a:rPr lang="en-US" altLang="zh-TW" dirty="0" smtClean="0"/>
              <a:t>.</a:t>
            </a:r>
          </a:p>
          <a:p>
            <a:pPr lvl="1"/>
            <a:r>
              <a:rPr lang="en-US" altLang="zh-TW" dirty="0"/>
              <a:t>7: internal -&gt; </a:t>
            </a:r>
            <a:r>
              <a:rPr lang="en-US" altLang="zh-TW" dirty="0" err="1"/>
              <a:t>org.apache.maven.archetypes:maven-archetype-quickstart</a:t>
            </a:r>
            <a:r>
              <a:rPr lang="en-US" altLang="zh-TW" dirty="0"/>
              <a:t> (An archetype which contains a sample Maven project</a:t>
            </a:r>
            <a:r>
              <a:rPr lang="en-US" altLang="zh-TW" dirty="0" smtClean="0"/>
              <a:t>.)</a:t>
            </a:r>
          </a:p>
          <a:p>
            <a:pPr lvl="1"/>
            <a:r>
              <a:rPr lang="en-US" altLang="zh-TW" dirty="0"/>
              <a:t>10: internal -&gt; </a:t>
            </a:r>
            <a:r>
              <a:rPr lang="en-US" altLang="zh-TW" dirty="0" err="1"/>
              <a:t>org.apache.maven.archetypes:maven-archetype-webapp</a:t>
            </a:r>
            <a:r>
              <a:rPr lang="en-US" altLang="zh-TW" dirty="0"/>
              <a:t> (An archetype which contains a sample Maven </a:t>
            </a:r>
            <a:r>
              <a:rPr lang="en-US" altLang="zh-TW" dirty="0" err="1"/>
              <a:t>Webapp</a:t>
            </a:r>
            <a:r>
              <a:rPr lang="en-US" altLang="zh-TW" dirty="0"/>
              <a:t> project.)</a:t>
            </a:r>
            <a:endParaRPr lang="en-US" altLang="zh-TW" dirty="0" smtClean="0"/>
          </a:p>
        </p:txBody>
      </p:sp>
    </p:spTree>
    <p:extLst>
      <p:ext uri="{BB962C8B-B14F-4D97-AF65-F5344CB8AC3E}">
        <p14:creationId xmlns:p14="http://schemas.microsoft.com/office/powerpoint/2010/main" val="206317283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Different </a:t>
            </a:r>
            <a:r>
              <a:rPr lang="en-US" altLang="zh-TW" dirty="0" smtClean="0"/>
              <a:t>Archetypes</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722184351"/>
              </p:ext>
            </p:extLst>
          </p:nvPr>
        </p:nvGraphicFramePr>
        <p:xfrm>
          <a:off x="781911" y="1108648"/>
          <a:ext cx="7582767" cy="5742264"/>
        </p:xfrm>
        <a:graphic>
          <a:graphicData uri="http://schemas.openxmlformats.org/drawingml/2006/table">
            <a:tbl>
              <a:tblPr/>
              <a:tblGrid>
                <a:gridCol w="934544">
                  <a:extLst>
                    <a:ext uri="{9D8B030D-6E8A-4147-A177-3AD203B41FA5}">
                      <a16:colId xmlns:a16="http://schemas.microsoft.com/office/drawing/2014/main" val="4211322656"/>
                    </a:ext>
                  </a:extLst>
                </a:gridCol>
                <a:gridCol w="6648223">
                  <a:extLst>
                    <a:ext uri="{9D8B030D-6E8A-4147-A177-3AD203B41FA5}">
                      <a16:colId xmlns:a16="http://schemas.microsoft.com/office/drawing/2014/main" val="3460665788"/>
                    </a:ext>
                  </a:extLst>
                </a:gridCol>
              </a:tblGrid>
              <a:tr h="238288">
                <a:tc>
                  <a:txBody>
                    <a:bodyPr/>
                    <a:lstStyle/>
                    <a:p>
                      <a:pPr fontAlgn="t"/>
                      <a:r>
                        <a:rPr lang="en-US" sz="1400">
                          <a:effectLst/>
                        </a:rPr>
                        <a:t>Sr.No.</a:t>
                      </a:r>
                    </a:p>
                  </a:txBody>
                  <a:tcPr marL="25901" marR="25901" marT="25901" marB="25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a:effectLst/>
                        </a:rPr>
                        <a:t>Archetype ArtifactIds &amp; Description</a:t>
                      </a:r>
                    </a:p>
                  </a:txBody>
                  <a:tcPr marL="25901" marR="25901" marT="25901" marB="25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28263982"/>
                  </a:ext>
                </a:extLst>
              </a:tr>
              <a:tr h="331531">
                <a:tc>
                  <a:txBody>
                    <a:bodyPr/>
                    <a:lstStyle/>
                    <a:p>
                      <a:pPr fontAlgn="t"/>
                      <a:r>
                        <a:rPr lang="en-US" altLang="zh-TW" sz="1400">
                          <a:effectLst/>
                        </a:rPr>
                        <a:t>1</a:t>
                      </a:r>
                    </a:p>
                  </a:txBody>
                  <a:tcPr marL="25901" marR="25901" marT="25901" marB="25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rPr>
                        <a:t>maven-archetype-archetype</a:t>
                      </a:r>
                      <a:endParaRPr lang="en-US" sz="1400">
                        <a:solidFill>
                          <a:srgbClr val="000000"/>
                        </a:solidFill>
                        <a:effectLst/>
                      </a:endParaRPr>
                    </a:p>
                    <a:p>
                      <a:pPr algn="just" fontAlgn="t"/>
                      <a:r>
                        <a:rPr lang="en-US" sz="1400">
                          <a:solidFill>
                            <a:srgbClr val="000000"/>
                          </a:solidFill>
                          <a:effectLst/>
                        </a:rPr>
                        <a:t>An archetype, which contains a sample archetype.</a:t>
                      </a:r>
                    </a:p>
                  </a:txBody>
                  <a:tcPr marL="25901" marR="25901" marT="25901" marB="25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26876041"/>
                  </a:ext>
                </a:extLst>
              </a:tr>
              <a:tr h="331531">
                <a:tc>
                  <a:txBody>
                    <a:bodyPr/>
                    <a:lstStyle/>
                    <a:p>
                      <a:pPr fontAlgn="t"/>
                      <a:r>
                        <a:rPr lang="en-US" altLang="zh-TW" sz="1400">
                          <a:effectLst/>
                        </a:rPr>
                        <a:t>2</a:t>
                      </a:r>
                    </a:p>
                  </a:txBody>
                  <a:tcPr marL="25901" marR="25901" marT="25901" marB="25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rPr>
                        <a:t>maven-archetype-j2ee-simple</a:t>
                      </a:r>
                      <a:endParaRPr lang="en-US" sz="1400">
                        <a:solidFill>
                          <a:srgbClr val="000000"/>
                        </a:solidFill>
                        <a:effectLst/>
                      </a:endParaRPr>
                    </a:p>
                    <a:p>
                      <a:pPr algn="just" fontAlgn="t"/>
                      <a:r>
                        <a:rPr lang="en-US" sz="1400">
                          <a:solidFill>
                            <a:srgbClr val="000000"/>
                          </a:solidFill>
                          <a:effectLst/>
                        </a:rPr>
                        <a:t>An archetype, which contains a simplified sample J2EE application.</a:t>
                      </a:r>
                    </a:p>
                  </a:txBody>
                  <a:tcPr marL="25901" marR="25901" marT="25901" marB="25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52130528"/>
                  </a:ext>
                </a:extLst>
              </a:tr>
              <a:tr h="331531">
                <a:tc>
                  <a:txBody>
                    <a:bodyPr/>
                    <a:lstStyle/>
                    <a:p>
                      <a:pPr fontAlgn="t"/>
                      <a:r>
                        <a:rPr lang="en-US" altLang="zh-TW" sz="1400">
                          <a:effectLst/>
                        </a:rPr>
                        <a:t>3</a:t>
                      </a:r>
                    </a:p>
                  </a:txBody>
                  <a:tcPr marL="25901" marR="25901" marT="25901" marB="25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rPr>
                        <a:t>maven-archetype-mojo</a:t>
                      </a:r>
                      <a:endParaRPr lang="en-US" sz="1400">
                        <a:solidFill>
                          <a:srgbClr val="000000"/>
                        </a:solidFill>
                        <a:effectLst/>
                      </a:endParaRPr>
                    </a:p>
                    <a:p>
                      <a:pPr algn="just" fontAlgn="t"/>
                      <a:r>
                        <a:rPr lang="en-US" sz="1400">
                          <a:solidFill>
                            <a:srgbClr val="000000"/>
                          </a:solidFill>
                          <a:effectLst/>
                        </a:rPr>
                        <a:t>An archetype, which contains a sample a sample Maven plugin.</a:t>
                      </a:r>
                    </a:p>
                  </a:txBody>
                  <a:tcPr marL="25901" marR="25901" marT="25901" marB="25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19904408"/>
                  </a:ext>
                </a:extLst>
              </a:tr>
              <a:tr h="331531">
                <a:tc>
                  <a:txBody>
                    <a:bodyPr/>
                    <a:lstStyle/>
                    <a:p>
                      <a:pPr fontAlgn="t"/>
                      <a:r>
                        <a:rPr lang="en-US" altLang="zh-TW" sz="1400">
                          <a:effectLst/>
                        </a:rPr>
                        <a:t>4</a:t>
                      </a:r>
                    </a:p>
                  </a:txBody>
                  <a:tcPr marL="25901" marR="25901" marT="25901" marB="25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rPr>
                        <a:t>maven-archetype-plugin</a:t>
                      </a:r>
                      <a:endParaRPr lang="en-US" sz="1400">
                        <a:solidFill>
                          <a:srgbClr val="000000"/>
                        </a:solidFill>
                        <a:effectLst/>
                      </a:endParaRPr>
                    </a:p>
                    <a:p>
                      <a:pPr algn="just" fontAlgn="t"/>
                      <a:r>
                        <a:rPr lang="en-US" sz="1400">
                          <a:solidFill>
                            <a:srgbClr val="000000"/>
                          </a:solidFill>
                          <a:effectLst/>
                        </a:rPr>
                        <a:t>An archetype, which contains a sample Maven plugin.</a:t>
                      </a:r>
                    </a:p>
                  </a:txBody>
                  <a:tcPr marL="25901" marR="25901" marT="25901" marB="25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57750113"/>
                  </a:ext>
                </a:extLst>
              </a:tr>
              <a:tr h="331531">
                <a:tc>
                  <a:txBody>
                    <a:bodyPr/>
                    <a:lstStyle/>
                    <a:p>
                      <a:pPr fontAlgn="t"/>
                      <a:r>
                        <a:rPr lang="en-US" altLang="zh-TW" sz="1400">
                          <a:effectLst/>
                        </a:rPr>
                        <a:t>5</a:t>
                      </a:r>
                    </a:p>
                  </a:txBody>
                  <a:tcPr marL="25901" marR="25901" marT="25901" marB="25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rPr>
                        <a:t>maven-archetype-plugin-site</a:t>
                      </a:r>
                      <a:endParaRPr lang="en-US" sz="1400">
                        <a:solidFill>
                          <a:srgbClr val="000000"/>
                        </a:solidFill>
                        <a:effectLst/>
                      </a:endParaRPr>
                    </a:p>
                    <a:p>
                      <a:pPr algn="just" fontAlgn="t"/>
                      <a:r>
                        <a:rPr lang="en-US" sz="1400">
                          <a:solidFill>
                            <a:srgbClr val="000000"/>
                          </a:solidFill>
                          <a:effectLst/>
                        </a:rPr>
                        <a:t>An archetype, which contains a sample Maven plugin site.</a:t>
                      </a:r>
                    </a:p>
                  </a:txBody>
                  <a:tcPr marL="25901" marR="25901" marT="25901" marB="25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32511631"/>
                  </a:ext>
                </a:extLst>
              </a:tr>
              <a:tr h="331531">
                <a:tc>
                  <a:txBody>
                    <a:bodyPr/>
                    <a:lstStyle/>
                    <a:p>
                      <a:pPr fontAlgn="t"/>
                      <a:r>
                        <a:rPr lang="en-US" altLang="zh-TW" sz="1400">
                          <a:effectLst/>
                        </a:rPr>
                        <a:t>6</a:t>
                      </a:r>
                    </a:p>
                  </a:txBody>
                  <a:tcPr marL="25901" marR="25901" marT="25901" marB="25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rPr>
                        <a:t>maven-archetype-portlet</a:t>
                      </a:r>
                      <a:endParaRPr lang="en-US" sz="1400">
                        <a:solidFill>
                          <a:srgbClr val="000000"/>
                        </a:solidFill>
                        <a:effectLst/>
                      </a:endParaRPr>
                    </a:p>
                    <a:p>
                      <a:pPr algn="just" fontAlgn="t"/>
                      <a:r>
                        <a:rPr lang="en-US" sz="1400">
                          <a:solidFill>
                            <a:srgbClr val="000000"/>
                          </a:solidFill>
                          <a:effectLst/>
                        </a:rPr>
                        <a:t>An archetype, which contains a sample JSR-268 Portlet.</a:t>
                      </a:r>
                    </a:p>
                  </a:txBody>
                  <a:tcPr marL="25901" marR="25901" marT="25901" marB="25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84796260"/>
                  </a:ext>
                </a:extLst>
              </a:tr>
              <a:tr h="331531">
                <a:tc>
                  <a:txBody>
                    <a:bodyPr/>
                    <a:lstStyle/>
                    <a:p>
                      <a:pPr fontAlgn="t"/>
                      <a:r>
                        <a:rPr lang="en-US" altLang="zh-TW" sz="1400">
                          <a:effectLst/>
                        </a:rPr>
                        <a:t>7</a:t>
                      </a:r>
                    </a:p>
                  </a:txBody>
                  <a:tcPr marL="25901" marR="25901" marT="25901" marB="25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rPr>
                        <a:t>maven-archetype-quickstart</a:t>
                      </a:r>
                      <a:endParaRPr lang="en-US" sz="1400">
                        <a:solidFill>
                          <a:srgbClr val="000000"/>
                        </a:solidFill>
                        <a:effectLst/>
                      </a:endParaRPr>
                    </a:p>
                    <a:p>
                      <a:pPr algn="just" fontAlgn="t"/>
                      <a:r>
                        <a:rPr lang="en-US" sz="1400">
                          <a:solidFill>
                            <a:srgbClr val="000000"/>
                          </a:solidFill>
                          <a:effectLst/>
                        </a:rPr>
                        <a:t>An archetype, which contains a sample Maven project.</a:t>
                      </a:r>
                    </a:p>
                  </a:txBody>
                  <a:tcPr marL="25901" marR="25901" marT="25901" marB="25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48563356"/>
                  </a:ext>
                </a:extLst>
              </a:tr>
              <a:tr h="331531">
                <a:tc>
                  <a:txBody>
                    <a:bodyPr/>
                    <a:lstStyle/>
                    <a:p>
                      <a:pPr fontAlgn="t"/>
                      <a:r>
                        <a:rPr lang="en-US" altLang="zh-TW" sz="1400">
                          <a:effectLst/>
                        </a:rPr>
                        <a:t>8</a:t>
                      </a:r>
                    </a:p>
                  </a:txBody>
                  <a:tcPr marL="25901" marR="25901" marT="25901" marB="25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rPr>
                        <a:t>maven-archetype-simple</a:t>
                      </a:r>
                      <a:endParaRPr lang="en-US" sz="1400">
                        <a:solidFill>
                          <a:srgbClr val="000000"/>
                        </a:solidFill>
                        <a:effectLst/>
                      </a:endParaRPr>
                    </a:p>
                    <a:p>
                      <a:pPr algn="just" fontAlgn="t"/>
                      <a:r>
                        <a:rPr lang="en-US" sz="1400">
                          <a:solidFill>
                            <a:srgbClr val="000000"/>
                          </a:solidFill>
                          <a:effectLst/>
                        </a:rPr>
                        <a:t>An archetype, which contains a simple Maven project.</a:t>
                      </a:r>
                    </a:p>
                  </a:txBody>
                  <a:tcPr marL="25901" marR="25901" marT="25901" marB="25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59609633"/>
                  </a:ext>
                </a:extLst>
              </a:tr>
              <a:tr h="570366">
                <a:tc>
                  <a:txBody>
                    <a:bodyPr/>
                    <a:lstStyle/>
                    <a:p>
                      <a:pPr fontAlgn="t"/>
                      <a:r>
                        <a:rPr lang="en-US" altLang="zh-TW" sz="1400">
                          <a:effectLst/>
                        </a:rPr>
                        <a:t>9</a:t>
                      </a:r>
                    </a:p>
                  </a:txBody>
                  <a:tcPr marL="25901" marR="25901" marT="25901" marB="25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rPr>
                        <a:t>maven-archetype-site</a:t>
                      </a:r>
                      <a:endParaRPr lang="en-US" sz="1400" dirty="0">
                        <a:solidFill>
                          <a:srgbClr val="000000"/>
                        </a:solidFill>
                        <a:effectLst/>
                      </a:endParaRPr>
                    </a:p>
                    <a:p>
                      <a:pPr algn="just" fontAlgn="t"/>
                      <a:r>
                        <a:rPr lang="en-US" sz="1400" dirty="0">
                          <a:solidFill>
                            <a:srgbClr val="000000"/>
                          </a:solidFill>
                          <a:effectLst/>
                        </a:rPr>
                        <a:t>An archetype, which contains a sample Maven site to demonstrates some of the supported document types like APT, </a:t>
                      </a:r>
                      <a:r>
                        <a:rPr lang="en-US" sz="1400" dirty="0" err="1">
                          <a:solidFill>
                            <a:srgbClr val="000000"/>
                          </a:solidFill>
                          <a:effectLst/>
                        </a:rPr>
                        <a:t>XDoc</a:t>
                      </a:r>
                      <a:r>
                        <a:rPr lang="en-US" sz="1400" dirty="0">
                          <a:solidFill>
                            <a:srgbClr val="000000"/>
                          </a:solidFill>
                          <a:effectLst/>
                        </a:rPr>
                        <a:t>, and FML and demonstrates how to i18n your site.</a:t>
                      </a:r>
                    </a:p>
                  </a:txBody>
                  <a:tcPr marL="25901" marR="25901" marT="25901" marB="25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86040345"/>
                  </a:ext>
                </a:extLst>
              </a:tr>
              <a:tr h="331531">
                <a:tc>
                  <a:txBody>
                    <a:bodyPr/>
                    <a:lstStyle/>
                    <a:p>
                      <a:pPr fontAlgn="t"/>
                      <a:r>
                        <a:rPr lang="en-US" altLang="zh-TW" sz="1400">
                          <a:effectLst/>
                        </a:rPr>
                        <a:t>10</a:t>
                      </a:r>
                    </a:p>
                  </a:txBody>
                  <a:tcPr marL="25901" marR="25901" marT="25901" marB="25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rPr>
                        <a:t>maven-archetype-site-simple</a:t>
                      </a:r>
                      <a:endParaRPr lang="en-US" sz="1400">
                        <a:solidFill>
                          <a:srgbClr val="000000"/>
                        </a:solidFill>
                        <a:effectLst/>
                      </a:endParaRPr>
                    </a:p>
                    <a:p>
                      <a:pPr algn="just" fontAlgn="t"/>
                      <a:r>
                        <a:rPr lang="en-US" sz="1400">
                          <a:solidFill>
                            <a:srgbClr val="000000"/>
                          </a:solidFill>
                          <a:effectLst/>
                        </a:rPr>
                        <a:t>An archetype, which contains a sample Maven site.</a:t>
                      </a:r>
                    </a:p>
                  </a:txBody>
                  <a:tcPr marL="25901" marR="25901" marT="25901" marB="25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05747246"/>
                  </a:ext>
                </a:extLst>
              </a:tr>
              <a:tr h="331531">
                <a:tc>
                  <a:txBody>
                    <a:bodyPr/>
                    <a:lstStyle/>
                    <a:p>
                      <a:pPr fontAlgn="t"/>
                      <a:r>
                        <a:rPr lang="en-US" altLang="zh-TW" sz="1400">
                          <a:effectLst/>
                        </a:rPr>
                        <a:t>11</a:t>
                      </a:r>
                    </a:p>
                  </a:txBody>
                  <a:tcPr marL="25901" marR="25901" marT="25901" marB="25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rPr>
                        <a:t>maven-archetype-</a:t>
                      </a:r>
                      <a:r>
                        <a:rPr lang="en-US" sz="1400" b="1" dirty="0" err="1">
                          <a:solidFill>
                            <a:srgbClr val="000000"/>
                          </a:solidFill>
                          <a:effectLst/>
                        </a:rPr>
                        <a:t>webapp</a:t>
                      </a:r>
                      <a:endParaRPr lang="en-US" sz="1400" dirty="0">
                        <a:solidFill>
                          <a:srgbClr val="000000"/>
                        </a:solidFill>
                        <a:effectLst/>
                      </a:endParaRPr>
                    </a:p>
                    <a:p>
                      <a:pPr algn="just" fontAlgn="t"/>
                      <a:r>
                        <a:rPr lang="en-US" sz="1400" dirty="0">
                          <a:solidFill>
                            <a:srgbClr val="000000"/>
                          </a:solidFill>
                          <a:effectLst/>
                        </a:rPr>
                        <a:t>An archetype, which contains a sample Maven </a:t>
                      </a:r>
                      <a:r>
                        <a:rPr lang="en-US" sz="1400" dirty="0" err="1">
                          <a:solidFill>
                            <a:srgbClr val="000000"/>
                          </a:solidFill>
                          <a:effectLst/>
                        </a:rPr>
                        <a:t>Webapp</a:t>
                      </a:r>
                      <a:r>
                        <a:rPr lang="en-US" sz="1400" dirty="0">
                          <a:solidFill>
                            <a:srgbClr val="000000"/>
                          </a:solidFill>
                          <a:effectLst/>
                        </a:rPr>
                        <a:t> project.</a:t>
                      </a:r>
                    </a:p>
                  </a:txBody>
                  <a:tcPr marL="25901" marR="25901" marT="25901" marB="25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89195362"/>
                  </a:ext>
                </a:extLst>
              </a:tr>
            </a:tbl>
          </a:graphicData>
        </a:graphic>
      </p:graphicFrame>
    </p:spTree>
    <p:extLst>
      <p:ext uri="{BB962C8B-B14F-4D97-AF65-F5344CB8AC3E}">
        <p14:creationId xmlns:p14="http://schemas.microsoft.com/office/powerpoint/2010/main" val="3219705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8050A5-7F08-4B3E-BCF2-E1981700E4B4}"/>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A2D252C5-B5F1-48A0-B33E-1512236FCB84}"/>
              </a:ext>
            </a:extLst>
          </p:cNvPr>
          <p:cNvSpPr>
            <a:spLocks noGrp="1"/>
          </p:cNvSpPr>
          <p:nvPr>
            <p:ph idx="1"/>
          </p:nvPr>
        </p:nvSpPr>
        <p:spPr/>
        <p:txBody>
          <a:bodyPr/>
          <a:lstStyle/>
          <a:p>
            <a:r>
              <a:rPr lang="en-US" altLang="zh-TW" dirty="0"/>
              <a:t>All POM files require the </a:t>
            </a:r>
            <a:r>
              <a:rPr lang="en-US" altLang="zh-TW" b="1" dirty="0"/>
              <a:t>project</a:t>
            </a:r>
            <a:r>
              <a:rPr lang="en-US" altLang="zh-TW" dirty="0"/>
              <a:t> element and three mandatory fields: </a:t>
            </a:r>
            <a:r>
              <a:rPr lang="en-US" altLang="zh-TW" b="1" dirty="0" err="1"/>
              <a:t>groupId</a:t>
            </a:r>
            <a:r>
              <a:rPr lang="en-US" altLang="zh-TW" b="1" dirty="0"/>
              <a:t>, </a:t>
            </a:r>
            <a:r>
              <a:rPr lang="en-US" altLang="zh-TW" b="1" dirty="0" err="1"/>
              <a:t>artifactId</a:t>
            </a:r>
            <a:r>
              <a:rPr lang="en-US" altLang="zh-TW" b="1" dirty="0"/>
              <a:t>, version</a:t>
            </a:r>
            <a:r>
              <a:rPr lang="en-US" altLang="zh-TW" dirty="0"/>
              <a:t>.</a:t>
            </a:r>
          </a:p>
          <a:p>
            <a:r>
              <a:rPr lang="en-US" altLang="zh-TW" dirty="0"/>
              <a:t>Projects notation in repository is </a:t>
            </a:r>
            <a:r>
              <a:rPr lang="en-US" altLang="zh-TW" b="1" dirty="0" err="1"/>
              <a:t>groupId:artifactId:version</a:t>
            </a:r>
            <a:r>
              <a:rPr lang="en-US" altLang="zh-TW" dirty="0"/>
              <a:t>.</a:t>
            </a:r>
          </a:p>
          <a:p>
            <a:endParaRPr lang="en-US" altLang="zh-TW" dirty="0"/>
          </a:p>
          <a:p>
            <a:endParaRPr lang="en-US" altLang="zh-TW" dirty="0"/>
          </a:p>
          <a:p>
            <a:endParaRPr lang="zh-TW" altLang="en-US" dirty="0"/>
          </a:p>
        </p:txBody>
      </p:sp>
    </p:spTree>
    <p:extLst>
      <p:ext uri="{BB962C8B-B14F-4D97-AF65-F5344CB8AC3E}">
        <p14:creationId xmlns:p14="http://schemas.microsoft.com/office/powerpoint/2010/main" val="17020868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Maven - Snapshots</a:t>
            </a:r>
          </a:p>
        </p:txBody>
      </p:sp>
      <p:sp>
        <p:nvSpPr>
          <p:cNvPr id="3" name="內容版面配置區 2"/>
          <p:cNvSpPr>
            <a:spLocks noGrp="1"/>
          </p:cNvSpPr>
          <p:nvPr>
            <p:ph idx="1"/>
          </p:nvPr>
        </p:nvSpPr>
        <p:spPr/>
        <p:txBody>
          <a:bodyPr>
            <a:normAutofit lnSpcReduction="10000"/>
          </a:bodyPr>
          <a:lstStyle/>
          <a:p>
            <a:r>
              <a:rPr lang="en-US" altLang="zh-TW" dirty="0"/>
              <a:t>SNAPSHOT is a special version that indicates a current development copy. </a:t>
            </a:r>
            <a:endParaRPr lang="en-US" altLang="zh-TW" dirty="0" smtClean="0"/>
          </a:p>
          <a:p>
            <a:r>
              <a:rPr lang="en-US" altLang="zh-TW" dirty="0" smtClean="0"/>
              <a:t>Unlike </a:t>
            </a:r>
            <a:r>
              <a:rPr lang="en-US" altLang="zh-TW" dirty="0"/>
              <a:t>regular versions, Maven checks for a new SNAPSHOT version in a remote repository for every build</a:t>
            </a:r>
            <a:r>
              <a:rPr lang="en-US" altLang="zh-TW" dirty="0" smtClean="0"/>
              <a:t>.</a:t>
            </a:r>
          </a:p>
          <a:p>
            <a:r>
              <a:rPr lang="en-US" altLang="zh-TW" dirty="0"/>
              <a:t>Snapshot vs </a:t>
            </a:r>
            <a:r>
              <a:rPr lang="en-US" altLang="zh-TW" dirty="0" smtClean="0"/>
              <a:t>Version</a:t>
            </a:r>
          </a:p>
          <a:p>
            <a:pPr lvl="1"/>
            <a:r>
              <a:rPr lang="en-US" altLang="zh-TW" dirty="0" smtClean="0"/>
              <a:t>data-service:1.0,  Maven will never try to download a newer 1.0 available in repository. To download the updated code, data-service version is be upgraded to 1.1.</a:t>
            </a:r>
          </a:p>
          <a:p>
            <a:pPr lvl="1"/>
            <a:r>
              <a:rPr lang="en-US" altLang="zh-TW" dirty="0" smtClean="0"/>
              <a:t>data-service:1.0-SNAPSHOT,  Maven will automatically fetch the latest SNAPSHOT every time.</a:t>
            </a:r>
          </a:p>
          <a:p>
            <a:endParaRPr lang="en-US" altLang="zh-TW" dirty="0"/>
          </a:p>
        </p:txBody>
      </p:sp>
    </p:spTree>
    <p:extLst>
      <p:ext uri="{BB962C8B-B14F-4D97-AF65-F5344CB8AC3E}">
        <p14:creationId xmlns:p14="http://schemas.microsoft.com/office/powerpoint/2010/main" val="399148984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endParaRPr lang="zh-TW" altLang="en-US"/>
          </a:p>
        </p:txBody>
      </p:sp>
      <p:sp>
        <p:nvSpPr>
          <p:cNvPr id="4" name="矩形 3"/>
          <p:cNvSpPr/>
          <p:nvPr/>
        </p:nvSpPr>
        <p:spPr>
          <a:xfrm>
            <a:off x="51916" y="1630812"/>
            <a:ext cx="4580855" cy="4832092"/>
          </a:xfrm>
          <a:prstGeom prst="rect">
            <a:avLst/>
          </a:prstGeom>
        </p:spPr>
        <p:txBody>
          <a:bodyPr wrap="square">
            <a:spAutoFit/>
          </a:bodyPr>
          <a:lstStyle/>
          <a:p>
            <a:r>
              <a:rPr lang="zh-TW" altLang="en-US" sz="1400" dirty="0"/>
              <a:t>&lt;project xmlns = "http://maven.apache.org/POM/4.0.0" </a:t>
            </a:r>
          </a:p>
          <a:p>
            <a:r>
              <a:rPr lang="zh-TW" altLang="en-US" sz="1400" dirty="0"/>
              <a:t>   xmlns:xsi = "http://www.w3.org/2001/XMLSchema-instance"</a:t>
            </a:r>
          </a:p>
          <a:p>
            <a:r>
              <a:rPr lang="zh-TW" altLang="en-US" sz="1400" dirty="0"/>
              <a:t>   xsi:schemaLocation = "http://maven.apache.org/POM/4.0.0 </a:t>
            </a:r>
          </a:p>
          <a:p>
            <a:r>
              <a:rPr lang="zh-TW" altLang="en-US" sz="1400" dirty="0"/>
              <a:t>   http://maven.apache.org/xsd/maven-4.0.0.xsd"&gt;</a:t>
            </a:r>
          </a:p>
          <a:p>
            <a:r>
              <a:rPr lang="zh-TW" altLang="en-US" sz="1400" dirty="0"/>
              <a:t>   &lt;modelVersion&gt;4.0.0&lt;/modelVersion&gt;</a:t>
            </a:r>
          </a:p>
          <a:p>
            <a:r>
              <a:rPr lang="zh-TW" altLang="en-US" sz="1400" dirty="0"/>
              <a:t>   &lt;groupId&gt;app-ui&lt;/groupId&gt;</a:t>
            </a:r>
          </a:p>
          <a:p>
            <a:r>
              <a:rPr lang="zh-TW" altLang="en-US" sz="1400" dirty="0"/>
              <a:t>   &lt;artifactId&gt;app-ui&lt;/artifactId&gt;</a:t>
            </a:r>
          </a:p>
          <a:p>
            <a:r>
              <a:rPr lang="zh-TW" altLang="en-US" sz="1400" dirty="0"/>
              <a:t>   &lt;version&gt;1.0&lt;/version&gt;</a:t>
            </a:r>
          </a:p>
          <a:p>
            <a:r>
              <a:rPr lang="zh-TW" altLang="en-US" sz="1400" dirty="0"/>
              <a:t>   &lt;packaging&gt;jar&lt;/packaging&gt;</a:t>
            </a:r>
          </a:p>
          <a:p>
            <a:r>
              <a:rPr lang="zh-TW" altLang="en-US" sz="1400" dirty="0"/>
              <a:t>   &lt;name&gt;health&lt;/name&gt;</a:t>
            </a:r>
          </a:p>
          <a:p>
            <a:r>
              <a:rPr lang="zh-TW" altLang="en-US" sz="1400" dirty="0" smtClean="0"/>
              <a:t>   &lt;url&gt;http://maven.apache.org&lt;/url&gt;</a:t>
            </a:r>
          </a:p>
          <a:p>
            <a:r>
              <a:rPr lang="zh-TW" altLang="en-US" sz="1400" dirty="0" smtClean="0"/>
              <a:t>&lt;dependencies&gt;</a:t>
            </a:r>
          </a:p>
          <a:p>
            <a:r>
              <a:rPr lang="zh-TW" altLang="en-US" sz="1400" dirty="0" smtClean="0"/>
              <a:t>      </a:t>
            </a:r>
            <a:r>
              <a:rPr lang="zh-TW" altLang="en-US" sz="1400" dirty="0"/>
              <a:t>&lt;dependency&gt;</a:t>
            </a:r>
          </a:p>
          <a:p>
            <a:r>
              <a:rPr lang="zh-TW" altLang="en-US" sz="1400" dirty="0"/>
              <a:t>      &lt;groupId&gt;data-service&lt;/groupId&gt;</a:t>
            </a:r>
          </a:p>
          <a:p>
            <a:r>
              <a:rPr lang="zh-TW" altLang="en-US" sz="1400" dirty="0"/>
              <a:t>         &lt;artifactId&gt;data-service&lt;/artifactId&gt;</a:t>
            </a:r>
          </a:p>
          <a:p>
            <a:r>
              <a:rPr lang="zh-TW" altLang="en-US" sz="1400" dirty="0"/>
              <a:t>         </a:t>
            </a:r>
            <a:r>
              <a:rPr lang="zh-TW" altLang="en-US" sz="1400" dirty="0">
                <a:solidFill>
                  <a:srgbClr val="FF0000"/>
                </a:solidFill>
              </a:rPr>
              <a:t>&lt;version&gt;1.0-SNAPSHOT&lt;/version&gt;</a:t>
            </a:r>
          </a:p>
          <a:p>
            <a:r>
              <a:rPr lang="zh-TW" altLang="en-US" sz="1400" dirty="0"/>
              <a:t>         &lt;scope&gt;test&lt;/scope&gt;</a:t>
            </a:r>
          </a:p>
          <a:p>
            <a:r>
              <a:rPr lang="zh-TW" altLang="en-US" sz="1400" dirty="0"/>
              <a:t>      &lt;/dependency&gt;</a:t>
            </a:r>
          </a:p>
          <a:p>
            <a:r>
              <a:rPr lang="zh-TW" altLang="en-US" sz="1400" dirty="0"/>
              <a:t>   &lt;/dependencies&gt;</a:t>
            </a:r>
          </a:p>
          <a:p>
            <a:r>
              <a:rPr lang="zh-TW" altLang="en-US" sz="1400" dirty="0"/>
              <a:t>&lt;/project&gt;</a:t>
            </a:r>
          </a:p>
        </p:txBody>
      </p:sp>
      <p:sp>
        <p:nvSpPr>
          <p:cNvPr id="5" name="矩形 4"/>
          <p:cNvSpPr/>
          <p:nvPr/>
        </p:nvSpPr>
        <p:spPr>
          <a:xfrm>
            <a:off x="4752305" y="1630812"/>
            <a:ext cx="4481848" cy="3970318"/>
          </a:xfrm>
          <a:prstGeom prst="rect">
            <a:avLst/>
          </a:prstGeom>
        </p:spPr>
        <p:txBody>
          <a:bodyPr wrap="square">
            <a:spAutoFit/>
          </a:bodyPr>
          <a:lstStyle/>
          <a:p>
            <a:r>
              <a:rPr lang="zh-TW" altLang="en-US" sz="1400" dirty="0"/>
              <a:t>&lt;project xmlns = "http://maven.apache.org/POM/4.0.0" </a:t>
            </a:r>
          </a:p>
          <a:p>
            <a:r>
              <a:rPr lang="zh-TW" altLang="en-US" sz="1400" dirty="0"/>
              <a:t>   xmlns:xsi = "http://www.w3.org/2001/XMLSchema-instance"</a:t>
            </a:r>
          </a:p>
          <a:p>
            <a:r>
              <a:rPr lang="zh-TW" altLang="en-US" sz="1400" dirty="0"/>
              <a:t>   xsi:schemaLocation = "http://maven.apache.org/POM/4.0.0 </a:t>
            </a:r>
          </a:p>
          <a:p>
            <a:r>
              <a:rPr lang="zh-TW" altLang="en-US" sz="1400" dirty="0"/>
              <a:t>   http://maven.apache.org/xsd/maven-4.0.0.xsd"&gt;</a:t>
            </a:r>
          </a:p>
          <a:p>
            <a:r>
              <a:rPr lang="zh-TW" altLang="en-US" sz="1400" dirty="0"/>
              <a:t>   &lt;modelVersion&gt;4.0.0&lt;/modelVersion&gt;</a:t>
            </a:r>
          </a:p>
          <a:p>
            <a:r>
              <a:rPr lang="zh-TW" altLang="en-US" sz="1400" dirty="0"/>
              <a:t>   &lt;groupId&gt;data-service&lt;/groupId&gt;</a:t>
            </a:r>
          </a:p>
          <a:p>
            <a:r>
              <a:rPr lang="zh-TW" altLang="en-US" sz="1400" dirty="0"/>
              <a:t>   &lt;artifactId&gt;data-service&lt;/artifactId&gt;</a:t>
            </a:r>
          </a:p>
          <a:p>
            <a:r>
              <a:rPr lang="zh-TW" altLang="en-US" sz="1400" dirty="0"/>
              <a:t>   </a:t>
            </a:r>
            <a:r>
              <a:rPr lang="zh-TW" altLang="en-US" sz="1400" dirty="0">
                <a:solidFill>
                  <a:srgbClr val="FF0000"/>
                </a:solidFill>
              </a:rPr>
              <a:t>&lt;version&gt;1.0-SNAPSHOT&lt;/version&gt;</a:t>
            </a:r>
          </a:p>
          <a:p>
            <a:r>
              <a:rPr lang="zh-TW" altLang="en-US" sz="1400" dirty="0"/>
              <a:t>   &lt;packaging&gt;jar&lt;/packaging&gt;</a:t>
            </a:r>
          </a:p>
          <a:p>
            <a:r>
              <a:rPr lang="zh-TW" altLang="en-US" sz="1400" dirty="0"/>
              <a:t>   &lt;name&gt;health&lt;/name&gt;</a:t>
            </a:r>
          </a:p>
          <a:p>
            <a:r>
              <a:rPr lang="zh-TW" altLang="en-US" sz="1400" dirty="0"/>
              <a:t>   &lt;url&gt;http://maven.apache.org&lt;/url&gt;</a:t>
            </a:r>
          </a:p>
          <a:p>
            <a:r>
              <a:rPr lang="zh-TW" altLang="en-US" sz="1400" dirty="0"/>
              <a:t>   &lt;properties&gt;</a:t>
            </a:r>
          </a:p>
          <a:p>
            <a:r>
              <a:rPr lang="zh-TW" altLang="en-US" sz="1400" dirty="0"/>
              <a:t>      &lt;project.build.sourceEncoding&gt;UTF-8&lt;/project.build.sourceEncoding&gt;</a:t>
            </a:r>
          </a:p>
          <a:p>
            <a:r>
              <a:rPr lang="zh-TW" altLang="en-US" sz="1400" dirty="0"/>
              <a:t>   &lt;/properties&gt;</a:t>
            </a:r>
          </a:p>
          <a:p>
            <a:r>
              <a:rPr lang="zh-TW" altLang="en-US" sz="1400" dirty="0"/>
              <a:t>&lt;/project&gt;</a:t>
            </a:r>
          </a:p>
        </p:txBody>
      </p:sp>
    </p:spTree>
    <p:extLst>
      <p:ext uri="{BB962C8B-B14F-4D97-AF65-F5344CB8AC3E}">
        <p14:creationId xmlns:p14="http://schemas.microsoft.com/office/powerpoint/2010/main" val="12874967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smtClean="0"/>
              <a:t>you </a:t>
            </a:r>
            <a:r>
              <a:rPr lang="en-US" altLang="zh-TW" dirty="0"/>
              <a:t>can force maven to download latest snapshot build using </a:t>
            </a:r>
            <a:r>
              <a:rPr lang="en-US" altLang="zh-TW" dirty="0">
                <a:solidFill>
                  <a:srgbClr val="FF0000"/>
                </a:solidFill>
              </a:rPr>
              <a:t>-U</a:t>
            </a:r>
            <a:r>
              <a:rPr lang="en-US" altLang="zh-TW" dirty="0"/>
              <a:t> switch to any maven command</a:t>
            </a:r>
            <a:r>
              <a:rPr lang="en-US" altLang="zh-TW" dirty="0" smtClean="0"/>
              <a:t>.</a:t>
            </a:r>
          </a:p>
          <a:p>
            <a:pPr lvl="1"/>
            <a:r>
              <a:rPr lang="en-US" altLang="zh-TW" dirty="0" err="1"/>
              <a:t>mvn</a:t>
            </a:r>
            <a:r>
              <a:rPr lang="en-US" altLang="zh-TW" dirty="0"/>
              <a:t> clean package -</a:t>
            </a:r>
            <a:r>
              <a:rPr lang="en-US" altLang="zh-TW" dirty="0" smtClean="0"/>
              <a:t>U</a:t>
            </a:r>
            <a:endParaRPr lang="zh-TW" altLang="en-US" dirty="0"/>
          </a:p>
        </p:txBody>
      </p:sp>
    </p:spTree>
    <p:extLst>
      <p:ext uri="{BB962C8B-B14F-4D97-AF65-F5344CB8AC3E}">
        <p14:creationId xmlns:p14="http://schemas.microsoft.com/office/powerpoint/2010/main" val="9103868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Maven - Build </a:t>
            </a:r>
            <a:r>
              <a:rPr lang="en-US" altLang="zh-TW" dirty="0" smtClean="0"/>
              <a:t>Automation</a:t>
            </a:r>
            <a:endParaRPr lang="zh-TW" altLang="en-US" dirty="0"/>
          </a:p>
        </p:txBody>
      </p:sp>
      <p:sp>
        <p:nvSpPr>
          <p:cNvPr id="4" name="內容版面配置區 3"/>
          <p:cNvSpPr>
            <a:spLocks noGrp="1"/>
          </p:cNvSpPr>
          <p:nvPr>
            <p:ph idx="1"/>
          </p:nvPr>
        </p:nvSpPr>
        <p:spPr/>
        <p:txBody>
          <a:bodyPr/>
          <a:lstStyle/>
          <a:p>
            <a:r>
              <a:rPr lang="en-US" altLang="zh-TW" dirty="0"/>
              <a:t>Build Automation defines the scenario where dependent project(s) build process gets started once the project build is successfully completed, in order to ensure that dependent project(s) is/are stable</a:t>
            </a:r>
            <a:r>
              <a:rPr lang="en-US" altLang="zh-TW" dirty="0" smtClean="0"/>
              <a:t>.</a:t>
            </a:r>
          </a:p>
          <a:p>
            <a:endParaRPr lang="zh-TW" altLang="en-US" dirty="0"/>
          </a:p>
        </p:txBody>
      </p:sp>
    </p:spTree>
    <p:extLst>
      <p:ext uri="{BB962C8B-B14F-4D97-AF65-F5344CB8AC3E}">
        <p14:creationId xmlns:p14="http://schemas.microsoft.com/office/powerpoint/2010/main" val="32717403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lnSpcReduction="10000"/>
          </a:bodyPr>
          <a:lstStyle/>
          <a:p>
            <a:r>
              <a:rPr lang="en-US" altLang="zh-TW" b="1" dirty="0"/>
              <a:t>Example</a:t>
            </a:r>
            <a:endParaRPr lang="en-US" altLang="zh-TW" dirty="0"/>
          </a:p>
          <a:p>
            <a:pPr lvl="1"/>
            <a:r>
              <a:rPr lang="en-US" altLang="zh-TW" dirty="0"/>
              <a:t>Consider a team is developing a project </a:t>
            </a:r>
            <a:r>
              <a:rPr lang="en-US" altLang="zh-TW" b="1" dirty="0"/>
              <a:t>bus-core-</a:t>
            </a:r>
            <a:r>
              <a:rPr lang="en-US" altLang="zh-TW" b="1" dirty="0" err="1"/>
              <a:t>api</a:t>
            </a:r>
            <a:r>
              <a:rPr lang="en-US" altLang="zh-TW" dirty="0"/>
              <a:t> on which two other projects </a:t>
            </a:r>
            <a:r>
              <a:rPr lang="en-US" altLang="zh-TW" b="1" dirty="0"/>
              <a:t>app-web-</a:t>
            </a:r>
            <a:r>
              <a:rPr lang="en-US" altLang="zh-TW" b="1" dirty="0" err="1"/>
              <a:t>ui</a:t>
            </a:r>
            <a:r>
              <a:rPr lang="en-US" altLang="zh-TW" dirty="0"/>
              <a:t> and </a:t>
            </a:r>
            <a:r>
              <a:rPr lang="en-US" altLang="zh-TW" b="1" dirty="0"/>
              <a:t>app-desktop-</a:t>
            </a:r>
            <a:r>
              <a:rPr lang="en-US" altLang="zh-TW" b="1" dirty="0" err="1"/>
              <a:t>ui</a:t>
            </a:r>
            <a:r>
              <a:rPr lang="en-US" altLang="zh-TW" dirty="0"/>
              <a:t> are dependent</a:t>
            </a:r>
            <a:r>
              <a:rPr lang="en-US" altLang="zh-TW" dirty="0" smtClean="0"/>
              <a:t>.</a:t>
            </a:r>
          </a:p>
          <a:p>
            <a:pPr lvl="1"/>
            <a:r>
              <a:rPr lang="en-US" altLang="zh-TW" b="1" dirty="0" smtClean="0"/>
              <a:t>app-web-</a:t>
            </a:r>
            <a:r>
              <a:rPr lang="en-US" altLang="zh-TW" b="1" dirty="0" err="1" smtClean="0"/>
              <a:t>ui</a:t>
            </a:r>
            <a:r>
              <a:rPr lang="en-US" altLang="zh-TW" dirty="0"/>
              <a:t> and </a:t>
            </a:r>
            <a:r>
              <a:rPr lang="en-US" altLang="zh-TW" b="1" dirty="0"/>
              <a:t>app-desktop-</a:t>
            </a:r>
            <a:r>
              <a:rPr lang="en-US" altLang="zh-TW" b="1" dirty="0" err="1"/>
              <a:t>ui</a:t>
            </a:r>
            <a:r>
              <a:rPr lang="en-US" altLang="zh-TW" dirty="0"/>
              <a:t> projects require that their build process should kick off whenever </a:t>
            </a:r>
            <a:r>
              <a:rPr lang="en-US" altLang="zh-TW" b="1" dirty="0"/>
              <a:t>bus-core-</a:t>
            </a:r>
            <a:r>
              <a:rPr lang="en-US" altLang="zh-TW" b="1" dirty="0" err="1"/>
              <a:t>api</a:t>
            </a:r>
            <a:r>
              <a:rPr lang="en-US" altLang="zh-TW" dirty="0"/>
              <a:t> project changes</a:t>
            </a:r>
            <a:r>
              <a:rPr lang="en-US" altLang="zh-TW" dirty="0" smtClean="0"/>
              <a:t>.</a:t>
            </a:r>
          </a:p>
          <a:p>
            <a:pPr lvl="1"/>
            <a:endParaRPr lang="en-US" altLang="zh-TW" dirty="0"/>
          </a:p>
          <a:p>
            <a:r>
              <a:rPr lang="en-US" altLang="zh-TW" dirty="0" smtClean="0"/>
              <a:t>two ways</a:t>
            </a:r>
            <a:endParaRPr lang="en-US" altLang="zh-TW" dirty="0"/>
          </a:p>
          <a:p>
            <a:pPr lvl="1"/>
            <a:r>
              <a:rPr lang="en-US" altLang="zh-TW" dirty="0"/>
              <a:t>Add a post-build goal in bus-core-</a:t>
            </a:r>
            <a:r>
              <a:rPr lang="en-US" altLang="zh-TW" dirty="0" err="1"/>
              <a:t>api</a:t>
            </a:r>
            <a:r>
              <a:rPr lang="en-US" altLang="zh-TW" dirty="0"/>
              <a:t> </a:t>
            </a:r>
            <a:r>
              <a:rPr lang="en-US" altLang="zh-TW" dirty="0" err="1"/>
              <a:t>pom</a:t>
            </a:r>
            <a:r>
              <a:rPr lang="en-US" altLang="zh-TW" dirty="0"/>
              <a:t> to kick-off </a:t>
            </a:r>
            <a:r>
              <a:rPr lang="en-US" altLang="zh-TW" b="1" dirty="0"/>
              <a:t>app-web-</a:t>
            </a:r>
            <a:r>
              <a:rPr lang="en-US" altLang="zh-TW" b="1" dirty="0" err="1"/>
              <a:t>ui</a:t>
            </a:r>
            <a:r>
              <a:rPr lang="en-US" altLang="zh-TW" dirty="0"/>
              <a:t> and </a:t>
            </a:r>
            <a:r>
              <a:rPr lang="en-US" altLang="zh-TW" b="1" dirty="0"/>
              <a:t>app-desktop-</a:t>
            </a:r>
            <a:r>
              <a:rPr lang="en-US" altLang="zh-TW" b="1" dirty="0" err="1"/>
              <a:t>ui</a:t>
            </a:r>
            <a:r>
              <a:rPr lang="en-US" altLang="zh-TW" dirty="0"/>
              <a:t> builds.</a:t>
            </a:r>
          </a:p>
          <a:p>
            <a:pPr lvl="1"/>
            <a:r>
              <a:rPr lang="en-US" altLang="zh-TW" dirty="0"/>
              <a:t>Use a Continuous Integration (CI) Server like Hudson to manage build automation automatically.</a:t>
            </a:r>
          </a:p>
          <a:p>
            <a:endParaRPr lang="zh-TW" altLang="en-US" dirty="0"/>
          </a:p>
        </p:txBody>
      </p:sp>
    </p:spTree>
    <p:extLst>
      <p:ext uri="{BB962C8B-B14F-4D97-AF65-F5344CB8AC3E}">
        <p14:creationId xmlns:p14="http://schemas.microsoft.com/office/powerpoint/2010/main" val="23740146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solution 1. </a:t>
            </a:r>
            <a:r>
              <a:rPr lang="en-US" altLang="zh-TW" dirty="0"/>
              <a:t>Update </a:t>
            </a:r>
            <a:r>
              <a:rPr lang="en-US" altLang="zh-TW" b="1" dirty="0"/>
              <a:t>bus-core-</a:t>
            </a:r>
            <a:r>
              <a:rPr lang="en-US" altLang="zh-TW" b="1" dirty="0" err="1"/>
              <a:t>api</a:t>
            </a:r>
            <a:r>
              <a:rPr lang="en-US" altLang="zh-TW" dirty="0"/>
              <a:t> project pom.xml</a:t>
            </a:r>
            <a:r>
              <a:rPr lang="en-US" altLang="zh-TW" dirty="0" smtClean="0"/>
              <a:t>.</a:t>
            </a:r>
            <a:endParaRPr lang="zh-TW" altLang="en-US" dirty="0"/>
          </a:p>
        </p:txBody>
      </p:sp>
      <p:sp>
        <p:nvSpPr>
          <p:cNvPr id="4" name="矩形 3"/>
          <p:cNvSpPr/>
          <p:nvPr/>
        </p:nvSpPr>
        <p:spPr>
          <a:xfrm>
            <a:off x="1558344" y="1027907"/>
            <a:ext cx="7111553" cy="6186309"/>
          </a:xfrm>
          <a:prstGeom prst="rect">
            <a:avLst/>
          </a:prstGeom>
        </p:spPr>
        <p:txBody>
          <a:bodyPr wrap="square">
            <a:spAutoFit/>
          </a:bodyPr>
          <a:lstStyle/>
          <a:p>
            <a:r>
              <a:rPr lang="zh-TW" altLang="en-US" sz="1200" dirty="0"/>
              <a:t>&lt;project xmlns = "http://maven.apache.org/POM/4.0.0"</a:t>
            </a:r>
          </a:p>
          <a:p>
            <a:r>
              <a:rPr lang="zh-TW" altLang="en-US" sz="1200" dirty="0"/>
              <a:t>   xmlns:xsi = "http://www.w3.org/2001/XMLSchema-instance"</a:t>
            </a:r>
          </a:p>
          <a:p>
            <a:r>
              <a:rPr lang="zh-TW" altLang="en-US" sz="1200" dirty="0"/>
              <a:t>   xsi:schemaLocation = "http://maven.apache.org/POM/4.0.0</a:t>
            </a:r>
          </a:p>
          <a:p>
            <a:r>
              <a:rPr lang="zh-TW" altLang="en-US" sz="1200" dirty="0"/>
              <a:t>   http://maven.apache.org/xsd/maven-4.0.0.xsd"&gt;</a:t>
            </a:r>
          </a:p>
          <a:p>
            <a:r>
              <a:rPr lang="zh-TW" altLang="en-US" sz="1200" dirty="0"/>
              <a:t>   &lt;modelVersion&gt;4.0.0&lt;/modelVersion&gt;</a:t>
            </a:r>
          </a:p>
          <a:p>
            <a:r>
              <a:rPr lang="zh-TW" altLang="en-US" sz="1200" dirty="0"/>
              <a:t>   &lt;groupId&gt;bus-core-api&lt;/groupId&gt;</a:t>
            </a:r>
          </a:p>
          <a:p>
            <a:r>
              <a:rPr lang="zh-TW" altLang="en-US" sz="1200" dirty="0"/>
              <a:t>   &lt;artifactId&gt;bus-core-api&lt;/artifactId&gt;</a:t>
            </a:r>
          </a:p>
          <a:p>
            <a:r>
              <a:rPr lang="zh-TW" altLang="en-US" sz="1200" dirty="0"/>
              <a:t>   &lt;version&gt;1.0-SNAPSHOT&lt;/version&gt;</a:t>
            </a:r>
          </a:p>
          <a:p>
            <a:r>
              <a:rPr lang="zh-TW" altLang="en-US" sz="1200" dirty="0"/>
              <a:t>   &lt;packaging&gt;jar&lt;/packaging&gt;</a:t>
            </a:r>
          </a:p>
          <a:p>
            <a:r>
              <a:rPr lang="zh-TW" altLang="en-US" sz="1200" dirty="0"/>
              <a:t>   &lt;build&gt;</a:t>
            </a:r>
          </a:p>
          <a:p>
            <a:r>
              <a:rPr lang="zh-TW" altLang="en-US" sz="1200" dirty="0">
                <a:solidFill>
                  <a:srgbClr val="FF0000"/>
                </a:solidFill>
              </a:rPr>
              <a:t>      &lt;plugins&gt;</a:t>
            </a:r>
          </a:p>
          <a:p>
            <a:r>
              <a:rPr lang="zh-TW" altLang="en-US" sz="1200" dirty="0">
                <a:solidFill>
                  <a:srgbClr val="FF0000"/>
                </a:solidFill>
              </a:rPr>
              <a:t>         &lt;plugin&gt;</a:t>
            </a:r>
          </a:p>
          <a:p>
            <a:r>
              <a:rPr lang="zh-TW" altLang="en-US" sz="1200" dirty="0">
                <a:solidFill>
                  <a:srgbClr val="FF0000"/>
                </a:solidFill>
              </a:rPr>
              <a:t>         &lt;artifactId&gt;maven-invoker-plugin&lt;/artifactId&gt;</a:t>
            </a:r>
          </a:p>
          <a:p>
            <a:r>
              <a:rPr lang="zh-TW" altLang="en-US" sz="1200" dirty="0">
                <a:solidFill>
                  <a:srgbClr val="FF0000"/>
                </a:solidFill>
              </a:rPr>
              <a:t>         &lt;version&gt;1.6&lt;/version&gt;</a:t>
            </a:r>
          </a:p>
          <a:p>
            <a:r>
              <a:rPr lang="zh-TW" altLang="en-US" sz="1200" dirty="0">
                <a:solidFill>
                  <a:srgbClr val="FF0000"/>
                </a:solidFill>
              </a:rPr>
              <a:t>         &lt;configuration&gt;</a:t>
            </a:r>
          </a:p>
          <a:p>
            <a:r>
              <a:rPr lang="zh-TW" altLang="en-US" sz="1200" dirty="0">
                <a:solidFill>
                  <a:srgbClr val="FF0000"/>
                </a:solidFill>
              </a:rPr>
              <a:t>            &lt;debug&gt;true&lt;/debug&gt;</a:t>
            </a:r>
          </a:p>
          <a:p>
            <a:r>
              <a:rPr lang="zh-TW" altLang="en-US" sz="1200" dirty="0">
                <a:solidFill>
                  <a:srgbClr val="FF0000"/>
                </a:solidFill>
              </a:rPr>
              <a:t>            &lt;pomIncludes&gt;</a:t>
            </a:r>
          </a:p>
          <a:p>
            <a:r>
              <a:rPr lang="zh-TW" altLang="en-US" sz="1200" dirty="0">
                <a:solidFill>
                  <a:srgbClr val="FF0000"/>
                </a:solidFill>
              </a:rPr>
              <a:t>               &lt;pomInclude&gt;app-web-ui/pom.xml&lt;/pomInclude&gt;</a:t>
            </a:r>
          </a:p>
          <a:p>
            <a:r>
              <a:rPr lang="zh-TW" altLang="en-US" sz="1200" dirty="0">
                <a:solidFill>
                  <a:srgbClr val="FF0000"/>
                </a:solidFill>
              </a:rPr>
              <a:t>               &lt;pomInclude&gt;app-desktop-ui/pom.xml&lt;/pomInclude&gt;</a:t>
            </a:r>
          </a:p>
          <a:p>
            <a:r>
              <a:rPr lang="zh-TW" altLang="en-US" sz="1200" dirty="0">
                <a:solidFill>
                  <a:srgbClr val="FF0000"/>
                </a:solidFill>
              </a:rPr>
              <a:t>            &lt;/pomIncludes&gt;</a:t>
            </a:r>
          </a:p>
          <a:p>
            <a:r>
              <a:rPr lang="zh-TW" altLang="en-US" sz="1200" dirty="0">
                <a:solidFill>
                  <a:srgbClr val="FF0000"/>
                </a:solidFill>
              </a:rPr>
              <a:t>         &lt;/configuration&gt;</a:t>
            </a:r>
          </a:p>
          <a:p>
            <a:r>
              <a:rPr lang="zh-TW" altLang="en-US" sz="1200" dirty="0">
                <a:solidFill>
                  <a:srgbClr val="FF0000"/>
                </a:solidFill>
              </a:rPr>
              <a:t>         &lt;executions&gt;</a:t>
            </a:r>
          </a:p>
          <a:p>
            <a:r>
              <a:rPr lang="zh-TW" altLang="en-US" sz="1200" dirty="0">
                <a:solidFill>
                  <a:srgbClr val="FF0000"/>
                </a:solidFill>
              </a:rPr>
              <a:t>            &lt;execution&gt;</a:t>
            </a:r>
          </a:p>
          <a:p>
            <a:r>
              <a:rPr lang="zh-TW" altLang="en-US" sz="1200" dirty="0">
                <a:solidFill>
                  <a:srgbClr val="FF0000"/>
                </a:solidFill>
              </a:rPr>
              <a:t>               &lt;id&gt;build&lt;/id&gt;</a:t>
            </a:r>
          </a:p>
          <a:p>
            <a:r>
              <a:rPr lang="zh-TW" altLang="en-US" sz="1200" dirty="0">
                <a:solidFill>
                  <a:srgbClr val="FF0000"/>
                </a:solidFill>
              </a:rPr>
              <a:t>               &lt;goals&gt;</a:t>
            </a:r>
          </a:p>
          <a:p>
            <a:r>
              <a:rPr lang="zh-TW" altLang="en-US" sz="1200" dirty="0">
                <a:solidFill>
                  <a:srgbClr val="FF0000"/>
                </a:solidFill>
              </a:rPr>
              <a:t>                  &lt;goal&gt;run&lt;/goal&gt;</a:t>
            </a:r>
          </a:p>
          <a:p>
            <a:r>
              <a:rPr lang="zh-TW" altLang="en-US" sz="1200" dirty="0">
                <a:solidFill>
                  <a:srgbClr val="FF0000"/>
                </a:solidFill>
              </a:rPr>
              <a:t>               &lt;/goals&gt;</a:t>
            </a:r>
          </a:p>
          <a:p>
            <a:r>
              <a:rPr lang="zh-TW" altLang="en-US" sz="1200" dirty="0">
                <a:solidFill>
                  <a:srgbClr val="FF0000"/>
                </a:solidFill>
              </a:rPr>
              <a:t>            &lt;/execution&gt;</a:t>
            </a:r>
          </a:p>
          <a:p>
            <a:r>
              <a:rPr lang="zh-TW" altLang="en-US" sz="1200" dirty="0">
                <a:solidFill>
                  <a:srgbClr val="FF0000"/>
                </a:solidFill>
              </a:rPr>
              <a:t>         &lt;/executions&gt;</a:t>
            </a:r>
          </a:p>
          <a:p>
            <a:r>
              <a:rPr lang="zh-TW" altLang="en-US" sz="1200" dirty="0"/>
              <a:t>         &lt;/plugin&gt;</a:t>
            </a:r>
          </a:p>
          <a:p>
            <a:r>
              <a:rPr lang="zh-TW" altLang="en-US" sz="1200" dirty="0"/>
              <a:t>      &lt;/plugins&gt;</a:t>
            </a:r>
          </a:p>
          <a:p>
            <a:r>
              <a:rPr lang="zh-TW" altLang="en-US" sz="1200" dirty="0"/>
              <a:t>   &lt;build&gt;</a:t>
            </a:r>
          </a:p>
          <a:p>
            <a:r>
              <a:rPr lang="zh-TW" altLang="en-US" sz="1200" dirty="0"/>
              <a:t>&lt;/project&gt;</a:t>
            </a:r>
          </a:p>
        </p:txBody>
      </p:sp>
    </p:spTree>
    <p:extLst>
      <p:ext uri="{BB962C8B-B14F-4D97-AF65-F5344CB8AC3E}">
        <p14:creationId xmlns:p14="http://schemas.microsoft.com/office/powerpoint/2010/main" val="23755947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Maven - Manage </a:t>
            </a:r>
            <a:r>
              <a:rPr lang="en-US" altLang="zh-TW" dirty="0" smtClean="0"/>
              <a:t>Dependencies</a:t>
            </a:r>
            <a:endParaRPr lang="zh-TW" altLang="en-US" dirty="0"/>
          </a:p>
        </p:txBody>
      </p:sp>
      <p:sp>
        <p:nvSpPr>
          <p:cNvPr id="4" name="內容版面配置區 3"/>
          <p:cNvSpPr>
            <a:spLocks noGrp="1"/>
          </p:cNvSpPr>
          <p:nvPr>
            <p:ph idx="1"/>
          </p:nvPr>
        </p:nvSpPr>
        <p:spPr/>
        <p:txBody>
          <a:bodyPr>
            <a:normAutofit/>
          </a:bodyPr>
          <a:lstStyle/>
          <a:p>
            <a:r>
              <a:rPr lang="en-US" altLang="zh-TW" dirty="0"/>
              <a:t>Transitive Dependencies Discovery</a:t>
            </a:r>
          </a:p>
          <a:p>
            <a:pPr lvl="1"/>
            <a:r>
              <a:rPr lang="en-US" altLang="zh-TW" dirty="0" smtClean="0"/>
              <a:t>We </a:t>
            </a:r>
            <a:r>
              <a:rPr lang="en-US" altLang="zh-TW" dirty="0"/>
              <a:t>only need to define direct dependency in each project </a:t>
            </a:r>
            <a:r>
              <a:rPr lang="en-US" altLang="zh-TW" dirty="0" err="1"/>
              <a:t>pom</a:t>
            </a:r>
            <a:r>
              <a:rPr lang="en-US" altLang="zh-TW" dirty="0"/>
              <a:t>. </a:t>
            </a:r>
            <a:endParaRPr lang="en-US" altLang="zh-TW" dirty="0" smtClean="0"/>
          </a:p>
          <a:p>
            <a:pPr lvl="1"/>
            <a:r>
              <a:rPr lang="en-US" altLang="zh-TW" dirty="0"/>
              <a:t>Maven helps to discover all the libraries required by reading project files (pom.xml) of dependencies, </a:t>
            </a:r>
            <a:r>
              <a:rPr lang="en-US" altLang="zh-TW" dirty="0" smtClean="0"/>
              <a:t>figuring </a:t>
            </a:r>
            <a:r>
              <a:rPr lang="en-US" altLang="zh-TW" dirty="0"/>
              <a:t>out their dependencies and so on.</a:t>
            </a:r>
          </a:p>
          <a:p>
            <a:pPr lvl="1"/>
            <a:endParaRPr lang="zh-TW" altLang="en-US" dirty="0"/>
          </a:p>
        </p:txBody>
      </p:sp>
    </p:spTree>
    <p:extLst>
      <p:ext uri="{BB962C8B-B14F-4D97-AF65-F5344CB8AC3E}">
        <p14:creationId xmlns:p14="http://schemas.microsoft.com/office/powerpoint/2010/main" val="36669873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when there are duplicate </a:t>
            </a:r>
            <a:r>
              <a:rPr lang="en-US" altLang="zh-TW" dirty="0" smtClean="0"/>
              <a:t>libraries</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3000446252"/>
              </p:ext>
            </p:extLst>
          </p:nvPr>
        </p:nvGraphicFramePr>
        <p:xfrm>
          <a:off x="535260" y="2318800"/>
          <a:ext cx="8132222" cy="4487904"/>
        </p:xfrm>
        <a:graphic>
          <a:graphicData uri="http://schemas.openxmlformats.org/drawingml/2006/table">
            <a:tbl>
              <a:tblPr/>
              <a:tblGrid>
                <a:gridCol w="549474">
                  <a:extLst>
                    <a:ext uri="{9D8B030D-6E8A-4147-A177-3AD203B41FA5}">
                      <a16:colId xmlns:a16="http://schemas.microsoft.com/office/drawing/2014/main" val="2275550219"/>
                    </a:ext>
                  </a:extLst>
                </a:gridCol>
                <a:gridCol w="7582748">
                  <a:extLst>
                    <a:ext uri="{9D8B030D-6E8A-4147-A177-3AD203B41FA5}">
                      <a16:colId xmlns:a16="http://schemas.microsoft.com/office/drawing/2014/main" val="565719830"/>
                    </a:ext>
                  </a:extLst>
                </a:gridCol>
              </a:tblGrid>
              <a:tr h="253146">
                <a:tc>
                  <a:txBody>
                    <a:bodyPr/>
                    <a:lstStyle/>
                    <a:p>
                      <a:pPr fontAlgn="t"/>
                      <a:r>
                        <a:rPr lang="en-US" sz="1600">
                          <a:effectLst/>
                        </a:rPr>
                        <a:t>Sr.No.</a:t>
                      </a:r>
                    </a:p>
                  </a:txBody>
                  <a:tcPr marL="28552" marR="28552" marT="28552" marB="28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a:effectLst/>
                        </a:rPr>
                        <a:t>Feature &amp; Description</a:t>
                      </a:r>
                    </a:p>
                  </a:txBody>
                  <a:tcPr marL="28552" marR="28552" marT="28552" marB="28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472662376"/>
                  </a:ext>
                </a:extLst>
              </a:tr>
              <a:tr h="852241">
                <a:tc>
                  <a:txBody>
                    <a:bodyPr/>
                    <a:lstStyle/>
                    <a:p>
                      <a:pPr fontAlgn="t"/>
                      <a:r>
                        <a:rPr lang="en-US" altLang="zh-TW" sz="1600">
                          <a:effectLst/>
                        </a:rPr>
                        <a:t>1</a:t>
                      </a:r>
                    </a:p>
                  </a:txBody>
                  <a:tcPr marL="28552" marR="28552" marT="28552" marB="28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Dependency mediation</a:t>
                      </a:r>
                      <a:endParaRPr lang="en-US" sz="1600" dirty="0">
                        <a:solidFill>
                          <a:srgbClr val="000000"/>
                        </a:solidFill>
                        <a:effectLst/>
                      </a:endParaRPr>
                    </a:p>
                    <a:p>
                      <a:pPr algn="just" fontAlgn="t"/>
                      <a:r>
                        <a:rPr lang="en-US" sz="1600" dirty="0">
                          <a:solidFill>
                            <a:srgbClr val="000000"/>
                          </a:solidFill>
                          <a:effectLst/>
                        </a:rPr>
                        <a:t>Determines what version of a dependency is to be used when multiple versions of an artifact are encountered. If two dependency versions are at the same depth in the dependency tree, </a:t>
                      </a:r>
                      <a:r>
                        <a:rPr lang="en-US" sz="1600" dirty="0">
                          <a:solidFill>
                            <a:srgbClr val="FF0000"/>
                          </a:solidFill>
                          <a:effectLst/>
                        </a:rPr>
                        <a:t>the first declared dependency will be used.</a:t>
                      </a:r>
                    </a:p>
                  </a:txBody>
                  <a:tcPr marL="28552" marR="28552" marT="28552" marB="28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30537259"/>
                  </a:ext>
                </a:extLst>
              </a:tr>
              <a:tr h="724462">
                <a:tc>
                  <a:txBody>
                    <a:bodyPr/>
                    <a:lstStyle/>
                    <a:p>
                      <a:pPr fontAlgn="t"/>
                      <a:r>
                        <a:rPr lang="en-US" altLang="zh-TW" sz="1600">
                          <a:effectLst/>
                        </a:rPr>
                        <a:t>2</a:t>
                      </a:r>
                    </a:p>
                  </a:txBody>
                  <a:tcPr marL="28552" marR="28552" marT="28552" marB="28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Dependency management</a:t>
                      </a:r>
                      <a:endParaRPr lang="en-US" sz="1600" dirty="0">
                        <a:solidFill>
                          <a:srgbClr val="000000"/>
                        </a:solidFill>
                        <a:effectLst/>
                      </a:endParaRPr>
                    </a:p>
                    <a:p>
                      <a:pPr algn="just" fontAlgn="t"/>
                      <a:r>
                        <a:rPr lang="en-US" sz="1600" dirty="0">
                          <a:solidFill>
                            <a:srgbClr val="000000"/>
                          </a:solidFill>
                          <a:effectLst/>
                        </a:rPr>
                        <a:t>Directly specify the versions of artifacts to be used when they are encountered in transitive dependencies. </a:t>
                      </a:r>
                    </a:p>
                  </a:txBody>
                  <a:tcPr marL="28552" marR="28552" marT="28552" marB="28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01172890"/>
                  </a:ext>
                </a:extLst>
              </a:tr>
              <a:tr h="452844">
                <a:tc>
                  <a:txBody>
                    <a:bodyPr/>
                    <a:lstStyle/>
                    <a:p>
                      <a:pPr fontAlgn="t"/>
                      <a:r>
                        <a:rPr lang="en-US" altLang="zh-TW" sz="1600">
                          <a:effectLst/>
                        </a:rPr>
                        <a:t>3</a:t>
                      </a:r>
                    </a:p>
                  </a:txBody>
                  <a:tcPr marL="28552" marR="28552" marT="28552" marB="28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a:solidFill>
                            <a:srgbClr val="000000"/>
                          </a:solidFill>
                          <a:effectLst/>
                        </a:rPr>
                        <a:t>Dependency scope</a:t>
                      </a:r>
                      <a:endParaRPr lang="en-US" sz="1600">
                        <a:solidFill>
                          <a:srgbClr val="000000"/>
                        </a:solidFill>
                        <a:effectLst/>
                      </a:endParaRPr>
                    </a:p>
                    <a:p>
                      <a:pPr algn="just" fontAlgn="t"/>
                      <a:r>
                        <a:rPr lang="en-US" sz="1600">
                          <a:solidFill>
                            <a:srgbClr val="000000"/>
                          </a:solidFill>
                          <a:effectLst/>
                        </a:rPr>
                        <a:t>Includes dependencies as per the current stage of the build.</a:t>
                      </a:r>
                    </a:p>
                  </a:txBody>
                  <a:tcPr marL="28552" marR="28552" marT="28552" marB="28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20390778"/>
                  </a:ext>
                </a:extLst>
              </a:tr>
              <a:tr h="692267">
                <a:tc>
                  <a:txBody>
                    <a:bodyPr/>
                    <a:lstStyle/>
                    <a:p>
                      <a:pPr fontAlgn="t"/>
                      <a:r>
                        <a:rPr lang="en-US" altLang="zh-TW" sz="1600">
                          <a:effectLst/>
                        </a:rPr>
                        <a:t>4</a:t>
                      </a:r>
                    </a:p>
                  </a:txBody>
                  <a:tcPr marL="28552" marR="28552" marT="28552" marB="28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Excluded dependencies</a:t>
                      </a:r>
                      <a:endParaRPr lang="en-US" sz="1600" dirty="0">
                        <a:solidFill>
                          <a:srgbClr val="000000"/>
                        </a:solidFill>
                        <a:effectLst/>
                      </a:endParaRPr>
                    </a:p>
                    <a:p>
                      <a:pPr algn="just" fontAlgn="t"/>
                      <a:r>
                        <a:rPr lang="en-US" sz="1600" dirty="0">
                          <a:solidFill>
                            <a:srgbClr val="000000"/>
                          </a:solidFill>
                          <a:effectLst/>
                        </a:rPr>
                        <a:t>Any transitive dependency can be excluded </a:t>
                      </a:r>
                      <a:r>
                        <a:rPr lang="en-US" sz="1600" dirty="0">
                          <a:solidFill>
                            <a:srgbClr val="FF0000"/>
                          </a:solidFill>
                          <a:effectLst/>
                        </a:rPr>
                        <a:t>using "exclusion" element.</a:t>
                      </a:r>
                      <a:r>
                        <a:rPr lang="en-US" sz="1600" dirty="0">
                          <a:solidFill>
                            <a:srgbClr val="000000"/>
                          </a:solidFill>
                          <a:effectLst/>
                        </a:rPr>
                        <a:t> As example, A depends upon B and B depends upon C, then A can mark C as excluded.</a:t>
                      </a:r>
                    </a:p>
                  </a:txBody>
                  <a:tcPr marL="28552" marR="28552" marT="28552" marB="28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7836454"/>
                  </a:ext>
                </a:extLst>
              </a:tr>
              <a:tr h="783891">
                <a:tc>
                  <a:txBody>
                    <a:bodyPr/>
                    <a:lstStyle/>
                    <a:p>
                      <a:pPr fontAlgn="t"/>
                      <a:r>
                        <a:rPr lang="en-US" altLang="zh-TW" sz="1600">
                          <a:effectLst/>
                        </a:rPr>
                        <a:t>5</a:t>
                      </a:r>
                    </a:p>
                  </a:txBody>
                  <a:tcPr marL="28552" marR="28552" marT="28552" marB="28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Optional dependencies</a:t>
                      </a:r>
                      <a:endParaRPr lang="en-US" sz="1600" dirty="0">
                        <a:solidFill>
                          <a:srgbClr val="000000"/>
                        </a:solidFill>
                        <a:effectLst/>
                      </a:endParaRPr>
                    </a:p>
                    <a:p>
                      <a:pPr algn="just" fontAlgn="t"/>
                      <a:r>
                        <a:rPr lang="en-US" sz="1600" dirty="0">
                          <a:solidFill>
                            <a:srgbClr val="000000"/>
                          </a:solidFill>
                          <a:effectLst/>
                        </a:rPr>
                        <a:t>Any transitive dependency can be marked as optional using "optional" element. As example, A depends upon B and B depends upon C. Now B marked C as optional. Then A will not use C.</a:t>
                      </a:r>
                    </a:p>
                  </a:txBody>
                  <a:tcPr marL="28552" marR="28552" marT="28552" marB="28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89721845"/>
                  </a:ext>
                </a:extLst>
              </a:tr>
            </a:tbl>
          </a:graphicData>
        </a:graphic>
      </p:graphicFrame>
    </p:spTree>
    <p:extLst>
      <p:ext uri="{BB962C8B-B14F-4D97-AF65-F5344CB8AC3E}">
        <p14:creationId xmlns:p14="http://schemas.microsoft.com/office/powerpoint/2010/main" val="20248268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Dependency </a:t>
            </a:r>
            <a:r>
              <a:rPr lang="en-US" altLang="zh-TW" dirty="0" smtClean="0"/>
              <a:t>Scope</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4075721328"/>
              </p:ext>
            </p:extLst>
          </p:nvPr>
        </p:nvGraphicFramePr>
        <p:xfrm>
          <a:off x="797282" y="1629851"/>
          <a:ext cx="7549436" cy="5137817"/>
        </p:xfrm>
        <a:graphic>
          <a:graphicData uri="http://schemas.openxmlformats.org/drawingml/2006/table">
            <a:tbl>
              <a:tblPr/>
              <a:tblGrid>
                <a:gridCol w="557866">
                  <a:extLst>
                    <a:ext uri="{9D8B030D-6E8A-4147-A177-3AD203B41FA5}">
                      <a16:colId xmlns:a16="http://schemas.microsoft.com/office/drawing/2014/main" val="2985431533"/>
                    </a:ext>
                  </a:extLst>
                </a:gridCol>
                <a:gridCol w="6991570">
                  <a:extLst>
                    <a:ext uri="{9D8B030D-6E8A-4147-A177-3AD203B41FA5}">
                      <a16:colId xmlns:a16="http://schemas.microsoft.com/office/drawing/2014/main" val="2131797451"/>
                    </a:ext>
                  </a:extLst>
                </a:gridCol>
              </a:tblGrid>
              <a:tr h="178647">
                <a:tc>
                  <a:txBody>
                    <a:bodyPr/>
                    <a:lstStyle/>
                    <a:p>
                      <a:pPr fontAlgn="t"/>
                      <a:r>
                        <a:rPr lang="en-US" sz="1600" dirty="0" err="1">
                          <a:effectLst/>
                        </a:rPr>
                        <a:t>Sr.No</a:t>
                      </a:r>
                      <a:r>
                        <a:rPr lang="en-US" sz="1600" dirty="0">
                          <a:effectLst/>
                        </a:rPr>
                        <a:t>.</a:t>
                      </a:r>
                    </a:p>
                  </a:txBody>
                  <a:tcPr marL="31901" marR="31901" marT="31901" marB="31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a:effectLst/>
                        </a:rPr>
                        <a:t>Scope &amp; Description</a:t>
                      </a:r>
                    </a:p>
                  </a:txBody>
                  <a:tcPr marL="31901" marR="31901" marT="31901" marB="31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9749142"/>
                  </a:ext>
                </a:extLst>
              </a:tr>
              <a:tr h="638026">
                <a:tc>
                  <a:txBody>
                    <a:bodyPr/>
                    <a:lstStyle/>
                    <a:p>
                      <a:pPr fontAlgn="t"/>
                      <a:r>
                        <a:rPr lang="en-US" altLang="zh-TW" sz="1600">
                          <a:effectLst/>
                        </a:rPr>
                        <a:t>1</a:t>
                      </a:r>
                    </a:p>
                  </a:txBody>
                  <a:tcPr marL="31901" marR="31901" marT="31901" marB="31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a:solidFill>
                            <a:srgbClr val="000000"/>
                          </a:solidFill>
                          <a:effectLst/>
                        </a:rPr>
                        <a:t>compile</a:t>
                      </a:r>
                      <a:endParaRPr lang="en-US" sz="1600">
                        <a:solidFill>
                          <a:srgbClr val="000000"/>
                        </a:solidFill>
                        <a:effectLst/>
                      </a:endParaRPr>
                    </a:p>
                    <a:p>
                      <a:pPr algn="just" fontAlgn="t"/>
                      <a:r>
                        <a:rPr lang="en-US" sz="1600">
                          <a:solidFill>
                            <a:srgbClr val="000000"/>
                          </a:solidFill>
                          <a:effectLst/>
                        </a:rPr>
                        <a:t>This scope indicates that dependency is available in classpath of project. It is default scope.</a:t>
                      </a:r>
                    </a:p>
                  </a:txBody>
                  <a:tcPr marL="31901" marR="31901" marT="31901" marB="31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97275545"/>
                  </a:ext>
                </a:extLst>
              </a:tr>
              <a:tr h="638026">
                <a:tc>
                  <a:txBody>
                    <a:bodyPr/>
                    <a:lstStyle/>
                    <a:p>
                      <a:pPr fontAlgn="t"/>
                      <a:r>
                        <a:rPr lang="en-US" altLang="zh-TW" sz="1600">
                          <a:effectLst/>
                        </a:rPr>
                        <a:t>2</a:t>
                      </a:r>
                    </a:p>
                  </a:txBody>
                  <a:tcPr marL="31901" marR="31901" marT="31901" marB="31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a:solidFill>
                            <a:srgbClr val="000000"/>
                          </a:solidFill>
                          <a:effectLst/>
                        </a:rPr>
                        <a:t>provided</a:t>
                      </a:r>
                      <a:endParaRPr lang="en-US" sz="1600">
                        <a:solidFill>
                          <a:srgbClr val="000000"/>
                        </a:solidFill>
                        <a:effectLst/>
                      </a:endParaRPr>
                    </a:p>
                    <a:p>
                      <a:pPr algn="just" fontAlgn="t"/>
                      <a:r>
                        <a:rPr lang="en-US" sz="1600">
                          <a:solidFill>
                            <a:srgbClr val="000000"/>
                          </a:solidFill>
                          <a:effectLst/>
                        </a:rPr>
                        <a:t>This scope indicates that dependency is to be provided by JDK or web-Server/Container at runtime.</a:t>
                      </a:r>
                    </a:p>
                  </a:txBody>
                  <a:tcPr marL="31901" marR="31901" marT="31901" marB="31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59704460"/>
                  </a:ext>
                </a:extLst>
              </a:tr>
              <a:tr h="638026">
                <a:tc>
                  <a:txBody>
                    <a:bodyPr/>
                    <a:lstStyle/>
                    <a:p>
                      <a:pPr fontAlgn="t"/>
                      <a:r>
                        <a:rPr lang="en-US" altLang="zh-TW" sz="1600">
                          <a:effectLst/>
                        </a:rPr>
                        <a:t>3</a:t>
                      </a:r>
                    </a:p>
                  </a:txBody>
                  <a:tcPr marL="31901" marR="31901" marT="31901" marB="31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runtime</a:t>
                      </a:r>
                      <a:endParaRPr lang="en-US" sz="1600" dirty="0">
                        <a:solidFill>
                          <a:srgbClr val="000000"/>
                        </a:solidFill>
                        <a:effectLst/>
                      </a:endParaRPr>
                    </a:p>
                    <a:p>
                      <a:pPr algn="just" fontAlgn="t"/>
                      <a:r>
                        <a:rPr lang="en-US" sz="1600" dirty="0">
                          <a:solidFill>
                            <a:srgbClr val="000000"/>
                          </a:solidFill>
                          <a:effectLst/>
                        </a:rPr>
                        <a:t>This scope indicates that dependency is not required for compilation, but is required during execution.</a:t>
                      </a:r>
                    </a:p>
                  </a:txBody>
                  <a:tcPr marL="31901" marR="31901" marT="31901" marB="31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9470736"/>
                  </a:ext>
                </a:extLst>
              </a:tr>
              <a:tr h="638026">
                <a:tc>
                  <a:txBody>
                    <a:bodyPr/>
                    <a:lstStyle/>
                    <a:p>
                      <a:pPr fontAlgn="t"/>
                      <a:r>
                        <a:rPr lang="en-US" altLang="zh-TW" sz="1600">
                          <a:effectLst/>
                        </a:rPr>
                        <a:t>4</a:t>
                      </a:r>
                    </a:p>
                  </a:txBody>
                  <a:tcPr marL="31901" marR="31901" marT="31901" marB="31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test</a:t>
                      </a:r>
                      <a:endParaRPr lang="en-US" sz="1600" dirty="0">
                        <a:solidFill>
                          <a:srgbClr val="000000"/>
                        </a:solidFill>
                        <a:effectLst/>
                      </a:endParaRPr>
                    </a:p>
                    <a:p>
                      <a:pPr algn="just" fontAlgn="t"/>
                      <a:r>
                        <a:rPr lang="en-US" sz="1600" dirty="0">
                          <a:solidFill>
                            <a:srgbClr val="000000"/>
                          </a:solidFill>
                          <a:effectLst/>
                        </a:rPr>
                        <a:t>This scope indicates that the dependency is only available for the test compilation and execution phases.</a:t>
                      </a:r>
                    </a:p>
                  </a:txBody>
                  <a:tcPr marL="31901" marR="31901" marT="31901" marB="31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94504483"/>
                  </a:ext>
                </a:extLst>
              </a:tr>
              <a:tr h="523181">
                <a:tc>
                  <a:txBody>
                    <a:bodyPr/>
                    <a:lstStyle/>
                    <a:p>
                      <a:pPr fontAlgn="t"/>
                      <a:r>
                        <a:rPr lang="en-US" altLang="zh-TW" sz="1600">
                          <a:effectLst/>
                        </a:rPr>
                        <a:t>5</a:t>
                      </a:r>
                    </a:p>
                  </a:txBody>
                  <a:tcPr marL="31901" marR="31901" marT="31901" marB="31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a:solidFill>
                            <a:srgbClr val="000000"/>
                          </a:solidFill>
                          <a:effectLst/>
                        </a:rPr>
                        <a:t>system</a:t>
                      </a:r>
                      <a:endParaRPr lang="en-US" sz="1600">
                        <a:solidFill>
                          <a:srgbClr val="000000"/>
                        </a:solidFill>
                        <a:effectLst/>
                      </a:endParaRPr>
                    </a:p>
                    <a:p>
                      <a:pPr algn="just" fontAlgn="t"/>
                      <a:r>
                        <a:rPr lang="en-US" sz="1600">
                          <a:solidFill>
                            <a:srgbClr val="000000"/>
                          </a:solidFill>
                          <a:effectLst/>
                        </a:rPr>
                        <a:t>This scope indicates that you have to provide the system path.</a:t>
                      </a:r>
                    </a:p>
                  </a:txBody>
                  <a:tcPr marL="31901" marR="31901" marT="31901" marB="31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35023210"/>
                  </a:ext>
                </a:extLst>
              </a:tr>
              <a:tr h="1097405">
                <a:tc>
                  <a:txBody>
                    <a:bodyPr/>
                    <a:lstStyle/>
                    <a:p>
                      <a:pPr fontAlgn="t"/>
                      <a:r>
                        <a:rPr lang="en-US" altLang="zh-TW" sz="1600">
                          <a:effectLst/>
                        </a:rPr>
                        <a:t>6</a:t>
                      </a:r>
                    </a:p>
                  </a:txBody>
                  <a:tcPr marL="31901" marR="31901" marT="31901" marB="31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import</a:t>
                      </a:r>
                      <a:endParaRPr lang="en-US" sz="1600" dirty="0">
                        <a:solidFill>
                          <a:srgbClr val="000000"/>
                        </a:solidFill>
                        <a:effectLst/>
                      </a:endParaRPr>
                    </a:p>
                    <a:p>
                      <a:pPr algn="just" fontAlgn="t"/>
                      <a:r>
                        <a:rPr lang="en-US" sz="1600" dirty="0">
                          <a:solidFill>
                            <a:srgbClr val="000000"/>
                          </a:solidFill>
                          <a:effectLst/>
                        </a:rPr>
                        <a:t>This scope is only used when dependency is of type </a:t>
                      </a:r>
                      <a:r>
                        <a:rPr lang="en-US" sz="1600" dirty="0" err="1">
                          <a:solidFill>
                            <a:srgbClr val="000000"/>
                          </a:solidFill>
                          <a:effectLst/>
                        </a:rPr>
                        <a:t>pom</a:t>
                      </a:r>
                      <a:r>
                        <a:rPr lang="en-US" sz="1600" dirty="0">
                          <a:solidFill>
                            <a:srgbClr val="000000"/>
                          </a:solidFill>
                          <a:effectLst/>
                        </a:rPr>
                        <a:t>. This scope indicates that the specified POM should be replaced with the dependencies in that POM's &lt;</a:t>
                      </a:r>
                      <a:r>
                        <a:rPr lang="en-US" sz="1600" dirty="0" err="1">
                          <a:solidFill>
                            <a:srgbClr val="000000"/>
                          </a:solidFill>
                          <a:effectLst/>
                        </a:rPr>
                        <a:t>dependencyManagement</a:t>
                      </a:r>
                      <a:r>
                        <a:rPr lang="en-US" sz="1600" dirty="0">
                          <a:solidFill>
                            <a:srgbClr val="000000"/>
                          </a:solidFill>
                          <a:effectLst/>
                        </a:rPr>
                        <a:t>&gt; section.</a:t>
                      </a:r>
                    </a:p>
                  </a:txBody>
                  <a:tcPr marL="31901" marR="31901" marT="31901" marB="31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95292808"/>
                  </a:ext>
                </a:extLst>
              </a:tr>
            </a:tbl>
          </a:graphicData>
        </a:graphic>
      </p:graphicFrame>
    </p:spTree>
    <p:extLst>
      <p:ext uri="{BB962C8B-B14F-4D97-AF65-F5344CB8AC3E}">
        <p14:creationId xmlns:p14="http://schemas.microsoft.com/office/powerpoint/2010/main" val="14204562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Dependency </a:t>
            </a:r>
            <a:r>
              <a:rPr lang="en-US" altLang="zh-TW" dirty="0" smtClean="0"/>
              <a:t>Management</a:t>
            </a:r>
            <a:endParaRPr lang="zh-TW" altLang="en-US" dirty="0"/>
          </a:p>
        </p:txBody>
      </p:sp>
      <p:sp>
        <p:nvSpPr>
          <p:cNvPr id="3" name="內容版面配置區 2"/>
          <p:cNvSpPr>
            <a:spLocks noGrp="1"/>
          </p:cNvSpPr>
          <p:nvPr>
            <p:ph idx="1"/>
          </p:nvPr>
        </p:nvSpPr>
        <p:spPr/>
        <p:txBody>
          <a:bodyPr/>
          <a:lstStyle/>
          <a:p>
            <a:r>
              <a:rPr lang="en-US" altLang="zh-TW" dirty="0"/>
              <a:t>App-UI-WAR depends upon App-Core-lib and App-Data-lib.</a:t>
            </a:r>
          </a:p>
          <a:p>
            <a:r>
              <a:rPr lang="en-US" altLang="zh-TW" dirty="0"/>
              <a:t>Root is parent of App-Core-lib and App-Data-lib.</a:t>
            </a:r>
          </a:p>
          <a:p>
            <a:r>
              <a:rPr lang="en-US" altLang="zh-TW" dirty="0"/>
              <a:t>Root defines Lib1, lib2, Lib3 as dependencies in its dependency section.</a:t>
            </a:r>
          </a:p>
          <a:p>
            <a:endParaRPr lang="zh-TW" altLang="en-US" dirty="0"/>
          </a:p>
        </p:txBody>
      </p:sp>
      <p:pic>
        <p:nvPicPr>
          <p:cNvPr id="3074" name="Picture 2" descr="dependency 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2098" y="4329112"/>
            <a:ext cx="5334000"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169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9ECE34-49D7-4EF2-9749-4611B0F1D388}"/>
              </a:ext>
            </a:extLst>
          </p:cNvPr>
          <p:cNvSpPr>
            <a:spLocks noGrp="1"/>
          </p:cNvSpPr>
          <p:nvPr>
            <p:ph type="title"/>
          </p:nvPr>
        </p:nvSpPr>
        <p:spPr/>
        <p:txBody>
          <a:bodyPr/>
          <a:lstStyle/>
          <a:p>
            <a:r>
              <a:rPr lang="en-US" altLang="zh-TW" dirty="0"/>
              <a:t>POM example</a:t>
            </a:r>
            <a:endParaRPr lang="zh-TW" altLang="en-US" dirty="0"/>
          </a:p>
        </p:txBody>
      </p:sp>
      <p:sp>
        <p:nvSpPr>
          <p:cNvPr id="3" name="內容版面配置區 2">
            <a:extLst>
              <a:ext uri="{FF2B5EF4-FFF2-40B4-BE49-F238E27FC236}">
                <a16:creationId xmlns:a16="http://schemas.microsoft.com/office/drawing/2014/main" id="{A643F9EE-EF11-47E8-96DB-895593756B26}"/>
              </a:ext>
            </a:extLst>
          </p:cNvPr>
          <p:cNvSpPr>
            <a:spLocks noGrp="1"/>
          </p:cNvSpPr>
          <p:nvPr>
            <p:ph idx="1"/>
          </p:nvPr>
        </p:nvSpPr>
        <p:spPr/>
        <p:txBody>
          <a:bodyPr/>
          <a:lstStyle/>
          <a:p>
            <a:endParaRPr lang="zh-TW" altLang="en-US" dirty="0"/>
          </a:p>
        </p:txBody>
      </p:sp>
      <p:sp>
        <p:nvSpPr>
          <p:cNvPr id="7" name="Rectangle 3">
            <a:extLst>
              <a:ext uri="{FF2B5EF4-FFF2-40B4-BE49-F238E27FC236}">
                <a16:creationId xmlns:a16="http://schemas.microsoft.com/office/drawing/2014/main" id="{FFC549C2-069B-4B2C-B569-28DF268BFA3A}"/>
              </a:ext>
            </a:extLst>
          </p:cNvPr>
          <p:cNvSpPr>
            <a:spLocks noChangeArrowheads="1"/>
          </p:cNvSpPr>
          <p:nvPr/>
        </p:nvSpPr>
        <p:spPr bwMode="auto">
          <a:xfrm>
            <a:off x="742950" y="2238149"/>
            <a:ext cx="7772400" cy="277128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eaLnBrk="0" fontAlgn="base" hangingPunct="0">
              <a:spcBef>
                <a:spcPct val="0"/>
              </a:spcBef>
              <a:spcAft>
                <a:spcPct val="0"/>
              </a:spcAft>
            </a:pPr>
            <a:r>
              <a:rPr lang="zh-TW" altLang="zh-TW" dirty="0">
                <a:solidFill>
                  <a:srgbClr val="000088"/>
                </a:solidFill>
                <a:latin typeface="Arial Unicode MS" panose="020B0604020202020204" pitchFamily="34" charset="-120"/>
                <a:ea typeface="Courier New" panose="02070309020205020404" pitchFamily="49" charset="0"/>
              </a:rPr>
              <a:t>&lt;project</a:t>
            </a:r>
            <a:r>
              <a:rPr lang="zh-TW" altLang="zh-TW" dirty="0">
                <a:solidFill>
                  <a:srgbClr val="000000"/>
                </a:solidFill>
                <a:latin typeface="Arial Unicode MS" panose="020B0604020202020204" pitchFamily="34" charset="-120"/>
                <a:ea typeface="Courier New" panose="02070309020205020404" pitchFamily="49" charset="0"/>
              </a:rPr>
              <a:t> </a:t>
            </a:r>
            <a:r>
              <a:rPr lang="zh-TW" altLang="zh-TW" dirty="0">
                <a:solidFill>
                  <a:srgbClr val="660066"/>
                </a:solidFill>
                <a:latin typeface="Arial Unicode MS" panose="020B0604020202020204" pitchFamily="34" charset="-120"/>
                <a:ea typeface="Courier New" panose="02070309020205020404" pitchFamily="49" charset="0"/>
              </a:rPr>
              <a:t>xmlns</a:t>
            </a:r>
            <a:r>
              <a:rPr lang="zh-TW" altLang="zh-TW" dirty="0">
                <a:solidFill>
                  <a:srgbClr val="000000"/>
                </a:solidFill>
                <a:latin typeface="Arial Unicode MS" panose="020B0604020202020204" pitchFamily="34" charset="-120"/>
                <a:ea typeface="Courier New" panose="02070309020205020404" pitchFamily="49" charset="0"/>
              </a:rPr>
              <a:t> </a:t>
            </a:r>
            <a:r>
              <a:rPr lang="zh-TW" altLang="zh-TW" dirty="0">
                <a:solidFill>
                  <a:srgbClr val="666600"/>
                </a:solidFill>
                <a:latin typeface="Arial Unicode MS" panose="020B0604020202020204" pitchFamily="34" charset="-120"/>
                <a:ea typeface="Courier New" panose="02070309020205020404" pitchFamily="49" charset="0"/>
              </a:rPr>
              <a:t>=</a:t>
            </a:r>
            <a:r>
              <a:rPr lang="zh-TW" altLang="zh-TW" dirty="0">
                <a:solidFill>
                  <a:srgbClr val="000000"/>
                </a:solidFill>
                <a:latin typeface="Arial Unicode MS" panose="020B0604020202020204" pitchFamily="34" charset="-120"/>
                <a:ea typeface="Courier New" panose="02070309020205020404" pitchFamily="49" charset="0"/>
              </a:rPr>
              <a:t> </a:t>
            </a:r>
            <a:r>
              <a:rPr lang="zh-TW" altLang="zh-TW" dirty="0">
                <a:solidFill>
                  <a:srgbClr val="008800"/>
                </a:solidFill>
                <a:latin typeface="Arial Unicode MS" panose="020B0604020202020204" pitchFamily="34" charset="-120"/>
                <a:ea typeface="Courier New" panose="02070309020205020404" pitchFamily="49" charset="0"/>
                <a:hlinkClick r:id="rId2"/>
              </a:rPr>
              <a:t>http://maven.apache.org/POM/4.0.0</a:t>
            </a:r>
            <a:endParaRPr lang="en-US" altLang="zh-TW" dirty="0">
              <a:solidFill>
                <a:srgbClr val="008800"/>
              </a:solidFill>
              <a:latin typeface="Arial Unicode MS" panose="020B0604020202020204" pitchFamily="34" charset="-120"/>
              <a:ea typeface="Courier New" panose="02070309020205020404" pitchFamily="49" charset="0"/>
            </a:endParaRPr>
          </a:p>
          <a:p>
            <a:pPr eaLnBrk="0" fontAlgn="base" hangingPunct="0">
              <a:spcBef>
                <a:spcPct val="0"/>
              </a:spcBef>
              <a:spcAft>
                <a:spcPct val="0"/>
              </a:spcAft>
            </a:pPr>
            <a:r>
              <a:rPr lang="zh-TW" altLang="zh-TW" dirty="0">
                <a:solidFill>
                  <a:srgbClr val="000000"/>
                </a:solidFill>
                <a:latin typeface="Arial Unicode MS" panose="020B0604020202020204" pitchFamily="34" charset="-120"/>
                <a:ea typeface="Courier New" panose="02070309020205020404" pitchFamily="49" charset="0"/>
              </a:rPr>
              <a:t> </a:t>
            </a:r>
            <a:r>
              <a:rPr lang="zh-TW" altLang="zh-TW" dirty="0">
                <a:solidFill>
                  <a:srgbClr val="660066"/>
                </a:solidFill>
                <a:latin typeface="Arial Unicode MS" panose="020B0604020202020204" pitchFamily="34" charset="-120"/>
                <a:ea typeface="Courier New" panose="02070309020205020404" pitchFamily="49" charset="0"/>
              </a:rPr>
              <a:t>xmlns:xsi</a:t>
            </a:r>
            <a:r>
              <a:rPr lang="zh-TW" altLang="zh-TW" dirty="0">
                <a:solidFill>
                  <a:srgbClr val="000000"/>
                </a:solidFill>
                <a:latin typeface="Arial Unicode MS" panose="020B0604020202020204" pitchFamily="34" charset="-120"/>
                <a:ea typeface="Courier New" panose="02070309020205020404" pitchFamily="49" charset="0"/>
              </a:rPr>
              <a:t> </a:t>
            </a:r>
            <a:r>
              <a:rPr lang="zh-TW" altLang="zh-TW" dirty="0">
                <a:solidFill>
                  <a:srgbClr val="666600"/>
                </a:solidFill>
                <a:latin typeface="Arial Unicode MS" panose="020B0604020202020204" pitchFamily="34" charset="-120"/>
                <a:ea typeface="Courier New" panose="02070309020205020404" pitchFamily="49" charset="0"/>
              </a:rPr>
              <a:t>=</a:t>
            </a:r>
            <a:r>
              <a:rPr lang="zh-TW" altLang="zh-TW" dirty="0">
                <a:solidFill>
                  <a:srgbClr val="000000"/>
                </a:solidFill>
                <a:latin typeface="Arial Unicode MS" panose="020B0604020202020204" pitchFamily="34" charset="-120"/>
                <a:ea typeface="Courier New" panose="02070309020205020404" pitchFamily="49" charset="0"/>
              </a:rPr>
              <a:t> </a:t>
            </a:r>
            <a:r>
              <a:rPr lang="zh-TW" altLang="zh-TW" dirty="0">
                <a:solidFill>
                  <a:srgbClr val="008800"/>
                </a:solidFill>
                <a:latin typeface="Arial Unicode MS" panose="020B0604020202020204" pitchFamily="34" charset="-120"/>
                <a:ea typeface="Courier New" panose="02070309020205020404" pitchFamily="49" charset="0"/>
                <a:hlinkClick r:id="rId3"/>
              </a:rPr>
              <a:t>http://www.w3.org/2001/XMLSchema-instance</a:t>
            </a:r>
            <a:endParaRPr lang="en-US" altLang="zh-TW" dirty="0">
              <a:solidFill>
                <a:srgbClr val="008800"/>
              </a:solidFill>
              <a:latin typeface="Arial Unicode MS" panose="020B0604020202020204" pitchFamily="34" charset="-120"/>
              <a:ea typeface="Courier New" panose="02070309020205020404" pitchFamily="49" charset="0"/>
            </a:endParaRPr>
          </a:p>
          <a:p>
            <a:pPr eaLnBrk="0" fontAlgn="base" hangingPunct="0">
              <a:spcBef>
                <a:spcPct val="0"/>
              </a:spcBef>
              <a:spcAft>
                <a:spcPct val="0"/>
              </a:spcAft>
            </a:pPr>
            <a:r>
              <a:rPr lang="zh-TW" altLang="zh-TW" dirty="0">
                <a:solidFill>
                  <a:srgbClr val="000000"/>
                </a:solidFill>
                <a:latin typeface="Arial Unicode MS" panose="020B0604020202020204" pitchFamily="34" charset="-120"/>
                <a:ea typeface="Courier New" panose="02070309020205020404" pitchFamily="49" charset="0"/>
              </a:rPr>
              <a:t> </a:t>
            </a:r>
            <a:r>
              <a:rPr lang="zh-TW" altLang="zh-TW" dirty="0">
                <a:solidFill>
                  <a:srgbClr val="660066"/>
                </a:solidFill>
                <a:latin typeface="Arial Unicode MS" panose="020B0604020202020204" pitchFamily="34" charset="-120"/>
                <a:ea typeface="Courier New" panose="02070309020205020404" pitchFamily="49" charset="0"/>
              </a:rPr>
              <a:t>xsi:schemaLocation</a:t>
            </a:r>
            <a:endParaRPr lang="en-US" altLang="zh-TW" dirty="0">
              <a:solidFill>
                <a:srgbClr val="660066"/>
              </a:solidFill>
              <a:latin typeface="Arial Unicode MS" panose="020B0604020202020204" pitchFamily="34" charset="-120"/>
              <a:ea typeface="Courier New" panose="02070309020205020404" pitchFamily="49" charset="0"/>
            </a:endParaRPr>
          </a:p>
          <a:p>
            <a:pPr eaLnBrk="0" fontAlgn="base" hangingPunct="0">
              <a:spcBef>
                <a:spcPct val="0"/>
              </a:spcBef>
              <a:spcAft>
                <a:spcPct val="0"/>
              </a:spcAft>
            </a:pPr>
            <a:r>
              <a:rPr lang="zh-TW" altLang="zh-TW" dirty="0">
                <a:solidFill>
                  <a:srgbClr val="000000"/>
                </a:solidFill>
                <a:latin typeface="Arial Unicode MS" panose="020B0604020202020204" pitchFamily="34" charset="-120"/>
                <a:ea typeface="Courier New" panose="02070309020205020404" pitchFamily="49" charset="0"/>
              </a:rPr>
              <a:t> </a:t>
            </a:r>
            <a:r>
              <a:rPr lang="zh-TW" altLang="zh-TW" dirty="0">
                <a:solidFill>
                  <a:srgbClr val="666600"/>
                </a:solidFill>
                <a:latin typeface="Arial Unicode MS" panose="020B0604020202020204" pitchFamily="34" charset="-120"/>
                <a:ea typeface="Courier New" panose="02070309020205020404" pitchFamily="49" charset="0"/>
              </a:rPr>
              <a:t>=</a:t>
            </a:r>
            <a:r>
              <a:rPr lang="zh-TW" altLang="zh-TW" dirty="0">
                <a:solidFill>
                  <a:srgbClr val="000000"/>
                </a:solidFill>
                <a:latin typeface="Arial Unicode MS" panose="020B0604020202020204" pitchFamily="34" charset="-120"/>
                <a:ea typeface="Courier New" panose="02070309020205020404" pitchFamily="49" charset="0"/>
              </a:rPr>
              <a:t> </a:t>
            </a:r>
            <a:r>
              <a:rPr lang="zh-TW" altLang="zh-TW" dirty="0">
                <a:solidFill>
                  <a:srgbClr val="008800"/>
                </a:solidFill>
                <a:latin typeface="Arial Unicode MS" panose="020B0604020202020204" pitchFamily="34" charset="-120"/>
                <a:ea typeface="Courier New" panose="02070309020205020404" pitchFamily="49" charset="0"/>
              </a:rPr>
              <a:t>"http://maven.apache.org/POM/4.0.0</a:t>
            </a:r>
            <a:endParaRPr lang="en-US" altLang="zh-TW" dirty="0">
              <a:solidFill>
                <a:srgbClr val="008800"/>
              </a:solidFill>
              <a:latin typeface="Arial Unicode MS" panose="020B0604020202020204" pitchFamily="34" charset="-120"/>
              <a:ea typeface="Courier New" panose="02070309020205020404" pitchFamily="49" charset="0"/>
            </a:endParaRPr>
          </a:p>
          <a:p>
            <a:pPr eaLnBrk="0" fontAlgn="base" hangingPunct="0">
              <a:spcBef>
                <a:spcPct val="0"/>
              </a:spcBef>
              <a:spcAft>
                <a:spcPct val="0"/>
              </a:spcAft>
            </a:pPr>
            <a:r>
              <a:rPr lang="zh-TW" altLang="zh-TW" dirty="0">
                <a:solidFill>
                  <a:srgbClr val="008800"/>
                </a:solidFill>
                <a:latin typeface="Arial Unicode MS" panose="020B0604020202020204" pitchFamily="34" charset="-120"/>
                <a:ea typeface="Courier New" panose="02070309020205020404" pitchFamily="49" charset="0"/>
              </a:rPr>
              <a:t> http://maven.apache.org/xsd/maven-4.0.0.xsd"</a:t>
            </a:r>
            <a:r>
              <a:rPr lang="zh-TW" altLang="zh-TW" dirty="0">
                <a:solidFill>
                  <a:srgbClr val="000088"/>
                </a:solidFill>
                <a:latin typeface="Arial Unicode MS" panose="020B0604020202020204" pitchFamily="34" charset="-120"/>
                <a:ea typeface="Courier New" panose="02070309020205020404" pitchFamily="49" charset="0"/>
              </a:rPr>
              <a:t>&gt;</a:t>
            </a:r>
            <a:endParaRPr lang="en-US" altLang="zh-TW" dirty="0">
              <a:solidFill>
                <a:srgbClr val="000088"/>
              </a:solidFill>
              <a:latin typeface="Arial Unicode MS" panose="020B0604020202020204" pitchFamily="34" charset="-120"/>
              <a:ea typeface="Courier New" panose="02070309020205020404" pitchFamily="49" charset="0"/>
            </a:endParaRPr>
          </a:p>
          <a:p>
            <a:pPr eaLnBrk="0" fontAlgn="base" hangingPunct="0">
              <a:spcBef>
                <a:spcPct val="0"/>
              </a:spcBef>
              <a:spcAft>
                <a:spcPct val="0"/>
              </a:spcAft>
            </a:pPr>
            <a:r>
              <a:rPr lang="zh-TW" altLang="zh-TW" dirty="0">
                <a:solidFill>
                  <a:srgbClr val="000000"/>
                </a:solidFill>
                <a:latin typeface="Arial Unicode MS" panose="020B0604020202020204" pitchFamily="34" charset="-120"/>
                <a:ea typeface="Courier New" panose="02070309020205020404" pitchFamily="49" charset="0"/>
              </a:rPr>
              <a:t> </a:t>
            </a:r>
            <a:r>
              <a:rPr lang="zh-TW" altLang="zh-TW" dirty="0">
                <a:solidFill>
                  <a:srgbClr val="000088"/>
                </a:solidFill>
                <a:latin typeface="Arial Unicode MS" panose="020B0604020202020204" pitchFamily="34" charset="-120"/>
                <a:ea typeface="Courier New" panose="02070309020205020404" pitchFamily="49" charset="0"/>
              </a:rPr>
              <a:t>&lt;modelVersion&gt;</a:t>
            </a:r>
            <a:r>
              <a:rPr lang="zh-TW" altLang="zh-TW" dirty="0">
                <a:solidFill>
                  <a:srgbClr val="000000"/>
                </a:solidFill>
                <a:latin typeface="Arial Unicode MS" panose="020B0604020202020204" pitchFamily="34" charset="-120"/>
                <a:ea typeface="Courier New" panose="02070309020205020404" pitchFamily="49" charset="0"/>
              </a:rPr>
              <a:t>4.0.0</a:t>
            </a:r>
            <a:r>
              <a:rPr lang="zh-TW" altLang="zh-TW" dirty="0">
                <a:solidFill>
                  <a:srgbClr val="000088"/>
                </a:solidFill>
                <a:latin typeface="Arial Unicode MS" panose="020B0604020202020204" pitchFamily="34" charset="-120"/>
                <a:ea typeface="Courier New" panose="02070309020205020404" pitchFamily="49" charset="0"/>
              </a:rPr>
              <a:t>&lt;/modelVersion&gt;</a:t>
            </a:r>
            <a:endParaRPr lang="en-US" altLang="zh-TW" dirty="0">
              <a:solidFill>
                <a:srgbClr val="000088"/>
              </a:solidFill>
              <a:latin typeface="Arial Unicode MS" panose="020B0604020202020204" pitchFamily="34" charset="-120"/>
              <a:ea typeface="Courier New" panose="02070309020205020404" pitchFamily="49" charset="0"/>
            </a:endParaRPr>
          </a:p>
          <a:p>
            <a:pPr eaLnBrk="0" fontAlgn="base" hangingPunct="0">
              <a:spcBef>
                <a:spcPct val="0"/>
              </a:spcBef>
              <a:spcAft>
                <a:spcPct val="0"/>
              </a:spcAft>
            </a:pPr>
            <a:r>
              <a:rPr lang="zh-TW" altLang="zh-TW" dirty="0">
                <a:solidFill>
                  <a:srgbClr val="000000"/>
                </a:solidFill>
                <a:latin typeface="Arial Unicode MS" panose="020B0604020202020204" pitchFamily="34" charset="-120"/>
                <a:ea typeface="Courier New" panose="02070309020205020404" pitchFamily="49" charset="0"/>
              </a:rPr>
              <a:t> </a:t>
            </a:r>
            <a:r>
              <a:rPr lang="zh-TW" altLang="zh-TW" dirty="0">
                <a:solidFill>
                  <a:srgbClr val="000088"/>
                </a:solidFill>
                <a:latin typeface="Arial Unicode MS" panose="020B0604020202020204" pitchFamily="34" charset="-120"/>
                <a:ea typeface="Courier New" panose="02070309020205020404" pitchFamily="49" charset="0"/>
              </a:rPr>
              <a:t>&lt;groupId&gt;</a:t>
            </a:r>
            <a:r>
              <a:rPr lang="zh-TW" altLang="zh-TW" dirty="0">
                <a:solidFill>
                  <a:srgbClr val="000000"/>
                </a:solidFill>
                <a:latin typeface="Arial Unicode MS" panose="020B0604020202020204" pitchFamily="34" charset="-120"/>
                <a:ea typeface="Courier New" panose="02070309020205020404" pitchFamily="49" charset="0"/>
              </a:rPr>
              <a:t>com.companyname.project-group</a:t>
            </a:r>
            <a:r>
              <a:rPr lang="zh-TW" altLang="zh-TW" dirty="0">
                <a:solidFill>
                  <a:srgbClr val="000088"/>
                </a:solidFill>
                <a:latin typeface="Arial Unicode MS" panose="020B0604020202020204" pitchFamily="34" charset="-120"/>
                <a:ea typeface="Courier New" panose="02070309020205020404" pitchFamily="49" charset="0"/>
              </a:rPr>
              <a:t>&lt;/groupId&gt;</a:t>
            </a:r>
            <a:endParaRPr lang="en-US" altLang="zh-TW" dirty="0">
              <a:solidFill>
                <a:srgbClr val="000088"/>
              </a:solidFill>
              <a:latin typeface="Arial Unicode MS" panose="020B0604020202020204" pitchFamily="34" charset="-120"/>
              <a:ea typeface="Courier New" panose="02070309020205020404" pitchFamily="49" charset="0"/>
            </a:endParaRPr>
          </a:p>
          <a:p>
            <a:pPr eaLnBrk="0" fontAlgn="base" hangingPunct="0">
              <a:spcBef>
                <a:spcPct val="0"/>
              </a:spcBef>
              <a:spcAft>
                <a:spcPct val="0"/>
              </a:spcAft>
            </a:pPr>
            <a:r>
              <a:rPr lang="zh-TW" altLang="zh-TW" dirty="0">
                <a:solidFill>
                  <a:srgbClr val="000000"/>
                </a:solidFill>
                <a:latin typeface="Arial Unicode MS" panose="020B0604020202020204" pitchFamily="34" charset="-120"/>
                <a:ea typeface="Courier New" panose="02070309020205020404" pitchFamily="49" charset="0"/>
              </a:rPr>
              <a:t> </a:t>
            </a:r>
            <a:r>
              <a:rPr lang="zh-TW" altLang="zh-TW" dirty="0">
                <a:solidFill>
                  <a:srgbClr val="000088"/>
                </a:solidFill>
                <a:latin typeface="Arial Unicode MS" panose="020B0604020202020204" pitchFamily="34" charset="-120"/>
                <a:ea typeface="Courier New" panose="02070309020205020404" pitchFamily="49" charset="0"/>
              </a:rPr>
              <a:t>&lt;artifactId&gt;</a:t>
            </a:r>
            <a:r>
              <a:rPr lang="zh-TW" altLang="zh-TW" dirty="0">
                <a:solidFill>
                  <a:srgbClr val="000000"/>
                </a:solidFill>
                <a:latin typeface="Arial Unicode MS" panose="020B0604020202020204" pitchFamily="34" charset="-120"/>
                <a:ea typeface="Courier New" panose="02070309020205020404" pitchFamily="49" charset="0"/>
              </a:rPr>
              <a:t>project</a:t>
            </a:r>
            <a:r>
              <a:rPr lang="zh-TW" altLang="zh-TW" dirty="0">
                <a:solidFill>
                  <a:srgbClr val="000088"/>
                </a:solidFill>
                <a:latin typeface="Arial Unicode MS" panose="020B0604020202020204" pitchFamily="34" charset="-120"/>
                <a:ea typeface="Courier New" panose="02070309020205020404" pitchFamily="49" charset="0"/>
              </a:rPr>
              <a:t>&lt;/artifactId&gt;</a:t>
            </a:r>
            <a:endParaRPr lang="en-US" altLang="zh-TW" dirty="0">
              <a:solidFill>
                <a:srgbClr val="000088"/>
              </a:solidFill>
              <a:latin typeface="Arial Unicode MS" panose="020B0604020202020204" pitchFamily="34" charset="-120"/>
              <a:ea typeface="Courier New" panose="02070309020205020404" pitchFamily="49" charset="0"/>
            </a:endParaRPr>
          </a:p>
          <a:p>
            <a:pPr eaLnBrk="0" fontAlgn="base" hangingPunct="0">
              <a:spcBef>
                <a:spcPct val="0"/>
              </a:spcBef>
              <a:spcAft>
                <a:spcPct val="0"/>
              </a:spcAft>
            </a:pPr>
            <a:r>
              <a:rPr lang="zh-TW" altLang="zh-TW" dirty="0">
                <a:solidFill>
                  <a:srgbClr val="000000"/>
                </a:solidFill>
                <a:latin typeface="Arial Unicode MS" panose="020B0604020202020204" pitchFamily="34" charset="-120"/>
                <a:ea typeface="Courier New" panose="02070309020205020404" pitchFamily="49" charset="0"/>
              </a:rPr>
              <a:t> </a:t>
            </a:r>
            <a:r>
              <a:rPr lang="zh-TW" altLang="zh-TW" dirty="0">
                <a:solidFill>
                  <a:srgbClr val="000088"/>
                </a:solidFill>
                <a:latin typeface="Arial Unicode MS" panose="020B0604020202020204" pitchFamily="34" charset="-120"/>
                <a:ea typeface="Courier New" panose="02070309020205020404" pitchFamily="49" charset="0"/>
              </a:rPr>
              <a:t>&lt;version&gt;</a:t>
            </a:r>
            <a:r>
              <a:rPr lang="zh-TW" altLang="zh-TW" dirty="0">
                <a:solidFill>
                  <a:srgbClr val="000000"/>
                </a:solidFill>
                <a:latin typeface="Arial Unicode MS" panose="020B0604020202020204" pitchFamily="34" charset="-120"/>
                <a:ea typeface="Courier New" panose="02070309020205020404" pitchFamily="49" charset="0"/>
              </a:rPr>
              <a:t>1.0</a:t>
            </a:r>
            <a:r>
              <a:rPr lang="zh-TW" altLang="zh-TW" dirty="0">
                <a:solidFill>
                  <a:srgbClr val="000088"/>
                </a:solidFill>
                <a:latin typeface="Arial Unicode MS" panose="020B0604020202020204" pitchFamily="34" charset="-120"/>
                <a:ea typeface="Courier New" panose="02070309020205020404" pitchFamily="49" charset="0"/>
              </a:rPr>
              <a:t>&lt;/version&gt;</a:t>
            </a:r>
            <a:endParaRPr lang="en-US" altLang="zh-TW" dirty="0">
              <a:solidFill>
                <a:srgbClr val="000088"/>
              </a:solidFill>
              <a:latin typeface="Arial Unicode MS" panose="020B0604020202020204" pitchFamily="34" charset="-120"/>
              <a:ea typeface="Courier New" panose="02070309020205020404" pitchFamily="49" charset="0"/>
            </a:endParaRPr>
          </a:p>
          <a:p>
            <a:pPr eaLnBrk="0" fontAlgn="base" hangingPunct="0">
              <a:spcBef>
                <a:spcPct val="0"/>
              </a:spcBef>
              <a:spcAft>
                <a:spcPct val="0"/>
              </a:spcAft>
            </a:pPr>
            <a:r>
              <a:rPr lang="zh-TW" altLang="zh-TW" dirty="0">
                <a:solidFill>
                  <a:srgbClr val="000000"/>
                </a:solidFill>
                <a:latin typeface="Arial Unicode MS" panose="020B0604020202020204" pitchFamily="34" charset="-120"/>
                <a:ea typeface="Courier New" panose="02070309020205020404" pitchFamily="49" charset="0"/>
              </a:rPr>
              <a:t> </a:t>
            </a:r>
            <a:r>
              <a:rPr lang="zh-TW" altLang="zh-TW" dirty="0">
                <a:solidFill>
                  <a:srgbClr val="000088"/>
                </a:solidFill>
                <a:latin typeface="Arial Unicode MS" panose="020B0604020202020204" pitchFamily="34" charset="-120"/>
                <a:ea typeface="Courier New" panose="02070309020205020404" pitchFamily="49" charset="0"/>
              </a:rPr>
              <a:t>&lt;/project&gt;</a:t>
            </a:r>
            <a:r>
              <a:rPr lang="zh-TW" altLang="zh-TW" dirty="0"/>
              <a:t> </a:t>
            </a:r>
            <a:endParaRPr lang="zh-TW" altLang="zh-TW" dirty="0">
              <a:latin typeface="Arial" panose="020B0604020202020204" pitchFamily="34" charset="0"/>
            </a:endParaRPr>
          </a:p>
        </p:txBody>
      </p:sp>
    </p:spTree>
    <p:extLst>
      <p:ext uri="{BB962C8B-B14F-4D97-AF65-F5344CB8AC3E}">
        <p14:creationId xmlns:p14="http://schemas.microsoft.com/office/powerpoint/2010/main" val="16306552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App-UI-WAR</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矩形 3"/>
          <p:cNvSpPr/>
          <p:nvPr/>
        </p:nvSpPr>
        <p:spPr>
          <a:xfrm>
            <a:off x="1152658" y="2064164"/>
            <a:ext cx="6523150" cy="4154984"/>
          </a:xfrm>
          <a:prstGeom prst="rect">
            <a:avLst/>
          </a:prstGeom>
        </p:spPr>
        <p:txBody>
          <a:bodyPr wrap="square">
            <a:spAutoFit/>
          </a:bodyPr>
          <a:lstStyle/>
          <a:p>
            <a:r>
              <a:rPr lang="zh-TW" altLang="en-US" sz="1200" dirty="0"/>
              <a:t>&lt;project xmlns = "http://maven.apache.org/POM/4.0.0"</a:t>
            </a:r>
          </a:p>
          <a:p>
            <a:r>
              <a:rPr lang="zh-TW" altLang="en-US" sz="1200" dirty="0"/>
              <a:t>   xmlns:xsi = "http://www.w3.org/2001/XMLSchema-instance"</a:t>
            </a:r>
          </a:p>
          <a:p>
            <a:r>
              <a:rPr lang="zh-TW" altLang="en-US" sz="1200" dirty="0"/>
              <a:t>   xsi:schemaLocation = "http://maven.apache.org/POM/4.0.0</a:t>
            </a:r>
          </a:p>
          <a:p>
            <a:r>
              <a:rPr lang="zh-TW" altLang="en-US" sz="1200" dirty="0"/>
              <a:t>   http://maven.apache.org/xsd/maven-4.0.0.xsd"&gt;</a:t>
            </a:r>
          </a:p>
          <a:p>
            <a:r>
              <a:rPr lang="zh-TW" altLang="en-US" sz="1200" dirty="0"/>
              <a:t>   &lt;modelVersion&gt;4.0.0&lt;/modelVersion&gt;</a:t>
            </a:r>
          </a:p>
          <a:p>
            <a:r>
              <a:rPr lang="zh-TW" altLang="en-US" sz="1200" dirty="0"/>
              <a:t>   &lt;groupId&gt;com.companyname.groupname&lt;/groupId&gt;</a:t>
            </a:r>
          </a:p>
          <a:p>
            <a:r>
              <a:rPr lang="zh-TW" altLang="en-US" sz="1200" dirty="0"/>
              <a:t>   &lt;artifactId&gt;App-UI-WAR&lt;/artifactId&gt;</a:t>
            </a:r>
          </a:p>
          <a:p>
            <a:r>
              <a:rPr lang="zh-TW" altLang="en-US" sz="1200" dirty="0"/>
              <a:t>   &lt;version&gt;1.0&lt;/version&gt;</a:t>
            </a:r>
          </a:p>
          <a:p>
            <a:r>
              <a:rPr lang="zh-TW" altLang="en-US" sz="1200" dirty="0"/>
              <a:t>   &lt;packaging&gt;war&lt;/packaging&gt;</a:t>
            </a:r>
          </a:p>
          <a:p>
            <a:r>
              <a:rPr lang="zh-TW" altLang="en-US" sz="1200" dirty="0"/>
              <a:t>   &lt;dependencies&gt;</a:t>
            </a:r>
          </a:p>
          <a:p>
            <a:r>
              <a:rPr lang="zh-TW" altLang="en-US" sz="1200" dirty="0"/>
              <a:t>      &lt;dependency&gt;</a:t>
            </a:r>
          </a:p>
          <a:p>
            <a:r>
              <a:rPr lang="zh-TW" altLang="en-US" sz="1200" dirty="0"/>
              <a:t>         &lt;groupId&gt;com.companyname.groupname&lt;/groupId&gt;</a:t>
            </a:r>
          </a:p>
          <a:p>
            <a:r>
              <a:rPr lang="zh-TW" altLang="en-US" sz="1200" dirty="0"/>
              <a:t>         &lt;artifactId</a:t>
            </a:r>
            <a:r>
              <a:rPr lang="zh-TW" altLang="en-US" sz="1200" dirty="0">
                <a:solidFill>
                  <a:srgbClr val="FF0000"/>
                </a:solidFill>
              </a:rPr>
              <a:t>&gt;App-Core-lib</a:t>
            </a:r>
            <a:r>
              <a:rPr lang="zh-TW" altLang="en-US" sz="1200" dirty="0"/>
              <a:t>&lt;/artifactId&gt;</a:t>
            </a:r>
          </a:p>
          <a:p>
            <a:r>
              <a:rPr lang="zh-TW" altLang="en-US" sz="1200" dirty="0"/>
              <a:t>         &lt;version&gt;1.0&lt;/version&gt;</a:t>
            </a:r>
          </a:p>
          <a:p>
            <a:r>
              <a:rPr lang="zh-TW" altLang="en-US" sz="1200" dirty="0"/>
              <a:t>      &lt;/dependency&gt;</a:t>
            </a:r>
          </a:p>
          <a:p>
            <a:r>
              <a:rPr lang="zh-TW" altLang="en-US" sz="1200" dirty="0" smtClean="0"/>
              <a:t>     &lt;dependency</a:t>
            </a:r>
            <a:r>
              <a:rPr lang="zh-TW" altLang="en-US" sz="1200" dirty="0"/>
              <a:t>&gt;</a:t>
            </a:r>
          </a:p>
          <a:p>
            <a:r>
              <a:rPr lang="zh-TW" altLang="en-US" sz="1200" dirty="0"/>
              <a:t>         &lt;groupId&gt;com.companyname.groupname&lt;/groupId&gt;</a:t>
            </a:r>
          </a:p>
          <a:p>
            <a:r>
              <a:rPr lang="zh-TW" altLang="en-US" sz="1200" dirty="0"/>
              <a:t>         &lt;artifactId</a:t>
            </a:r>
            <a:r>
              <a:rPr lang="zh-TW" altLang="en-US" sz="1200" dirty="0">
                <a:solidFill>
                  <a:srgbClr val="FF0000"/>
                </a:solidFill>
              </a:rPr>
              <a:t>&gt;App-Data-lib</a:t>
            </a:r>
            <a:r>
              <a:rPr lang="zh-TW" altLang="en-US" sz="1200" dirty="0"/>
              <a:t>&lt;/artifactId&gt;</a:t>
            </a:r>
          </a:p>
          <a:p>
            <a:r>
              <a:rPr lang="zh-TW" altLang="en-US" sz="1200" dirty="0"/>
              <a:t>         &lt;version&gt;1.0&lt;/version&gt;</a:t>
            </a:r>
          </a:p>
          <a:p>
            <a:r>
              <a:rPr lang="zh-TW" altLang="en-US" sz="1200" dirty="0"/>
              <a:t>      &lt;/dependency&gt;</a:t>
            </a:r>
          </a:p>
          <a:p>
            <a:r>
              <a:rPr lang="zh-TW" altLang="en-US" sz="1200" dirty="0"/>
              <a:t>   &lt;/dependencies&gt;  </a:t>
            </a:r>
          </a:p>
          <a:p>
            <a:r>
              <a:rPr lang="zh-TW" altLang="en-US" sz="1200" dirty="0"/>
              <a:t>&lt;/project&gt;</a:t>
            </a:r>
          </a:p>
        </p:txBody>
      </p:sp>
    </p:spTree>
    <p:extLst>
      <p:ext uri="{BB962C8B-B14F-4D97-AF65-F5344CB8AC3E}">
        <p14:creationId xmlns:p14="http://schemas.microsoft.com/office/powerpoint/2010/main" val="41462047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App-Core-lib</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1526147" y="2325529"/>
            <a:ext cx="5917842" cy="3539430"/>
          </a:xfrm>
          <a:prstGeom prst="rect">
            <a:avLst/>
          </a:prstGeom>
        </p:spPr>
        <p:txBody>
          <a:bodyPr wrap="square">
            <a:spAutoFit/>
          </a:bodyPr>
          <a:lstStyle/>
          <a:p>
            <a:r>
              <a:rPr lang="zh-TW" altLang="en-US" sz="1400" dirty="0"/>
              <a:t>&lt;project xmlns = "http://maven.apache.org/POM/4.0.0"</a:t>
            </a:r>
          </a:p>
          <a:p>
            <a:r>
              <a:rPr lang="zh-TW" altLang="en-US" sz="1400" dirty="0"/>
              <a:t>   xmlns:xsi = "http://www.w3.org/2001/XMLSchema-instance"</a:t>
            </a:r>
          </a:p>
          <a:p>
            <a:r>
              <a:rPr lang="zh-TW" altLang="en-US" sz="1400" dirty="0"/>
              <a:t>   xsi:schemaLocation = "http://maven.apache.org/POM/4.0.0</a:t>
            </a:r>
          </a:p>
          <a:p>
            <a:r>
              <a:rPr lang="zh-TW" altLang="en-US" sz="1400" dirty="0"/>
              <a:t>   http://maven.apache.org/xsd/maven-4.0.0.xsd"&gt;</a:t>
            </a:r>
          </a:p>
          <a:p>
            <a:r>
              <a:rPr lang="zh-TW" altLang="en-US" sz="1400" dirty="0"/>
              <a:t>   </a:t>
            </a:r>
            <a:r>
              <a:rPr lang="zh-TW" altLang="en-US" sz="1400" dirty="0">
                <a:solidFill>
                  <a:srgbClr val="FF0000"/>
                </a:solidFill>
              </a:rPr>
              <a:t>&lt;parent&gt;</a:t>
            </a:r>
          </a:p>
          <a:p>
            <a:r>
              <a:rPr lang="zh-TW" altLang="en-US" sz="1400" dirty="0"/>
              <a:t>      &lt;artifactId&gt;</a:t>
            </a:r>
            <a:r>
              <a:rPr lang="zh-TW" altLang="en-US" sz="1400" dirty="0">
                <a:solidFill>
                  <a:srgbClr val="FF0000"/>
                </a:solidFill>
              </a:rPr>
              <a:t>Root</a:t>
            </a:r>
            <a:r>
              <a:rPr lang="zh-TW" altLang="en-US" sz="1400" dirty="0"/>
              <a:t>&lt;/artifactId&gt;</a:t>
            </a:r>
          </a:p>
          <a:p>
            <a:r>
              <a:rPr lang="zh-TW" altLang="en-US" sz="1400" dirty="0"/>
              <a:t>      &lt;groupId&gt;com.companyname.groupname&lt;/groupId&gt;</a:t>
            </a:r>
          </a:p>
          <a:p>
            <a:r>
              <a:rPr lang="zh-TW" altLang="en-US" sz="1400" dirty="0"/>
              <a:t>      &lt;version&gt;1.0&lt;/version&gt;</a:t>
            </a:r>
          </a:p>
          <a:p>
            <a:r>
              <a:rPr lang="en-US" altLang="zh-TW" sz="1100" dirty="0" smtClean="0">
                <a:solidFill>
                  <a:srgbClr val="FF0000"/>
                </a:solidFill>
              </a:rPr>
              <a:t>       </a:t>
            </a:r>
            <a:r>
              <a:rPr lang="en-US" altLang="zh-TW" sz="1400" dirty="0">
                <a:solidFill>
                  <a:srgbClr val="FF0000"/>
                </a:solidFill>
              </a:rPr>
              <a:t>&lt;</a:t>
            </a:r>
            <a:r>
              <a:rPr lang="en-US" altLang="zh-TW" sz="1400" dirty="0" err="1">
                <a:solidFill>
                  <a:srgbClr val="FF0000"/>
                </a:solidFill>
              </a:rPr>
              <a:t>relativePath</a:t>
            </a:r>
            <a:r>
              <a:rPr lang="en-US" altLang="zh-TW" sz="1400" dirty="0">
                <a:solidFill>
                  <a:srgbClr val="FF0000"/>
                </a:solidFill>
              </a:rPr>
              <a:t>&gt;pom-parent.xml&lt;/</a:t>
            </a:r>
            <a:r>
              <a:rPr lang="en-US" altLang="zh-TW" sz="1400" dirty="0" err="1">
                <a:solidFill>
                  <a:srgbClr val="FF0000"/>
                </a:solidFill>
              </a:rPr>
              <a:t>relativePath</a:t>
            </a:r>
            <a:r>
              <a:rPr lang="en-US" altLang="zh-TW" sz="1400" dirty="0" smtClean="0">
                <a:solidFill>
                  <a:srgbClr val="FF0000"/>
                </a:solidFill>
              </a:rPr>
              <a:t>&gt;</a:t>
            </a:r>
          </a:p>
          <a:p>
            <a:r>
              <a:rPr lang="zh-TW" altLang="en-US" sz="1400" dirty="0" smtClean="0"/>
              <a:t>   </a:t>
            </a:r>
            <a:r>
              <a:rPr lang="zh-TW" altLang="en-US" sz="1400" dirty="0">
                <a:solidFill>
                  <a:srgbClr val="FF0000"/>
                </a:solidFill>
              </a:rPr>
              <a:t>&lt;/parent&gt;</a:t>
            </a:r>
          </a:p>
          <a:p>
            <a:r>
              <a:rPr lang="zh-TW" altLang="en-US" sz="1400" dirty="0"/>
              <a:t>   &lt;modelVersion&gt;4.0.0&lt;/modelVersion&gt;</a:t>
            </a:r>
          </a:p>
          <a:p>
            <a:r>
              <a:rPr lang="zh-TW" altLang="en-US" sz="1400" dirty="0"/>
              <a:t>   &lt;groupId&gt;com.companyname.groupname&lt;/groupId&gt;</a:t>
            </a:r>
          </a:p>
          <a:p>
            <a:r>
              <a:rPr lang="zh-TW" altLang="en-US" sz="1400" dirty="0"/>
              <a:t>   &lt;artifactId&gt;App-Core-lib&lt;/artifactId&gt;</a:t>
            </a:r>
          </a:p>
          <a:p>
            <a:r>
              <a:rPr lang="zh-TW" altLang="en-US" sz="1400" dirty="0"/>
              <a:t>   &lt;version&gt;1.0&lt;/version&gt; </a:t>
            </a:r>
          </a:p>
          <a:p>
            <a:r>
              <a:rPr lang="zh-TW" altLang="en-US" sz="1400" dirty="0"/>
              <a:t>   &lt;packaging&gt;jar&lt;/packaging&gt;</a:t>
            </a:r>
          </a:p>
          <a:p>
            <a:r>
              <a:rPr lang="zh-TW" altLang="en-US" sz="1400" dirty="0"/>
              <a:t>&lt;/project&gt;</a:t>
            </a:r>
          </a:p>
        </p:txBody>
      </p:sp>
    </p:spTree>
    <p:extLst>
      <p:ext uri="{BB962C8B-B14F-4D97-AF65-F5344CB8AC3E}">
        <p14:creationId xmlns:p14="http://schemas.microsoft.com/office/powerpoint/2010/main" val="36790798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App-Data-lib</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矩形 3"/>
          <p:cNvSpPr/>
          <p:nvPr/>
        </p:nvSpPr>
        <p:spPr>
          <a:xfrm>
            <a:off x="1535805" y="2339300"/>
            <a:ext cx="6072389" cy="3600986"/>
          </a:xfrm>
          <a:prstGeom prst="rect">
            <a:avLst/>
          </a:prstGeom>
        </p:spPr>
        <p:txBody>
          <a:bodyPr wrap="square">
            <a:spAutoFit/>
          </a:bodyPr>
          <a:lstStyle/>
          <a:p>
            <a:r>
              <a:rPr lang="zh-TW" altLang="en-US" sz="1400" dirty="0"/>
              <a:t>&lt;project xmlns = "http://maven.apache.org/POM/4.0.0"</a:t>
            </a:r>
          </a:p>
          <a:p>
            <a:r>
              <a:rPr lang="zh-TW" altLang="en-US" sz="1400" dirty="0"/>
              <a:t>   xmlns:xsi = "http://www.w3.org/2001/XMLSchema-instance"</a:t>
            </a:r>
          </a:p>
          <a:p>
            <a:r>
              <a:rPr lang="zh-TW" altLang="en-US" sz="1400" dirty="0"/>
              <a:t>   xsi:schemaLocation = "http://maven.apache.org/POM/4.0.0</a:t>
            </a:r>
          </a:p>
          <a:p>
            <a:r>
              <a:rPr lang="zh-TW" altLang="en-US" sz="1400" dirty="0"/>
              <a:t>   http://maven.apache.org/xsd/maven-4.0.0.xsd"&gt;</a:t>
            </a:r>
          </a:p>
          <a:p>
            <a:r>
              <a:rPr lang="zh-TW" altLang="en-US" sz="1400" dirty="0"/>
              <a:t>   </a:t>
            </a:r>
            <a:r>
              <a:rPr lang="zh-TW" altLang="en-US" sz="1400" dirty="0">
                <a:solidFill>
                  <a:srgbClr val="FF0000"/>
                </a:solidFill>
              </a:rPr>
              <a:t>&lt;parent&gt;</a:t>
            </a:r>
          </a:p>
          <a:p>
            <a:r>
              <a:rPr lang="zh-TW" altLang="en-US" sz="1400" dirty="0"/>
              <a:t>      &lt;artifactId&gt;Root&lt;/artifactId&gt;</a:t>
            </a:r>
          </a:p>
          <a:p>
            <a:r>
              <a:rPr lang="zh-TW" altLang="en-US" sz="1400" dirty="0"/>
              <a:t>      &lt;groupId&gt;com.companyname.groupname&lt;/groupId&gt;</a:t>
            </a:r>
          </a:p>
          <a:p>
            <a:r>
              <a:rPr lang="zh-TW" altLang="en-US" sz="1400" dirty="0"/>
              <a:t>      &lt;version&gt;1.0&lt;/version</a:t>
            </a:r>
            <a:r>
              <a:rPr lang="zh-TW" altLang="en-US" sz="1400" dirty="0" smtClean="0"/>
              <a:t>&gt;</a:t>
            </a:r>
            <a:endParaRPr lang="en-US" altLang="zh-TW" sz="1400" dirty="0" smtClean="0"/>
          </a:p>
          <a:p>
            <a:r>
              <a:rPr lang="en-US" altLang="zh-TW" sz="1400" dirty="0"/>
              <a:t> </a:t>
            </a:r>
            <a:r>
              <a:rPr lang="en-US" altLang="zh-TW" sz="1400" dirty="0" smtClean="0"/>
              <a:t>    </a:t>
            </a:r>
            <a:r>
              <a:rPr lang="en-US" altLang="zh-TW" sz="1400" dirty="0" smtClean="0">
                <a:solidFill>
                  <a:srgbClr val="FF0000"/>
                </a:solidFill>
              </a:rPr>
              <a:t> </a:t>
            </a:r>
            <a:r>
              <a:rPr lang="en-US" altLang="zh-TW" dirty="0">
                <a:solidFill>
                  <a:srgbClr val="FF0000"/>
                </a:solidFill>
              </a:rPr>
              <a:t>&lt;</a:t>
            </a:r>
            <a:r>
              <a:rPr lang="en-US" altLang="zh-TW" dirty="0" err="1" smtClean="0">
                <a:solidFill>
                  <a:srgbClr val="FF0000"/>
                </a:solidFill>
              </a:rPr>
              <a:t>relativePath</a:t>
            </a:r>
            <a:r>
              <a:rPr lang="en-US" altLang="zh-TW" dirty="0" smtClean="0">
                <a:solidFill>
                  <a:srgbClr val="FF0000"/>
                </a:solidFill>
              </a:rPr>
              <a:t>&gt;pom-parent.xml</a:t>
            </a:r>
            <a:r>
              <a:rPr lang="en-US" altLang="zh-TW" dirty="0">
                <a:solidFill>
                  <a:srgbClr val="FF0000"/>
                </a:solidFill>
              </a:rPr>
              <a:t>&lt;/</a:t>
            </a:r>
            <a:r>
              <a:rPr lang="en-US" altLang="zh-TW" dirty="0" err="1">
                <a:solidFill>
                  <a:srgbClr val="FF0000"/>
                </a:solidFill>
              </a:rPr>
              <a:t>relativePath</a:t>
            </a:r>
            <a:r>
              <a:rPr lang="en-US" altLang="zh-TW" dirty="0">
                <a:solidFill>
                  <a:srgbClr val="FF0000"/>
                </a:solidFill>
              </a:rPr>
              <a:t>&gt;</a:t>
            </a:r>
            <a:endParaRPr lang="zh-TW" altLang="en-US" sz="1400" dirty="0">
              <a:solidFill>
                <a:srgbClr val="FF0000"/>
              </a:solidFill>
            </a:endParaRPr>
          </a:p>
          <a:p>
            <a:r>
              <a:rPr lang="zh-TW" altLang="en-US" sz="1400" dirty="0"/>
              <a:t>   </a:t>
            </a:r>
            <a:r>
              <a:rPr lang="zh-TW" altLang="en-US" sz="1400" dirty="0">
                <a:solidFill>
                  <a:srgbClr val="FF0000"/>
                </a:solidFill>
              </a:rPr>
              <a:t>&lt;/parent&gt;</a:t>
            </a:r>
          </a:p>
          <a:p>
            <a:r>
              <a:rPr lang="zh-TW" altLang="en-US" sz="1400" dirty="0"/>
              <a:t>   &lt;modelVersion&gt;4.0.0&lt;/modelVersion&gt;</a:t>
            </a:r>
          </a:p>
          <a:p>
            <a:r>
              <a:rPr lang="zh-TW" altLang="en-US" sz="1400" dirty="0"/>
              <a:t>   &lt;groupId&gt;com.companyname.groupname&lt;/groupId&gt;</a:t>
            </a:r>
          </a:p>
          <a:p>
            <a:r>
              <a:rPr lang="zh-TW" altLang="en-US" sz="1400" dirty="0"/>
              <a:t>   &lt;artifactId&gt;App-Data-lib&lt;/artifactId&gt;</a:t>
            </a:r>
          </a:p>
          <a:p>
            <a:r>
              <a:rPr lang="zh-TW" altLang="en-US" sz="1400" dirty="0"/>
              <a:t>   &lt;version&gt;1.0&lt;/version&gt;   </a:t>
            </a:r>
          </a:p>
          <a:p>
            <a:r>
              <a:rPr lang="zh-TW" altLang="en-US" sz="1400" dirty="0"/>
              <a:t>   &lt;packaging&gt;jar&lt;/packaging&gt;</a:t>
            </a:r>
          </a:p>
          <a:p>
            <a:r>
              <a:rPr lang="zh-TW" altLang="en-US" sz="1400" dirty="0"/>
              <a:t>&lt;/project&gt;</a:t>
            </a:r>
          </a:p>
        </p:txBody>
      </p:sp>
    </p:spTree>
    <p:extLst>
      <p:ext uri="{BB962C8B-B14F-4D97-AF65-F5344CB8AC3E}">
        <p14:creationId xmlns:p14="http://schemas.microsoft.com/office/powerpoint/2010/main" val="40323902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Root</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171585" y="2231579"/>
            <a:ext cx="5203065" cy="3323987"/>
          </a:xfrm>
          <a:prstGeom prst="rect">
            <a:avLst/>
          </a:prstGeom>
        </p:spPr>
        <p:txBody>
          <a:bodyPr wrap="square">
            <a:spAutoFit/>
          </a:bodyPr>
          <a:lstStyle/>
          <a:p>
            <a:r>
              <a:rPr lang="zh-TW" altLang="en-US" sz="1400" dirty="0"/>
              <a:t>&lt;project xmlns = "http://maven.apache.org/POM/4.0.0"</a:t>
            </a:r>
          </a:p>
          <a:p>
            <a:r>
              <a:rPr lang="zh-TW" altLang="en-US" sz="1400" dirty="0"/>
              <a:t>   xmlns:xsi = "http://www.w3.org/2001/XMLSchema-instance"</a:t>
            </a:r>
          </a:p>
          <a:p>
            <a:r>
              <a:rPr lang="zh-TW" altLang="en-US" sz="1400" dirty="0"/>
              <a:t>   xsi:schemaLocation = "http://maven.apache.org/POM/4.0.0</a:t>
            </a:r>
          </a:p>
          <a:p>
            <a:r>
              <a:rPr lang="zh-TW" altLang="en-US" sz="1400" dirty="0"/>
              <a:t>   http://maven.apache.org/xsd/maven-4.0.0.xsd"&gt;</a:t>
            </a:r>
          </a:p>
          <a:p>
            <a:r>
              <a:rPr lang="zh-TW" altLang="en-US" sz="1400" dirty="0"/>
              <a:t>   &lt;modelVersion&gt;4.0.0&lt;/modelVersion&gt;</a:t>
            </a:r>
          </a:p>
          <a:p>
            <a:r>
              <a:rPr lang="zh-TW" altLang="en-US" sz="1400" dirty="0"/>
              <a:t>   &lt;groupId&gt;com.companyname.groupname&lt;/groupId&gt;</a:t>
            </a:r>
          </a:p>
          <a:p>
            <a:r>
              <a:rPr lang="zh-TW" altLang="en-US" sz="1400" dirty="0"/>
              <a:t>   &lt;artifactId&gt;Root&lt;/artifactId&gt;</a:t>
            </a:r>
          </a:p>
          <a:p>
            <a:r>
              <a:rPr lang="zh-TW" altLang="en-US" sz="1400" dirty="0"/>
              <a:t>   &lt;version&gt;1.0&lt;/version&gt;</a:t>
            </a:r>
          </a:p>
          <a:p>
            <a:r>
              <a:rPr lang="zh-TW" altLang="en-US" sz="1400" dirty="0">
                <a:solidFill>
                  <a:srgbClr val="FF0000"/>
                </a:solidFill>
              </a:rPr>
              <a:t>   &lt;packaging&gt;pom&lt;/packaging&gt;</a:t>
            </a:r>
          </a:p>
          <a:p>
            <a:r>
              <a:rPr lang="zh-TW" altLang="en-US" sz="1400" dirty="0"/>
              <a:t>   &lt;dependencies&gt;</a:t>
            </a:r>
          </a:p>
          <a:p>
            <a:r>
              <a:rPr lang="zh-TW" altLang="en-US" sz="1400" dirty="0"/>
              <a:t>      &lt;dependency&gt;</a:t>
            </a:r>
          </a:p>
          <a:p>
            <a:r>
              <a:rPr lang="zh-TW" altLang="en-US" sz="1400" dirty="0"/>
              <a:t>         &lt;groupId&gt;com.companyname.groupname1&lt;/groupId&gt;</a:t>
            </a:r>
          </a:p>
          <a:p>
            <a:r>
              <a:rPr lang="zh-TW" altLang="en-US" sz="1400" dirty="0"/>
              <a:t>         &lt;artifactId&gt;Lib1&lt;/artifactId&gt;</a:t>
            </a:r>
          </a:p>
          <a:p>
            <a:r>
              <a:rPr lang="zh-TW" altLang="en-US" sz="1400" dirty="0"/>
              <a:t>         &lt;version&gt;1.0&lt;/version&gt;</a:t>
            </a:r>
          </a:p>
          <a:p>
            <a:r>
              <a:rPr lang="zh-TW" altLang="en-US" sz="1400" dirty="0"/>
              <a:t>      &lt;/dependency</a:t>
            </a:r>
            <a:r>
              <a:rPr lang="zh-TW" altLang="en-US" sz="1400" dirty="0" smtClean="0"/>
              <a:t>&gt;</a:t>
            </a:r>
            <a:endParaRPr lang="zh-TW" altLang="en-US" sz="1400" dirty="0"/>
          </a:p>
        </p:txBody>
      </p:sp>
      <p:sp>
        <p:nvSpPr>
          <p:cNvPr id="5" name="矩形 4"/>
          <p:cNvSpPr/>
          <p:nvPr/>
        </p:nvSpPr>
        <p:spPr>
          <a:xfrm>
            <a:off x="5010968" y="2231579"/>
            <a:ext cx="5203065" cy="2677656"/>
          </a:xfrm>
          <a:prstGeom prst="rect">
            <a:avLst/>
          </a:prstGeom>
        </p:spPr>
        <p:txBody>
          <a:bodyPr wrap="square">
            <a:spAutoFit/>
          </a:bodyPr>
          <a:lstStyle/>
          <a:p>
            <a:r>
              <a:rPr lang="zh-TW" altLang="en-US" sz="1400" dirty="0" smtClean="0"/>
              <a:t>&lt;</a:t>
            </a:r>
            <a:r>
              <a:rPr lang="zh-TW" altLang="en-US" sz="1400" dirty="0"/>
              <a:t>dependency&gt;</a:t>
            </a:r>
          </a:p>
          <a:p>
            <a:r>
              <a:rPr lang="zh-TW" altLang="en-US" sz="1400" dirty="0"/>
              <a:t>         &lt;groupId&gt;com.companyname.groupname2&lt;/groupId&gt;</a:t>
            </a:r>
          </a:p>
          <a:p>
            <a:r>
              <a:rPr lang="zh-TW" altLang="en-US" sz="1400" dirty="0"/>
              <a:t>         &lt;artifactId&gt;Lib2&lt;/artifactId&gt;</a:t>
            </a:r>
          </a:p>
          <a:p>
            <a:r>
              <a:rPr lang="zh-TW" altLang="en-US" sz="1400" dirty="0"/>
              <a:t>         &lt;version&gt;2.1&lt;/version&gt;</a:t>
            </a:r>
          </a:p>
          <a:p>
            <a:r>
              <a:rPr lang="zh-TW" altLang="en-US" sz="1400" dirty="0"/>
              <a:t>      &lt;/dependency&gt;</a:t>
            </a:r>
          </a:p>
          <a:p>
            <a:r>
              <a:rPr lang="zh-TW" altLang="en-US" sz="1400" dirty="0" smtClean="0"/>
              <a:t>     &lt;dependency</a:t>
            </a:r>
            <a:r>
              <a:rPr lang="zh-TW" altLang="en-US" sz="1400" dirty="0"/>
              <a:t>&gt;</a:t>
            </a:r>
          </a:p>
          <a:p>
            <a:r>
              <a:rPr lang="zh-TW" altLang="en-US" sz="1400" dirty="0"/>
              <a:t>         &lt;groupId&gt;com.companyname.groupname3&lt;/groupId&gt;</a:t>
            </a:r>
          </a:p>
          <a:p>
            <a:r>
              <a:rPr lang="zh-TW" altLang="en-US" sz="1400" dirty="0"/>
              <a:t>         &lt;artifactId&gt;Lib3&lt;/artifactId&gt;</a:t>
            </a:r>
          </a:p>
          <a:p>
            <a:r>
              <a:rPr lang="zh-TW" altLang="en-US" sz="1400" dirty="0"/>
              <a:t>         &lt;version&gt;1.1&lt;/version&gt;</a:t>
            </a:r>
          </a:p>
          <a:p>
            <a:r>
              <a:rPr lang="zh-TW" altLang="en-US" sz="1400" dirty="0"/>
              <a:t>      &lt;/dependency&gt;</a:t>
            </a:r>
          </a:p>
          <a:p>
            <a:r>
              <a:rPr lang="zh-TW" altLang="en-US" sz="1400" dirty="0"/>
              <a:t>   &lt;/dependencies&gt;  </a:t>
            </a:r>
          </a:p>
          <a:p>
            <a:r>
              <a:rPr lang="zh-TW" altLang="en-US" sz="1400" dirty="0"/>
              <a:t>&lt;/project&gt;</a:t>
            </a:r>
          </a:p>
        </p:txBody>
      </p:sp>
    </p:spTree>
    <p:extLst>
      <p:ext uri="{BB962C8B-B14F-4D97-AF65-F5344CB8AC3E}">
        <p14:creationId xmlns:p14="http://schemas.microsoft.com/office/powerpoint/2010/main" val="4833750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Maven - Web Application</a:t>
            </a:r>
          </a:p>
        </p:txBody>
      </p:sp>
      <p:sp>
        <p:nvSpPr>
          <p:cNvPr id="3" name="內容版面配置區 2"/>
          <p:cNvSpPr>
            <a:spLocks noGrp="1"/>
          </p:cNvSpPr>
          <p:nvPr>
            <p:ph idx="1"/>
          </p:nvPr>
        </p:nvSpPr>
        <p:spPr>
          <a:xfrm>
            <a:off x="628650" y="1825625"/>
            <a:ext cx="7886700" cy="2050916"/>
          </a:xfrm>
        </p:spPr>
        <p:txBody>
          <a:bodyPr>
            <a:normAutofit fontScale="85000" lnSpcReduction="20000"/>
          </a:bodyPr>
          <a:lstStyle/>
          <a:p>
            <a:r>
              <a:rPr lang="en-US" altLang="zh-TW" dirty="0"/>
              <a:t>To create a simple java web application, we will use </a:t>
            </a:r>
            <a:r>
              <a:rPr lang="en-US" altLang="zh-TW" b="1" dirty="0"/>
              <a:t>maven-archetype-</a:t>
            </a:r>
            <a:r>
              <a:rPr lang="en-US" altLang="zh-TW" b="1" dirty="0" err="1"/>
              <a:t>webapp</a:t>
            </a:r>
            <a:r>
              <a:rPr lang="en-US" altLang="zh-TW" dirty="0"/>
              <a:t> plugin.</a:t>
            </a:r>
            <a:endParaRPr lang="en-US" altLang="zh-TW" dirty="0" smtClean="0"/>
          </a:p>
          <a:p>
            <a:pPr lvl="1"/>
            <a:r>
              <a:rPr lang="en-US" altLang="zh-TW" dirty="0" err="1" smtClean="0"/>
              <a:t>mvn</a:t>
            </a:r>
            <a:r>
              <a:rPr lang="en-US" altLang="zh-TW" dirty="0" smtClean="0"/>
              <a:t> </a:t>
            </a:r>
            <a:r>
              <a:rPr lang="en-US" altLang="zh-TW" dirty="0" err="1"/>
              <a:t>archetype:generate</a:t>
            </a:r>
            <a:r>
              <a:rPr lang="en-US" altLang="zh-TW" dirty="0"/>
              <a:t> </a:t>
            </a:r>
          </a:p>
          <a:p>
            <a:pPr marL="457200" lvl="1" indent="0">
              <a:buNone/>
            </a:pPr>
            <a:r>
              <a:rPr lang="en-US" altLang="zh-TW" dirty="0"/>
              <a:t>-</a:t>
            </a:r>
            <a:r>
              <a:rPr lang="en-US" altLang="zh-TW" dirty="0" err="1"/>
              <a:t>DgroupId</a:t>
            </a:r>
            <a:r>
              <a:rPr lang="en-US" altLang="zh-TW" dirty="0"/>
              <a:t> = </a:t>
            </a:r>
            <a:r>
              <a:rPr lang="en-US" altLang="zh-TW" dirty="0" err="1"/>
              <a:t>com.companyname.automobile</a:t>
            </a:r>
            <a:r>
              <a:rPr lang="en-US" altLang="zh-TW" dirty="0"/>
              <a:t> </a:t>
            </a:r>
          </a:p>
          <a:p>
            <a:pPr marL="457200" lvl="1" indent="0">
              <a:buNone/>
            </a:pPr>
            <a:r>
              <a:rPr lang="en-US" altLang="zh-TW" dirty="0"/>
              <a:t>-</a:t>
            </a:r>
            <a:r>
              <a:rPr lang="en-US" altLang="zh-TW" dirty="0" err="1"/>
              <a:t>DartifactId</a:t>
            </a:r>
            <a:r>
              <a:rPr lang="en-US" altLang="zh-TW" dirty="0"/>
              <a:t> = trucks</a:t>
            </a:r>
          </a:p>
          <a:p>
            <a:pPr marL="457200" lvl="1" indent="0">
              <a:buNone/>
            </a:pPr>
            <a:r>
              <a:rPr lang="en-US" altLang="zh-TW" dirty="0"/>
              <a:t>-</a:t>
            </a:r>
            <a:r>
              <a:rPr lang="en-US" altLang="zh-TW" dirty="0" err="1"/>
              <a:t>DarchetypeArtifactId</a:t>
            </a:r>
            <a:r>
              <a:rPr lang="en-US" altLang="zh-TW" dirty="0"/>
              <a:t> = maven-archetype-</a:t>
            </a:r>
            <a:r>
              <a:rPr lang="en-US" altLang="zh-TW" dirty="0" err="1"/>
              <a:t>webapp</a:t>
            </a:r>
            <a:r>
              <a:rPr lang="en-US" altLang="zh-TW" dirty="0"/>
              <a:t> </a:t>
            </a:r>
          </a:p>
          <a:p>
            <a:pPr marL="457200" lvl="1" indent="0">
              <a:buNone/>
            </a:pPr>
            <a:r>
              <a:rPr lang="en-US" altLang="zh-TW" dirty="0"/>
              <a:t>-</a:t>
            </a:r>
            <a:r>
              <a:rPr lang="en-US" altLang="zh-TW" dirty="0" err="1"/>
              <a:t>DinteractiveMode</a:t>
            </a:r>
            <a:r>
              <a:rPr lang="en-US" altLang="zh-TW" dirty="0"/>
              <a:t> = </a:t>
            </a:r>
            <a:r>
              <a:rPr lang="en-US" altLang="zh-TW" dirty="0" smtClean="0"/>
              <a:t>false</a:t>
            </a:r>
          </a:p>
          <a:p>
            <a:pPr marL="457200" lvl="1" indent="0">
              <a:buNone/>
            </a:pPr>
            <a:endParaRPr lang="zh-TW" altLang="en-US" dirty="0"/>
          </a:p>
        </p:txBody>
      </p:sp>
      <p:pic>
        <p:nvPicPr>
          <p:cNvPr id="4098" name="Picture 2" descr="Java web application project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9829" y="4121441"/>
            <a:ext cx="5334000" cy="2181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5485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041064326"/>
              </p:ext>
            </p:extLst>
          </p:nvPr>
        </p:nvGraphicFramePr>
        <p:xfrm>
          <a:off x="1295198" y="2270588"/>
          <a:ext cx="6296026" cy="3230880"/>
        </p:xfrm>
        <a:graphic>
          <a:graphicData uri="http://schemas.openxmlformats.org/drawingml/2006/table">
            <a:tbl>
              <a:tblPr/>
              <a:tblGrid>
                <a:gridCol w="1203303">
                  <a:extLst>
                    <a:ext uri="{9D8B030D-6E8A-4147-A177-3AD203B41FA5}">
                      <a16:colId xmlns:a16="http://schemas.microsoft.com/office/drawing/2014/main" val="1743840961"/>
                    </a:ext>
                  </a:extLst>
                </a:gridCol>
                <a:gridCol w="5092723">
                  <a:extLst>
                    <a:ext uri="{9D8B030D-6E8A-4147-A177-3AD203B41FA5}">
                      <a16:colId xmlns:a16="http://schemas.microsoft.com/office/drawing/2014/main" val="3640834831"/>
                    </a:ext>
                  </a:extLst>
                </a:gridCol>
              </a:tblGrid>
              <a:tr h="0">
                <a:tc>
                  <a:txBody>
                    <a:bodyPr/>
                    <a:lstStyle/>
                    <a:p>
                      <a:pPr fontAlgn="t"/>
                      <a:r>
                        <a:rPr lang="en-US">
                          <a:effectLst/>
                        </a:rPr>
                        <a:t>Sr.No.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Folder Structure &amp;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364200603"/>
                  </a:ext>
                </a:extLst>
              </a:tr>
              <a:tr h="0">
                <a:tc>
                  <a:txBody>
                    <a:bodyPr/>
                    <a:lstStyle/>
                    <a:p>
                      <a:pPr fontAlgn="t"/>
                      <a:r>
                        <a:rPr lang="en-US" altLang="zh-TW">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a:solidFill>
                            <a:srgbClr val="000000"/>
                          </a:solidFill>
                          <a:effectLst/>
                        </a:rPr>
                        <a:t>trucks</a:t>
                      </a:r>
                      <a:endParaRPr lang="en-US">
                        <a:solidFill>
                          <a:srgbClr val="000000"/>
                        </a:solidFill>
                        <a:effectLst/>
                      </a:endParaRPr>
                    </a:p>
                    <a:p>
                      <a:pPr algn="just" fontAlgn="t"/>
                      <a:r>
                        <a:rPr lang="en-US">
                          <a:solidFill>
                            <a:srgbClr val="000000"/>
                          </a:solidFill>
                          <a:effectLst/>
                        </a:rPr>
                        <a:t>contains src folder and pom.xml.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08193777"/>
                  </a:ext>
                </a:extLst>
              </a:tr>
              <a:tr h="0">
                <a:tc>
                  <a:txBody>
                    <a:bodyPr/>
                    <a:lstStyle/>
                    <a:p>
                      <a:pPr fontAlgn="t"/>
                      <a:r>
                        <a:rPr lang="en-US" altLang="zh-TW">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a:solidFill>
                            <a:srgbClr val="000000"/>
                          </a:solidFill>
                          <a:effectLst/>
                        </a:rPr>
                        <a:t>src/main/webapp</a:t>
                      </a:r>
                      <a:endParaRPr lang="en-US">
                        <a:solidFill>
                          <a:srgbClr val="000000"/>
                        </a:solidFill>
                        <a:effectLst/>
                      </a:endParaRPr>
                    </a:p>
                    <a:p>
                      <a:pPr algn="just" fontAlgn="t"/>
                      <a:r>
                        <a:rPr lang="en-US">
                          <a:solidFill>
                            <a:srgbClr val="000000"/>
                          </a:solidFill>
                          <a:effectLst/>
                        </a:rPr>
                        <a:t>contains index.jsp and WEB-INF folder.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15381630"/>
                  </a:ext>
                </a:extLst>
              </a:tr>
              <a:tr h="0">
                <a:tc>
                  <a:txBody>
                    <a:bodyPr/>
                    <a:lstStyle/>
                    <a:p>
                      <a:pPr fontAlgn="t"/>
                      <a:r>
                        <a:rPr lang="en-US" altLang="zh-TW">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a:solidFill>
                            <a:srgbClr val="000000"/>
                          </a:solidFill>
                          <a:effectLst/>
                        </a:rPr>
                        <a:t>src/main/webapp/WEB-INF</a:t>
                      </a:r>
                      <a:endParaRPr lang="en-US">
                        <a:solidFill>
                          <a:srgbClr val="000000"/>
                        </a:solidFill>
                        <a:effectLst/>
                      </a:endParaRPr>
                    </a:p>
                    <a:p>
                      <a:pPr algn="just" fontAlgn="t"/>
                      <a:r>
                        <a:rPr lang="en-US">
                          <a:solidFill>
                            <a:srgbClr val="000000"/>
                          </a:solidFill>
                          <a:effectLst/>
                        </a:rPr>
                        <a:t>contains web.xml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11313493"/>
                  </a:ext>
                </a:extLst>
              </a:tr>
              <a:tr h="0">
                <a:tc>
                  <a:txBody>
                    <a:bodyPr/>
                    <a:lstStyle/>
                    <a:p>
                      <a:pPr fontAlgn="t"/>
                      <a:r>
                        <a:rPr lang="en-US" altLang="zh-TW">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err="1">
                          <a:solidFill>
                            <a:srgbClr val="000000"/>
                          </a:solidFill>
                          <a:effectLst/>
                        </a:rPr>
                        <a:t>src</a:t>
                      </a:r>
                      <a:r>
                        <a:rPr lang="en-US" b="1" dirty="0">
                          <a:solidFill>
                            <a:srgbClr val="000000"/>
                          </a:solidFill>
                          <a:effectLst/>
                        </a:rPr>
                        <a:t>/main/resources</a:t>
                      </a:r>
                      <a:endParaRPr lang="en-US" dirty="0">
                        <a:solidFill>
                          <a:srgbClr val="000000"/>
                        </a:solidFill>
                        <a:effectLst/>
                      </a:endParaRPr>
                    </a:p>
                    <a:p>
                      <a:pPr algn="just" fontAlgn="t"/>
                      <a:r>
                        <a:rPr lang="en-US" dirty="0">
                          <a:solidFill>
                            <a:srgbClr val="000000"/>
                          </a:solidFill>
                          <a:effectLst/>
                        </a:rPr>
                        <a:t>it contains images/properties files.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80295246"/>
                  </a:ext>
                </a:extLst>
              </a:tr>
            </a:tbl>
          </a:graphicData>
        </a:graphic>
      </p:graphicFrame>
    </p:spTree>
    <p:extLst>
      <p:ext uri="{BB962C8B-B14F-4D97-AF65-F5344CB8AC3E}">
        <p14:creationId xmlns:p14="http://schemas.microsoft.com/office/powerpoint/2010/main" val="4418487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72494871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a:t>變更中央倉庫到</a:t>
            </a:r>
            <a:r>
              <a:rPr lang="en-US" altLang="zh-TW" dirty="0"/>
              <a:t>Google</a:t>
            </a:r>
            <a:r>
              <a:rPr lang="zh-TW" altLang="en-US" dirty="0"/>
              <a:t>的鏡象倉庫以加速函式庫下載</a:t>
            </a:r>
            <a:r>
              <a:rPr lang="en-US" altLang="zh-TW" dirty="0"/>
              <a:t>(</a:t>
            </a:r>
            <a:r>
              <a:rPr lang="zh-TW" altLang="en-US" dirty="0"/>
              <a:t>修改 </a:t>
            </a:r>
            <a:r>
              <a:rPr lang="en-US" altLang="zh-TW" dirty="0"/>
              <a:t>x:\maven\conf\settings.xml</a:t>
            </a:r>
            <a:r>
              <a:rPr lang="zh-TW" altLang="en-US" dirty="0"/>
              <a:t>的設定 </a:t>
            </a:r>
            <a:r>
              <a:rPr lang="en-US" altLang="zh-TW" dirty="0" smtClean="0"/>
              <a:t>)</a:t>
            </a:r>
          </a:p>
          <a:p>
            <a:endParaRPr lang="zh-TW" altLang="en-US" dirty="0"/>
          </a:p>
        </p:txBody>
      </p:sp>
      <p:sp>
        <p:nvSpPr>
          <p:cNvPr id="6" name="矩形 5"/>
          <p:cNvSpPr/>
          <p:nvPr/>
        </p:nvSpPr>
        <p:spPr>
          <a:xfrm>
            <a:off x="1444336" y="3081911"/>
            <a:ext cx="6483928" cy="2308324"/>
          </a:xfrm>
          <a:prstGeom prst="rect">
            <a:avLst/>
          </a:prstGeom>
        </p:spPr>
        <p:txBody>
          <a:bodyPr wrap="square">
            <a:spAutoFit/>
          </a:bodyPr>
          <a:lstStyle/>
          <a:p>
            <a:r>
              <a:rPr lang="en-US" altLang="zh-TW" dirty="0"/>
              <a:t>&lt;mirrors&gt;</a:t>
            </a:r>
          </a:p>
          <a:p>
            <a:r>
              <a:rPr lang="en-US" altLang="zh-TW" dirty="0"/>
              <a:t>  &lt;mirror&gt;</a:t>
            </a:r>
          </a:p>
          <a:p>
            <a:r>
              <a:rPr lang="en-US" altLang="zh-TW" dirty="0"/>
              <a:t>    &lt;id&gt;google-maven-central&lt;/id&gt;</a:t>
            </a:r>
          </a:p>
          <a:p>
            <a:r>
              <a:rPr lang="en-US" altLang="zh-TW" dirty="0"/>
              <a:t>    &lt;name&gt;Google Maven Central&lt;/name&gt;</a:t>
            </a:r>
          </a:p>
          <a:p>
            <a:r>
              <a:rPr lang="en-US" altLang="zh-TW" dirty="0"/>
              <a:t>    &lt;</a:t>
            </a:r>
            <a:r>
              <a:rPr lang="en-US" altLang="zh-TW" dirty="0" err="1"/>
              <a:t>url</a:t>
            </a:r>
            <a:r>
              <a:rPr lang="en-US" altLang="zh-TW" dirty="0"/>
              <a:t>&gt;https://maven-central.storage.googleapis.com&lt;/url&gt;</a:t>
            </a:r>
          </a:p>
          <a:p>
            <a:r>
              <a:rPr lang="en-US" altLang="zh-TW" dirty="0"/>
              <a:t>    &lt;</a:t>
            </a:r>
            <a:r>
              <a:rPr lang="en-US" altLang="zh-TW" dirty="0" err="1"/>
              <a:t>mirrorOf</a:t>
            </a:r>
            <a:r>
              <a:rPr lang="en-US" altLang="zh-TW" dirty="0"/>
              <a:t>&gt;central&lt;/</a:t>
            </a:r>
            <a:r>
              <a:rPr lang="en-US" altLang="zh-TW" dirty="0" err="1"/>
              <a:t>mirrorOf</a:t>
            </a:r>
            <a:r>
              <a:rPr lang="en-US" altLang="zh-TW" dirty="0"/>
              <a:t>&gt;</a:t>
            </a:r>
          </a:p>
          <a:p>
            <a:r>
              <a:rPr lang="en-US" altLang="zh-TW" dirty="0"/>
              <a:t>  &lt;/mirror&gt;</a:t>
            </a:r>
          </a:p>
          <a:p>
            <a:r>
              <a:rPr lang="en-US" altLang="zh-TW" dirty="0"/>
              <a:t>&lt;/mirrors&gt;</a:t>
            </a:r>
            <a:endParaRPr lang="zh-TW" altLang="en-US" dirty="0"/>
          </a:p>
        </p:txBody>
      </p:sp>
    </p:spTree>
    <p:extLst>
      <p:ext uri="{BB962C8B-B14F-4D97-AF65-F5344CB8AC3E}">
        <p14:creationId xmlns:p14="http://schemas.microsoft.com/office/powerpoint/2010/main" val="30916219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a:t>互動方式建立</a:t>
            </a:r>
            <a:r>
              <a:rPr lang="en-US" altLang="zh-TW" dirty="0"/>
              <a:t>Project</a:t>
            </a:r>
            <a:endParaRPr lang="en-US" altLang="zh-TW" dirty="0" smtClean="0"/>
          </a:p>
          <a:p>
            <a:pPr lvl="1"/>
            <a:r>
              <a:rPr lang="en-US" altLang="zh-TW" dirty="0" err="1" smtClean="0"/>
              <a:t>mvn</a:t>
            </a:r>
            <a:r>
              <a:rPr lang="en-US" altLang="zh-TW" dirty="0" smtClean="0"/>
              <a:t> </a:t>
            </a:r>
            <a:r>
              <a:rPr lang="en-US" altLang="zh-TW" dirty="0" err="1" smtClean="0"/>
              <a:t>archetype:generate</a:t>
            </a:r>
            <a:endParaRPr lang="en-US" altLang="zh-TW" dirty="0" smtClean="0"/>
          </a:p>
          <a:p>
            <a:pPr lvl="1"/>
            <a:endParaRPr lang="en-US" altLang="zh-TW" dirty="0"/>
          </a:p>
          <a:p>
            <a:r>
              <a:rPr lang="zh-TW" altLang="en-US" dirty="0"/>
              <a:t>下指令完成</a:t>
            </a:r>
            <a:endParaRPr lang="en-US" altLang="zh-TW" dirty="0" smtClean="0"/>
          </a:p>
          <a:p>
            <a:pPr lvl="1"/>
            <a:r>
              <a:rPr lang="en-US" altLang="zh-TW" dirty="0" err="1"/>
              <a:t>mvn</a:t>
            </a:r>
            <a:r>
              <a:rPr lang="en-US" altLang="zh-TW" dirty="0"/>
              <a:t> </a:t>
            </a:r>
            <a:r>
              <a:rPr lang="en-US" altLang="zh-TW" dirty="0" err="1"/>
              <a:t>archetype:create</a:t>
            </a:r>
            <a:r>
              <a:rPr lang="en-US" altLang="zh-TW" dirty="0"/>
              <a:t> -</a:t>
            </a:r>
            <a:r>
              <a:rPr lang="en-US" altLang="zh-TW" dirty="0" err="1"/>
              <a:t>DgroupId</a:t>
            </a:r>
            <a:r>
              <a:rPr lang="en-US" altLang="zh-TW" dirty="0"/>
              <a:t>=</a:t>
            </a:r>
            <a:r>
              <a:rPr lang="en-US" altLang="zh-TW" dirty="0" err="1"/>
              <a:t>idv.kentyeh.software</a:t>
            </a:r>
            <a:r>
              <a:rPr lang="en-US" altLang="zh-TW" dirty="0"/>
              <a:t> </a:t>
            </a:r>
            <a:r>
              <a:rPr lang="en-US" altLang="zh-TW" dirty="0" smtClean="0"/>
              <a:t>\</a:t>
            </a:r>
          </a:p>
          <a:p>
            <a:pPr marL="457200" lvl="1" indent="0">
              <a:buNone/>
            </a:pPr>
            <a:r>
              <a:rPr lang="en-US" altLang="zh-TW" dirty="0" smtClean="0"/>
              <a:t>-</a:t>
            </a:r>
            <a:r>
              <a:rPr lang="en-US" altLang="zh-TW" dirty="0" err="1"/>
              <a:t>DartifactId</a:t>
            </a:r>
            <a:r>
              <a:rPr lang="en-US" altLang="zh-TW" dirty="0"/>
              <a:t>=</a:t>
            </a:r>
            <a:r>
              <a:rPr lang="en-US" altLang="zh-TW" dirty="0" err="1"/>
              <a:t>firstmaven</a:t>
            </a:r>
            <a:r>
              <a:rPr lang="en-US" altLang="zh-TW" dirty="0"/>
              <a:t> \</a:t>
            </a:r>
          </a:p>
          <a:p>
            <a:pPr marL="457200" lvl="1" indent="0">
              <a:buNone/>
            </a:pPr>
            <a:r>
              <a:rPr lang="en-US" altLang="zh-TW" dirty="0" smtClean="0"/>
              <a:t>-</a:t>
            </a:r>
            <a:r>
              <a:rPr lang="en-US" altLang="zh-TW" dirty="0" err="1"/>
              <a:t>DpackageName</a:t>
            </a:r>
            <a:r>
              <a:rPr lang="en-US" altLang="zh-TW" dirty="0"/>
              <a:t>=</a:t>
            </a:r>
            <a:r>
              <a:rPr lang="en-US" altLang="zh-TW" dirty="0" err="1"/>
              <a:t>idv.kentyeh.software</a:t>
            </a:r>
            <a:r>
              <a:rPr lang="en-US" altLang="zh-TW" dirty="0"/>
              <a:t> </a:t>
            </a:r>
            <a:r>
              <a:rPr lang="en-US" altLang="zh-TW" dirty="0" smtClean="0"/>
              <a:t>\</a:t>
            </a:r>
          </a:p>
          <a:p>
            <a:pPr marL="457200" lvl="1" indent="0">
              <a:buNone/>
            </a:pPr>
            <a:r>
              <a:rPr lang="en-US" altLang="zh-TW" dirty="0" smtClean="0"/>
              <a:t>-</a:t>
            </a:r>
            <a:r>
              <a:rPr lang="en-US" altLang="zh-TW" dirty="0" err="1"/>
              <a:t>DarchetypeArtifactId:maven-archetype-quickstart</a:t>
            </a:r>
            <a:r>
              <a:rPr lang="en-US" altLang="zh-TW" dirty="0"/>
              <a:t> \</a:t>
            </a:r>
          </a:p>
          <a:p>
            <a:pPr marL="457200" lvl="1" indent="0">
              <a:buNone/>
            </a:pPr>
            <a:r>
              <a:rPr lang="en-US" altLang="zh-TW" dirty="0" smtClean="0"/>
              <a:t>-</a:t>
            </a:r>
            <a:r>
              <a:rPr lang="en-US" altLang="zh-TW" dirty="0" err="1"/>
              <a:t>Dversion</a:t>
            </a:r>
            <a:r>
              <a:rPr lang="en-US" altLang="zh-TW" dirty="0"/>
              <a:t>=1.0-SNAPSHOT</a:t>
            </a:r>
            <a:endParaRPr lang="zh-TW" altLang="en-US" dirty="0"/>
          </a:p>
        </p:txBody>
      </p:sp>
    </p:spTree>
    <p:extLst>
      <p:ext uri="{BB962C8B-B14F-4D97-AF65-F5344CB8AC3E}">
        <p14:creationId xmlns:p14="http://schemas.microsoft.com/office/powerpoint/2010/main" val="37134848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POM</a:t>
            </a:r>
            <a:endParaRPr lang="zh-TW" altLang="en-US" dirty="0"/>
          </a:p>
        </p:txBody>
      </p:sp>
      <p:sp>
        <p:nvSpPr>
          <p:cNvPr id="6" name="矩形 5"/>
          <p:cNvSpPr/>
          <p:nvPr/>
        </p:nvSpPr>
        <p:spPr>
          <a:xfrm>
            <a:off x="945572" y="1512867"/>
            <a:ext cx="4572000" cy="1200329"/>
          </a:xfrm>
          <a:prstGeom prst="rect">
            <a:avLst/>
          </a:prstGeom>
        </p:spPr>
        <p:txBody>
          <a:bodyPr>
            <a:spAutoFit/>
          </a:bodyPr>
          <a:lstStyle/>
          <a:p>
            <a:r>
              <a:rPr lang="zh-TW" altLang="en-US" dirty="0" smtClean="0"/>
              <a:t>   </a:t>
            </a:r>
            <a:r>
              <a:rPr lang="en-US" altLang="zh-TW" dirty="0"/>
              <a:t>&lt;!--</a:t>
            </a:r>
            <a:r>
              <a:rPr lang="zh-TW" altLang="en-US" dirty="0"/>
              <a:t>本</a:t>
            </a:r>
            <a:r>
              <a:rPr lang="en-US" altLang="zh-TW" dirty="0"/>
              <a:t>Project</a:t>
            </a:r>
            <a:r>
              <a:rPr lang="zh-TW" altLang="en-US" dirty="0"/>
              <a:t>識別</a:t>
            </a:r>
            <a:r>
              <a:rPr lang="en-US" altLang="zh-TW" dirty="0"/>
              <a:t>--&gt;</a:t>
            </a:r>
          </a:p>
          <a:p>
            <a:r>
              <a:rPr lang="en-US" altLang="zh-TW" dirty="0"/>
              <a:t>    &lt;</a:t>
            </a:r>
            <a:r>
              <a:rPr lang="en-US" altLang="zh-TW" dirty="0" err="1"/>
              <a:t>groupId</a:t>
            </a:r>
            <a:r>
              <a:rPr lang="en-US" altLang="zh-TW" dirty="0"/>
              <a:t>&gt;</a:t>
            </a:r>
            <a:r>
              <a:rPr lang="en-US" altLang="zh-TW" dirty="0" err="1"/>
              <a:t>idv.kentyeh.software</a:t>
            </a:r>
            <a:r>
              <a:rPr lang="en-US" altLang="zh-TW" dirty="0"/>
              <a:t>&lt;/</a:t>
            </a:r>
            <a:r>
              <a:rPr lang="en-US" altLang="zh-TW" dirty="0" err="1"/>
              <a:t>groupId</a:t>
            </a:r>
            <a:r>
              <a:rPr lang="en-US" altLang="zh-TW" dirty="0"/>
              <a:t>&gt;</a:t>
            </a:r>
          </a:p>
          <a:p>
            <a:r>
              <a:rPr lang="en-US" altLang="zh-TW" dirty="0"/>
              <a:t>    &lt;</a:t>
            </a:r>
            <a:r>
              <a:rPr lang="en-US" altLang="zh-TW" dirty="0" err="1"/>
              <a:t>artifactId</a:t>
            </a:r>
            <a:r>
              <a:rPr lang="en-US" altLang="zh-TW" dirty="0"/>
              <a:t>&gt;</a:t>
            </a:r>
            <a:r>
              <a:rPr lang="en-US" altLang="zh-TW" dirty="0" err="1"/>
              <a:t>firstmaven</a:t>
            </a:r>
            <a:r>
              <a:rPr lang="en-US" altLang="zh-TW" dirty="0"/>
              <a:t>&lt;/</a:t>
            </a:r>
            <a:r>
              <a:rPr lang="en-US" altLang="zh-TW" dirty="0" err="1"/>
              <a:t>artifactId</a:t>
            </a:r>
            <a:r>
              <a:rPr lang="en-US" altLang="zh-TW" dirty="0"/>
              <a:t>&gt;</a:t>
            </a:r>
          </a:p>
          <a:p>
            <a:r>
              <a:rPr lang="en-US" altLang="zh-TW" dirty="0"/>
              <a:t>    &lt;version&gt;1.0-SNAPSHOT&lt;/version&gt;</a:t>
            </a:r>
            <a:endParaRPr lang="zh-TW" altLang="en-US" dirty="0"/>
          </a:p>
        </p:txBody>
      </p:sp>
      <p:sp>
        <p:nvSpPr>
          <p:cNvPr id="8" name="矩形 7"/>
          <p:cNvSpPr/>
          <p:nvPr/>
        </p:nvSpPr>
        <p:spPr>
          <a:xfrm>
            <a:off x="1091045" y="2925687"/>
            <a:ext cx="5205846" cy="923330"/>
          </a:xfrm>
          <a:prstGeom prst="rect">
            <a:avLst/>
          </a:prstGeom>
        </p:spPr>
        <p:txBody>
          <a:bodyPr wrap="square">
            <a:spAutoFit/>
          </a:bodyPr>
          <a:lstStyle/>
          <a:p>
            <a:r>
              <a:rPr lang="en-US" altLang="zh-TW" dirty="0" smtClean="0"/>
              <a:t> &lt;packaging&gt;jar&lt;/packaging&gt;  </a:t>
            </a:r>
          </a:p>
          <a:p>
            <a:r>
              <a:rPr lang="en-US" altLang="zh-TW" dirty="0" smtClean="0"/>
              <a:t>&lt;!--</a:t>
            </a:r>
            <a:r>
              <a:rPr lang="zh-TW" altLang="en-US" dirty="0" smtClean="0"/>
              <a:t>表示打包</a:t>
            </a:r>
            <a:r>
              <a:rPr lang="en-US" altLang="zh-TW" dirty="0" smtClean="0"/>
              <a:t>Project</a:t>
            </a:r>
            <a:r>
              <a:rPr lang="zh-TW" altLang="en-US" dirty="0" smtClean="0"/>
              <a:t>的型態</a:t>
            </a:r>
            <a:r>
              <a:rPr lang="en-US" altLang="zh-TW" dirty="0" smtClean="0"/>
              <a:t>,</a:t>
            </a:r>
            <a:r>
              <a:rPr lang="zh-TW" altLang="en-US" dirty="0" smtClean="0"/>
              <a:t>可能為</a:t>
            </a:r>
            <a:r>
              <a:rPr lang="en-US" altLang="zh-TW" dirty="0" smtClean="0"/>
              <a:t>Jar</a:t>
            </a:r>
            <a:r>
              <a:rPr lang="zh-TW" altLang="en-US" dirty="0" smtClean="0"/>
              <a:t>、</a:t>
            </a:r>
            <a:r>
              <a:rPr lang="en-US" altLang="zh-TW" dirty="0" smtClean="0"/>
              <a:t>war</a:t>
            </a:r>
            <a:r>
              <a:rPr lang="zh-TW" altLang="en-US" dirty="0" smtClean="0"/>
              <a:t>、</a:t>
            </a:r>
            <a:r>
              <a:rPr lang="en-US" altLang="zh-TW" dirty="0" smtClean="0"/>
              <a:t>ear</a:t>
            </a:r>
            <a:r>
              <a:rPr lang="zh-TW" altLang="en-US" dirty="0" smtClean="0"/>
              <a:t>或</a:t>
            </a:r>
            <a:r>
              <a:rPr lang="en-US" altLang="zh-TW" dirty="0" err="1" smtClean="0"/>
              <a:t>pom</a:t>
            </a:r>
            <a:r>
              <a:rPr lang="zh-TW" altLang="en-US" dirty="0" smtClean="0"/>
              <a:t>，若是使用了</a:t>
            </a:r>
            <a:r>
              <a:rPr lang="en-US" altLang="zh-TW" dirty="0" smtClean="0"/>
              <a:t>android </a:t>
            </a:r>
            <a:r>
              <a:rPr lang="zh-TW" altLang="en-US" dirty="0" smtClean="0"/>
              <a:t>則為</a:t>
            </a:r>
            <a:r>
              <a:rPr lang="en-US" altLang="zh-TW" dirty="0" err="1" smtClean="0"/>
              <a:t>apk</a:t>
            </a:r>
            <a:r>
              <a:rPr lang="en-US" altLang="zh-TW" dirty="0" smtClean="0"/>
              <a:t>--&gt;</a:t>
            </a:r>
            <a:endParaRPr lang="zh-TW" altLang="en-US" dirty="0"/>
          </a:p>
        </p:txBody>
      </p:sp>
      <p:sp>
        <p:nvSpPr>
          <p:cNvPr id="9" name="矩形 8"/>
          <p:cNvSpPr/>
          <p:nvPr/>
        </p:nvSpPr>
        <p:spPr>
          <a:xfrm>
            <a:off x="945572" y="4134471"/>
            <a:ext cx="6525492" cy="923330"/>
          </a:xfrm>
          <a:prstGeom prst="rect">
            <a:avLst/>
          </a:prstGeom>
        </p:spPr>
        <p:txBody>
          <a:bodyPr wrap="square">
            <a:spAutoFit/>
          </a:bodyPr>
          <a:lstStyle/>
          <a:p>
            <a:r>
              <a:rPr lang="zh-TW" altLang="en-US" dirty="0"/>
              <a:t> </a:t>
            </a:r>
            <a:r>
              <a:rPr lang="en-US" altLang="zh-TW" dirty="0"/>
              <a:t>&lt;!--</a:t>
            </a:r>
            <a:r>
              <a:rPr lang="zh-TW" altLang="en-US" dirty="0"/>
              <a:t>以下是給工具看的</a:t>
            </a:r>
            <a:r>
              <a:rPr lang="en-US" altLang="zh-TW" dirty="0"/>
              <a:t>,</a:t>
            </a:r>
            <a:r>
              <a:rPr lang="zh-TW" altLang="en-US" dirty="0"/>
              <a:t>主要是本</a:t>
            </a:r>
            <a:r>
              <a:rPr lang="en-US" altLang="zh-TW" dirty="0"/>
              <a:t>Project</a:t>
            </a:r>
            <a:r>
              <a:rPr lang="zh-TW" altLang="en-US" dirty="0"/>
              <a:t>的資訊</a:t>
            </a:r>
            <a:r>
              <a:rPr lang="en-US" altLang="zh-TW" dirty="0"/>
              <a:t>--&gt;</a:t>
            </a:r>
          </a:p>
          <a:p>
            <a:r>
              <a:rPr lang="en-US" altLang="zh-TW" dirty="0"/>
              <a:t>    &lt;name&gt;</a:t>
            </a:r>
            <a:r>
              <a:rPr lang="zh-TW" altLang="en-US" dirty="0"/>
              <a:t>第一個</a:t>
            </a:r>
            <a:r>
              <a:rPr lang="en-US" altLang="zh-TW" dirty="0" err="1"/>
              <a:t>MavenProject</a:t>
            </a:r>
            <a:r>
              <a:rPr lang="en-US" altLang="zh-TW" dirty="0"/>
              <a:t>&lt;/name&gt;</a:t>
            </a:r>
          </a:p>
          <a:p>
            <a:r>
              <a:rPr lang="en-US" altLang="zh-TW" dirty="0"/>
              <a:t>    &lt;</a:t>
            </a:r>
            <a:r>
              <a:rPr lang="en-US" altLang="zh-TW" dirty="0" err="1"/>
              <a:t>url</a:t>
            </a:r>
            <a:r>
              <a:rPr lang="en-US" altLang="zh-TW" dirty="0"/>
              <a:t>&gt;http://sites.google.com/site/gwtmemo&lt;/url&gt;</a:t>
            </a:r>
            <a:endParaRPr lang="zh-TW" altLang="en-US" dirty="0"/>
          </a:p>
        </p:txBody>
      </p:sp>
      <p:sp>
        <p:nvSpPr>
          <p:cNvPr id="10" name="矩形 9"/>
          <p:cNvSpPr/>
          <p:nvPr/>
        </p:nvSpPr>
        <p:spPr>
          <a:xfrm>
            <a:off x="852055" y="5343255"/>
            <a:ext cx="7439890" cy="1200329"/>
          </a:xfrm>
          <a:prstGeom prst="rect">
            <a:avLst/>
          </a:prstGeom>
        </p:spPr>
        <p:txBody>
          <a:bodyPr wrap="square">
            <a:spAutoFit/>
          </a:bodyPr>
          <a:lstStyle/>
          <a:p>
            <a:r>
              <a:rPr lang="zh-TW" altLang="en-US" dirty="0"/>
              <a:t> </a:t>
            </a:r>
            <a:r>
              <a:rPr lang="en-US" altLang="zh-TW" dirty="0"/>
              <a:t>&lt;!--</a:t>
            </a:r>
            <a:r>
              <a:rPr lang="zh-TW" altLang="en-US" dirty="0"/>
              <a:t>設定一些變數</a:t>
            </a:r>
            <a:r>
              <a:rPr lang="en-US" altLang="zh-TW" dirty="0"/>
              <a:t>--&gt;</a:t>
            </a:r>
          </a:p>
          <a:p>
            <a:r>
              <a:rPr lang="en-US" altLang="zh-TW" dirty="0"/>
              <a:t>    &lt;properties&gt;</a:t>
            </a:r>
          </a:p>
          <a:p>
            <a:r>
              <a:rPr lang="en-US" altLang="zh-TW" dirty="0"/>
              <a:t>        &lt;</a:t>
            </a:r>
            <a:r>
              <a:rPr lang="en-US" altLang="zh-TW" dirty="0" err="1"/>
              <a:t>project.build.sourceEncoding</a:t>
            </a:r>
            <a:r>
              <a:rPr lang="en-US" altLang="zh-TW" dirty="0"/>
              <a:t>&gt;UTF-8&lt;/</a:t>
            </a:r>
            <a:r>
              <a:rPr lang="en-US" altLang="zh-TW" dirty="0" err="1"/>
              <a:t>project.build.sourceEncoding</a:t>
            </a:r>
            <a:r>
              <a:rPr lang="en-US" altLang="zh-TW" dirty="0"/>
              <a:t>&gt;</a:t>
            </a:r>
          </a:p>
          <a:p>
            <a:r>
              <a:rPr lang="en-US" altLang="zh-TW" dirty="0"/>
              <a:t>    &lt;/properties&gt;</a:t>
            </a:r>
            <a:endParaRPr lang="zh-TW" altLang="en-US" dirty="0"/>
          </a:p>
        </p:txBody>
      </p:sp>
    </p:spTree>
    <p:extLst>
      <p:ext uri="{BB962C8B-B14F-4D97-AF65-F5344CB8AC3E}">
        <p14:creationId xmlns:p14="http://schemas.microsoft.com/office/powerpoint/2010/main" val="2601788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5A1EEA-29FE-4865-A5E1-F3A4C05BE777}"/>
              </a:ext>
            </a:extLst>
          </p:cNvPr>
          <p:cNvSpPr>
            <a:spLocks noGrp="1"/>
          </p:cNvSpPr>
          <p:nvPr>
            <p:ph type="title"/>
          </p:nvPr>
        </p:nvSpPr>
        <p:spPr/>
        <p:txBody>
          <a:bodyPr/>
          <a:lstStyle/>
          <a:p>
            <a:r>
              <a:rPr lang="en-US" altLang="zh-TW" dirty="0"/>
              <a:t>Super POM</a:t>
            </a:r>
            <a:endParaRPr lang="zh-TW" altLang="en-US" dirty="0"/>
          </a:p>
        </p:txBody>
      </p:sp>
      <p:sp>
        <p:nvSpPr>
          <p:cNvPr id="3" name="內容版面配置區 2">
            <a:extLst>
              <a:ext uri="{FF2B5EF4-FFF2-40B4-BE49-F238E27FC236}">
                <a16:creationId xmlns:a16="http://schemas.microsoft.com/office/drawing/2014/main" id="{F2E60881-E6FC-437B-A35A-AE0042C4483E}"/>
              </a:ext>
            </a:extLst>
          </p:cNvPr>
          <p:cNvSpPr>
            <a:spLocks noGrp="1"/>
          </p:cNvSpPr>
          <p:nvPr>
            <p:ph idx="1"/>
          </p:nvPr>
        </p:nvSpPr>
        <p:spPr/>
        <p:txBody>
          <a:bodyPr>
            <a:normAutofit/>
          </a:bodyPr>
          <a:lstStyle/>
          <a:p>
            <a:r>
              <a:rPr lang="en-US" altLang="zh-TW" dirty="0"/>
              <a:t>Super POM </a:t>
            </a:r>
          </a:p>
          <a:p>
            <a:pPr lvl="1"/>
            <a:r>
              <a:rPr lang="en-US" altLang="zh-TW" dirty="0"/>
              <a:t>All POMs inherit from a parent or default (despite explicitly defined or not). </a:t>
            </a:r>
          </a:p>
          <a:p>
            <a:pPr lvl="1"/>
            <a:r>
              <a:rPr lang="en-US" altLang="zh-TW" dirty="0"/>
              <a:t>This base POM is known as the </a:t>
            </a:r>
            <a:r>
              <a:rPr lang="en-US" altLang="zh-TW" b="1" dirty="0"/>
              <a:t>Super POM</a:t>
            </a:r>
            <a:r>
              <a:rPr lang="en-US" altLang="zh-TW" dirty="0"/>
              <a:t>, and contains values inherited by default.</a:t>
            </a:r>
          </a:p>
          <a:p>
            <a:r>
              <a:rPr lang="en-US" altLang="zh-TW" dirty="0"/>
              <a:t>effective POM  </a:t>
            </a:r>
          </a:p>
          <a:p>
            <a:pPr lvl="1"/>
            <a:r>
              <a:rPr lang="en-US" altLang="zh-TW" dirty="0"/>
              <a:t>Maven use the effective POM (configuration from super pom plus project configuration) to execute relevant goal. </a:t>
            </a:r>
          </a:p>
          <a:p>
            <a:pPr lvl="1"/>
            <a:endParaRPr lang="zh-TW" altLang="en-US" dirty="0"/>
          </a:p>
        </p:txBody>
      </p:sp>
    </p:spTree>
    <p:extLst>
      <p:ext uri="{BB962C8B-B14F-4D97-AF65-F5344CB8AC3E}">
        <p14:creationId xmlns:p14="http://schemas.microsoft.com/office/powerpoint/2010/main" val="14966784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矩形 2"/>
          <p:cNvSpPr/>
          <p:nvPr/>
        </p:nvSpPr>
        <p:spPr>
          <a:xfrm>
            <a:off x="966355" y="1855784"/>
            <a:ext cx="4572000" cy="2585323"/>
          </a:xfrm>
          <a:prstGeom prst="rect">
            <a:avLst/>
          </a:prstGeom>
        </p:spPr>
        <p:txBody>
          <a:bodyPr>
            <a:spAutoFit/>
          </a:bodyPr>
          <a:lstStyle/>
          <a:p>
            <a:r>
              <a:rPr lang="zh-TW" altLang="en-US" dirty="0"/>
              <a:t> </a:t>
            </a:r>
            <a:r>
              <a:rPr lang="en-US" altLang="zh-TW" dirty="0"/>
              <a:t>&lt;!--</a:t>
            </a:r>
            <a:r>
              <a:rPr lang="zh-TW" altLang="en-US" dirty="0"/>
              <a:t>設定引用函式庫</a:t>
            </a:r>
            <a:r>
              <a:rPr lang="en-US" altLang="zh-TW" dirty="0"/>
              <a:t>--&gt;</a:t>
            </a:r>
          </a:p>
          <a:p>
            <a:r>
              <a:rPr lang="en-US" altLang="zh-TW" dirty="0"/>
              <a:t>    &lt;dependencies&gt;</a:t>
            </a:r>
          </a:p>
          <a:p>
            <a:r>
              <a:rPr lang="en-US" altLang="zh-TW" dirty="0"/>
              <a:t>        &lt;dependency&gt;</a:t>
            </a:r>
          </a:p>
          <a:p>
            <a:r>
              <a:rPr lang="en-US" altLang="zh-TW" dirty="0"/>
              <a:t>            &lt;</a:t>
            </a:r>
            <a:r>
              <a:rPr lang="en-US" altLang="zh-TW" dirty="0" err="1"/>
              <a:t>groupId</a:t>
            </a:r>
            <a:r>
              <a:rPr lang="en-US" altLang="zh-TW" dirty="0"/>
              <a:t>&gt;</a:t>
            </a:r>
            <a:r>
              <a:rPr lang="en-US" altLang="zh-TW" dirty="0" err="1"/>
              <a:t>junit</a:t>
            </a:r>
            <a:r>
              <a:rPr lang="en-US" altLang="zh-TW" dirty="0"/>
              <a:t>&lt;/</a:t>
            </a:r>
            <a:r>
              <a:rPr lang="en-US" altLang="zh-TW" dirty="0" err="1"/>
              <a:t>groupId</a:t>
            </a:r>
            <a:r>
              <a:rPr lang="en-US" altLang="zh-TW" dirty="0"/>
              <a:t>&gt;</a:t>
            </a:r>
          </a:p>
          <a:p>
            <a:r>
              <a:rPr lang="en-US" altLang="zh-TW" dirty="0"/>
              <a:t>            &lt;</a:t>
            </a:r>
            <a:r>
              <a:rPr lang="en-US" altLang="zh-TW" dirty="0" err="1"/>
              <a:t>artifactId</a:t>
            </a:r>
            <a:r>
              <a:rPr lang="en-US" altLang="zh-TW" dirty="0"/>
              <a:t>&gt;</a:t>
            </a:r>
            <a:r>
              <a:rPr lang="en-US" altLang="zh-TW" dirty="0" err="1"/>
              <a:t>junit</a:t>
            </a:r>
            <a:r>
              <a:rPr lang="en-US" altLang="zh-TW" dirty="0"/>
              <a:t>&lt;/</a:t>
            </a:r>
            <a:r>
              <a:rPr lang="en-US" altLang="zh-TW" dirty="0" err="1"/>
              <a:t>artifactId</a:t>
            </a:r>
            <a:r>
              <a:rPr lang="en-US" altLang="zh-TW" dirty="0"/>
              <a:t>&gt;</a:t>
            </a:r>
          </a:p>
          <a:p>
            <a:r>
              <a:rPr lang="en-US" altLang="zh-TW" dirty="0"/>
              <a:t>            &lt;version&gt;4.12&lt;/version&gt;</a:t>
            </a:r>
          </a:p>
          <a:p>
            <a:r>
              <a:rPr lang="en-US" altLang="zh-TW" dirty="0"/>
              <a:t>            &lt;scope&gt;test&lt;/scope&gt;</a:t>
            </a:r>
          </a:p>
          <a:p>
            <a:r>
              <a:rPr lang="en-US" altLang="zh-TW" dirty="0"/>
              <a:t>        &lt;/dependency&gt;</a:t>
            </a:r>
          </a:p>
          <a:p>
            <a:r>
              <a:rPr lang="en-US" altLang="zh-TW" dirty="0"/>
              <a:t>    &lt;/dependencies&gt;</a:t>
            </a:r>
            <a:endParaRPr lang="zh-TW" altLang="en-US" dirty="0"/>
          </a:p>
        </p:txBody>
      </p:sp>
    </p:spTree>
    <p:extLst>
      <p:ext uri="{BB962C8B-B14F-4D97-AF65-F5344CB8AC3E}">
        <p14:creationId xmlns:p14="http://schemas.microsoft.com/office/powerpoint/2010/main" val="32534808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Dependency scope</a:t>
            </a:r>
            <a:endParaRPr lang="zh-TW" altLang="en-US" dirty="0"/>
          </a:p>
        </p:txBody>
      </p:sp>
      <p:graphicFrame>
        <p:nvGraphicFramePr>
          <p:cNvPr id="3" name="表格 2"/>
          <p:cNvGraphicFramePr>
            <a:graphicFrameLocks noGrp="1"/>
          </p:cNvGraphicFramePr>
          <p:nvPr>
            <p:extLst>
              <p:ext uri="{D42A27DB-BD31-4B8C-83A1-F6EECF244321}">
                <p14:modId xmlns:p14="http://schemas.microsoft.com/office/powerpoint/2010/main" val="1000266910"/>
              </p:ext>
            </p:extLst>
          </p:nvPr>
        </p:nvGraphicFramePr>
        <p:xfrm>
          <a:off x="1166990" y="1975057"/>
          <a:ext cx="6810020" cy="4360074"/>
        </p:xfrm>
        <a:graphic>
          <a:graphicData uri="http://schemas.openxmlformats.org/drawingml/2006/table">
            <a:tbl>
              <a:tblPr/>
              <a:tblGrid>
                <a:gridCol w="1430737">
                  <a:extLst>
                    <a:ext uri="{9D8B030D-6E8A-4147-A177-3AD203B41FA5}">
                      <a16:colId xmlns:a16="http://schemas.microsoft.com/office/drawing/2014/main" val="613633126"/>
                    </a:ext>
                  </a:extLst>
                </a:gridCol>
                <a:gridCol w="5379283">
                  <a:extLst>
                    <a:ext uri="{9D8B030D-6E8A-4147-A177-3AD203B41FA5}">
                      <a16:colId xmlns:a16="http://schemas.microsoft.com/office/drawing/2014/main" val="1295540900"/>
                    </a:ext>
                  </a:extLst>
                </a:gridCol>
              </a:tblGrid>
              <a:tr h="870268">
                <a:tc>
                  <a:txBody>
                    <a:bodyPr/>
                    <a:lstStyle/>
                    <a:p>
                      <a:r>
                        <a:rPr lang="en-US" sz="1700" b="1">
                          <a:effectLst/>
                        </a:rPr>
                        <a:t>compile</a:t>
                      </a:r>
                    </a:p>
                  </a:txBody>
                  <a:tcPr marL="114974" marR="114974" marT="53065" marB="5306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TW" altLang="en-US" sz="1700" b="1" dirty="0" smtClean="0">
                          <a:effectLst/>
                        </a:rPr>
                        <a:t>預設值</a:t>
                      </a:r>
                      <a:r>
                        <a:rPr lang="zh-TW" altLang="en-US" sz="1700" b="1" dirty="0">
                          <a:effectLst/>
                        </a:rPr>
                        <a:t>，表示</a:t>
                      </a:r>
                      <a:r>
                        <a:rPr lang="en-US" altLang="zh-TW" sz="1700" b="1" dirty="0">
                          <a:effectLst/>
                        </a:rPr>
                        <a:t>Project</a:t>
                      </a:r>
                      <a:r>
                        <a:rPr lang="zh-TW" altLang="en-US" sz="1700" b="1" dirty="0">
                          <a:effectLst/>
                        </a:rPr>
                        <a:t>程式須要這個</a:t>
                      </a:r>
                      <a:r>
                        <a:rPr lang="en-US" altLang="zh-TW" sz="1700" b="1" dirty="0">
                          <a:effectLst/>
                        </a:rPr>
                        <a:t>Library</a:t>
                      </a:r>
                      <a:r>
                        <a:rPr lang="zh-TW" altLang="en-US" sz="1700" b="1" dirty="0">
                          <a:effectLst/>
                        </a:rPr>
                        <a:t>才能運作，所以會一併被打包</a:t>
                      </a:r>
                    </a:p>
                  </a:txBody>
                  <a:tcPr marL="114974" marR="114974" marT="53065" marB="5306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68432023"/>
                  </a:ext>
                </a:extLst>
              </a:tr>
              <a:tr h="1124980">
                <a:tc>
                  <a:txBody>
                    <a:bodyPr/>
                    <a:lstStyle/>
                    <a:p>
                      <a:r>
                        <a:rPr lang="en-US" sz="1700">
                          <a:effectLst/>
                        </a:rPr>
                        <a:t>provided</a:t>
                      </a:r>
                    </a:p>
                  </a:txBody>
                  <a:tcPr marL="114974" marR="114974" marT="53065" marB="5306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TW" altLang="en-US" sz="1700" dirty="0" smtClean="0">
                          <a:effectLst/>
                        </a:rPr>
                        <a:t>由系統提供</a:t>
                      </a:r>
                      <a:r>
                        <a:rPr lang="zh-TW" altLang="en-US" sz="1700" dirty="0">
                          <a:effectLst/>
                        </a:rPr>
                        <a:t>，打包</a:t>
                      </a:r>
                      <a:r>
                        <a:rPr lang="en-US" sz="1700" dirty="0">
                          <a:effectLst/>
                        </a:rPr>
                        <a:t>Project</a:t>
                      </a:r>
                      <a:r>
                        <a:rPr lang="zh-TW" altLang="en-US" sz="1700" dirty="0">
                          <a:effectLst/>
                        </a:rPr>
                        <a:t>不要含進去，例如</a:t>
                      </a:r>
                      <a:r>
                        <a:rPr lang="en-US" sz="1700" dirty="0">
                          <a:effectLst/>
                        </a:rPr>
                        <a:t>J2ee</a:t>
                      </a:r>
                      <a:r>
                        <a:rPr lang="zh-TW" altLang="en-US" sz="1700" dirty="0">
                          <a:effectLst/>
                        </a:rPr>
                        <a:t>的</a:t>
                      </a:r>
                      <a:r>
                        <a:rPr lang="en-US" sz="1700" dirty="0">
                          <a:effectLst/>
                        </a:rPr>
                        <a:t>Library，</a:t>
                      </a:r>
                      <a:r>
                        <a:rPr lang="zh-TW" altLang="en-US" sz="1700" dirty="0">
                          <a:effectLst/>
                        </a:rPr>
                        <a:t>像是</a:t>
                      </a:r>
                      <a:r>
                        <a:rPr lang="en-US" sz="1700" dirty="0">
                          <a:effectLst/>
                        </a:rPr>
                        <a:t>servlet-</a:t>
                      </a:r>
                      <a:r>
                        <a:rPr lang="en-US" sz="1700" dirty="0" err="1">
                          <a:effectLst/>
                        </a:rPr>
                        <a:t>api</a:t>
                      </a:r>
                      <a:r>
                        <a:rPr lang="en-US" sz="1700" dirty="0">
                          <a:effectLst/>
                        </a:rPr>
                        <a:t>，</a:t>
                      </a:r>
                      <a:r>
                        <a:rPr lang="zh-TW" altLang="en-US" sz="1700" dirty="0">
                          <a:effectLst/>
                        </a:rPr>
                        <a:t>就是由</a:t>
                      </a:r>
                      <a:r>
                        <a:rPr lang="en-US" sz="1700" dirty="0">
                          <a:effectLst/>
                        </a:rPr>
                        <a:t>App Server</a:t>
                      </a:r>
                      <a:r>
                        <a:rPr lang="zh-TW" altLang="en-US" sz="1700" dirty="0">
                          <a:effectLst/>
                        </a:rPr>
                        <a:t>提供</a:t>
                      </a:r>
                    </a:p>
                  </a:txBody>
                  <a:tcPr marL="114974" marR="114974" marT="53065" marB="5306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42418130"/>
                  </a:ext>
                </a:extLst>
              </a:tr>
              <a:tr h="870268">
                <a:tc>
                  <a:txBody>
                    <a:bodyPr/>
                    <a:lstStyle/>
                    <a:p>
                      <a:r>
                        <a:rPr lang="en-US" sz="1700">
                          <a:effectLst/>
                        </a:rPr>
                        <a:t>runtime</a:t>
                      </a:r>
                    </a:p>
                  </a:txBody>
                  <a:tcPr marL="114974" marR="114974" marT="53065" marB="5306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zh-TW" altLang="en-US" sz="1700" dirty="0">
                          <a:effectLst/>
                        </a:rPr>
                        <a:t>表示編譯時用不到，只有執行時會用到，所以發佈程式時須要一併打包，如</a:t>
                      </a:r>
                      <a:r>
                        <a:rPr lang="en-US" altLang="zh-TW" sz="1700" dirty="0">
                          <a:effectLst/>
                        </a:rPr>
                        <a:t>GWT </a:t>
                      </a:r>
                      <a:r>
                        <a:rPr lang="zh-TW" altLang="en-US" sz="1700" dirty="0">
                          <a:effectLst/>
                        </a:rPr>
                        <a:t>的 </a:t>
                      </a:r>
                      <a:r>
                        <a:rPr lang="en-US" altLang="zh-TW" sz="1700" dirty="0">
                          <a:effectLst/>
                        </a:rPr>
                        <a:t>gwt-servlet.jar</a:t>
                      </a:r>
                    </a:p>
                  </a:txBody>
                  <a:tcPr marL="114974" marR="114974" marT="53065" marB="5306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841155513"/>
                  </a:ext>
                </a:extLst>
              </a:tr>
              <a:tr h="870268">
                <a:tc>
                  <a:txBody>
                    <a:bodyPr/>
                    <a:lstStyle/>
                    <a:p>
                      <a:r>
                        <a:rPr lang="en-US" sz="1700">
                          <a:effectLst/>
                        </a:rPr>
                        <a:t>test</a:t>
                      </a:r>
                    </a:p>
                  </a:txBody>
                  <a:tcPr marL="114974" marR="114974" marT="53065" marB="5306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TW" altLang="en-US" sz="1700">
                          <a:effectLst/>
                        </a:rPr>
                        <a:t>只有在單元測試時會用到，發佈程式時並不會用到，所以不會被打包</a:t>
                      </a:r>
                    </a:p>
                  </a:txBody>
                  <a:tcPr marL="114974" marR="114974" marT="53065" marB="5306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11557507"/>
                  </a:ext>
                </a:extLst>
              </a:tr>
              <a:tr h="615555">
                <a:tc>
                  <a:txBody>
                    <a:bodyPr/>
                    <a:lstStyle/>
                    <a:p>
                      <a:r>
                        <a:rPr lang="en-US" sz="1700">
                          <a:effectLst/>
                        </a:rPr>
                        <a:t>system</a:t>
                      </a:r>
                    </a:p>
                  </a:txBody>
                  <a:tcPr marL="114974" marR="114974" marT="53065" marB="5306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zh-TW" altLang="en-US" sz="1700" dirty="0">
                          <a:effectLst/>
                        </a:rPr>
                        <a:t>與</a:t>
                      </a:r>
                      <a:r>
                        <a:rPr lang="en-US" sz="1700" dirty="0">
                          <a:effectLst/>
                        </a:rPr>
                        <a:t>provided</a:t>
                      </a:r>
                      <a:r>
                        <a:rPr lang="zh-TW" altLang="en-US" sz="1700" dirty="0">
                          <a:effectLst/>
                        </a:rPr>
                        <a:t>相似，但是固定存在系統檔案</a:t>
                      </a:r>
                      <a:r>
                        <a:rPr lang="en-US" altLang="zh-TW" sz="1700" dirty="0">
                          <a:effectLst/>
                        </a:rPr>
                        <a:t>,</a:t>
                      </a:r>
                      <a:r>
                        <a:rPr lang="zh-TW" altLang="en-US" sz="1700" dirty="0">
                          <a:effectLst/>
                        </a:rPr>
                        <a:t>須以 </a:t>
                      </a:r>
                      <a:r>
                        <a:rPr lang="en-US" sz="1700" dirty="0" err="1">
                          <a:effectLst/>
                        </a:rPr>
                        <a:t>systemPath</a:t>
                      </a:r>
                      <a:r>
                        <a:rPr lang="en-US" sz="1700" dirty="0">
                          <a:effectLst/>
                        </a:rPr>
                        <a:t> </a:t>
                      </a:r>
                      <a:r>
                        <a:rPr lang="zh-TW" altLang="en-US" sz="1700" dirty="0">
                          <a:effectLst/>
                        </a:rPr>
                        <a:t>指定路徑</a:t>
                      </a:r>
                    </a:p>
                  </a:txBody>
                  <a:tcPr marL="114974" marR="114974" marT="53065" marB="5306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88942829"/>
                  </a:ext>
                </a:extLst>
              </a:tr>
            </a:tbl>
          </a:graphicData>
        </a:graphic>
      </p:graphicFrame>
    </p:spTree>
    <p:extLst>
      <p:ext uri="{BB962C8B-B14F-4D97-AF65-F5344CB8AC3E}">
        <p14:creationId xmlns:p14="http://schemas.microsoft.com/office/powerpoint/2010/main" val="38710000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b="1" dirty="0"/>
              <a:t>Maven </a:t>
            </a:r>
            <a:r>
              <a:rPr lang="en-US" altLang="zh-TW" b="1" dirty="0" smtClean="0"/>
              <a:t>Plugin</a:t>
            </a:r>
            <a:endParaRPr lang="zh-TW" altLang="en-US" dirty="0"/>
          </a:p>
        </p:txBody>
      </p:sp>
      <p:sp>
        <p:nvSpPr>
          <p:cNvPr id="4" name="內容版面配置區 3"/>
          <p:cNvSpPr>
            <a:spLocks noGrp="1"/>
          </p:cNvSpPr>
          <p:nvPr>
            <p:ph idx="1"/>
          </p:nvPr>
        </p:nvSpPr>
        <p:spPr/>
        <p:txBody>
          <a:bodyPr/>
          <a:lstStyle/>
          <a:p>
            <a:r>
              <a:rPr lang="en-US" altLang="zh-TW" dirty="0"/>
              <a:t>plugin</a:t>
            </a:r>
            <a:r>
              <a:rPr lang="zh-TW" altLang="en-US" dirty="0"/>
              <a:t>是一種專供 </a:t>
            </a:r>
            <a:r>
              <a:rPr lang="en-US" altLang="zh-TW" dirty="0"/>
              <a:t>Maven</a:t>
            </a:r>
            <a:r>
              <a:rPr lang="zh-TW" altLang="en-US" dirty="0"/>
              <a:t>本身使用的</a:t>
            </a:r>
            <a:r>
              <a:rPr lang="en-US" altLang="zh-TW" dirty="0"/>
              <a:t>Library</a:t>
            </a:r>
            <a:r>
              <a:rPr lang="zh-TW" altLang="en-US" dirty="0"/>
              <a:t>，同一個</a:t>
            </a:r>
            <a:r>
              <a:rPr lang="en-US" altLang="zh-TW" dirty="0"/>
              <a:t>plugin</a:t>
            </a:r>
            <a:r>
              <a:rPr lang="zh-TW" altLang="en-US" dirty="0"/>
              <a:t>通常使用同一前置字，然後本身會帶有說明提供那些作業的自我解說檔</a:t>
            </a:r>
            <a:r>
              <a:rPr lang="en-US" altLang="zh-TW" dirty="0"/>
              <a:t>(metadata)</a:t>
            </a:r>
            <a:r>
              <a:rPr lang="zh-TW" altLang="en-US" dirty="0"/>
              <a:t>， 通常這個自我解說檔，也會定義每種作業隸屬於那種</a:t>
            </a:r>
            <a:r>
              <a:rPr lang="en-US" altLang="zh-TW" dirty="0">
                <a:hlinkClick r:id="rId2"/>
              </a:rPr>
              <a:t>phase</a:t>
            </a:r>
            <a:r>
              <a:rPr lang="en-US" altLang="zh-TW" dirty="0"/>
              <a:t>(</a:t>
            </a:r>
            <a:r>
              <a:rPr lang="zh-TW" altLang="en-US" dirty="0"/>
              <a:t>作業階段</a:t>
            </a:r>
            <a:r>
              <a:rPr lang="en-US" altLang="zh-TW" dirty="0"/>
              <a:t>)</a:t>
            </a:r>
            <a:r>
              <a:rPr lang="zh-TW" altLang="en-US" dirty="0" smtClean="0"/>
              <a:t>；</a:t>
            </a:r>
            <a:endParaRPr lang="en-US" altLang="zh-TW" dirty="0" smtClean="0"/>
          </a:p>
          <a:p>
            <a:r>
              <a:rPr lang="en-US" altLang="zh-TW" dirty="0"/>
              <a:t>Maven </a:t>
            </a:r>
            <a:r>
              <a:rPr lang="zh-TW" altLang="en-US" dirty="0"/>
              <a:t>的指令可以串接</a:t>
            </a:r>
            <a:endParaRPr lang="en-US" altLang="zh-TW" dirty="0" smtClean="0"/>
          </a:p>
          <a:p>
            <a:pPr lvl="1"/>
            <a:r>
              <a:rPr lang="en-US" altLang="zh-TW" dirty="0" err="1" smtClean="0"/>
              <a:t>mvn</a:t>
            </a:r>
            <a:r>
              <a:rPr lang="en-US" altLang="zh-TW" dirty="0" smtClean="0"/>
              <a:t> </a:t>
            </a:r>
            <a:r>
              <a:rPr lang="en-US" altLang="zh-TW" dirty="0"/>
              <a:t>clean package </a:t>
            </a:r>
            <a:r>
              <a:rPr lang="en-US" altLang="zh-TW" dirty="0" err="1"/>
              <a:t>javadoc:javadoc</a:t>
            </a:r>
            <a:r>
              <a:rPr lang="en-US" altLang="zh-TW" dirty="0"/>
              <a:t> </a:t>
            </a:r>
            <a:r>
              <a:rPr lang="en-US" altLang="zh-TW" dirty="0" err="1" smtClean="0"/>
              <a:t>exec:exec</a:t>
            </a:r>
            <a:endParaRPr lang="en-US" altLang="zh-TW" dirty="0" smtClean="0"/>
          </a:p>
          <a:p>
            <a:pPr lvl="1"/>
            <a:endParaRPr lang="zh-TW" altLang="en-US" dirty="0"/>
          </a:p>
        </p:txBody>
      </p:sp>
    </p:spTree>
    <p:extLst>
      <p:ext uri="{BB962C8B-B14F-4D97-AF65-F5344CB8AC3E}">
        <p14:creationId xmlns:p14="http://schemas.microsoft.com/office/powerpoint/2010/main" val="18006768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a:t>要執行</a:t>
            </a:r>
            <a:r>
              <a:rPr lang="en-US" altLang="zh-TW" dirty="0"/>
              <a:t>maven-</a:t>
            </a:r>
            <a:r>
              <a:rPr lang="en-US" altLang="zh-TW" dirty="0" err="1"/>
              <a:t>javadoc</a:t>
            </a:r>
            <a:r>
              <a:rPr lang="en-US" altLang="zh-TW" dirty="0"/>
              <a:t>-plugin</a:t>
            </a:r>
            <a:r>
              <a:rPr lang="zh-TW" altLang="en-US" dirty="0"/>
              <a:t>這個</a:t>
            </a:r>
            <a:r>
              <a:rPr lang="en-US" altLang="zh-TW" dirty="0"/>
              <a:t>Plugin</a:t>
            </a:r>
            <a:r>
              <a:rPr lang="zh-TW" altLang="en-US" dirty="0"/>
              <a:t>的</a:t>
            </a:r>
            <a:r>
              <a:rPr lang="en-US" altLang="zh-TW" dirty="0" err="1"/>
              <a:t>javadoc</a:t>
            </a:r>
            <a:r>
              <a:rPr lang="en-US" altLang="zh-TW" dirty="0"/>
              <a:t> task</a:t>
            </a:r>
            <a:r>
              <a:rPr lang="zh-TW" altLang="en-US" dirty="0"/>
              <a:t>時，完整的命令下法應該</a:t>
            </a:r>
            <a:r>
              <a:rPr lang="zh-TW" altLang="en-US" dirty="0" smtClean="0"/>
              <a:t>是</a:t>
            </a:r>
            <a:endParaRPr lang="en-US" altLang="zh-TW" dirty="0" smtClean="0"/>
          </a:p>
          <a:p>
            <a:pPr lvl="1"/>
            <a:r>
              <a:rPr lang="en-US" altLang="zh-TW" dirty="0" err="1"/>
              <a:t>mvn</a:t>
            </a:r>
            <a:r>
              <a:rPr lang="en-US" altLang="zh-TW" dirty="0"/>
              <a:t> </a:t>
            </a:r>
            <a:r>
              <a:rPr lang="en-US" altLang="zh-TW" dirty="0" smtClean="0"/>
              <a:t>org.apache.maven.plugins:maven-javadoc-plugin:2.10.1:Javadoc</a:t>
            </a:r>
          </a:p>
          <a:p>
            <a:r>
              <a:rPr lang="en-US" altLang="zh-TW" dirty="0"/>
              <a:t>Maven</a:t>
            </a:r>
            <a:r>
              <a:rPr lang="zh-TW" altLang="en-US" dirty="0"/>
              <a:t>執行時，會去讀取每個</a:t>
            </a:r>
            <a:r>
              <a:rPr lang="en-US" altLang="zh-TW" dirty="0"/>
              <a:t>plugin java</a:t>
            </a:r>
            <a:r>
              <a:rPr lang="zh-TW" altLang="en-US" dirty="0"/>
              <a:t>的</a:t>
            </a:r>
            <a:r>
              <a:rPr lang="en-US" altLang="zh-TW" dirty="0"/>
              <a:t>metadata</a:t>
            </a:r>
            <a:r>
              <a:rPr lang="zh-TW" altLang="en-US" dirty="0"/>
              <a:t>， 而</a:t>
            </a:r>
            <a:r>
              <a:rPr lang="en-US" altLang="zh-TW" dirty="0"/>
              <a:t>maven-</a:t>
            </a:r>
            <a:r>
              <a:rPr lang="en-US" altLang="zh-TW" dirty="0" err="1"/>
              <a:t>javadoc</a:t>
            </a:r>
            <a:r>
              <a:rPr lang="en-US" altLang="zh-TW" dirty="0"/>
              <a:t>-plugin</a:t>
            </a:r>
            <a:r>
              <a:rPr lang="zh-TW" altLang="en-US" dirty="0"/>
              <a:t>的</a:t>
            </a:r>
            <a:r>
              <a:rPr lang="en-US" altLang="zh-TW" dirty="0"/>
              <a:t>metadata</a:t>
            </a:r>
            <a:r>
              <a:rPr lang="zh-TW" altLang="en-US" dirty="0"/>
              <a:t>標記為</a:t>
            </a:r>
            <a:r>
              <a:rPr lang="en-US" altLang="zh-TW" dirty="0" err="1"/>
              <a:t>javadoc</a:t>
            </a:r>
            <a:r>
              <a:rPr lang="zh-TW" altLang="en-US" dirty="0"/>
              <a:t>，所以才省略為 </a:t>
            </a:r>
            <a:r>
              <a:rPr lang="en-US" altLang="zh-TW" dirty="0" err="1" smtClean="0"/>
              <a:t>javadoc:Javadoc</a:t>
            </a:r>
            <a:endParaRPr lang="en-US" altLang="zh-TW" dirty="0" smtClean="0"/>
          </a:p>
          <a:p>
            <a:pPr lvl="1"/>
            <a:r>
              <a:rPr lang="en-US" altLang="zh-TW" dirty="0" err="1" smtClean="0"/>
              <a:t>mvn</a:t>
            </a:r>
            <a:r>
              <a:rPr lang="en-US" altLang="zh-TW" dirty="0" smtClean="0"/>
              <a:t> </a:t>
            </a:r>
            <a:r>
              <a:rPr lang="en-US" altLang="zh-TW" dirty="0" err="1" smtClean="0"/>
              <a:t>javadoc:javadoc</a:t>
            </a:r>
            <a:endParaRPr lang="zh-TW" altLang="en-US" dirty="0"/>
          </a:p>
        </p:txBody>
      </p:sp>
    </p:spTree>
    <p:extLst>
      <p:ext uri="{BB962C8B-B14F-4D97-AF65-F5344CB8AC3E}">
        <p14:creationId xmlns:p14="http://schemas.microsoft.com/office/powerpoint/2010/main" val="25722169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plugin</a:t>
            </a:r>
            <a:r>
              <a:rPr lang="zh-TW" altLang="en-US" dirty="0"/>
              <a:t>的定義</a:t>
            </a:r>
            <a:r>
              <a:rPr lang="zh-TW" altLang="en-US" dirty="0" smtClean="0"/>
              <a:t>結構</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1023505" y="1991280"/>
            <a:ext cx="7096989" cy="4154984"/>
          </a:xfrm>
          <a:prstGeom prst="rect">
            <a:avLst/>
          </a:prstGeom>
        </p:spPr>
        <p:txBody>
          <a:bodyPr wrap="square">
            <a:spAutoFit/>
          </a:bodyPr>
          <a:lstStyle/>
          <a:p>
            <a:r>
              <a:rPr lang="en-US" altLang="zh-TW" sz="1600" dirty="0"/>
              <a:t> &lt;build&gt;</a:t>
            </a:r>
          </a:p>
          <a:p>
            <a:r>
              <a:rPr lang="en-US" altLang="zh-TW" sz="1600" dirty="0"/>
              <a:t>        &lt;plugins&gt;</a:t>
            </a:r>
          </a:p>
          <a:p>
            <a:r>
              <a:rPr lang="en-US" altLang="zh-TW" sz="1600" dirty="0"/>
              <a:t>            &lt;!--</a:t>
            </a:r>
            <a:r>
              <a:rPr lang="zh-TW" altLang="en-US" sz="1600" dirty="0"/>
              <a:t>可定義多個</a:t>
            </a:r>
            <a:r>
              <a:rPr lang="en-US" altLang="zh-TW" sz="1600" dirty="0"/>
              <a:t>plugin--&gt;</a:t>
            </a:r>
          </a:p>
          <a:p>
            <a:r>
              <a:rPr lang="en-US" altLang="zh-TW" sz="1600" dirty="0"/>
              <a:t>            &lt;plugin&gt;</a:t>
            </a:r>
          </a:p>
          <a:p>
            <a:r>
              <a:rPr lang="en-US" altLang="zh-TW" sz="1600" dirty="0"/>
              <a:t>                &lt;</a:t>
            </a:r>
            <a:r>
              <a:rPr lang="en-US" altLang="zh-TW" sz="1600" dirty="0" err="1"/>
              <a:t>groupId</a:t>
            </a:r>
            <a:r>
              <a:rPr lang="en-US" altLang="zh-TW" sz="1600" dirty="0"/>
              <a:t>&gt;</a:t>
            </a:r>
            <a:r>
              <a:rPr lang="en-US" altLang="zh-TW" sz="1600" dirty="0" err="1"/>
              <a:t>org.apache.maven.plugins</a:t>
            </a:r>
            <a:r>
              <a:rPr lang="en-US" altLang="zh-TW" sz="1600" dirty="0"/>
              <a:t>&lt;/</a:t>
            </a:r>
            <a:r>
              <a:rPr lang="en-US" altLang="zh-TW" sz="1600" dirty="0" err="1"/>
              <a:t>groupId</a:t>
            </a:r>
            <a:r>
              <a:rPr lang="en-US" altLang="zh-TW" sz="1600" dirty="0"/>
              <a:t>&gt;&lt;!--</a:t>
            </a:r>
            <a:r>
              <a:rPr lang="zh-TW" altLang="en-US" sz="1600" dirty="0"/>
              <a:t>若是此值，則可省略</a:t>
            </a:r>
            <a:r>
              <a:rPr lang="en-US" altLang="zh-TW" sz="1600" dirty="0"/>
              <a:t>--&gt;</a:t>
            </a:r>
          </a:p>
          <a:p>
            <a:r>
              <a:rPr lang="en-US" altLang="zh-TW" sz="1600" dirty="0"/>
              <a:t>                &lt;</a:t>
            </a:r>
            <a:r>
              <a:rPr lang="en-US" altLang="zh-TW" sz="1600" dirty="0" err="1"/>
              <a:t>artifactId</a:t>
            </a:r>
            <a:r>
              <a:rPr lang="en-US" altLang="zh-TW" sz="1600" dirty="0"/>
              <a:t>&gt;maven-compiler-plugin&lt;/</a:t>
            </a:r>
            <a:r>
              <a:rPr lang="en-US" altLang="zh-TW" sz="1600" dirty="0" err="1"/>
              <a:t>artifactId</a:t>
            </a:r>
            <a:r>
              <a:rPr lang="en-US" altLang="zh-TW" sz="1600" dirty="0"/>
              <a:t>&gt;</a:t>
            </a:r>
          </a:p>
          <a:p>
            <a:r>
              <a:rPr lang="en-US" altLang="zh-TW" sz="1600" dirty="0"/>
              <a:t>                &lt;version&gt;3.1&lt;/version&gt;</a:t>
            </a:r>
          </a:p>
          <a:p>
            <a:r>
              <a:rPr lang="en-US" altLang="zh-TW" sz="1600" dirty="0"/>
              <a:t>                &lt;configuration&gt;</a:t>
            </a:r>
          </a:p>
          <a:p>
            <a:r>
              <a:rPr lang="en-US" altLang="zh-TW" sz="1600" dirty="0"/>
              <a:t>                ...</a:t>
            </a:r>
            <a:r>
              <a:rPr lang="zh-TW" altLang="en-US" sz="1600" dirty="0"/>
              <a:t>各種設定</a:t>
            </a:r>
          </a:p>
          <a:p>
            <a:r>
              <a:rPr lang="zh-TW" altLang="en-US" sz="1600" dirty="0"/>
              <a:t>                </a:t>
            </a:r>
            <a:r>
              <a:rPr lang="en-US" altLang="zh-TW" sz="1600" dirty="0"/>
              <a:t>&lt;/configuration&gt;</a:t>
            </a:r>
          </a:p>
          <a:p>
            <a:r>
              <a:rPr lang="en-US" altLang="zh-TW" sz="1600" dirty="0"/>
              <a:t>            &lt;/plugin&gt;</a:t>
            </a:r>
          </a:p>
          <a:p>
            <a:r>
              <a:rPr lang="en-US" altLang="zh-TW" sz="1600" dirty="0"/>
              <a:t>        &lt;plugins&gt;</a:t>
            </a:r>
          </a:p>
          <a:p>
            <a:r>
              <a:rPr lang="en-US" altLang="zh-TW" sz="1600" dirty="0"/>
              <a:t>        &lt;</a:t>
            </a:r>
            <a:r>
              <a:rPr lang="en-US" altLang="zh-TW" sz="1600" dirty="0" err="1"/>
              <a:t>finalName</a:t>
            </a:r>
            <a:r>
              <a:rPr lang="en-US" altLang="zh-TW" sz="1600" dirty="0"/>
              <a:t>&gt;</a:t>
            </a:r>
            <a:r>
              <a:rPr lang="en-US" altLang="zh-TW" sz="1600" dirty="0" err="1"/>
              <a:t>firstmvn</a:t>
            </a:r>
            <a:r>
              <a:rPr lang="en-US" altLang="zh-TW" sz="1600" dirty="0"/>
              <a:t>&lt;/</a:t>
            </a:r>
            <a:r>
              <a:rPr lang="en-US" altLang="zh-TW" sz="1600" dirty="0" err="1"/>
              <a:t>finalName</a:t>
            </a:r>
            <a:r>
              <a:rPr lang="en-US" altLang="zh-TW" sz="1600" dirty="0"/>
              <a:t>&gt;</a:t>
            </a:r>
          </a:p>
          <a:p>
            <a:r>
              <a:rPr lang="en-US" altLang="zh-TW" sz="1600" dirty="0"/>
              <a:t>        ...</a:t>
            </a:r>
          </a:p>
          <a:p>
            <a:r>
              <a:rPr lang="en-US" altLang="zh-TW" sz="1600" dirty="0"/>
              <a:t>    &lt;build&gt;</a:t>
            </a:r>
            <a:endParaRPr lang="zh-TW" altLang="en-US" sz="1600" dirty="0"/>
          </a:p>
        </p:txBody>
      </p:sp>
    </p:spTree>
    <p:extLst>
      <p:ext uri="{BB962C8B-B14F-4D97-AF65-F5344CB8AC3E}">
        <p14:creationId xmlns:p14="http://schemas.microsoft.com/office/powerpoint/2010/main" val="8412133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Project</a:t>
            </a:r>
            <a:r>
              <a:rPr lang="zh-TW" altLang="en-US" b="1" dirty="0" smtClean="0"/>
              <a:t>變數</a:t>
            </a:r>
            <a:endParaRPr lang="zh-TW" altLang="en-US" dirty="0"/>
          </a:p>
        </p:txBody>
      </p:sp>
      <p:sp>
        <p:nvSpPr>
          <p:cNvPr id="3" name="內容版面配置區 2"/>
          <p:cNvSpPr>
            <a:spLocks noGrp="1"/>
          </p:cNvSpPr>
          <p:nvPr>
            <p:ph idx="1"/>
          </p:nvPr>
        </p:nvSpPr>
        <p:spPr/>
        <p:txBody>
          <a:bodyPr/>
          <a:lstStyle/>
          <a:p>
            <a:r>
              <a:rPr lang="en-US" altLang="zh-TW" dirty="0"/>
              <a:t>compiler Plugin</a:t>
            </a:r>
            <a:r>
              <a:rPr lang="zh-TW" altLang="en-US" dirty="0"/>
              <a:t>，</a:t>
            </a:r>
            <a:r>
              <a:rPr lang="en-US" altLang="zh-TW" dirty="0"/>
              <a:t>encoding</a:t>
            </a:r>
            <a:r>
              <a:rPr lang="zh-TW" altLang="en-US" dirty="0"/>
              <a:t>會預設參考</a:t>
            </a:r>
            <a:r>
              <a:rPr lang="en-US" altLang="zh-TW" dirty="0"/>
              <a:t>${</a:t>
            </a:r>
            <a:r>
              <a:rPr lang="en-US" altLang="zh-TW" dirty="0" err="1"/>
              <a:t>project.build.sourceEncoding</a:t>
            </a:r>
            <a:r>
              <a:rPr lang="en-US" altLang="zh-TW" dirty="0"/>
              <a:t>}</a:t>
            </a:r>
            <a:r>
              <a:rPr lang="zh-TW" altLang="en-US" dirty="0"/>
              <a:t>這個變數， 所以我們在</a:t>
            </a:r>
            <a:r>
              <a:rPr lang="en-US" altLang="zh-TW" dirty="0"/>
              <a:t>pom.xml</a:t>
            </a:r>
            <a:r>
              <a:rPr lang="zh-TW" altLang="en-US" dirty="0"/>
              <a:t>的指定這個變數的值為</a:t>
            </a:r>
            <a:r>
              <a:rPr lang="en-US" altLang="zh-TW" dirty="0"/>
              <a:t>"UTF-8"</a:t>
            </a:r>
            <a:r>
              <a:rPr lang="zh-TW" altLang="en-US" dirty="0"/>
              <a:t>，所以在編譯程式時，編譯器就會知道程式使用的編碼。 </a:t>
            </a:r>
            <a:endParaRPr lang="en-US" altLang="zh-TW" dirty="0" smtClean="0"/>
          </a:p>
          <a:p>
            <a:pPr lvl="1"/>
            <a:r>
              <a:rPr lang="en-US" altLang="zh-TW" sz="1800" dirty="0" smtClean="0"/>
              <a:t>&lt;</a:t>
            </a:r>
            <a:r>
              <a:rPr lang="en-US" altLang="zh-TW" sz="1800" dirty="0" err="1"/>
              <a:t>project.build.sourceEncoding</a:t>
            </a:r>
            <a:r>
              <a:rPr lang="en-US" altLang="zh-TW" sz="1800" dirty="0"/>
              <a:t>&gt;UTF-8&lt;/</a:t>
            </a:r>
            <a:r>
              <a:rPr lang="en-US" altLang="zh-TW" sz="1800" dirty="0" err="1" smtClean="0"/>
              <a:t>project.build.sourceEncoding</a:t>
            </a:r>
            <a:r>
              <a:rPr lang="en-US" altLang="zh-TW" sz="1800" dirty="0" smtClean="0"/>
              <a:t>&gt;</a:t>
            </a:r>
          </a:p>
          <a:p>
            <a:endParaRPr lang="zh-TW" altLang="en-US" dirty="0"/>
          </a:p>
        </p:txBody>
      </p:sp>
    </p:spTree>
    <p:extLst>
      <p:ext uri="{BB962C8B-B14F-4D97-AF65-F5344CB8AC3E}">
        <p14:creationId xmlns:p14="http://schemas.microsoft.com/office/powerpoint/2010/main" val="6837181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預設變數</a:t>
            </a:r>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2487857541"/>
              </p:ext>
            </p:extLst>
          </p:nvPr>
        </p:nvGraphicFramePr>
        <p:xfrm>
          <a:off x="1294875" y="1880754"/>
          <a:ext cx="7319188" cy="4350033"/>
        </p:xfrm>
        <a:graphic>
          <a:graphicData uri="http://schemas.openxmlformats.org/drawingml/2006/table">
            <a:tbl>
              <a:tblPr/>
              <a:tblGrid>
                <a:gridCol w="3193998">
                  <a:extLst>
                    <a:ext uri="{9D8B030D-6E8A-4147-A177-3AD203B41FA5}">
                      <a16:colId xmlns:a16="http://schemas.microsoft.com/office/drawing/2014/main" val="2972104908"/>
                    </a:ext>
                  </a:extLst>
                </a:gridCol>
                <a:gridCol w="4125190">
                  <a:extLst>
                    <a:ext uri="{9D8B030D-6E8A-4147-A177-3AD203B41FA5}">
                      <a16:colId xmlns:a16="http://schemas.microsoft.com/office/drawing/2014/main" val="242041486"/>
                    </a:ext>
                  </a:extLst>
                </a:gridCol>
              </a:tblGrid>
              <a:tr h="292160">
                <a:tc>
                  <a:txBody>
                    <a:bodyPr/>
                    <a:lstStyle/>
                    <a:p>
                      <a:r>
                        <a:rPr lang="en-US" sz="1600" b="1">
                          <a:effectLst/>
                        </a:rPr>
                        <a:t>${basedir}</a:t>
                      </a:r>
                    </a:p>
                  </a:txBody>
                  <a:tcPr marL="110656" marR="110656" marT="51072" marB="5107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TW" altLang="en-US" sz="1600" b="1">
                          <a:effectLst/>
                        </a:rPr>
                        <a:t>表示包含</a:t>
                      </a:r>
                      <a:r>
                        <a:rPr lang="en-US" altLang="zh-TW" sz="1600" b="1">
                          <a:effectLst/>
                        </a:rPr>
                        <a:t>pom.xml</a:t>
                      </a:r>
                      <a:r>
                        <a:rPr lang="zh-TW" altLang="en-US" sz="1600" b="1">
                          <a:effectLst/>
                        </a:rPr>
                        <a:t>的目錄路徑</a:t>
                      </a:r>
                    </a:p>
                  </a:txBody>
                  <a:tcPr marL="110656" marR="110656" marT="51072" marB="5107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5187528"/>
                  </a:ext>
                </a:extLst>
              </a:tr>
              <a:tr h="1082727">
                <a:tc>
                  <a:txBody>
                    <a:bodyPr/>
                    <a:lstStyle/>
                    <a:p>
                      <a:r>
                        <a:rPr lang="en-US" sz="1600">
                          <a:effectLst/>
                        </a:rPr>
                        <a:t>${version}</a:t>
                      </a:r>
                    </a:p>
                  </a:txBody>
                  <a:tcPr marL="110656" marR="110656" marT="51072" marB="5107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TW" altLang="en-US" sz="1600">
                          <a:effectLst/>
                        </a:rPr>
                        <a:t>等同</a:t>
                      </a:r>
                      <a:r>
                        <a:rPr lang="en-US" altLang="zh-TW" sz="1600">
                          <a:effectLst/>
                        </a:rPr>
                        <a:t>${</a:t>
                      </a:r>
                      <a:r>
                        <a:rPr lang="en-US" sz="1600">
                          <a:effectLst/>
                        </a:rPr>
                        <a:t>project.version}</a:t>
                      </a:r>
                      <a:r>
                        <a:rPr lang="zh-TW" altLang="en-US" sz="1600">
                          <a:effectLst/>
                        </a:rPr>
                        <a:t>或</a:t>
                      </a:r>
                      <a:r>
                        <a:rPr lang="en-US" altLang="zh-TW" sz="1600">
                          <a:effectLst/>
                        </a:rPr>
                        <a:t>${</a:t>
                      </a:r>
                      <a:r>
                        <a:rPr lang="en-US" sz="1600">
                          <a:effectLst/>
                        </a:rPr>
                        <a:t>pom.version}，</a:t>
                      </a:r>
                      <a:r>
                        <a:rPr lang="zh-TW" altLang="en-US" sz="1600">
                          <a:effectLst/>
                        </a:rPr>
                        <a:t>即程式的版本編號</a:t>
                      </a:r>
                      <a:r>
                        <a:rPr lang="en-US" altLang="zh-TW" sz="1600">
                          <a:effectLst/>
                        </a:rPr>
                        <a:t>(</a:t>
                      </a:r>
                      <a:r>
                        <a:rPr lang="en-US" sz="1600">
                          <a:effectLst/>
                        </a:rPr>
                        <a:t>maven</a:t>
                      </a:r>
                      <a:r>
                        <a:rPr lang="zh-TW" altLang="en-US" sz="1600">
                          <a:effectLst/>
                        </a:rPr>
                        <a:t>通常建議不要直接使用</a:t>
                      </a:r>
                      <a:r>
                        <a:rPr lang="en-US" altLang="zh-TW" sz="1600">
                          <a:effectLst/>
                        </a:rPr>
                        <a:t>${</a:t>
                      </a:r>
                      <a:r>
                        <a:rPr lang="en-US" sz="1600">
                          <a:effectLst/>
                        </a:rPr>
                        <a:t>version})</a:t>
                      </a:r>
                    </a:p>
                  </a:txBody>
                  <a:tcPr marL="110656" marR="110656" marT="51072" marB="5107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20252630"/>
                  </a:ext>
                </a:extLst>
              </a:tr>
              <a:tr h="592436">
                <a:tc>
                  <a:txBody>
                    <a:bodyPr/>
                    <a:lstStyle/>
                    <a:p>
                      <a:r>
                        <a:rPr lang="en-US" sz="1600">
                          <a:effectLst/>
                        </a:rPr>
                        <a:t>${project.build.directory}</a:t>
                      </a:r>
                    </a:p>
                  </a:txBody>
                  <a:tcPr marL="110656" marR="110656" marT="51072" marB="5107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zh-TW" altLang="en-US" sz="1600">
                          <a:effectLst/>
                        </a:rPr>
                        <a:t>就是</a:t>
                      </a:r>
                      <a:r>
                        <a:rPr lang="en-US" sz="1600">
                          <a:effectLst/>
                        </a:rPr>
                        <a:t>target</a:t>
                      </a:r>
                      <a:r>
                        <a:rPr lang="zh-TW" altLang="en-US" sz="1600">
                          <a:effectLst/>
                        </a:rPr>
                        <a:t>目錄，等同</a:t>
                      </a:r>
                      <a:r>
                        <a:rPr lang="en-US" altLang="zh-TW" sz="1600">
                          <a:effectLst/>
                        </a:rPr>
                        <a:t>${</a:t>
                      </a:r>
                      <a:r>
                        <a:rPr lang="en-US" sz="1600">
                          <a:effectLst/>
                        </a:rPr>
                        <a:t>pom.project.build.directory}</a:t>
                      </a:r>
                    </a:p>
                  </a:txBody>
                  <a:tcPr marL="110656" marR="110656" marT="51072" marB="5107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749673731"/>
                  </a:ext>
                </a:extLst>
              </a:tr>
              <a:tr h="347290">
                <a:tc>
                  <a:txBody>
                    <a:bodyPr/>
                    <a:lstStyle/>
                    <a:p>
                      <a:r>
                        <a:rPr lang="en-US" sz="1600">
                          <a:effectLst/>
                        </a:rPr>
                        <a:t>${project.build.outputDirectory}</a:t>
                      </a:r>
                    </a:p>
                  </a:txBody>
                  <a:tcPr marL="110656" marR="110656" marT="51072" marB="5107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TW" altLang="en-US" sz="1600">
                          <a:effectLst/>
                        </a:rPr>
                        <a:t>就是</a:t>
                      </a:r>
                      <a:r>
                        <a:rPr lang="en-US" sz="1600">
                          <a:effectLst/>
                        </a:rPr>
                        <a:t>target/classes</a:t>
                      </a:r>
                      <a:r>
                        <a:rPr lang="zh-TW" altLang="en-US" sz="1600">
                          <a:effectLst/>
                        </a:rPr>
                        <a:t>目錄</a:t>
                      </a:r>
                    </a:p>
                  </a:txBody>
                  <a:tcPr marL="110656" marR="110656" marT="51072" marB="5107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67978189"/>
                  </a:ext>
                </a:extLst>
              </a:tr>
              <a:tr h="592436">
                <a:tc>
                  <a:txBody>
                    <a:bodyPr/>
                    <a:lstStyle/>
                    <a:p>
                      <a:r>
                        <a:rPr lang="en-US" sz="1600">
                          <a:effectLst/>
                        </a:rPr>
                        <a:t>${project.name} </a:t>
                      </a:r>
                      <a:r>
                        <a:rPr lang="zh-TW" altLang="en-US" sz="1600">
                          <a:effectLst/>
                        </a:rPr>
                        <a:t>或 </a:t>
                      </a:r>
                      <a:r>
                        <a:rPr lang="en-US" altLang="zh-TW" sz="1600">
                          <a:effectLst/>
                        </a:rPr>
                        <a:t>${</a:t>
                      </a:r>
                      <a:r>
                        <a:rPr lang="en-US" sz="1600">
                          <a:effectLst/>
                        </a:rPr>
                        <a:t>pom.name}</a:t>
                      </a:r>
                    </a:p>
                  </a:txBody>
                  <a:tcPr marL="110656" marR="110656" marT="51072" marB="5107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zh-TW" altLang="en-US" sz="1600">
                          <a:effectLst/>
                        </a:rPr>
                        <a:t>就是</a:t>
                      </a:r>
                      <a:r>
                        <a:rPr lang="en-US" sz="1600">
                          <a:effectLst/>
                        </a:rPr>
                        <a:t>pom.xml '&lt;name'&gt;</a:t>
                      </a:r>
                      <a:r>
                        <a:rPr lang="zh-TW" altLang="en-US" sz="1600">
                          <a:effectLst/>
                        </a:rPr>
                        <a:t>所指定的名稱</a:t>
                      </a:r>
                    </a:p>
                  </a:txBody>
                  <a:tcPr marL="110656" marR="110656" marT="51072" marB="5107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926532072"/>
                  </a:ext>
                </a:extLst>
              </a:tr>
              <a:tr h="347290">
                <a:tc>
                  <a:txBody>
                    <a:bodyPr/>
                    <a:lstStyle/>
                    <a:p>
                      <a:r>
                        <a:rPr lang="en-US" sz="1600">
                          <a:effectLst/>
                        </a:rPr>
                        <a:t>${project.build.finalName}</a:t>
                      </a:r>
                    </a:p>
                  </a:txBody>
                  <a:tcPr marL="110656" marR="110656" marT="51072" marB="5107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600">
                          <a:effectLst/>
                        </a:rPr>
                        <a:t>Project</a:t>
                      </a:r>
                      <a:r>
                        <a:rPr lang="zh-TW" altLang="en-US" sz="1600">
                          <a:effectLst/>
                        </a:rPr>
                        <a:t>的打包名稱</a:t>
                      </a:r>
                    </a:p>
                  </a:txBody>
                  <a:tcPr marL="110656" marR="110656" marT="51072" marB="5107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29344738"/>
                  </a:ext>
                </a:extLst>
              </a:tr>
              <a:tr h="347290">
                <a:tc>
                  <a:txBody>
                    <a:bodyPr/>
                    <a:lstStyle/>
                    <a:p>
                      <a:r>
                        <a:rPr lang="en-US" sz="1600">
                          <a:effectLst/>
                        </a:rPr>
                        <a:t>${env.M2_HOME}</a:t>
                      </a:r>
                    </a:p>
                  </a:txBody>
                  <a:tcPr marL="110656" marR="110656" marT="51072" marB="5107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sz="1600">
                          <a:effectLst/>
                        </a:rPr>
                        <a:t>maven</a:t>
                      </a:r>
                      <a:r>
                        <a:rPr lang="zh-TW" altLang="en-US" sz="1600">
                          <a:effectLst/>
                        </a:rPr>
                        <a:t>安裝目錄</a:t>
                      </a:r>
                    </a:p>
                  </a:txBody>
                  <a:tcPr marL="110656" marR="110656" marT="51072" marB="5107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2419117980"/>
                  </a:ext>
                </a:extLst>
              </a:tr>
              <a:tr h="347290">
                <a:tc>
                  <a:txBody>
                    <a:bodyPr/>
                    <a:lstStyle/>
                    <a:p>
                      <a:r>
                        <a:rPr lang="en-US" sz="1600">
                          <a:effectLst/>
                        </a:rPr>
                        <a:t>${java.home}</a:t>
                      </a:r>
                    </a:p>
                  </a:txBody>
                  <a:tcPr marL="110656" marR="110656" marT="51072" marB="5107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600">
                          <a:effectLst/>
                        </a:rPr>
                        <a:t>Java</a:t>
                      </a:r>
                      <a:r>
                        <a:rPr lang="zh-TW" altLang="en-US" sz="1600">
                          <a:effectLst/>
                        </a:rPr>
                        <a:t>安裝目錄</a:t>
                      </a:r>
                    </a:p>
                  </a:txBody>
                  <a:tcPr marL="110656" marR="110656" marT="51072" marB="5107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68561451"/>
                  </a:ext>
                </a:extLst>
              </a:tr>
              <a:tr h="347290">
                <a:tc>
                  <a:txBody>
                    <a:bodyPr/>
                    <a:lstStyle/>
                    <a:p>
                      <a:r>
                        <a:rPr lang="en-US" sz="1600">
                          <a:effectLst/>
                        </a:rPr>
                        <a:t>${java</a:t>
                      </a:r>
                      <a:r>
                        <a:rPr lang="zh-TW" altLang="en-US" sz="1600">
                          <a:effectLst/>
                        </a:rPr>
                        <a:t>的系統變數</a:t>
                      </a:r>
                      <a:r>
                        <a:rPr lang="en-US" altLang="zh-TW" sz="1600">
                          <a:effectLst/>
                        </a:rPr>
                        <a:t>}</a:t>
                      </a:r>
                    </a:p>
                  </a:txBody>
                  <a:tcPr marL="110656" marR="110656" marT="51072" marB="5107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zh-TW" altLang="en-US" sz="1600" dirty="0">
                          <a:effectLst/>
                        </a:rPr>
                        <a:t>與其它</a:t>
                      </a:r>
                      <a:r>
                        <a:rPr lang="en-US" altLang="zh-TW" sz="1600" dirty="0">
                          <a:effectLst/>
                        </a:rPr>
                        <a:t>JVM</a:t>
                      </a:r>
                      <a:r>
                        <a:rPr lang="zh-TW" altLang="en-US" sz="1600" dirty="0">
                          <a:effectLst/>
                        </a:rPr>
                        <a:t>所定義的變數</a:t>
                      </a:r>
                    </a:p>
                  </a:txBody>
                  <a:tcPr marL="110656" marR="110656" marT="51072" marB="5107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398011533"/>
                  </a:ext>
                </a:extLst>
              </a:tr>
            </a:tbl>
          </a:graphicData>
        </a:graphic>
      </p:graphicFrame>
    </p:spTree>
    <p:extLst>
      <p:ext uri="{BB962C8B-B14F-4D97-AF65-F5344CB8AC3E}">
        <p14:creationId xmlns:p14="http://schemas.microsoft.com/office/powerpoint/2010/main" val="33915329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Maven </a:t>
            </a:r>
            <a:r>
              <a:rPr lang="en-US" altLang="zh-TW" b="1" dirty="0" err="1" smtClean="0"/>
              <a:t>pahse</a:t>
            </a:r>
            <a:endParaRPr lang="zh-TW" altLang="en-US" dirty="0"/>
          </a:p>
        </p:txBody>
      </p:sp>
      <p:sp>
        <p:nvSpPr>
          <p:cNvPr id="3" name="內容版面配置區 2"/>
          <p:cNvSpPr>
            <a:spLocks noGrp="1"/>
          </p:cNvSpPr>
          <p:nvPr>
            <p:ph idx="1"/>
          </p:nvPr>
        </p:nvSpPr>
        <p:spPr/>
        <p:txBody>
          <a:bodyPr/>
          <a:lstStyle/>
          <a:p>
            <a:r>
              <a:rPr lang="en-US" altLang="zh-TW" dirty="0"/>
              <a:t>Maven</a:t>
            </a:r>
            <a:r>
              <a:rPr lang="zh-TW" altLang="en-US" dirty="0"/>
              <a:t>有三個</a:t>
            </a:r>
            <a:r>
              <a:rPr lang="en-US" altLang="zh-TW" dirty="0" err="1" smtClean="0"/>
              <a:t>LifeCycle</a:t>
            </a:r>
            <a:r>
              <a:rPr lang="zh-TW" altLang="en-US" dirty="0" smtClean="0"/>
              <a:t>，</a:t>
            </a:r>
            <a:r>
              <a:rPr lang="zh-TW" altLang="en-US" dirty="0"/>
              <a:t>分別是 </a:t>
            </a:r>
            <a:r>
              <a:rPr lang="en-US" altLang="zh-TW" dirty="0"/>
              <a:t>clean </a:t>
            </a:r>
            <a:r>
              <a:rPr lang="zh-TW" altLang="en-US" dirty="0"/>
              <a:t>、 </a:t>
            </a:r>
            <a:r>
              <a:rPr lang="en-US" altLang="zh-TW" dirty="0"/>
              <a:t>default </a:t>
            </a:r>
            <a:r>
              <a:rPr lang="zh-TW" altLang="en-US" dirty="0"/>
              <a:t>與 </a:t>
            </a:r>
            <a:r>
              <a:rPr lang="en-US" altLang="zh-TW" dirty="0"/>
              <a:t>site </a:t>
            </a:r>
            <a:r>
              <a:rPr lang="zh-TW" altLang="en-US" dirty="0"/>
              <a:t>， </a:t>
            </a:r>
            <a:endParaRPr lang="en-US" altLang="zh-TW" dirty="0" smtClean="0"/>
          </a:p>
          <a:p>
            <a:pPr lvl="1"/>
            <a:r>
              <a:rPr lang="en-US" altLang="zh-TW" dirty="0" smtClean="0"/>
              <a:t>clean</a:t>
            </a:r>
            <a:r>
              <a:rPr lang="zh-TW" altLang="en-US" dirty="0"/>
              <a:t>周期負責</a:t>
            </a:r>
            <a:r>
              <a:rPr lang="en-US" altLang="zh-TW" dirty="0"/>
              <a:t>Project</a:t>
            </a:r>
            <a:r>
              <a:rPr lang="zh-TW" altLang="en-US" dirty="0"/>
              <a:t>的清理</a:t>
            </a:r>
            <a:r>
              <a:rPr lang="zh-TW" altLang="en-US" dirty="0" smtClean="0"/>
              <a:t>，</a:t>
            </a:r>
            <a:endParaRPr lang="en-US" altLang="zh-TW" dirty="0" smtClean="0"/>
          </a:p>
          <a:p>
            <a:pPr lvl="1"/>
            <a:r>
              <a:rPr lang="en-US" altLang="zh-TW" dirty="0" smtClean="0"/>
              <a:t>default</a:t>
            </a:r>
            <a:r>
              <a:rPr lang="zh-TW" altLang="en-US" dirty="0"/>
              <a:t>周期負責</a:t>
            </a:r>
            <a:r>
              <a:rPr lang="en-US" altLang="zh-TW" dirty="0"/>
              <a:t>Project</a:t>
            </a:r>
            <a:r>
              <a:rPr lang="zh-TW" altLang="en-US" dirty="0"/>
              <a:t>的</a:t>
            </a:r>
            <a:r>
              <a:rPr lang="zh-TW" altLang="en-US" dirty="0" smtClean="0"/>
              <a:t>建置</a:t>
            </a:r>
            <a:endParaRPr lang="en-US" altLang="zh-TW" dirty="0" smtClean="0"/>
          </a:p>
          <a:p>
            <a:pPr lvl="1"/>
            <a:r>
              <a:rPr lang="en-US" altLang="zh-TW" dirty="0" smtClean="0"/>
              <a:t>site</a:t>
            </a:r>
            <a:r>
              <a:rPr lang="zh-TW" altLang="en-US" dirty="0"/>
              <a:t>周期則是負責產生</a:t>
            </a:r>
            <a:r>
              <a:rPr lang="en-US" altLang="zh-TW" dirty="0"/>
              <a:t>Project</a:t>
            </a:r>
            <a:r>
              <a:rPr lang="zh-TW" altLang="en-US" dirty="0"/>
              <a:t>的文</a:t>
            </a:r>
            <a:r>
              <a:rPr lang="zh-TW" altLang="en-US" dirty="0" smtClean="0"/>
              <a:t>檔</a:t>
            </a:r>
            <a:endParaRPr lang="en-US" altLang="zh-TW" dirty="0" smtClean="0"/>
          </a:p>
          <a:p>
            <a:pPr lvl="1"/>
            <a:endParaRPr lang="zh-TW" altLang="en-US" dirty="0"/>
          </a:p>
        </p:txBody>
      </p:sp>
    </p:spTree>
    <p:extLst>
      <p:ext uri="{BB962C8B-B14F-4D97-AF65-F5344CB8AC3E}">
        <p14:creationId xmlns:p14="http://schemas.microsoft.com/office/powerpoint/2010/main" val="12140356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常用的指令</a:t>
            </a:r>
            <a:r>
              <a:rPr lang="en-US" altLang="zh-TW" dirty="0"/>
              <a:t>(goals)</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029784867"/>
              </p:ext>
            </p:extLst>
          </p:nvPr>
        </p:nvGraphicFramePr>
        <p:xfrm>
          <a:off x="509154" y="1732334"/>
          <a:ext cx="7762009" cy="4003448"/>
        </p:xfrm>
        <a:graphic>
          <a:graphicData uri="http://schemas.openxmlformats.org/drawingml/2006/table">
            <a:tbl>
              <a:tblPr/>
              <a:tblGrid>
                <a:gridCol w="3241964">
                  <a:extLst>
                    <a:ext uri="{9D8B030D-6E8A-4147-A177-3AD203B41FA5}">
                      <a16:colId xmlns:a16="http://schemas.microsoft.com/office/drawing/2014/main" val="1262754435"/>
                    </a:ext>
                  </a:extLst>
                </a:gridCol>
                <a:gridCol w="4520045">
                  <a:extLst>
                    <a:ext uri="{9D8B030D-6E8A-4147-A177-3AD203B41FA5}">
                      <a16:colId xmlns:a16="http://schemas.microsoft.com/office/drawing/2014/main" val="639937178"/>
                    </a:ext>
                  </a:extLst>
                </a:gridCol>
              </a:tblGrid>
              <a:tr h="833696">
                <a:tc>
                  <a:txBody>
                    <a:bodyPr/>
                    <a:lstStyle/>
                    <a:p>
                      <a:r>
                        <a:rPr lang="en-US" sz="1800" b="1">
                          <a:effectLst/>
                        </a:rPr>
                        <a:t>mvn clean</a:t>
                      </a:r>
                    </a:p>
                  </a:txBody>
                  <a:tcPr marL="68121" marR="68121" marT="31440" marB="314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TW" altLang="en-US" sz="1800" b="1">
                          <a:effectLst/>
                        </a:rPr>
                        <a:t>進行清理作業，通常是將</a:t>
                      </a:r>
                      <a:r>
                        <a:rPr lang="en-US" altLang="zh-TW" sz="1800" b="1">
                          <a:effectLst/>
                        </a:rPr>
                        <a:t>${</a:t>
                      </a:r>
                      <a:r>
                        <a:rPr lang="en-US" sz="1800" b="1">
                          <a:effectLst/>
                        </a:rPr>
                        <a:t>project.build.directory} </a:t>
                      </a:r>
                      <a:r>
                        <a:rPr lang="zh-TW" altLang="en-US" sz="1800" b="1">
                          <a:effectLst/>
                        </a:rPr>
                        <a:t>砍掉</a:t>
                      </a:r>
                    </a:p>
                  </a:txBody>
                  <a:tcPr marL="68121" marR="68121" marT="31440" marB="314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39986381"/>
                  </a:ext>
                </a:extLst>
              </a:tr>
              <a:tr h="459711">
                <a:tc>
                  <a:txBody>
                    <a:bodyPr/>
                    <a:lstStyle/>
                    <a:p>
                      <a:r>
                        <a:rPr lang="en-US" sz="1800">
                          <a:effectLst/>
                        </a:rPr>
                        <a:t>mvn compile</a:t>
                      </a:r>
                    </a:p>
                  </a:txBody>
                  <a:tcPr marL="68121" marR="68121" marT="31440" marB="314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TW" altLang="en-US" sz="1800">
                          <a:effectLst/>
                        </a:rPr>
                        <a:t>編譯程式</a:t>
                      </a:r>
                    </a:p>
                  </a:txBody>
                  <a:tcPr marL="68121" marR="68121" marT="31440" marB="314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16056034"/>
                  </a:ext>
                </a:extLst>
              </a:tr>
              <a:tr h="459711">
                <a:tc>
                  <a:txBody>
                    <a:bodyPr/>
                    <a:lstStyle/>
                    <a:p>
                      <a:r>
                        <a:rPr lang="en-US" sz="1800">
                          <a:effectLst/>
                        </a:rPr>
                        <a:t>mvn test</a:t>
                      </a:r>
                    </a:p>
                  </a:txBody>
                  <a:tcPr marL="68121" marR="68121" marT="31440" marB="314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zh-TW" altLang="en-US" sz="1800">
                          <a:effectLst/>
                        </a:rPr>
                        <a:t>測試程式</a:t>
                      </a:r>
                    </a:p>
                  </a:txBody>
                  <a:tcPr marL="68121" marR="68121" marT="31440" marB="314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926344341"/>
                  </a:ext>
                </a:extLst>
              </a:tr>
              <a:tr h="459711">
                <a:tc>
                  <a:txBody>
                    <a:bodyPr/>
                    <a:lstStyle/>
                    <a:p>
                      <a:r>
                        <a:rPr lang="en-US" sz="1800" dirty="0" err="1">
                          <a:effectLst/>
                        </a:rPr>
                        <a:t>mvn</a:t>
                      </a:r>
                      <a:r>
                        <a:rPr lang="en-US" sz="1800" dirty="0">
                          <a:effectLst/>
                        </a:rPr>
                        <a:t> package</a:t>
                      </a:r>
                    </a:p>
                  </a:txBody>
                  <a:tcPr marL="68121" marR="68121" marT="31440" marB="314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TW" altLang="en-US" sz="1800">
                          <a:effectLst/>
                        </a:rPr>
                        <a:t>打包程式</a:t>
                      </a:r>
                    </a:p>
                  </a:txBody>
                  <a:tcPr marL="68121" marR="68121" marT="31440" marB="314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95090801"/>
                  </a:ext>
                </a:extLst>
              </a:tr>
              <a:tr h="497212">
                <a:tc>
                  <a:txBody>
                    <a:bodyPr/>
                    <a:lstStyle/>
                    <a:p>
                      <a:r>
                        <a:rPr lang="en-US" sz="1800">
                          <a:effectLst/>
                        </a:rPr>
                        <a:t>mvn install</a:t>
                      </a:r>
                    </a:p>
                  </a:txBody>
                  <a:tcPr marL="68121" marR="68121" marT="31440" marB="314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zh-TW" altLang="en-US" sz="1800">
                          <a:effectLst/>
                        </a:rPr>
                        <a:t>把</a:t>
                      </a:r>
                      <a:r>
                        <a:rPr lang="en-US" sz="1800">
                          <a:effectLst/>
                        </a:rPr>
                        <a:t>Project</a:t>
                      </a:r>
                      <a:r>
                        <a:rPr lang="zh-TW" altLang="en-US" sz="1800">
                          <a:effectLst/>
                        </a:rPr>
                        <a:t>打包後，放進本地</a:t>
                      </a:r>
                      <a:r>
                        <a:rPr lang="en-US" sz="1800">
                          <a:effectLst/>
                        </a:rPr>
                        <a:t>repository</a:t>
                      </a:r>
                    </a:p>
                  </a:txBody>
                  <a:tcPr marL="68121" marR="68121" marT="31440" marB="314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696834745"/>
                  </a:ext>
                </a:extLst>
              </a:tr>
              <a:tr h="833696">
                <a:tc>
                  <a:txBody>
                    <a:bodyPr/>
                    <a:lstStyle/>
                    <a:p>
                      <a:r>
                        <a:rPr lang="en-US" sz="1800" dirty="0" err="1">
                          <a:effectLst/>
                        </a:rPr>
                        <a:t>mvn</a:t>
                      </a:r>
                      <a:r>
                        <a:rPr lang="en-US" sz="1800" dirty="0">
                          <a:effectLst/>
                        </a:rPr>
                        <a:t> </a:t>
                      </a:r>
                      <a:r>
                        <a:rPr lang="en-US" sz="1800" dirty="0" err="1">
                          <a:effectLst/>
                        </a:rPr>
                        <a:t>jetty:run或是</a:t>
                      </a:r>
                      <a:r>
                        <a:rPr lang="en-US" sz="1800" dirty="0">
                          <a:effectLst/>
                        </a:rPr>
                        <a:t> </a:t>
                      </a:r>
                      <a:endParaRPr lang="en-US" sz="1800" dirty="0" smtClean="0">
                        <a:effectLst/>
                      </a:endParaRPr>
                    </a:p>
                    <a:p>
                      <a:r>
                        <a:rPr lang="en-US" sz="1800" dirty="0" err="1" smtClean="0">
                          <a:effectLst/>
                        </a:rPr>
                        <a:t>mvn</a:t>
                      </a:r>
                      <a:r>
                        <a:rPr lang="en-US" sz="1800" dirty="0" smtClean="0">
                          <a:effectLst/>
                        </a:rPr>
                        <a:t> </a:t>
                      </a:r>
                      <a:r>
                        <a:rPr lang="en-US" sz="1800" dirty="0" err="1">
                          <a:effectLst/>
                        </a:rPr>
                        <a:t>tomcat:run</a:t>
                      </a:r>
                      <a:endParaRPr lang="en-US" sz="1800" dirty="0">
                        <a:effectLst/>
                      </a:endParaRPr>
                    </a:p>
                  </a:txBody>
                  <a:tcPr marL="68121" marR="68121" marT="31440" marB="314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zh-TW" altLang="en-US" sz="1800">
                          <a:effectLst/>
                        </a:rPr>
                        <a:t>如果是</a:t>
                      </a:r>
                      <a:r>
                        <a:rPr lang="en-US" sz="1800">
                          <a:effectLst/>
                        </a:rPr>
                        <a:t>webProject，</a:t>
                      </a:r>
                      <a:r>
                        <a:rPr lang="zh-TW" altLang="en-US" sz="1800">
                          <a:effectLst/>
                        </a:rPr>
                        <a:t>直接上起來執行</a:t>
                      </a:r>
                    </a:p>
                  </a:txBody>
                  <a:tcPr marL="68121" marR="68121" marT="31440" marB="314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2103901735"/>
                  </a:ext>
                </a:extLst>
              </a:tr>
              <a:tr h="459711">
                <a:tc>
                  <a:txBody>
                    <a:bodyPr/>
                    <a:lstStyle/>
                    <a:p>
                      <a:r>
                        <a:rPr lang="en-US" sz="1800">
                          <a:effectLst/>
                        </a:rPr>
                        <a:t>mvn source:jar</a:t>
                      </a:r>
                    </a:p>
                  </a:txBody>
                  <a:tcPr marL="68121" marR="68121" marT="31440" marB="314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TW" altLang="en-US" sz="1800" dirty="0">
                          <a:effectLst/>
                        </a:rPr>
                        <a:t>把</a:t>
                      </a:r>
                      <a:r>
                        <a:rPr lang="en-US" sz="1800" dirty="0">
                          <a:effectLst/>
                        </a:rPr>
                        <a:t>source</a:t>
                      </a:r>
                      <a:r>
                        <a:rPr lang="zh-TW" altLang="en-US" sz="1800" dirty="0">
                          <a:effectLst/>
                        </a:rPr>
                        <a:t>打包成一個</a:t>
                      </a:r>
                      <a:r>
                        <a:rPr lang="en-US" sz="1800" dirty="0">
                          <a:effectLst/>
                        </a:rPr>
                        <a:t>jar</a:t>
                      </a:r>
                      <a:r>
                        <a:rPr lang="zh-TW" altLang="en-US" sz="1800" dirty="0">
                          <a:effectLst/>
                        </a:rPr>
                        <a:t>檔</a:t>
                      </a:r>
                    </a:p>
                  </a:txBody>
                  <a:tcPr marL="68121" marR="68121" marT="31440" marB="314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19334851"/>
                  </a:ext>
                </a:extLst>
              </a:tr>
            </a:tbl>
          </a:graphicData>
        </a:graphic>
      </p:graphicFrame>
    </p:spTree>
    <p:extLst>
      <p:ext uri="{BB962C8B-B14F-4D97-AF65-F5344CB8AC3E}">
        <p14:creationId xmlns:p14="http://schemas.microsoft.com/office/powerpoint/2010/main" val="15737150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常用的指令</a:t>
            </a:r>
            <a:r>
              <a:rPr lang="en-US" altLang="zh-TW" dirty="0"/>
              <a:t>(goals)</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536167392"/>
              </p:ext>
            </p:extLst>
          </p:nvPr>
        </p:nvGraphicFramePr>
        <p:xfrm>
          <a:off x="509154" y="1732334"/>
          <a:ext cx="7762009" cy="3504683"/>
        </p:xfrm>
        <a:graphic>
          <a:graphicData uri="http://schemas.openxmlformats.org/drawingml/2006/table">
            <a:tbl>
              <a:tblPr/>
              <a:tblGrid>
                <a:gridCol w="4177146">
                  <a:extLst>
                    <a:ext uri="{9D8B030D-6E8A-4147-A177-3AD203B41FA5}">
                      <a16:colId xmlns:a16="http://schemas.microsoft.com/office/drawing/2014/main" val="1262754435"/>
                    </a:ext>
                  </a:extLst>
                </a:gridCol>
                <a:gridCol w="3584863">
                  <a:extLst>
                    <a:ext uri="{9D8B030D-6E8A-4147-A177-3AD203B41FA5}">
                      <a16:colId xmlns:a16="http://schemas.microsoft.com/office/drawing/2014/main" val="639937178"/>
                    </a:ext>
                  </a:extLst>
                </a:gridCol>
              </a:tblGrid>
              <a:tr h="508286">
                <a:tc>
                  <a:txBody>
                    <a:bodyPr/>
                    <a:lstStyle/>
                    <a:p>
                      <a:r>
                        <a:rPr lang="en-US" sz="1800" dirty="0" err="1">
                          <a:effectLst/>
                        </a:rPr>
                        <a:t>mvn</a:t>
                      </a:r>
                      <a:r>
                        <a:rPr lang="en-US" sz="1800" dirty="0">
                          <a:effectLst/>
                        </a:rPr>
                        <a:t> </a:t>
                      </a:r>
                      <a:r>
                        <a:rPr lang="en-US" sz="1800" dirty="0" err="1">
                          <a:effectLst/>
                        </a:rPr>
                        <a:t>javadoc:javadoc</a:t>
                      </a:r>
                      <a:endParaRPr lang="en-US" sz="1800" dirty="0">
                        <a:effectLst/>
                      </a:endParaRPr>
                    </a:p>
                  </a:txBody>
                  <a:tcPr marL="68121" marR="68121" marT="31440" marB="314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zh-TW" altLang="en-US" sz="1800">
                          <a:effectLst/>
                        </a:rPr>
                        <a:t>產生</a:t>
                      </a:r>
                      <a:r>
                        <a:rPr lang="en-US" sz="1800">
                          <a:effectLst/>
                        </a:rPr>
                        <a:t>java api</a:t>
                      </a:r>
                      <a:r>
                        <a:rPr lang="zh-TW" altLang="en-US" sz="1800">
                          <a:effectLst/>
                        </a:rPr>
                        <a:t>檔案</a:t>
                      </a:r>
                    </a:p>
                  </a:txBody>
                  <a:tcPr marL="68121" marR="68121" marT="31440" marB="314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409870505"/>
                  </a:ext>
                </a:extLst>
              </a:tr>
              <a:tr h="508286">
                <a:tc>
                  <a:txBody>
                    <a:bodyPr/>
                    <a:lstStyle/>
                    <a:p>
                      <a:r>
                        <a:rPr lang="en-US" sz="1800" dirty="0" err="1">
                          <a:effectLst/>
                        </a:rPr>
                        <a:t>mvn</a:t>
                      </a:r>
                      <a:r>
                        <a:rPr lang="en-US" sz="1800" dirty="0">
                          <a:effectLst/>
                        </a:rPr>
                        <a:t> </a:t>
                      </a:r>
                      <a:r>
                        <a:rPr lang="en-US" sz="1800" dirty="0" err="1">
                          <a:effectLst/>
                        </a:rPr>
                        <a:t>javadoc:jar</a:t>
                      </a:r>
                      <a:endParaRPr lang="en-US" sz="1800" dirty="0">
                        <a:effectLst/>
                      </a:endParaRPr>
                    </a:p>
                  </a:txBody>
                  <a:tcPr marL="68121" marR="68121" marT="31440" marB="314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TW" altLang="en-US" sz="1800">
                          <a:effectLst/>
                        </a:rPr>
                        <a:t>產生</a:t>
                      </a:r>
                      <a:r>
                        <a:rPr lang="en-US" sz="1800">
                          <a:effectLst/>
                        </a:rPr>
                        <a:t>java api</a:t>
                      </a:r>
                      <a:r>
                        <a:rPr lang="zh-TW" altLang="en-US" sz="1800">
                          <a:effectLst/>
                        </a:rPr>
                        <a:t>打包檔案</a:t>
                      </a:r>
                    </a:p>
                  </a:txBody>
                  <a:tcPr marL="68121" marR="68121" marT="31440" marB="314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3351842"/>
                  </a:ext>
                </a:extLst>
              </a:tr>
              <a:tr h="508286">
                <a:tc>
                  <a:txBody>
                    <a:bodyPr/>
                    <a:lstStyle/>
                    <a:p>
                      <a:r>
                        <a:rPr lang="en-US" sz="1800">
                          <a:effectLst/>
                        </a:rPr>
                        <a:t>mvn exec:exec</a:t>
                      </a:r>
                    </a:p>
                  </a:txBody>
                  <a:tcPr marL="68121" marR="68121" marT="31440" marB="314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zh-TW" altLang="en-US" sz="1800">
                          <a:effectLst/>
                        </a:rPr>
                        <a:t>執行</a:t>
                      </a:r>
                      <a:r>
                        <a:rPr lang="en-US" sz="1800">
                          <a:effectLst/>
                        </a:rPr>
                        <a:t>Project(</a:t>
                      </a:r>
                      <a:r>
                        <a:rPr lang="zh-TW" altLang="en-US" sz="1800">
                          <a:effectLst/>
                        </a:rPr>
                        <a:t>需進行一些</a:t>
                      </a:r>
                      <a:r>
                        <a:rPr lang="en-US" altLang="zh-TW" sz="1800">
                          <a:effectLst/>
                        </a:rPr>
                        <a:t>[</a:t>
                      </a:r>
                      <a:r>
                        <a:rPr lang="zh-TW" altLang="en-US" sz="1800">
                          <a:effectLst/>
                        </a:rPr>
                        <a:t>設定</a:t>
                      </a:r>
                      <a:r>
                        <a:rPr lang="en-US" altLang="zh-TW" sz="1800">
                          <a:effectLst/>
                        </a:rPr>
                        <a:t>])</a:t>
                      </a:r>
                    </a:p>
                  </a:txBody>
                  <a:tcPr marL="68121" marR="68121" marT="31440" marB="314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2862525485"/>
                  </a:ext>
                </a:extLst>
              </a:tr>
              <a:tr h="549750">
                <a:tc>
                  <a:txBody>
                    <a:bodyPr/>
                    <a:lstStyle/>
                    <a:p>
                      <a:r>
                        <a:rPr lang="en-US" sz="1800" dirty="0" err="1">
                          <a:effectLst/>
                        </a:rPr>
                        <a:t>mvn</a:t>
                      </a:r>
                      <a:r>
                        <a:rPr lang="en-US" sz="1800" dirty="0">
                          <a:effectLst/>
                        </a:rPr>
                        <a:t> </a:t>
                      </a:r>
                      <a:r>
                        <a:rPr lang="en-US" sz="1800" dirty="0" err="1">
                          <a:effectLst/>
                        </a:rPr>
                        <a:t>versions:display-dependency-updates</a:t>
                      </a:r>
                      <a:endParaRPr lang="en-US" sz="1800" dirty="0">
                        <a:effectLst/>
                      </a:endParaRPr>
                    </a:p>
                  </a:txBody>
                  <a:tcPr marL="68121" marR="68121" marT="31440" marB="314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TW" altLang="en-US" sz="1800">
                          <a:effectLst/>
                        </a:rPr>
                        <a:t>檢查相依函式庫的版本更新狀況</a:t>
                      </a:r>
                    </a:p>
                  </a:txBody>
                  <a:tcPr marL="68121" marR="68121" marT="31440" marB="314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35449280"/>
                  </a:ext>
                </a:extLst>
              </a:tr>
              <a:tr h="921789">
                <a:tc>
                  <a:txBody>
                    <a:bodyPr/>
                    <a:lstStyle/>
                    <a:p>
                      <a:r>
                        <a:rPr lang="en-US" sz="1800" dirty="0" err="1">
                          <a:effectLst/>
                        </a:rPr>
                        <a:t>mvn</a:t>
                      </a:r>
                      <a:r>
                        <a:rPr lang="en-US" sz="1800" dirty="0">
                          <a:effectLst/>
                        </a:rPr>
                        <a:t> </a:t>
                      </a:r>
                      <a:r>
                        <a:rPr lang="en-US" sz="1800" dirty="0" err="1">
                          <a:effectLst/>
                        </a:rPr>
                        <a:t>versions:use-latest-releases</a:t>
                      </a:r>
                      <a:endParaRPr lang="en-US" sz="1800" dirty="0">
                        <a:effectLst/>
                      </a:endParaRPr>
                    </a:p>
                  </a:txBody>
                  <a:tcPr marL="68121" marR="68121" marT="31440" marB="314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zh-TW" altLang="en-US" sz="1800">
                          <a:effectLst/>
                        </a:rPr>
                        <a:t>直接將</a:t>
                      </a:r>
                      <a:r>
                        <a:rPr lang="en-US" altLang="zh-TW" sz="1800">
                          <a:effectLst/>
                        </a:rPr>
                        <a:t>pom.xml</a:t>
                      </a:r>
                      <a:r>
                        <a:rPr lang="zh-TW" altLang="en-US" sz="1800">
                          <a:effectLst/>
                        </a:rPr>
                        <a:t>內的版本更新到最近一版釋出</a:t>
                      </a:r>
                      <a:r>
                        <a:rPr lang="en-US" altLang="zh-TW" sz="1800">
                          <a:effectLst/>
                        </a:rPr>
                        <a:t>(</a:t>
                      </a:r>
                      <a:r>
                        <a:rPr lang="zh-TW" altLang="en-US" sz="1800">
                          <a:effectLst/>
                        </a:rPr>
                        <a:t>會備分舊版的</a:t>
                      </a:r>
                      <a:r>
                        <a:rPr lang="en-US" altLang="zh-TW" sz="1800">
                          <a:effectLst/>
                        </a:rPr>
                        <a:t>pom.xml)</a:t>
                      </a:r>
                    </a:p>
                  </a:txBody>
                  <a:tcPr marL="68121" marR="68121" marT="31440" marB="314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017525695"/>
                  </a:ext>
                </a:extLst>
              </a:tr>
              <a:tr h="508286">
                <a:tc>
                  <a:txBody>
                    <a:bodyPr/>
                    <a:lstStyle/>
                    <a:p>
                      <a:r>
                        <a:rPr lang="en-US" sz="1800" dirty="0" err="1">
                          <a:effectLst/>
                        </a:rPr>
                        <a:t>mvn</a:t>
                      </a:r>
                      <a:r>
                        <a:rPr lang="en-US" sz="1800" dirty="0">
                          <a:effectLst/>
                        </a:rPr>
                        <a:t> </a:t>
                      </a:r>
                      <a:r>
                        <a:rPr lang="en-US" sz="1800" dirty="0" err="1">
                          <a:effectLst/>
                        </a:rPr>
                        <a:t>versions:display-plugin-updates</a:t>
                      </a:r>
                      <a:endParaRPr lang="en-US" sz="1800" dirty="0">
                        <a:effectLst/>
                      </a:endParaRPr>
                    </a:p>
                  </a:txBody>
                  <a:tcPr marL="68121" marR="68121" marT="31440" marB="314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TW" altLang="en-US" sz="1800" dirty="0">
                          <a:effectLst/>
                        </a:rPr>
                        <a:t>檢查</a:t>
                      </a:r>
                      <a:r>
                        <a:rPr lang="en-US" altLang="zh-TW" sz="1800" dirty="0">
                          <a:effectLst/>
                        </a:rPr>
                        <a:t>Plugin</a:t>
                      </a:r>
                      <a:r>
                        <a:rPr lang="zh-TW" altLang="en-US" sz="1800" dirty="0">
                          <a:effectLst/>
                        </a:rPr>
                        <a:t>的更新狀況</a:t>
                      </a:r>
                    </a:p>
                  </a:txBody>
                  <a:tcPr marL="68121" marR="68121" marT="31440" marB="314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1755481"/>
                  </a:ext>
                </a:extLst>
              </a:tr>
            </a:tbl>
          </a:graphicData>
        </a:graphic>
      </p:graphicFrame>
    </p:spTree>
    <p:extLst>
      <p:ext uri="{BB962C8B-B14F-4D97-AF65-F5344CB8AC3E}">
        <p14:creationId xmlns:p14="http://schemas.microsoft.com/office/powerpoint/2010/main" val="2352828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BD0708-B960-40FA-80A9-13AA933DB2FE}"/>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63DEE1E0-145A-4759-9D33-DE07E0D6570A}"/>
              </a:ext>
            </a:extLst>
          </p:cNvPr>
          <p:cNvSpPr>
            <a:spLocks noGrp="1"/>
          </p:cNvSpPr>
          <p:nvPr>
            <p:ph idx="1"/>
          </p:nvPr>
        </p:nvSpPr>
        <p:spPr/>
        <p:txBody>
          <a:bodyPr/>
          <a:lstStyle/>
          <a:p>
            <a:r>
              <a:rPr lang="en-US" altLang="zh-TW" dirty="0"/>
              <a:t>An easy way to look at the default configurations of the super POM </a:t>
            </a:r>
            <a:endParaRPr lang="en-US" altLang="zh-TW" b="1" dirty="0"/>
          </a:p>
          <a:p>
            <a:pPr lvl="1"/>
            <a:r>
              <a:rPr lang="en-US" altLang="zh-TW" b="1" dirty="0" err="1">
                <a:highlight>
                  <a:srgbClr val="FFFF00"/>
                </a:highlight>
              </a:rPr>
              <a:t>mvn</a:t>
            </a:r>
            <a:r>
              <a:rPr lang="en-US" altLang="zh-TW" b="1" dirty="0">
                <a:highlight>
                  <a:srgbClr val="FFFF00"/>
                </a:highlight>
              </a:rPr>
              <a:t> </a:t>
            </a:r>
            <a:r>
              <a:rPr lang="en-US" altLang="zh-TW" b="1" dirty="0" err="1">
                <a:highlight>
                  <a:srgbClr val="FFFF00"/>
                </a:highlight>
              </a:rPr>
              <a:t>help:effective-pom</a:t>
            </a:r>
            <a:endParaRPr lang="zh-TW" altLang="en-US" dirty="0">
              <a:highlight>
                <a:srgbClr val="FFFF00"/>
              </a:highlight>
            </a:endParaRPr>
          </a:p>
        </p:txBody>
      </p:sp>
    </p:spTree>
    <p:extLst>
      <p:ext uri="{BB962C8B-B14F-4D97-AF65-F5344CB8AC3E}">
        <p14:creationId xmlns:p14="http://schemas.microsoft.com/office/powerpoint/2010/main" val="20888614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常用的</a:t>
            </a:r>
            <a:r>
              <a:rPr lang="en-US" altLang="zh-TW" b="1" dirty="0"/>
              <a:t>plugin build</a:t>
            </a:r>
            <a:r>
              <a:rPr lang="zh-TW" altLang="en-US" b="1" dirty="0" smtClean="0"/>
              <a:t>設定</a:t>
            </a:r>
            <a:endParaRPr lang="zh-TW" altLang="en-US" dirty="0"/>
          </a:p>
        </p:txBody>
      </p:sp>
      <p:sp>
        <p:nvSpPr>
          <p:cNvPr id="3" name="內容版面配置區 2"/>
          <p:cNvSpPr>
            <a:spLocks noGrp="1"/>
          </p:cNvSpPr>
          <p:nvPr>
            <p:ph idx="1"/>
          </p:nvPr>
        </p:nvSpPr>
        <p:spPr/>
        <p:txBody>
          <a:bodyPr/>
          <a:lstStyle/>
          <a:p>
            <a:r>
              <a:rPr lang="en-US" altLang="zh-TW" b="1" dirty="0"/>
              <a:t>Compile</a:t>
            </a:r>
            <a:r>
              <a:rPr lang="zh-TW" altLang="en-US" b="1" dirty="0"/>
              <a:t>的設定</a:t>
            </a:r>
          </a:p>
          <a:p>
            <a:endParaRPr lang="zh-TW" altLang="en-US" dirty="0"/>
          </a:p>
        </p:txBody>
      </p:sp>
      <p:sp>
        <p:nvSpPr>
          <p:cNvPr id="4" name="矩形 3"/>
          <p:cNvSpPr/>
          <p:nvPr/>
        </p:nvSpPr>
        <p:spPr>
          <a:xfrm>
            <a:off x="966354" y="2490181"/>
            <a:ext cx="6826827" cy="3970318"/>
          </a:xfrm>
          <a:prstGeom prst="rect">
            <a:avLst/>
          </a:prstGeom>
        </p:spPr>
        <p:txBody>
          <a:bodyPr wrap="square">
            <a:spAutoFit/>
          </a:bodyPr>
          <a:lstStyle/>
          <a:p>
            <a:r>
              <a:rPr lang="en-US" altLang="zh-TW" dirty="0"/>
              <a:t> &lt;build&gt;</a:t>
            </a:r>
          </a:p>
          <a:p>
            <a:r>
              <a:rPr lang="en-US" altLang="zh-TW" dirty="0"/>
              <a:t>        &lt;plugins&gt;</a:t>
            </a:r>
          </a:p>
          <a:p>
            <a:r>
              <a:rPr lang="en-US" altLang="zh-TW" dirty="0"/>
              <a:t>            &lt;plugin&gt;</a:t>
            </a:r>
          </a:p>
          <a:p>
            <a:r>
              <a:rPr lang="en-US" altLang="zh-TW" dirty="0"/>
              <a:t>                &lt;</a:t>
            </a:r>
            <a:r>
              <a:rPr lang="en-US" altLang="zh-TW" dirty="0" err="1"/>
              <a:t>groupId</a:t>
            </a:r>
            <a:r>
              <a:rPr lang="en-US" altLang="zh-TW" dirty="0"/>
              <a:t>&gt;</a:t>
            </a:r>
            <a:r>
              <a:rPr lang="en-US" altLang="zh-TW" dirty="0" err="1"/>
              <a:t>org.apache.maven.plugins</a:t>
            </a:r>
            <a:r>
              <a:rPr lang="en-US" altLang="zh-TW" dirty="0"/>
              <a:t>&lt;/</a:t>
            </a:r>
            <a:r>
              <a:rPr lang="en-US" altLang="zh-TW" dirty="0" err="1"/>
              <a:t>groupId</a:t>
            </a:r>
            <a:r>
              <a:rPr lang="en-US" altLang="zh-TW" dirty="0"/>
              <a:t>&gt;</a:t>
            </a:r>
          </a:p>
          <a:p>
            <a:r>
              <a:rPr lang="en-US" altLang="zh-TW" dirty="0"/>
              <a:t>                &lt;</a:t>
            </a:r>
            <a:r>
              <a:rPr lang="en-US" altLang="zh-TW" dirty="0" err="1"/>
              <a:t>artifactId</a:t>
            </a:r>
            <a:r>
              <a:rPr lang="en-US" altLang="zh-TW" dirty="0"/>
              <a:t>&gt;maven-compiler-plugin&lt;/</a:t>
            </a:r>
            <a:r>
              <a:rPr lang="en-US" altLang="zh-TW" dirty="0" err="1"/>
              <a:t>artifactId</a:t>
            </a:r>
            <a:r>
              <a:rPr lang="en-US" altLang="zh-TW" dirty="0"/>
              <a:t>&gt;</a:t>
            </a:r>
          </a:p>
          <a:p>
            <a:r>
              <a:rPr lang="en-US" altLang="zh-TW" dirty="0"/>
              <a:t>                &lt;version&gt;3.1&lt;/version&gt;</a:t>
            </a:r>
          </a:p>
          <a:p>
            <a:r>
              <a:rPr lang="en-US" altLang="zh-TW" dirty="0"/>
              <a:t>                &lt;configuration&gt;</a:t>
            </a:r>
          </a:p>
          <a:p>
            <a:r>
              <a:rPr lang="en-US" altLang="zh-TW" dirty="0"/>
              <a:t>                    &lt;source&gt;${</a:t>
            </a:r>
            <a:r>
              <a:rPr lang="en-US" altLang="zh-TW" dirty="0" err="1"/>
              <a:t>maven.compiler.source</a:t>
            </a:r>
            <a:r>
              <a:rPr lang="en-US" altLang="zh-TW" dirty="0"/>
              <a:t>}&lt;/source&gt;</a:t>
            </a:r>
          </a:p>
          <a:p>
            <a:r>
              <a:rPr lang="en-US" altLang="zh-TW" dirty="0"/>
              <a:t>                    &lt;target&gt;${</a:t>
            </a:r>
            <a:r>
              <a:rPr lang="en-US" altLang="zh-TW" dirty="0" err="1"/>
              <a:t>maven.compiler.target</a:t>
            </a:r>
            <a:r>
              <a:rPr lang="en-US" altLang="zh-TW" dirty="0"/>
              <a:t>}&lt;/target&gt;</a:t>
            </a:r>
          </a:p>
          <a:p>
            <a:r>
              <a:rPr lang="en-US" altLang="zh-TW" dirty="0"/>
              <a:t>                    &lt;encoding&gt;${</a:t>
            </a:r>
            <a:r>
              <a:rPr lang="en-US" altLang="zh-TW" dirty="0" err="1"/>
              <a:t>project.build.sourceEncoding</a:t>
            </a:r>
            <a:r>
              <a:rPr lang="en-US" altLang="zh-TW" dirty="0"/>
              <a:t>}&lt;/encoding&gt;</a:t>
            </a:r>
          </a:p>
          <a:p>
            <a:r>
              <a:rPr lang="en-US" altLang="zh-TW" dirty="0"/>
              <a:t>                &lt;/configuration&gt;</a:t>
            </a:r>
          </a:p>
          <a:p>
            <a:r>
              <a:rPr lang="en-US" altLang="zh-TW" dirty="0"/>
              <a:t>            &lt;/plugin&gt;</a:t>
            </a:r>
          </a:p>
          <a:p>
            <a:r>
              <a:rPr lang="en-US" altLang="zh-TW" dirty="0"/>
              <a:t>        &lt;/plugins&gt;</a:t>
            </a:r>
          </a:p>
          <a:p>
            <a:r>
              <a:rPr lang="en-US" altLang="zh-TW" dirty="0"/>
              <a:t>    &lt;/build&gt;</a:t>
            </a:r>
            <a:endParaRPr lang="zh-TW" altLang="en-US" dirty="0"/>
          </a:p>
        </p:txBody>
      </p:sp>
    </p:spTree>
    <p:extLst>
      <p:ext uri="{BB962C8B-B14F-4D97-AF65-F5344CB8AC3E}">
        <p14:creationId xmlns:p14="http://schemas.microsoft.com/office/powerpoint/2010/main" val="13755555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b="1" dirty="0"/>
              <a:t>打包時包含源碼</a:t>
            </a:r>
          </a:p>
          <a:p>
            <a:endParaRPr lang="zh-TW" altLang="en-US" dirty="0"/>
          </a:p>
        </p:txBody>
      </p:sp>
      <p:sp>
        <p:nvSpPr>
          <p:cNvPr id="4" name="矩形 3"/>
          <p:cNvSpPr/>
          <p:nvPr/>
        </p:nvSpPr>
        <p:spPr>
          <a:xfrm>
            <a:off x="1070265" y="2333685"/>
            <a:ext cx="7195704" cy="4524315"/>
          </a:xfrm>
          <a:prstGeom prst="rect">
            <a:avLst/>
          </a:prstGeom>
        </p:spPr>
        <p:txBody>
          <a:bodyPr wrap="square">
            <a:spAutoFit/>
          </a:bodyPr>
          <a:lstStyle/>
          <a:p>
            <a:r>
              <a:rPr lang="en-US" altLang="zh-TW" sz="1600" dirty="0"/>
              <a:t> &lt;build&gt;</a:t>
            </a:r>
          </a:p>
          <a:p>
            <a:r>
              <a:rPr lang="en-US" altLang="zh-TW" sz="1600" dirty="0"/>
              <a:t>        &lt;resources&gt;</a:t>
            </a:r>
          </a:p>
          <a:p>
            <a:r>
              <a:rPr lang="en-US" altLang="zh-TW" sz="1600" dirty="0"/>
              <a:t>            &lt;resource&gt;</a:t>
            </a:r>
          </a:p>
          <a:p>
            <a:r>
              <a:rPr lang="en-US" altLang="zh-TW" sz="1600" dirty="0"/>
              <a:t>                &lt;directory&gt;${</a:t>
            </a:r>
            <a:r>
              <a:rPr lang="en-US" altLang="zh-TW" sz="1600" dirty="0" err="1"/>
              <a:t>basedir</a:t>
            </a:r>
            <a:r>
              <a:rPr lang="en-US" altLang="zh-TW" sz="1600" dirty="0"/>
              <a:t>}/</a:t>
            </a:r>
            <a:r>
              <a:rPr lang="en-US" altLang="zh-TW" sz="1600" dirty="0" err="1"/>
              <a:t>src</a:t>
            </a:r>
            <a:r>
              <a:rPr lang="en-US" altLang="zh-TW" sz="1600" dirty="0"/>
              <a:t>/main/java&lt;/directory&gt;&lt;!--</a:t>
            </a:r>
            <a:r>
              <a:rPr lang="zh-TW" altLang="en-US" sz="1600" dirty="0"/>
              <a:t>資源檔存放路徑</a:t>
            </a:r>
            <a:r>
              <a:rPr lang="en-US" altLang="zh-TW" sz="1600" dirty="0"/>
              <a:t>--&gt;</a:t>
            </a:r>
          </a:p>
          <a:p>
            <a:r>
              <a:rPr lang="en-US" altLang="zh-TW" sz="1600" dirty="0"/>
              <a:t>                &lt;filtering&gt;false&lt;/filtering&gt;&lt;!--</a:t>
            </a:r>
            <a:r>
              <a:rPr lang="zh-TW" altLang="en-US" sz="1600" dirty="0"/>
              <a:t>不置換資源檔內容</a:t>
            </a:r>
            <a:r>
              <a:rPr lang="en-US" altLang="zh-TW" sz="1600" dirty="0"/>
              <a:t>,</a:t>
            </a:r>
            <a:r>
              <a:rPr lang="zh-TW" altLang="en-US" sz="1600" dirty="0"/>
              <a:t>如果要的話見</a:t>
            </a:r>
            <a:r>
              <a:rPr lang="en-US" altLang="zh-TW" sz="1600" dirty="0"/>
              <a:t>http://maven.apache.org/plugins/maven-resources-plugin/examples/filter.html--&gt;</a:t>
            </a:r>
          </a:p>
          <a:p>
            <a:r>
              <a:rPr lang="en-US" altLang="zh-TW" sz="1600" dirty="0"/>
              <a:t>                &lt;includes&gt;</a:t>
            </a:r>
          </a:p>
          <a:p>
            <a:r>
              <a:rPr lang="en-US" altLang="zh-TW" sz="1600" dirty="0"/>
              <a:t>                    &lt;include&gt;org/</a:t>
            </a:r>
            <a:r>
              <a:rPr lang="en-US" altLang="zh-TW" sz="1600" dirty="0" err="1"/>
              <a:t>gwtwidgets</a:t>
            </a:r>
            <a:r>
              <a:rPr lang="en-US" altLang="zh-TW" sz="1600" dirty="0"/>
              <a:t>/Stream.gwt.xml&lt;/include&gt;</a:t>
            </a:r>
          </a:p>
          <a:p>
            <a:r>
              <a:rPr lang="en-US" altLang="zh-TW" sz="1600" dirty="0"/>
              <a:t>                &lt;/includes&gt;</a:t>
            </a:r>
          </a:p>
          <a:p>
            <a:r>
              <a:rPr lang="en-US" altLang="zh-TW" sz="1600" dirty="0"/>
              <a:t>            &lt;/resource&gt;</a:t>
            </a:r>
          </a:p>
          <a:p>
            <a:r>
              <a:rPr lang="en-US" altLang="zh-TW" sz="1600" dirty="0"/>
              <a:t>            &lt;resource&gt;</a:t>
            </a:r>
          </a:p>
          <a:p>
            <a:r>
              <a:rPr lang="en-US" altLang="zh-TW" sz="1600" dirty="0"/>
              <a:t>                &lt;directory&gt;${</a:t>
            </a:r>
            <a:r>
              <a:rPr lang="en-US" altLang="zh-TW" sz="1600" dirty="0" err="1"/>
              <a:t>basedir</a:t>
            </a:r>
            <a:r>
              <a:rPr lang="en-US" altLang="zh-TW" sz="1600" dirty="0"/>
              <a:t>}/</a:t>
            </a:r>
            <a:r>
              <a:rPr lang="en-US" altLang="zh-TW" sz="1600" dirty="0" err="1"/>
              <a:t>src</a:t>
            </a:r>
            <a:r>
              <a:rPr lang="en-US" altLang="zh-TW" sz="1600" dirty="0"/>
              <a:t>/main/java&lt;/directory&gt;</a:t>
            </a:r>
          </a:p>
          <a:p>
            <a:r>
              <a:rPr lang="en-US" altLang="zh-TW" sz="1600" dirty="0"/>
              <a:t>                &lt;includes&gt;</a:t>
            </a:r>
          </a:p>
          <a:p>
            <a:r>
              <a:rPr lang="en-US" altLang="zh-TW" sz="1600" dirty="0"/>
              <a:t>                    &lt;include&gt; **/client/*.java &lt;/include&gt;</a:t>
            </a:r>
          </a:p>
          <a:p>
            <a:r>
              <a:rPr lang="en-US" altLang="zh-TW" sz="1600" dirty="0"/>
              <a:t>                &lt;/includes&gt;</a:t>
            </a:r>
          </a:p>
          <a:p>
            <a:r>
              <a:rPr lang="en-US" altLang="zh-TW" sz="1600" dirty="0"/>
              <a:t>            &lt;/resource&gt;</a:t>
            </a:r>
          </a:p>
          <a:p>
            <a:r>
              <a:rPr lang="en-US" altLang="zh-TW" sz="1600" dirty="0"/>
              <a:t>        &lt;/resources&gt;</a:t>
            </a:r>
          </a:p>
          <a:p>
            <a:r>
              <a:rPr lang="en-US" altLang="zh-TW" sz="1600" dirty="0"/>
              <a:t>    &lt;/build&gt;</a:t>
            </a:r>
            <a:endParaRPr lang="zh-TW" altLang="en-US" sz="1600" dirty="0"/>
          </a:p>
        </p:txBody>
      </p:sp>
    </p:spTree>
    <p:extLst>
      <p:ext uri="{BB962C8B-B14F-4D97-AF65-F5344CB8AC3E}">
        <p14:creationId xmlns:p14="http://schemas.microsoft.com/office/powerpoint/2010/main" val="37379773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b="1" dirty="0"/>
              <a:t>建立可執行</a:t>
            </a:r>
            <a:r>
              <a:rPr lang="en-US" altLang="zh-TW" b="1" dirty="0"/>
              <a:t>Jar</a:t>
            </a:r>
          </a:p>
          <a:p>
            <a:endParaRPr lang="zh-TW" altLang="en-US" dirty="0"/>
          </a:p>
        </p:txBody>
      </p:sp>
      <p:sp>
        <p:nvSpPr>
          <p:cNvPr id="4" name="矩形 3"/>
          <p:cNvSpPr/>
          <p:nvPr/>
        </p:nvSpPr>
        <p:spPr>
          <a:xfrm>
            <a:off x="1215736" y="2334925"/>
            <a:ext cx="6920345" cy="4278094"/>
          </a:xfrm>
          <a:prstGeom prst="rect">
            <a:avLst/>
          </a:prstGeom>
        </p:spPr>
        <p:txBody>
          <a:bodyPr wrap="square">
            <a:spAutoFit/>
          </a:bodyPr>
          <a:lstStyle/>
          <a:p>
            <a:r>
              <a:rPr lang="en-US" altLang="zh-TW" sz="1600" dirty="0"/>
              <a:t> &lt;build&gt;</a:t>
            </a:r>
          </a:p>
          <a:p>
            <a:r>
              <a:rPr lang="en-US" altLang="zh-TW" sz="1600" dirty="0"/>
              <a:t>        &lt;plugins&gt;</a:t>
            </a:r>
          </a:p>
          <a:p>
            <a:r>
              <a:rPr lang="en-US" altLang="zh-TW" sz="1600" dirty="0"/>
              <a:t>            &lt;plugin&gt;</a:t>
            </a:r>
          </a:p>
          <a:p>
            <a:r>
              <a:rPr lang="en-US" altLang="zh-TW" sz="1600" dirty="0"/>
              <a:t>                &lt;</a:t>
            </a:r>
            <a:r>
              <a:rPr lang="en-US" altLang="zh-TW" sz="1600" dirty="0" err="1"/>
              <a:t>groupId</a:t>
            </a:r>
            <a:r>
              <a:rPr lang="en-US" altLang="zh-TW" sz="1600" dirty="0"/>
              <a:t>&gt;</a:t>
            </a:r>
            <a:r>
              <a:rPr lang="en-US" altLang="zh-TW" sz="1600" dirty="0" err="1"/>
              <a:t>org.apache.maven.plugins</a:t>
            </a:r>
            <a:r>
              <a:rPr lang="en-US" altLang="zh-TW" sz="1600" dirty="0"/>
              <a:t>&lt;/</a:t>
            </a:r>
            <a:r>
              <a:rPr lang="en-US" altLang="zh-TW" sz="1600" dirty="0" err="1"/>
              <a:t>groupId</a:t>
            </a:r>
            <a:r>
              <a:rPr lang="en-US" altLang="zh-TW" sz="1600" dirty="0"/>
              <a:t>&gt;</a:t>
            </a:r>
          </a:p>
          <a:p>
            <a:r>
              <a:rPr lang="en-US" altLang="zh-TW" sz="1600" dirty="0"/>
              <a:t>                &lt;</a:t>
            </a:r>
            <a:r>
              <a:rPr lang="en-US" altLang="zh-TW" sz="1600" dirty="0" err="1"/>
              <a:t>artifactId</a:t>
            </a:r>
            <a:r>
              <a:rPr lang="en-US" altLang="zh-TW" sz="1600" dirty="0"/>
              <a:t>&gt;maven-jar-plugin&lt;/</a:t>
            </a:r>
            <a:r>
              <a:rPr lang="en-US" altLang="zh-TW" sz="1600" dirty="0" err="1"/>
              <a:t>artifactId</a:t>
            </a:r>
            <a:r>
              <a:rPr lang="en-US" altLang="zh-TW" sz="1600" dirty="0"/>
              <a:t>&gt;</a:t>
            </a:r>
          </a:p>
          <a:p>
            <a:r>
              <a:rPr lang="en-US" altLang="zh-TW" sz="1600" dirty="0"/>
              <a:t>                &lt;version&gt;2.4&lt;/version&gt;</a:t>
            </a:r>
          </a:p>
          <a:p>
            <a:r>
              <a:rPr lang="en-US" altLang="zh-TW" sz="1600" dirty="0"/>
              <a:t>                &lt;configuration&gt;</a:t>
            </a:r>
          </a:p>
          <a:p>
            <a:r>
              <a:rPr lang="en-US" altLang="zh-TW" sz="1600" dirty="0"/>
              <a:t>                    &lt;archive&gt;</a:t>
            </a:r>
          </a:p>
          <a:p>
            <a:r>
              <a:rPr lang="en-US" altLang="zh-TW" sz="1600" dirty="0"/>
              <a:t>                        &lt;manifest&gt;</a:t>
            </a:r>
          </a:p>
          <a:p>
            <a:r>
              <a:rPr lang="en-US" altLang="zh-TW" sz="1600" dirty="0"/>
              <a:t>                            &lt;</a:t>
            </a:r>
            <a:r>
              <a:rPr lang="en-US" altLang="zh-TW" sz="1600" dirty="0" err="1"/>
              <a:t>addClasspath</a:t>
            </a:r>
            <a:r>
              <a:rPr lang="en-US" altLang="zh-TW" sz="1600" dirty="0"/>
              <a:t>&gt;true&lt;/</a:t>
            </a:r>
            <a:r>
              <a:rPr lang="en-US" altLang="zh-TW" sz="1600" dirty="0" err="1"/>
              <a:t>addClasspath</a:t>
            </a:r>
            <a:r>
              <a:rPr lang="en-US" altLang="zh-TW" sz="1600" dirty="0"/>
              <a:t>&gt;</a:t>
            </a:r>
          </a:p>
          <a:p>
            <a:r>
              <a:rPr lang="en-US" altLang="zh-TW" sz="1600" dirty="0"/>
              <a:t>                            &lt;</a:t>
            </a:r>
            <a:r>
              <a:rPr lang="en-US" altLang="zh-TW" sz="1600" dirty="0" err="1"/>
              <a:t>mainClass</a:t>
            </a:r>
            <a:r>
              <a:rPr lang="en-US" altLang="zh-TW" sz="1600" dirty="0"/>
              <a:t>&gt;</a:t>
            </a:r>
            <a:r>
              <a:rPr lang="zh-TW" altLang="en-US" sz="1600" dirty="0"/>
              <a:t>完整類別名稱</a:t>
            </a:r>
            <a:r>
              <a:rPr lang="en-US" altLang="zh-TW" sz="1600" dirty="0"/>
              <a:t>(</a:t>
            </a:r>
            <a:r>
              <a:rPr lang="zh-TW" altLang="en-US" sz="1600" dirty="0"/>
              <a:t>有</a:t>
            </a:r>
            <a:r>
              <a:rPr lang="en-US" altLang="zh-TW" sz="1600" dirty="0"/>
              <a:t>main</a:t>
            </a:r>
            <a:r>
              <a:rPr lang="zh-TW" altLang="en-US" sz="1600" dirty="0"/>
              <a:t>方法的</a:t>
            </a:r>
            <a:r>
              <a:rPr lang="en-US" altLang="zh-TW" sz="1600" dirty="0"/>
              <a:t>class)&lt;/</a:t>
            </a:r>
            <a:r>
              <a:rPr lang="en-US" altLang="zh-TW" sz="1600" dirty="0" err="1"/>
              <a:t>mainClass</a:t>
            </a:r>
            <a:r>
              <a:rPr lang="en-US" altLang="zh-TW" sz="1600" dirty="0"/>
              <a:t>&gt;</a:t>
            </a:r>
          </a:p>
          <a:p>
            <a:r>
              <a:rPr lang="en-US" altLang="zh-TW" sz="1600" dirty="0"/>
              <a:t>                        &lt;/manifest&gt;</a:t>
            </a:r>
          </a:p>
          <a:p>
            <a:r>
              <a:rPr lang="en-US" altLang="zh-TW" sz="1600" dirty="0"/>
              <a:t>                    &lt;/archive&gt;</a:t>
            </a:r>
          </a:p>
          <a:p>
            <a:r>
              <a:rPr lang="en-US" altLang="zh-TW" sz="1600" dirty="0"/>
              <a:t>                &lt;/configuration&gt;</a:t>
            </a:r>
          </a:p>
          <a:p>
            <a:r>
              <a:rPr lang="en-US" altLang="zh-TW" sz="1600" dirty="0"/>
              <a:t>            &lt;/plugin&gt;</a:t>
            </a:r>
          </a:p>
          <a:p>
            <a:r>
              <a:rPr lang="en-US" altLang="zh-TW" sz="1600" dirty="0"/>
              <a:t>        &lt;/plugins&gt;</a:t>
            </a:r>
          </a:p>
          <a:p>
            <a:r>
              <a:rPr lang="en-US" altLang="zh-TW" sz="1600" dirty="0"/>
              <a:t>    &lt;/build&gt;</a:t>
            </a:r>
            <a:endParaRPr lang="zh-TW" altLang="en-US" sz="1600" dirty="0"/>
          </a:p>
        </p:txBody>
      </p:sp>
    </p:spTree>
    <p:extLst>
      <p:ext uri="{BB962C8B-B14F-4D97-AF65-F5344CB8AC3E}">
        <p14:creationId xmlns:p14="http://schemas.microsoft.com/office/powerpoint/2010/main" val="208060181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b="1" dirty="0"/>
              <a:t>建立單一可執行</a:t>
            </a:r>
            <a:r>
              <a:rPr lang="en-US" altLang="zh-TW" b="1" dirty="0"/>
              <a:t>Jar(</a:t>
            </a:r>
            <a:r>
              <a:rPr lang="zh-TW" altLang="en-US" b="1" dirty="0"/>
              <a:t>把所有</a:t>
            </a:r>
            <a:r>
              <a:rPr lang="en-US" altLang="zh-TW" b="1" dirty="0"/>
              <a:t>Library</a:t>
            </a:r>
            <a:r>
              <a:rPr lang="zh-TW" altLang="en-US" b="1" dirty="0"/>
              <a:t>一起打成一包</a:t>
            </a:r>
            <a:r>
              <a:rPr lang="en-US" altLang="zh-TW" b="1" dirty="0"/>
              <a:t>)</a:t>
            </a:r>
          </a:p>
          <a:p>
            <a:endParaRPr lang="zh-TW" altLang="en-US" dirty="0"/>
          </a:p>
        </p:txBody>
      </p:sp>
      <p:sp>
        <p:nvSpPr>
          <p:cNvPr id="4" name="矩形 3"/>
          <p:cNvSpPr/>
          <p:nvPr/>
        </p:nvSpPr>
        <p:spPr>
          <a:xfrm>
            <a:off x="1143000" y="2303283"/>
            <a:ext cx="7180118" cy="4185761"/>
          </a:xfrm>
          <a:prstGeom prst="rect">
            <a:avLst/>
          </a:prstGeom>
        </p:spPr>
        <p:txBody>
          <a:bodyPr wrap="square">
            <a:spAutoFit/>
          </a:bodyPr>
          <a:lstStyle/>
          <a:p>
            <a:r>
              <a:rPr lang="en-US" altLang="zh-TW" sz="1400" dirty="0"/>
              <a:t> &lt;build&gt;</a:t>
            </a:r>
          </a:p>
          <a:p>
            <a:r>
              <a:rPr lang="en-US" altLang="zh-TW" sz="1400" dirty="0"/>
              <a:t>        &lt;plugins&gt;</a:t>
            </a:r>
          </a:p>
          <a:p>
            <a:r>
              <a:rPr lang="en-US" altLang="zh-TW" sz="1400" dirty="0"/>
              <a:t>            &lt;plugin&gt;</a:t>
            </a:r>
          </a:p>
          <a:p>
            <a:r>
              <a:rPr lang="en-US" altLang="zh-TW" sz="1400" dirty="0"/>
              <a:t>                &lt;</a:t>
            </a:r>
            <a:r>
              <a:rPr lang="en-US" altLang="zh-TW" sz="1400" dirty="0" err="1"/>
              <a:t>groupId</a:t>
            </a:r>
            <a:r>
              <a:rPr lang="en-US" altLang="zh-TW" sz="1400" dirty="0"/>
              <a:t>&gt;</a:t>
            </a:r>
            <a:r>
              <a:rPr lang="en-US" altLang="zh-TW" sz="1400" dirty="0" err="1"/>
              <a:t>org.apache.maven.plugins</a:t>
            </a:r>
            <a:r>
              <a:rPr lang="en-US" altLang="zh-TW" sz="1400" dirty="0"/>
              <a:t>&lt;/</a:t>
            </a:r>
            <a:r>
              <a:rPr lang="en-US" altLang="zh-TW" sz="1400" dirty="0" err="1"/>
              <a:t>groupId</a:t>
            </a:r>
            <a:r>
              <a:rPr lang="en-US" altLang="zh-TW" sz="1400" dirty="0"/>
              <a:t>&gt;</a:t>
            </a:r>
          </a:p>
          <a:p>
            <a:r>
              <a:rPr lang="en-US" altLang="zh-TW" sz="1400" dirty="0"/>
              <a:t>                &lt;</a:t>
            </a:r>
            <a:r>
              <a:rPr lang="en-US" altLang="zh-TW" sz="1400" dirty="0" err="1"/>
              <a:t>artifactId</a:t>
            </a:r>
            <a:r>
              <a:rPr lang="en-US" altLang="zh-TW" sz="1400" dirty="0"/>
              <a:t>&gt;maven-assembly-plugin&lt;/</a:t>
            </a:r>
            <a:r>
              <a:rPr lang="en-US" altLang="zh-TW" sz="1400" dirty="0" err="1"/>
              <a:t>artifactId</a:t>
            </a:r>
            <a:r>
              <a:rPr lang="en-US" altLang="zh-TW" sz="1400" dirty="0"/>
              <a:t>&gt;</a:t>
            </a:r>
          </a:p>
          <a:p>
            <a:r>
              <a:rPr lang="en-US" altLang="zh-TW" sz="1400" dirty="0"/>
              <a:t>                &lt;version&gt;2.4&lt;/version&gt;</a:t>
            </a:r>
          </a:p>
          <a:p>
            <a:r>
              <a:rPr lang="en-US" altLang="zh-TW" sz="1400" dirty="0"/>
              <a:t>                &lt;configuration&gt;</a:t>
            </a:r>
          </a:p>
          <a:p>
            <a:r>
              <a:rPr lang="en-US" altLang="zh-TW" sz="1400" dirty="0"/>
              <a:t>                    &lt;archive&gt;</a:t>
            </a:r>
          </a:p>
          <a:p>
            <a:r>
              <a:rPr lang="en-US" altLang="zh-TW" sz="1400" dirty="0"/>
              <a:t>                        &lt;manifest&gt;</a:t>
            </a:r>
          </a:p>
          <a:p>
            <a:r>
              <a:rPr lang="en-US" altLang="zh-TW" sz="1400" dirty="0"/>
              <a:t>                            &lt;</a:t>
            </a:r>
            <a:r>
              <a:rPr lang="en-US" altLang="zh-TW" sz="1400" dirty="0" err="1"/>
              <a:t>mainClass</a:t>
            </a:r>
            <a:r>
              <a:rPr lang="en-US" altLang="zh-TW" sz="1400" dirty="0"/>
              <a:t>&gt;</a:t>
            </a:r>
            <a:r>
              <a:rPr lang="zh-TW" altLang="en-US" sz="1400" dirty="0"/>
              <a:t>完整類別名稱</a:t>
            </a:r>
            <a:r>
              <a:rPr lang="en-US" altLang="zh-TW" sz="1400" dirty="0"/>
              <a:t>(</a:t>
            </a:r>
            <a:r>
              <a:rPr lang="zh-TW" altLang="en-US" sz="1400" dirty="0"/>
              <a:t>有</a:t>
            </a:r>
            <a:r>
              <a:rPr lang="en-US" altLang="zh-TW" sz="1400" dirty="0"/>
              <a:t>main</a:t>
            </a:r>
            <a:r>
              <a:rPr lang="zh-TW" altLang="en-US" sz="1400" dirty="0"/>
              <a:t>方法的</a:t>
            </a:r>
            <a:r>
              <a:rPr lang="en-US" altLang="zh-TW" sz="1400" dirty="0"/>
              <a:t>class)&lt;/</a:t>
            </a:r>
            <a:r>
              <a:rPr lang="en-US" altLang="zh-TW" sz="1400" dirty="0" err="1"/>
              <a:t>mainClass</a:t>
            </a:r>
            <a:r>
              <a:rPr lang="en-US" altLang="zh-TW" sz="1400" dirty="0"/>
              <a:t>&gt;</a:t>
            </a:r>
          </a:p>
          <a:p>
            <a:r>
              <a:rPr lang="en-US" altLang="zh-TW" sz="1400" dirty="0"/>
              <a:t>                        &lt;/manifest&gt;</a:t>
            </a:r>
          </a:p>
          <a:p>
            <a:r>
              <a:rPr lang="en-US" altLang="zh-TW" sz="1400" dirty="0"/>
              <a:t>                    &lt;/archive&gt;</a:t>
            </a:r>
          </a:p>
          <a:p>
            <a:r>
              <a:rPr lang="en-US" altLang="zh-TW" sz="1400" dirty="0"/>
              <a:t>                    &lt;</a:t>
            </a:r>
            <a:r>
              <a:rPr lang="en-US" altLang="zh-TW" sz="1400" dirty="0" err="1"/>
              <a:t>descriptorRefs</a:t>
            </a:r>
            <a:r>
              <a:rPr lang="en-US" altLang="zh-TW" sz="1400" dirty="0"/>
              <a:t>&gt;</a:t>
            </a:r>
          </a:p>
          <a:p>
            <a:r>
              <a:rPr lang="en-US" altLang="zh-TW" sz="1400" dirty="0"/>
              <a:t>                        &lt;</a:t>
            </a:r>
            <a:r>
              <a:rPr lang="en-US" altLang="zh-TW" sz="1400" dirty="0" err="1"/>
              <a:t>descriptorRef</a:t>
            </a:r>
            <a:r>
              <a:rPr lang="en-US" altLang="zh-TW" sz="1400" dirty="0"/>
              <a:t>&gt;jar-with-dependencies&lt;/</a:t>
            </a:r>
            <a:r>
              <a:rPr lang="en-US" altLang="zh-TW" sz="1400" dirty="0" err="1"/>
              <a:t>descriptorRef</a:t>
            </a:r>
            <a:r>
              <a:rPr lang="en-US" altLang="zh-TW" sz="1400" dirty="0"/>
              <a:t>&gt;</a:t>
            </a:r>
          </a:p>
          <a:p>
            <a:r>
              <a:rPr lang="en-US" altLang="zh-TW" sz="1400" dirty="0"/>
              <a:t>                    &lt;/</a:t>
            </a:r>
            <a:r>
              <a:rPr lang="en-US" altLang="zh-TW" sz="1400" dirty="0" err="1"/>
              <a:t>descriptorRefs</a:t>
            </a:r>
            <a:r>
              <a:rPr lang="en-US" altLang="zh-TW" sz="1400" dirty="0"/>
              <a:t>&gt;</a:t>
            </a:r>
          </a:p>
          <a:p>
            <a:r>
              <a:rPr lang="en-US" altLang="zh-TW" sz="1400" dirty="0"/>
              <a:t>                &lt;/configuration&gt;</a:t>
            </a:r>
          </a:p>
          <a:p>
            <a:r>
              <a:rPr lang="en-US" altLang="zh-TW" sz="1400" dirty="0"/>
              <a:t>            &lt;/plugin&gt;</a:t>
            </a:r>
          </a:p>
          <a:p>
            <a:r>
              <a:rPr lang="en-US" altLang="zh-TW" sz="1400" dirty="0"/>
              <a:t>        &lt;/plugins&gt;</a:t>
            </a:r>
          </a:p>
          <a:p>
            <a:r>
              <a:rPr lang="en-US" altLang="zh-TW" sz="1400" dirty="0"/>
              <a:t>    &lt;/build&gt;</a:t>
            </a:r>
            <a:endParaRPr lang="zh-TW" altLang="en-US" sz="1400" dirty="0"/>
          </a:p>
        </p:txBody>
      </p:sp>
    </p:spTree>
    <p:extLst>
      <p:ext uri="{BB962C8B-B14F-4D97-AF65-F5344CB8AC3E}">
        <p14:creationId xmlns:p14="http://schemas.microsoft.com/office/powerpoint/2010/main" val="388519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b="1" dirty="0"/>
              <a:t>直接執行程式</a:t>
            </a:r>
          </a:p>
          <a:p>
            <a:pPr lvl="1"/>
            <a:r>
              <a:rPr lang="zh-TW" altLang="en-US" dirty="0"/>
              <a:t>設定好後便</a:t>
            </a:r>
            <a:r>
              <a:rPr lang="zh-TW" altLang="en-US" dirty="0" smtClean="0"/>
              <a:t>可以以 </a:t>
            </a:r>
            <a:r>
              <a:rPr lang="en-US" altLang="zh-TW" dirty="0"/>
              <a:t>"</a:t>
            </a:r>
            <a:r>
              <a:rPr lang="en-US" altLang="zh-TW" dirty="0" err="1"/>
              <a:t>mvn</a:t>
            </a:r>
            <a:r>
              <a:rPr lang="en-US" altLang="zh-TW" dirty="0"/>
              <a:t> </a:t>
            </a:r>
            <a:r>
              <a:rPr lang="en-US" altLang="zh-TW" dirty="0" err="1"/>
              <a:t>exec:exec</a:t>
            </a:r>
            <a:r>
              <a:rPr lang="en-US" altLang="zh-TW" dirty="0"/>
              <a:t>"</a:t>
            </a:r>
            <a:r>
              <a:rPr lang="zh-TW" altLang="en-US" dirty="0"/>
              <a:t>執行程式</a:t>
            </a:r>
          </a:p>
        </p:txBody>
      </p:sp>
      <p:sp>
        <p:nvSpPr>
          <p:cNvPr id="4" name="矩形 3"/>
          <p:cNvSpPr/>
          <p:nvPr/>
        </p:nvSpPr>
        <p:spPr>
          <a:xfrm>
            <a:off x="945573" y="2646045"/>
            <a:ext cx="6359236" cy="3754874"/>
          </a:xfrm>
          <a:prstGeom prst="rect">
            <a:avLst/>
          </a:prstGeom>
        </p:spPr>
        <p:txBody>
          <a:bodyPr wrap="square">
            <a:spAutoFit/>
          </a:bodyPr>
          <a:lstStyle/>
          <a:p>
            <a:r>
              <a:rPr lang="en-US" altLang="zh-TW" sz="1400" dirty="0"/>
              <a:t> &lt;build&gt;</a:t>
            </a:r>
          </a:p>
          <a:p>
            <a:r>
              <a:rPr lang="en-US" altLang="zh-TW" sz="1400" dirty="0"/>
              <a:t>        &lt;plugins&gt;</a:t>
            </a:r>
          </a:p>
          <a:p>
            <a:r>
              <a:rPr lang="en-US" altLang="zh-TW" sz="1400" dirty="0"/>
              <a:t>            &lt;plugin&gt;</a:t>
            </a:r>
          </a:p>
          <a:p>
            <a:r>
              <a:rPr lang="en-US" altLang="zh-TW" sz="1400" dirty="0"/>
              <a:t>                &lt;</a:t>
            </a:r>
            <a:r>
              <a:rPr lang="en-US" altLang="zh-TW" sz="1400" dirty="0" err="1"/>
              <a:t>groupId</a:t>
            </a:r>
            <a:r>
              <a:rPr lang="en-US" altLang="zh-TW" sz="1400" dirty="0"/>
              <a:t>&gt;</a:t>
            </a:r>
            <a:r>
              <a:rPr lang="en-US" altLang="zh-TW" sz="1400" dirty="0" err="1"/>
              <a:t>org.codehaus.mojo</a:t>
            </a:r>
            <a:r>
              <a:rPr lang="en-US" altLang="zh-TW" sz="1400" dirty="0"/>
              <a:t>&lt;/</a:t>
            </a:r>
            <a:r>
              <a:rPr lang="en-US" altLang="zh-TW" sz="1400" dirty="0" err="1"/>
              <a:t>groupId</a:t>
            </a:r>
            <a:r>
              <a:rPr lang="en-US" altLang="zh-TW" sz="1400" dirty="0"/>
              <a:t>&gt;</a:t>
            </a:r>
          </a:p>
          <a:p>
            <a:r>
              <a:rPr lang="en-US" altLang="zh-TW" sz="1400" dirty="0"/>
              <a:t>                &lt;</a:t>
            </a:r>
            <a:r>
              <a:rPr lang="en-US" altLang="zh-TW" sz="1400" dirty="0" err="1"/>
              <a:t>artifactId</a:t>
            </a:r>
            <a:r>
              <a:rPr lang="en-US" altLang="zh-TW" sz="1400" dirty="0"/>
              <a:t>&gt;exec-maven-plugin&lt;/</a:t>
            </a:r>
            <a:r>
              <a:rPr lang="en-US" altLang="zh-TW" sz="1400" dirty="0" err="1"/>
              <a:t>artifactId</a:t>
            </a:r>
            <a:r>
              <a:rPr lang="en-US" altLang="zh-TW" sz="1400" dirty="0"/>
              <a:t>&gt;</a:t>
            </a:r>
          </a:p>
          <a:p>
            <a:r>
              <a:rPr lang="en-US" altLang="zh-TW" sz="1400" dirty="0"/>
              <a:t>                &lt;version&gt;1.2.1&lt;/version&gt;</a:t>
            </a:r>
          </a:p>
          <a:p>
            <a:r>
              <a:rPr lang="en-US" altLang="zh-TW" sz="1400" dirty="0"/>
              <a:t>                &lt;configuration&gt;</a:t>
            </a:r>
          </a:p>
          <a:p>
            <a:r>
              <a:rPr lang="en-US" altLang="zh-TW" sz="1400" dirty="0"/>
              <a:t>                    &lt;executable&gt;java&lt;/executable&gt;</a:t>
            </a:r>
          </a:p>
          <a:p>
            <a:r>
              <a:rPr lang="en-US" altLang="zh-TW" sz="1400" dirty="0"/>
              <a:t>                    &lt;arguments&gt;</a:t>
            </a:r>
          </a:p>
          <a:p>
            <a:r>
              <a:rPr lang="en-US" altLang="zh-TW" sz="1400" dirty="0"/>
              <a:t>                        &lt;argument&gt;-</a:t>
            </a:r>
            <a:r>
              <a:rPr lang="en-US" altLang="zh-TW" sz="1400" dirty="0" err="1"/>
              <a:t>classpath</a:t>
            </a:r>
            <a:r>
              <a:rPr lang="en-US" altLang="zh-TW" sz="1400" dirty="0"/>
              <a:t>&lt;/argument&gt;</a:t>
            </a:r>
          </a:p>
          <a:p>
            <a:r>
              <a:rPr lang="en-US" altLang="zh-TW" sz="1400" dirty="0"/>
              <a:t>                        &lt;</a:t>
            </a:r>
            <a:r>
              <a:rPr lang="en-US" altLang="zh-TW" sz="1400" dirty="0" err="1"/>
              <a:t>classpath</a:t>
            </a:r>
            <a:r>
              <a:rPr lang="en-US" altLang="zh-TW" sz="1400" dirty="0"/>
              <a:t> /&gt; </a:t>
            </a:r>
          </a:p>
          <a:p>
            <a:r>
              <a:rPr lang="en-US" altLang="zh-TW" sz="1400" dirty="0"/>
              <a:t>                        &lt;argument&gt;</a:t>
            </a:r>
            <a:r>
              <a:rPr lang="zh-TW" altLang="en-US" sz="1400" dirty="0"/>
              <a:t>完整類別名稱</a:t>
            </a:r>
            <a:r>
              <a:rPr lang="en-US" altLang="zh-TW" sz="1400" dirty="0"/>
              <a:t>(</a:t>
            </a:r>
            <a:r>
              <a:rPr lang="zh-TW" altLang="en-US" sz="1400" dirty="0"/>
              <a:t>有</a:t>
            </a:r>
            <a:r>
              <a:rPr lang="en-US" altLang="zh-TW" sz="1400" dirty="0"/>
              <a:t>main</a:t>
            </a:r>
            <a:r>
              <a:rPr lang="zh-TW" altLang="en-US" sz="1400" dirty="0"/>
              <a:t>方法的</a:t>
            </a:r>
            <a:r>
              <a:rPr lang="en-US" altLang="zh-TW" sz="1400" dirty="0"/>
              <a:t>class)&lt;/argument&gt;</a:t>
            </a:r>
          </a:p>
          <a:p>
            <a:r>
              <a:rPr lang="en-US" altLang="zh-TW" sz="1400" dirty="0"/>
              <a:t>                    &lt;/arguments&gt;</a:t>
            </a:r>
          </a:p>
          <a:p>
            <a:r>
              <a:rPr lang="en-US" altLang="zh-TW" sz="1400" dirty="0"/>
              <a:t>                &lt;/configuration&gt;</a:t>
            </a:r>
          </a:p>
          <a:p>
            <a:r>
              <a:rPr lang="en-US" altLang="zh-TW" sz="1400" dirty="0"/>
              <a:t>            &lt;/plugin&gt;</a:t>
            </a:r>
          </a:p>
          <a:p>
            <a:r>
              <a:rPr lang="en-US" altLang="zh-TW" sz="1400" dirty="0"/>
              <a:t>        &lt;/plugins&gt;</a:t>
            </a:r>
          </a:p>
          <a:p>
            <a:r>
              <a:rPr lang="en-US" altLang="zh-TW" sz="1400" dirty="0"/>
              <a:t>    &lt;/build&gt;</a:t>
            </a:r>
            <a:endParaRPr lang="zh-TW" altLang="en-US" sz="1400" dirty="0"/>
          </a:p>
        </p:txBody>
      </p:sp>
    </p:spTree>
    <p:extLst>
      <p:ext uri="{BB962C8B-B14F-4D97-AF65-F5344CB8AC3E}">
        <p14:creationId xmlns:p14="http://schemas.microsoft.com/office/powerpoint/2010/main" val="159043028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設定</a:t>
            </a:r>
            <a:r>
              <a:rPr lang="en-US" altLang="zh-TW" b="1" dirty="0"/>
              <a:t>goal</a:t>
            </a:r>
            <a:r>
              <a:rPr lang="zh-TW" altLang="en-US" b="1" dirty="0"/>
              <a:t>關聯到</a:t>
            </a:r>
            <a:r>
              <a:rPr lang="en-US" altLang="zh-TW" b="1" dirty="0" smtClean="0"/>
              <a:t>phase</a:t>
            </a:r>
            <a:endParaRPr lang="zh-TW" altLang="en-US" dirty="0"/>
          </a:p>
        </p:txBody>
      </p:sp>
      <p:sp>
        <p:nvSpPr>
          <p:cNvPr id="3" name="內容版面配置區 2"/>
          <p:cNvSpPr>
            <a:spLocks noGrp="1"/>
          </p:cNvSpPr>
          <p:nvPr>
            <p:ph idx="1"/>
          </p:nvPr>
        </p:nvSpPr>
        <p:spPr/>
        <p:txBody>
          <a:bodyPr/>
          <a:lstStyle/>
          <a:p>
            <a:r>
              <a:rPr lang="zh-TW" altLang="en-US" dirty="0" smtClean="0"/>
              <a:t>設定將 </a:t>
            </a:r>
            <a:r>
              <a:rPr lang="en-US" altLang="zh-TW" dirty="0" err="1"/>
              <a:t>exec:exec</a:t>
            </a:r>
            <a:r>
              <a:rPr lang="en-US" altLang="zh-TW" dirty="0"/>
              <a:t> </a:t>
            </a:r>
            <a:r>
              <a:rPr lang="zh-TW" altLang="en-US" dirty="0"/>
              <a:t>關聯到 </a:t>
            </a:r>
            <a:r>
              <a:rPr lang="en-US" altLang="zh-TW" dirty="0"/>
              <a:t>test </a:t>
            </a:r>
            <a:r>
              <a:rPr lang="zh-TW" altLang="en-US" dirty="0"/>
              <a:t>這個 </a:t>
            </a:r>
            <a:r>
              <a:rPr lang="en-US" altLang="zh-TW" dirty="0"/>
              <a:t>phase</a:t>
            </a:r>
            <a:r>
              <a:rPr lang="zh-TW" altLang="en-US" dirty="0" smtClean="0"/>
              <a:t>，當</a:t>
            </a:r>
            <a:r>
              <a:rPr lang="zh-TW" altLang="en-US" dirty="0"/>
              <a:t>我們執行 </a:t>
            </a:r>
            <a:r>
              <a:rPr lang="en-US" altLang="zh-TW" dirty="0"/>
              <a:t>"</a:t>
            </a:r>
            <a:r>
              <a:rPr lang="en-US" altLang="zh-TW" dirty="0" err="1"/>
              <a:t>mvn</a:t>
            </a:r>
            <a:r>
              <a:rPr lang="en-US" altLang="zh-TW" dirty="0"/>
              <a:t> test" </a:t>
            </a:r>
            <a:r>
              <a:rPr lang="zh-TW" altLang="en-US" dirty="0"/>
              <a:t>時，就會先進行 </a:t>
            </a:r>
            <a:r>
              <a:rPr lang="en-US" altLang="zh-TW" dirty="0"/>
              <a:t>compile</a:t>
            </a:r>
            <a:r>
              <a:rPr lang="zh-TW" altLang="en-US" dirty="0"/>
              <a:t>然後再執行 </a:t>
            </a:r>
            <a:r>
              <a:rPr lang="en-US" altLang="zh-TW" dirty="0"/>
              <a:t>"</a:t>
            </a:r>
            <a:r>
              <a:rPr lang="en-US" altLang="zh-TW" dirty="0" err="1"/>
              <a:t>exec:exec</a:t>
            </a:r>
            <a:r>
              <a:rPr lang="en-US" altLang="zh-TW" dirty="0" smtClean="0"/>
              <a:t>"</a:t>
            </a:r>
            <a:endParaRPr lang="zh-TW" altLang="en-US" dirty="0"/>
          </a:p>
        </p:txBody>
      </p:sp>
      <p:sp>
        <p:nvSpPr>
          <p:cNvPr id="4" name="矩形 3"/>
          <p:cNvSpPr/>
          <p:nvPr/>
        </p:nvSpPr>
        <p:spPr>
          <a:xfrm>
            <a:off x="0" y="3413000"/>
            <a:ext cx="6691745" cy="3108543"/>
          </a:xfrm>
          <a:prstGeom prst="rect">
            <a:avLst/>
          </a:prstGeom>
        </p:spPr>
        <p:txBody>
          <a:bodyPr wrap="square">
            <a:spAutoFit/>
          </a:bodyPr>
          <a:lstStyle/>
          <a:p>
            <a:r>
              <a:rPr lang="en-US" altLang="zh-TW" sz="1400" dirty="0"/>
              <a:t> &lt;build&gt;</a:t>
            </a:r>
          </a:p>
          <a:p>
            <a:r>
              <a:rPr lang="en-US" altLang="zh-TW" sz="1400" dirty="0"/>
              <a:t>        &lt;plugins&gt;</a:t>
            </a:r>
          </a:p>
          <a:p>
            <a:r>
              <a:rPr lang="en-US" altLang="zh-TW" sz="1400" dirty="0"/>
              <a:t>            &lt;plugin&gt;</a:t>
            </a:r>
          </a:p>
          <a:p>
            <a:r>
              <a:rPr lang="en-US" altLang="zh-TW" sz="1400" dirty="0"/>
              <a:t>                &lt;</a:t>
            </a:r>
            <a:r>
              <a:rPr lang="en-US" altLang="zh-TW" sz="1400" dirty="0" err="1"/>
              <a:t>groupId</a:t>
            </a:r>
            <a:r>
              <a:rPr lang="en-US" altLang="zh-TW" sz="1400" dirty="0"/>
              <a:t>&gt;</a:t>
            </a:r>
            <a:r>
              <a:rPr lang="en-US" altLang="zh-TW" sz="1400" dirty="0" err="1"/>
              <a:t>org.codehaus.mojo</a:t>
            </a:r>
            <a:r>
              <a:rPr lang="en-US" altLang="zh-TW" sz="1400" dirty="0"/>
              <a:t>&lt;/</a:t>
            </a:r>
            <a:r>
              <a:rPr lang="en-US" altLang="zh-TW" sz="1400" dirty="0" err="1"/>
              <a:t>groupId</a:t>
            </a:r>
            <a:r>
              <a:rPr lang="en-US" altLang="zh-TW" sz="1400" dirty="0"/>
              <a:t>&gt;</a:t>
            </a:r>
          </a:p>
          <a:p>
            <a:r>
              <a:rPr lang="en-US" altLang="zh-TW" sz="1400" dirty="0"/>
              <a:t>                &lt;</a:t>
            </a:r>
            <a:r>
              <a:rPr lang="en-US" altLang="zh-TW" sz="1400" dirty="0" err="1"/>
              <a:t>artifactId</a:t>
            </a:r>
            <a:r>
              <a:rPr lang="en-US" altLang="zh-TW" sz="1400" dirty="0"/>
              <a:t>&gt;exec-maven-plugin&lt;/</a:t>
            </a:r>
            <a:r>
              <a:rPr lang="en-US" altLang="zh-TW" sz="1400" dirty="0" err="1"/>
              <a:t>artifactId</a:t>
            </a:r>
            <a:r>
              <a:rPr lang="en-US" altLang="zh-TW" sz="1400" dirty="0"/>
              <a:t>&gt;</a:t>
            </a:r>
          </a:p>
          <a:p>
            <a:r>
              <a:rPr lang="en-US" altLang="zh-TW" sz="1400" dirty="0"/>
              <a:t>                &lt;version&gt;1.2.1&lt;/version&gt;</a:t>
            </a:r>
          </a:p>
          <a:p>
            <a:r>
              <a:rPr lang="en-US" altLang="zh-TW" sz="1400" dirty="0"/>
              <a:t>                &lt;executions&gt;</a:t>
            </a:r>
          </a:p>
          <a:p>
            <a:r>
              <a:rPr lang="en-US" altLang="zh-TW" sz="1400" b="1" dirty="0">
                <a:solidFill>
                  <a:srgbClr val="FF0000"/>
                </a:solidFill>
              </a:rPr>
              <a:t>                    &lt;execution&gt;&lt;!--</a:t>
            </a:r>
            <a:r>
              <a:rPr lang="zh-TW" altLang="en-US" sz="1400" b="1" dirty="0">
                <a:solidFill>
                  <a:srgbClr val="FF0000"/>
                </a:solidFill>
              </a:rPr>
              <a:t>設定</a:t>
            </a:r>
            <a:r>
              <a:rPr lang="en-US" altLang="zh-TW" sz="1400" b="1" dirty="0">
                <a:solidFill>
                  <a:srgbClr val="FF0000"/>
                </a:solidFill>
              </a:rPr>
              <a:t>Goal</a:t>
            </a:r>
            <a:r>
              <a:rPr lang="zh-TW" altLang="en-US" sz="1400" b="1" dirty="0">
                <a:solidFill>
                  <a:srgbClr val="FF0000"/>
                </a:solidFill>
              </a:rPr>
              <a:t>的執行方式</a:t>
            </a:r>
            <a:r>
              <a:rPr lang="en-US" altLang="zh-TW" sz="1400" b="1" dirty="0">
                <a:solidFill>
                  <a:srgbClr val="FF0000"/>
                </a:solidFill>
              </a:rPr>
              <a:t>--&gt;</a:t>
            </a:r>
          </a:p>
          <a:p>
            <a:r>
              <a:rPr lang="en-US" altLang="zh-TW" sz="1400" b="1" dirty="0">
                <a:solidFill>
                  <a:srgbClr val="FF0000"/>
                </a:solidFill>
              </a:rPr>
              <a:t>                        &lt;phase&gt;test&lt;/phase&gt;&lt;!--</a:t>
            </a:r>
            <a:r>
              <a:rPr lang="zh-TW" altLang="en-US" sz="1400" b="1" dirty="0">
                <a:solidFill>
                  <a:srgbClr val="FF0000"/>
                </a:solidFill>
              </a:rPr>
              <a:t>將以下</a:t>
            </a:r>
            <a:r>
              <a:rPr lang="en-US" altLang="zh-TW" sz="1400" b="1" dirty="0">
                <a:solidFill>
                  <a:srgbClr val="FF0000"/>
                </a:solidFill>
              </a:rPr>
              <a:t>Goals</a:t>
            </a:r>
            <a:r>
              <a:rPr lang="zh-TW" altLang="en-US" sz="1400" b="1" dirty="0">
                <a:solidFill>
                  <a:srgbClr val="FF0000"/>
                </a:solidFill>
              </a:rPr>
              <a:t>關聯到 </a:t>
            </a:r>
            <a:r>
              <a:rPr lang="en-US" altLang="zh-TW" sz="1400" b="1" dirty="0">
                <a:solidFill>
                  <a:srgbClr val="FF0000"/>
                </a:solidFill>
              </a:rPr>
              <a:t>test Phase--&gt;</a:t>
            </a:r>
          </a:p>
          <a:p>
            <a:r>
              <a:rPr lang="en-US" altLang="zh-TW" sz="1400" b="1" dirty="0">
                <a:solidFill>
                  <a:srgbClr val="FF0000"/>
                </a:solidFill>
              </a:rPr>
              <a:t>                        &lt;goals&gt;</a:t>
            </a:r>
          </a:p>
          <a:p>
            <a:r>
              <a:rPr lang="en-US" altLang="zh-TW" sz="1400" b="1" dirty="0">
                <a:solidFill>
                  <a:srgbClr val="FF0000"/>
                </a:solidFill>
              </a:rPr>
              <a:t>                            &lt;goal&gt;exec&lt;/goal&gt; &lt;!--</a:t>
            </a:r>
            <a:r>
              <a:rPr lang="zh-TW" altLang="en-US" sz="1400" b="1" dirty="0">
                <a:solidFill>
                  <a:srgbClr val="FF0000"/>
                </a:solidFill>
              </a:rPr>
              <a:t>要設定的</a:t>
            </a:r>
            <a:r>
              <a:rPr lang="en-US" altLang="zh-TW" sz="1400" b="1" dirty="0">
                <a:solidFill>
                  <a:srgbClr val="FF0000"/>
                </a:solidFill>
              </a:rPr>
              <a:t>goal--&gt;</a:t>
            </a:r>
          </a:p>
          <a:p>
            <a:r>
              <a:rPr lang="en-US" altLang="zh-TW" sz="1400" b="1" dirty="0">
                <a:solidFill>
                  <a:srgbClr val="FF0000"/>
                </a:solidFill>
              </a:rPr>
              <a:t>                        &lt;/goals&gt;</a:t>
            </a:r>
          </a:p>
          <a:p>
            <a:r>
              <a:rPr lang="en-US" altLang="zh-TW" sz="1400" b="1" dirty="0">
                <a:solidFill>
                  <a:srgbClr val="FF0000"/>
                </a:solidFill>
              </a:rPr>
              <a:t>                    &lt;/execution&gt;</a:t>
            </a:r>
          </a:p>
          <a:p>
            <a:r>
              <a:rPr lang="en-US" altLang="zh-TW" sz="1400" dirty="0"/>
              <a:t>                &lt;/executions</a:t>
            </a:r>
            <a:r>
              <a:rPr lang="en-US" altLang="zh-TW" sz="1400" dirty="0" smtClean="0"/>
              <a:t>&gt;</a:t>
            </a:r>
            <a:endParaRPr lang="en-US" altLang="zh-TW" sz="1400" dirty="0"/>
          </a:p>
        </p:txBody>
      </p:sp>
      <p:sp>
        <p:nvSpPr>
          <p:cNvPr id="5" name="矩形 4"/>
          <p:cNvSpPr/>
          <p:nvPr/>
        </p:nvSpPr>
        <p:spPr>
          <a:xfrm>
            <a:off x="5015345" y="3849686"/>
            <a:ext cx="6691745" cy="2462213"/>
          </a:xfrm>
          <a:prstGeom prst="rect">
            <a:avLst/>
          </a:prstGeom>
        </p:spPr>
        <p:txBody>
          <a:bodyPr wrap="square">
            <a:spAutoFit/>
          </a:bodyPr>
          <a:lstStyle/>
          <a:p>
            <a:r>
              <a:rPr lang="en-US" altLang="zh-TW" sz="1400" dirty="0" smtClean="0"/>
              <a:t>               &lt;</a:t>
            </a:r>
            <a:r>
              <a:rPr lang="en-US" altLang="zh-TW" sz="1400" dirty="0"/>
              <a:t>configuration&gt;</a:t>
            </a:r>
          </a:p>
          <a:p>
            <a:r>
              <a:rPr lang="en-US" altLang="zh-TW" sz="1400" dirty="0"/>
              <a:t>                    &lt;executable&gt;java&lt;/executable&gt;</a:t>
            </a:r>
          </a:p>
          <a:p>
            <a:r>
              <a:rPr lang="en-US" altLang="zh-TW" sz="1400" dirty="0"/>
              <a:t>                    &lt;arguments&gt;</a:t>
            </a:r>
          </a:p>
          <a:p>
            <a:r>
              <a:rPr lang="en-US" altLang="zh-TW" sz="1400" dirty="0"/>
              <a:t>                        &lt;argument&gt;-</a:t>
            </a:r>
            <a:r>
              <a:rPr lang="en-US" altLang="zh-TW" sz="1400" dirty="0" err="1"/>
              <a:t>classpath</a:t>
            </a:r>
            <a:r>
              <a:rPr lang="en-US" altLang="zh-TW" sz="1400" dirty="0"/>
              <a:t>&lt;/argument&gt;</a:t>
            </a:r>
          </a:p>
          <a:p>
            <a:r>
              <a:rPr lang="en-US" altLang="zh-TW" sz="1400" dirty="0"/>
              <a:t>                        &lt;</a:t>
            </a:r>
            <a:r>
              <a:rPr lang="en-US" altLang="zh-TW" sz="1400" dirty="0" err="1"/>
              <a:t>classpath</a:t>
            </a:r>
            <a:r>
              <a:rPr lang="en-US" altLang="zh-TW" sz="1400" dirty="0"/>
              <a:t> /&gt; </a:t>
            </a:r>
          </a:p>
          <a:p>
            <a:r>
              <a:rPr lang="en-US" altLang="zh-TW" sz="1400" dirty="0"/>
              <a:t>                        &lt;argument&gt;</a:t>
            </a:r>
            <a:r>
              <a:rPr lang="zh-TW" altLang="en-US" sz="1400" dirty="0"/>
              <a:t>完整類別名稱</a:t>
            </a:r>
            <a:r>
              <a:rPr lang="en-US" altLang="zh-TW" sz="1400" dirty="0"/>
              <a:t>(</a:t>
            </a:r>
            <a:r>
              <a:rPr lang="zh-TW" altLang="en-US" sz="1400" dirty="0"/>
              <a:t>有</a:t>
            </a:r>
            <a:r>
              <a:rPr lang="en-US" altLang="zh-TW" sz="1400" dirty="0"/>
              <a:t>main</a:t>
            </a:r>
            <a:r>
              <a:rPr lang="zh-TW" altLang="en-US" sz="1400" dirty="0"/>
              <a:t>方法的</a:t>
            </a:r>
            <a:r>
              <a:rPr lang="en-US" altLang="zh-TW" sz="1400" dirty="0"/>
              <a:t>class)&lt;/argument&gt;</a:t>
            </a:r>
          </a:p>
          <a:p>
            <a:r>
              <a:rPr lang="en-US" altLang="zh-TW" sz="1400" dirty="0"/>
              <a:t>                    &lt;/arguments&gt;</a:t>
            </a:r>
          </a:p>
          <a:p>
            <a:r>
              <a:rPr lang="en-US" altLang="zh-TW" sz="1400" dirty="0"/>
              <a:t>                &lt;/configuration&gt;</a:t>
            </a:r>
          </a:p>
          <a:p>
            <a:r>
              <a:rPr lang="en-US" altLang="zh-TW" sz="1400" dirty="0"/>
              <a:t>            &lt;/plugin&gt;</a:t>
            </a:r>
          </a:p>
          <a:p>
            <a:r>
              <a:rPr lang="en-US" altLang="zh-TW" sz="1400" dirty="0"/>
              <a:t>        &lt;/plugins&gt;</a:t>
            </a:r>
          </a:p>
          <a:p>
            <a:r>
              <a:rPr lang="en-US" altLang="zh-TW" sz="1400" dirty="0"/>
              <a:t>    &lt;/build&gt;</a:t>
            </a:r>
            <a:endParaRPr lang="zh-TW" altLang="en-US" sz="1400" dirty="0"/>
          </a:p>
        </p:txBody>
      </p:sp>
    </p:spTree>
    <p:extLst>
      <p:ext uri="{BB962C8B-B14F-4D97-AF65-F5344CB8AC3E}">
        <p14:creationId xmlns:p14="http://schemas.microsoft.com/office/powerpoint/2010/main" val="303475812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建立單一可執行</a:t>
            </a:r>
            <a:r>
              <a:rPr lang="en-US" altLang="zh-TW" b="1" dirty="0" smtClean="0"/>
              <a:t>Jar</a:t>
            </a:r>
            <a:endParaRPr lang="zh-TW" altLang="en-US" dirty="0"/>
          </a:p>
        </p:txBody>
      </p:sp>
      <p:sp>
        <p:nvSpPr>
          <p:cNvPr id="3" name="內容版面配置區 2"/>
          <p:cNvSpPr>
            <a:spLocks noGrp="1"/>
          </p:cNvSpPr>
          <p:nvPr>
            <p:ph idx="1"/>
          </p:nvPr>
        </p:nvSpPr>
        <p:spPr>
          <a:xfrm>
            <a:off x="628650" y="1825625"/>
            <a:ext cx="7886700" cy="2268393"/>
          </a:xfrm>
        </p:spPr>
        <p:txBody>
          <a:bodyPr/>
          <a:lstStyle/>
          <a:p>
            <a:r>
              <a:rPr lang="zh-TW" altLang="en-US" dirty="0">
                <a:hlinkClick r:id="rId2"/>
              </a:rPr>
              <a:t>之前</a:t>
            </a:r>
            <a:r>
              <a:rPr lang="zh-TW" altLang="en-US" dirty="0"/>
              <a:t>建立單一可執行</a:t>
            </a:r>
            <a:r>
              <a:rPr lang="en-US" altLang="zh-TW" dirty="0"/>
              <a:t>Jar</a:t>
            </a:r>
            <a:r>
              <a:rPr lang="zh-TW" altLang="en-US" dirty="0"/>
              <a:t>，並不會把</a:t>
            </a:r>
            <a:r>
              <a:rPr lang="en-US" altLang="zh-TW" dirty="0"/>
              <a:t>Jar</a:t>
            </a:r>
            <a:r>
              <a:rPr lang="zh-TW" altLang="en-US" dirty="0"/>
              <a:t>裡面的</a:t>
            </a:r>
            <a:r>
              <a:rPr lang="en-US" altLang="zh-TW" dirty="0"/>
              <a:t>META-INF</a:t>
            </a:r>
            <a:r>
              <a:rPr lang="zh-TW" altLang="en-US" dirty="0"/>
              <a:t>一起包進去，可是像</a:t>
            </a:r>
            <a:r>
              <a:rPr lang="en-US" altLang="zh-TW" dirty="0"/>
              <a:t>Spring</a:t>
            </a:r>
            <a:r>
              <a:rPr lang="zh-TW" altLang="en-US" dirty="0"/>
              <a:t>的把</a:t>
            </a:r>
            <a:r>
              <a:rPr lang="en-US" altLang="zh-TW" dirty="0" err="1"/>
              <a:t>Schma</a:t>
            </a:r>
            <a:r>
              <a:rPr lang="zh-TW" altLang="en-US" dirty="0"/>
              <a:t>等相關資料都放在</a:t>
            </a:r>
            <a:r>
              <a:rPr lang="en-US" altLang="zh-TW" dirty="0"/>
              <a:t>META-INFO</a:t>
            </a:r>
            <a:r>
              <a:rPr lang="zh-TW" altLang="en-US" dirty="0"/>
              <a:t>內， 所以必須使用其它的</a:t>
            </a:r>
            <a:r>
              <a:rPr lang="en-US" altLang="zh-TW" dirty="0"/>
              <a:t>plugin</a:t>
            </a:r>
            <a:r>
              <a:rPr lang="zh-TW" altLang="en-US" dirty="0"/>
              <a:t>一起將這些資料包進去，並設定關聯到</a:t>
            </a:r>
            <a:r>
              <a:rPr lang="en-US" altLang="zh-TW" dirty="0"/>
              <a:t>"package" phase</a:t>
            </a:r>
            <a:endParaRPr lang="zh-TW" altLang="en-US" dirty="0"/>
          </a:p>
        </p:txBody>
      </p:sp>
    </p:spTree>
    <p:extLst>
      <p:ext uri="{BB962C8B-B14F-4D97-AF65-F5344CB8AC3E}">
        <p14:creationId xmlns:p14="http://schemas.microsoft.com/office/powerpoint/2010/main" val="413902487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endParaRPr lang="zh-TW" altLang="en-US"/>
          </a:p>
        </p:txBody>
      </p:sp>
      <p:sp>
        <p:nvSpPr>
          <p:cNvPr id="5" name="矩形 4"/>
          <p:cNvSpPr/>
          <p:nvPr/>
        </p:nvSpPr>
        <p:spPr>
          <a:xfrm>
            <a:off x="628650" y="1455981"/>
            <a:ext cx="7969828" cy="5047536"/>
          </a:xfrm>
          <a:prstGeom prst="rect">
            <a:avLst/>
          </a:prstGeom>
        </p:spPr>
        <p:txBody>
          <a:bodyPr wrap="square">
            <a:spAutoFit/>
          </a:bodyPr>
          <a:lstStyle/>
          <a:p>
            <a:r>
              <a:rPr lang="en-US" altLang="zh-TW" sz="1400" dirty="0"/>
              <a:t>&lt;project ...&gt;</a:t>
            </a:r>
          </a:p>
          <a:p>
            <a:r>
              <a:rPr lang="en-US" altLang="zh-TW" sz="1400" dirty="0"/>
              <a:t>    &lt;build&gt;</a:t>
            </a:r>
          </a:p>
          <a:p>
            <a:r>
              <a:rPr lang="en-US" altLang="zh-TW" sz="1400" dirty="0"/>
              <a:t>        &lt;plugins&gt;</a:t>
            </a:r>
          </a:p>
          <a:p>
            <a:r>
              <a:rPr lang="en-US" altLang="zh-TW" sz="1400" dirty="0"/>
              <a:t>            &lt;plugin&gt;</a:t>
            </a:r>
          </a:p>
          <a:p>
            <a:r>
              <a:rPr lang="en-US" altLang="zh-TW" sz="1400" dirty="0"/>
              <a:t>                &lt;</a:t>
            </a:r>
            <a:r>
              <a:rPr lang="en-US" altLang="zh-TW" sz="1400" dirty="0" err="1"/>
              <a:t>groupId</a:t>
            </a:r>
            <a:r>
              <a:rPr lang="en-US" altLang="zh-TW" sz="1400" dirty="0"/>
              <a:t>&gt;</a:t>
            </a:r>
            <a:r>
              <a:rPr lang="en-US" altLang="zh-TW" sz="1400" dirty="0" err="1"/>
              <a:t>org.apache.maven.plugins</a:t>
            </a:r>
            <a:r>
              <a:rPr lang="en-US" altLang="zh-TW" sz="1400" dirty="0"/>
              <a:t>&lt;/</a:t>
            </a:r>
            <a:r>
              <a:rPr lang="en-US" altLang="zh-TW" sz="1400" dirty="0" err="1"/>
              <a:t>groupId</a:t>
            </a:r>
            <a:r>
              <a:rPr lang="en-US" altLang="zh-TW" sz="1400" dirty="0"/>
              <a:t>&gt;</a:t>
            </a:r>
          </a:p>
          <a:p>
            <a:r>
              <a:rPr lang="en-US" altLang="zh-TW" sz="1400" dirty="0"/>
              <a:t>                &lt;</a:t>
            </a:r>
            <a:r>
              <a:rPr lang="en-US" altLang="zh-TW" sz="1400" dirty="0" err="1"/>
              <a:t>artifactId</a:t>
            </a:r>
            <a:r>
              <a:rPr lang="en-US" altLang="zh-TW" sz="1400" dirty="0"/>
              <a:t>&gt;maven-shade-plugin&lt;/</a:t>
            </a:r>
            <a:r>
              <a:rPr lang="en-US" altLang="zh-TW" sz="1400" dirty="0" err="1"/>
              <a:t>artifactId</a:t>
            </a:r>
            <a:r>
              <a:rPr lang="en-US" altLang="zh-TW" sz="1400" dirty="0"/>
              <a:t>&gt;</a:t>
            </a:r>
          </a:p>
          <a:p>
            <a:r>
              <a:rPr lang="en-US" altLang="zh-TW" sz="1400" dirty="0"/>
              <a:t>                &lt;version&gt;2.1&lt;/version&gt;</a:t>
            </a:r>
          </a:p>
          <a:p>
            <a:r>
              <a:rPr lang="en-US" altLang="zh-TW" sz="1400" dirty="0"/>
              <a:t>                &lt;executions&gt;</a:t>
            </a:r>
          </a:p>
          <a:p>
            <a:r>
              <a:rPr lang="en-US" altLang="zh-TW" sz="1400" dirty="0"/>
              <a:t>                    &lt;execution&gt;</a:t>
            </a:r>
          </a:p>
          <a:p>
            <a:r>
              <a:rPr lang="en-US" altLang="zh-TW" sz="1400" dirty="0"/>
              <a:t>                        &lt;phase&gt;package&lt;/phase&gt;</a:t>
            </a:r>
          </a:p>
          <a:p>
            <a:r>
              <a:rPr lang="en-US" altLang="zh-TW" sz="1400" dirty="0"/>
              <a:t>                        &lt;goals&gt;</a:t>
            </a:r>
          </a:p>
          <a:p>
            <a:r>
              <a:rPr lang="en-US" altLang="zh-TW" sz="1400" dirty="0"/>
              <a:t>                            &lt;goal&gt;shade&lt;/goal&gt;</a:t>
            </a:r>
          </a:p>
          <a:p>
            <a:r>
              <a:rPr lang="en-US" altLang="zh-TW" sz="1400" dirty="0"/>
              <a:t>                        &lt;/goals&gt;</a:t>
            </a:r>
          </a:p>
          <a:p>
            <a:r>
              <a:rPr lang="en-US" altLang="zh-TW" sz="1400" dirty="0"/>
              <a:t>                        &lt;configuration&gt;</a:t>
            </a:r>
          </a:p>
          <a:p>
            <a:r>
              <a:rPr lang="en-US" altLang="zh-TW" sz="1400" dirty="0"/>
              <a:t>                            &lt;</a:t>
            </a:r>
            <a:r>
              <a:rPr lang="en-US" altLang="zh-TW" sz="1400" dirty="0" err="1"/>
              <a:t>artifactSet</a:t>
            </a:r>
            <a:r>
              <a:rPr lang="en-US" altLang="zh-TW" sz="1400" dirty="0"/>
              <a:t>&gt;</a:t>
            </a:r>
          </a:p>
          <a:p>
            <a:r>
              <a:rPr lang="en-US" altLang="zh-TW" sz="1400" dirty="0"/>
              <a:t>                              &lt;excludes&gt;&lt;!--</a:t>
            </a:r>
            <a:r>
              <a:rPr lang="zh-TW" altLang="en-US" sz="1400" dirty="0">
                <a:solidFill>
                  <a:srgbClr val="FF0000"/>
                </a:solidFill>
              </a:rPr>
              <a:t>用 </a:t>
            </a:r>
            <a:r>
              <a:rPr lang="en-US" altLang="zh-TW" sz="1400" dirty="0" err="1">
                <a:solidFill>
                  <a:srgbClr val="FF0000"/>
                </a:solidFill>
              </a:rPr>
              <a:t>mvn</a:t>
            </a:r>
            <a:r>
              <a:rPr lang="en-US" altLang="zh-TW" sz="1400" dirty="0">
                <a:solidFill>
                  <a:srgbClr val="FF0000"/>
                </a:solidFill>
              </a:rPr>
              <a:t> </a:t>
            </a:r>
            <a:r>
              <a:rPr lang="en-US" altLang="zh-TW" sz="1400" dirty="0" err="1">
                <a:solidFill>
                  <a:srgbClr val="FF0000"/>
                </a:solidFill>
              </a:rPr>
              <a:t>dependency:analyze</a:t>
            </a:r>
            <a:r>
              <a:rPr lang="en-US" altLang="zh-TW" sz="1400" dirty="0">
                <a:solidFill>
                  <a:srgbClr val="FF0000"/>
                </a:solidFill>
              </a:rPr>
              <a:t> </a:t>
            </a:r>
            <a:r>
              <a:rPr lang="zh-TW" altLang="en-US" sz="1400" dirty="0"/>
              <a:t>指令檢視並移除一些不需要的函式庫</a:t>
            </a:r>
            <a:r>
              <a:rPr lang="en-US" altLang="zh-TW" sz="1400" dirty="0"/>
              <a:t>--&gt;</a:t>
            </a:r>
          </a:p>
          <a:p>
            <a:r>
              <a:rPr lang="en-US" altLang="zh-TW" sz="1400" dirty="0"/>
              <a:t>                                &lt;exclude&gt;org.apache.logging.log4j:log4j-1.2-api:jar:&lt;/exclude&gt;</a:t>
            </a:r>
          </a:p>
          <a:p>
            <a:r>
              <a:rPr lang="en-US" altLang="zh-TW" sz="1400" dirty="0"/>
              <a:t>                                &lt;exclude&gt;org.apache.logging.log4j:log4j-jcl:jar:&lt;/exclude&gt;</a:t>
            </a:r>
          </a:p>
          <a:p>
            <a:r>
              <a:rPr lang="en-US" altLang="zh-TW" sz="1400" dirty="0"/>
              <a:t>                                &lt;exclude&gt;org.apache.logging.log4j:log4j-slf4j-impl:jar:&lt;/exclude&gt;</a:t>
            </a:r>
          </a:p>
          <a:p>
            <a:r>
              <a:rPr lang="en-US" altLang="zh-TW" sz="1400" dirty="0"/>
              <a:t>                                &lt;exclude&gt;</a:t>
            </a:r>
            <a:r>
              <a:rPr lang="en-US" altLang="zh-TW" sz="1400" dirty="0" err="1"/>
              <a:t>org.springframework:spring-context-support:jar</a:t>
            </a:r>
            <a:r>
              <a:rPr lang="en-US" altLang="zh-TW" sz="1400" dirty="0"/>
              <a:t>:&lt;/exclude&gt;</a:t>
            </a:r>
          </a:p>
          <a:p>
            <a:r>
              <a:rPr lang="en-US" altLang="zh-TW" sz="1400" dirty="0"/>
              <a:t>                              &lt;/excludes&gt;</a:t>
            </a:r>
          </a:p>
          <a:p>
            <a:r>
              <a:rPr lang="en-US" altLang="zh-TW" sz="1400" dirty="0"/>
              <a:t>                            &lt;/</a:t>
            </a:r>
            <a:r>
              <a:rPr lang="en-US" altLang="zh-TW" sz="1400" dirty="0" err="1"/>
              <a:t>artifactSet</a:t>
            </a:r>
            <a:r>
              <a:rPr lang="en-US" altLang="zh-TW" sz="1400" dirty="0"/>
              <a:t>&gt;</a:t>
            </a:r>
          </a:p>
          <a:p>
            <a:endParaRPr lang="zh-TW" altLang="en-US" sz="1400" dirty="0"/>
          </a:p>
        </p:txBody>
      </p:sp>
    </p:spTree>
    <p:extLst>
      <p:ext uri="{BB962C8B-B14F-4D97-AF65-F5344CB8AC3E}">
        <p14:creationId xmlns:p14="http://schemas.microsoft.com/office/powerpoint/2010/main" val="27062144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endParaRPr lang="zh-TW" altLang="en-US"/>
          </a:p>
        </p:txBody>
      </p:sp>
      <p:sp>
        <p:nvSpPr>
          <p:cNvPr id="5" name="矩形 4"/>
          <p:cNvSpPr/>
          <p:nvPr/>
        </p:nvSpPr>
        <p:spPr>
          <a:xfrm>
            <a:off x="0" y="2235298"/>
            <a:ext cx="9736282" cy="3970318"/>
          </a:xfrm>
          <a:prstGeom prst="rect">
            <a:avLst/>
          </a:prstGeom>
        </p:spPr>
        <p:txBody>
          <a:bodyPr wrap="square">
            <a:spAutoFit/>
          </a:bodyPr>
          <a:lstStyle/>
          <a:p>
            <a:r>
              <a:rPr lang="en-US" altLang="zh-TW" sz="1400" dirty="0" smtClean="0"/>
              <a:t>                          &lt;</a:t>
            </a:r>
            <a:r>
              <a:rPr lang="en-US" altLang="zh-TW" sz="1400" dirty="0"/>
              <a:t>transformers&gt;</a:t>
            </a:r>
          </a:p>
          <a:p>
            <a:r>
              <a:rPr lang="en-US" altLang="zh-TW" sz="1400" dirty="0"/>
              <a:t>                                &lt;transformer implementation="org.apache.maven.plugins.shade.resource.ManifestResourceTransformer"&gt;</a:t>
            </a:r>
          </a:p>
          <a:p>
            <a:r>
              <a:rPr lang="en-US" altLang="zh-TW" sz="1400" dirty="0"/>
              <a:t>                                    &lt;</a:t>
            </a:r>
            <a:r>
              <a:rPr lang="en-US" altLang="zh-TW" sz="1400" dirty="0" err="1"/>
              <a:t>mainClass</a:t>
            </a:r>
            <a:r>
              <a:rPr lang="en-US" altLang="zh-TW" sz="1400" dirty="0"/>
              <a:t>&gt;</a:t>
            </a:r>
            <a:r>
              <a:rPr lang="zh-TW" altLang="en-US" sz="1400" dirty="0"/>
              <a:t>完整類別名稱</a:t>
            </a:r>
            <a:r>
              <a:rPr lang="en-US" altLang="zh-TW" sz="1400" dirty="0"/>
              <a:t>&lt;/</a:t>
            </a:r>
            <a:r>
              <a:rPr lang="en-US" altLang="zh-TW" sz="1400" dirty="0" err="1"/>
              <a:t>mainClass</a:t>
            </a:r>
            <a:r>
              <a:rPr lang="en-US" altLang="zh-TW" sz="1400" dirty="0"/>
              <a:t>&gt;</a:t>
            </a:r>
          </a:p>
          <a:p>
            <a:r>
              <a:rPr lang="en-US" altLang="zh-TW" sz="1400" dirty="0"/>
              <a:t>                                &lt;/transformer&gt;</a:t>
            </a:r>
          </a:p>
          <a:p>
            <a:r>
              <a:rPr lang="en-US" altLang="zh-TW" sz="1400" dirty="0"/>
              <a:t>                                &lt;transformer implementation="</a:t>
            </a:r>
            <a:r>
              <a:rPr lang="en-US" altLang="zh-TW" sz="1400" dirty="0" err="1"/>
              <a:t>org.apache.maven.plugins.shade.resource.AppendingTransformer</a:t>
            </a:r>
            <a:r>
              <a:rPr lang="en-US" altLang="zh-TW" sz="1400" dirty="0"/>
              <a:t>"&gt;</a:t>
            </a:r>
          </a:p>
          <a:p>
            <a:r>
              <a:rPr lang="en-US" altLang="zh-TW" sz="1400" dirty="0"/>
              <a:t>                                    &lt;resource&gt;META-INF/</a:t>
            </a:r>
            <a:r>
              <a:rPr lang="en-US" altLang="zh-TW" sz="1400" dirty="0" err="1"/>
              <a:t>spring.handlers</a:t>
            </a:r>
            <a:r>
              <a:rPr lang="en-US" altLang="zh-TW" sz="1400" dirty="0"/>
              <a:t>&lt;/resource&gt;</a:t>
            </a:r>
          </a:p>
          <a:p>
            <a:r>
              <a:rPr lang="en-US" altLang="zh-TW" sz="1400" dirty="0"/>
              <a:t>                                &lt;/transformer&gt;</a:t>
            </a:r>
          </a:p>
          <a:p>
            <a:r>
              <a:rPr lang="en-US" altLang="zh-TW" sz="1400" dirty="0"/>
              <a:t>                                &lt;transformer implementation="</a:t>
            </a:r>
            <a:r>
              <a:rPr lang="en-US" altLang="zh-TW" sz="1400" dirty="0" err="1"/>
              <a:t>org.apache.maven.plugins.shade.resource.AppendingTransformer</a:t>
            </a:r>
            <a:r>
              <a:rPr lang="en-US" altLang="zh-TW" sz="1400" dirty="0"/>
              <a:t>"&gt;</a:t>
            </a:r>
          </a:p>
          <a:p>
            <a:r>
              <a:rPr lang="en-US" altLang="zh-TW" sz="1400" dirty="0"/>
              <a:t>                                    &lt;resource&gt;META-INF/</a:t>
            </a:r>
            <a:r>
              <a:rPr lang="en-US" altLang="zh-TW" sz="1400" dirty="0" err="1"/>
              <a:t>spring.schemas</a:t>
            </a:r>
            <a:r>
              <a:rPr lang="en-US" altLang="zh-TW" sz="1400" dirty="0"/>
              <a:t>&lt;/resource&gt;</a:t>
            </a:r>
          </a:p>
          <a:p>
            <a:r>
              <a:rPr lang="en-US" altLang="zh-TW" sz="1400" dirty="0"/>
              <a:t>                                &lt;/transformer&gt;</a:t>
            </a:r>
          </a:p>
          <a:p>
            <a:r>
              <a:rPr lang="en-US" altLang="zh-TW" sz="1400" dirty="0"/>
              <a:t>                            &lt;/transformers&gt;</a:t>
            </a:r>
          </a:p>
          <a:p>
            <a:r>
              <a:rPr lang="en-US" altLang="zh-TW" sz="1400" dirty="0"/>
              <a:t>                        &lt;/configuration&gt;</a:t>
            </a:r>
          </a:p>
          <a:p>
            <a:r>
              <a:rPr lang="en-US" altLang="zh-TW" sz="1400" dirty="0"/>
              <a:t>                    &lt;/execution&gt;</a:t>
            </a:r>
          </a:p>
          <a:p>
            <a:r>
              <a:rPr lang="en-US" altLang="zh-TW" sz="1400" dirty="0"/>
              <a:t>                &lt;/executions&gt;</a:t>
            </a:r>
          </a:p>
          <a:p>
            <a:r>
              <a:rPr lang="en-US" altLang="zh-TW" sz="1400" dirty="0"/>
              <a:t>            &lt;/plugin&gt;</a:t>
            </a:r>
          </a:p>
          <a:p>
            <a:r>
              <a:rPr lang="en-US" altLang="zh-TW" sz="1400" dirty="0"/>
              <a:t>        &lt;/plugins&gt;</a:t>
            </a:r>
          </a:p>
          <a:p>
            <a:r>
              <a:rPr lang="en-US" altLang="zh-TW" sz="1400" dirty="0"/>
              <a:t>    &lt;/build&gt;</a:t>
            </a:r>
          </a:p>
          <a:p>
            <a:r>
              <a:rPr lang="en-US" altLang="zh-TW" sz="1400" dirty="0"/>
              <a:t>&lt;/project&gt;</a:t>
            </a:r>
            <a:endParaRPr lang="zh-TW" altLang="en-US" sz="1400" dirty="0"/>
          </a:p>
        </p:txBody>
      </p:sp>
    </p:spTree>
    <p:extLst>
      <p:ext uri="{BB962C8B-B14F-4D97-AF65-F5344CB8AC3E}">
        <p14:creationId xmlns:p14="http://schemas.microsoft.com/office/powerpoint/2010/main" val="18131122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b="1" dirty="0"/>
              <a:t>系統變數的</a:t>
            </a:r>
            <a:r>
              <a:rPr lang="zh-TW" altLang="en-US" b="1" dirty="0" smtClean="0"/>
              <a:t>問題</a:t>
            </a:r>
            <a:endParaRPr lang="zh-TW" altLang="en-US" dirty="0"/>
          </a:p>
        </p:txBody>
      </p:sp>
      <p:sp>
        <p:nvSpPr>
          <p:cNvPr id="4" name="內容版面配置區 3"/>
          <p:cNvSpPr>
            <a:spLocks noGrp="1"/>
          </p:cNvSpPr>
          <p:nvPr>
            <p:ph idx="1"/>
          </p:nvPr>
        </p:nvSpPr>
        <p:spPr>
          <a:xfrm>
            <a:off x="628650" y="1482725"/>
            <a:ext cx="7886700" cy="1104611"/>
          </a:xfrm>
        </p:spPr>
        <p:txBody>
          <a:bodyPr>
            <a:normAutofit fontScale="77500" lnSpcReduction="20000"/>
          </a:bodyPr>
          <a:lstStyle/>
          <a:p>
            <a:pPr>
              <a:lnSpc>
                <a:spcPct val="120000"/>
              </a:lnSpc>
            </a:pPr>
            <a:r>
              <a:rPr lang="en-US" altLang="zh-TW" dirty="0"/>
              <a:t>Tomcat</a:t>
            </a:r>
            <a:r>
              <a:rPr lang="zh-TW" altLang="en-US" dirty="0"/>
              <a:t>有一個預設的系統變數</a:t>
            </a:r>
            <a:r>
              <a:rPr lang="en-US" altLang="zh-TW" dirty="0"/>
              <a:t>${</a:t>
            </a:r>
            <a:r>
              <a:rPr lang="en-US" altLang="zh-TW" dirty="0" err="1"/>
              <a:t>catalina.home</a:t>
            </a:r>
            <a:r>
              <a:rPr lang="en-US" altLang="zh-TW" dirty="0"/>
              <a:t>}</a:t>
            </a:r>
            <a:r>
              <a:rPr lang="zh-TW" altLang="en-US" dirty="0"/>
              <a:t>可指到</a:t>
            </a:r>
            <a:r>
              <a:rPr lang="en-US" altLang="zh-TW" dirty="0"/>
              <a:t>Tomcat</a:t>
            </a:r>
            <a:r>
              <a:rPr lang="zh-TW" altLang="en-US" dirty="0"/>
              <a:t>所在的</a:t>
            </a:r>
            <a:r>
              <a:rPr lang="zh-TW" altLang="en-US" dirty="0" smtClean="0"/>
              <a:t>目錄，當</a:t>
            </a:r>
            <a:r>
              <a:rPr lang="zh-TW" altLang="en-US" dirty="0"/>
              <a:t>我們進行單元測試時，開發環境下根本不認識這兩個變數，所以我們必須設定</a:t>
            </a:r>
            <a:r>
              <a:rPr lang="zh-TW" altLang="en-US" dirty="0" smtClean="0"/>
              <a:t>這個變數。</a:t>
            </a:r>
            <a:endParaRPr lang="en-US" altLang="zh-TW" dirty="0" smtClean="0"/>
          </a:p>
          <a:p>
            <a:pPr>
              <a:lnSpc>
                <a:spcPct val="120000"/>
              </a:lnSpc>
            </a:pPr>
            <a:endParaRPr lang="zh-TW" altLang="en-US" dirty="0"/>
          </a:p>
        </p:txBody>
      </p:sp>
      <p:sp>
        <p:nvSpPr>
          <p:cNvPr id="5" name="矩形 4"/>
          <p:cNvSpPr/>
          <p:nvPr/>
        </p:nvSpPr>
        <p:spPr>
          <a:xfrm>
            <a:off x="862445" y="2504819"/>
            <a:ext cx="7959436" cy="4616648"/>
          </a:xfrm>
          <a:prstGeom prst="rect">
            <a:avLst/>
          </a:prstGeom>
        </p:spPr>
        <p:txBody>
          <a:bodyPr wrap="square">
            <a:spAutoFit/>
          </a:bodyPr>
          <a:lstStyle/>
          <a:p>
            <a:r>
              <a:rPr lang="en-US" altLang="zh-TW" sz="1400" dirty="0"/>
              <a:t> &lt;build&gt;</a:t>
            </a:r>
          </a:p>
          <a:p>
            <a:r>
              <a:rPr lang="en-US" altLang="zh-TW" sz="1400" dirty="0"/>
              <a:t>        &lt;plugins&gt;</a:t>
            </a:r>
          </a:p>
          <a:p>
            <a:r>
              <a:rPr lang="en-US" altLang="zh-TW" sz="1400" dirty="0"/>
              <a:t>            &lt;plugin&gt;</a:t>
            </a:r>
          </a:p>
          <a:p>
            <a:r>
              <a:rPr lang="en-US" altLang="zh-TW" sz="1400" dirty="0"/>
              <a:t>              &lt;</a:t>
            </a:r>
            <a:r>
              <a:rPr lang="en-US" altLang="zh-TW" sz="1400" dirty="0" err="1"/>
              <a:t>groupId</a:t>
            </a:r>
            <a:r>
              <a:rPr lang="en-US" altLang="zh-TW" sz="1400" dirty="0"/>
              <a:t>&gt;</a:t>
            </a:r>
            <a:r>
              <a:rPr lang="en-US" altLang="zh-TW" sz="1400" dirty="0" err="1"/>
              <a:t>org.apache.maven.plugins</a:t>
            </a:r>
            <a:r>
              <a:rPr lang="en-US" altLang="zh-TW" sz="1400" dirty="0"/>
              <a:t>&lt;/</a:t>
            </a:r>
            <a:r>
              <a:rPr lang="en-US" altLang="zh-TW" sz="1400" dirty="0" err="1"/>
              <a:t>groupId</a:t>
            </a:r>
            <a:r>
              <a:rPr lang="en-US" altLang="zh-TW" sz="1400" dirty="0"/>
              <a:t>&gt;</a:t>
            </a:r>
          </a:p>
          <a:p>
            <a:r>
              <a:rPr lang="en-US" altLang="zh-TW" sz="1400" dirty="0"/>
              <a:t>              &lt;</a:t>
            </a:r>
            <a:r>
              <a:rPr lang="en-US" altLang="zh-TW" sz="1400" dirty="0" err="1"/>
              <a:t>artifactId</a:t>
            </a:r>
            <a:r>
              <a:rPr lang="en-US" altLang="zh-TW" sz="1400" dirty="0"/>
              <a:t>&gt;maven-surefire-plugin&lt;/</a:t>
            </a:r>
            <a:r>
              <a:rPr lang="en-US" altLang="zh-TW" sz="1400" dirty="0" err="1"/>
              <a:t>artifactId</a:t>
            </a:r>
            <a:r>
              <a:rPr lang="en-US" altLang="zh-TW" sz="1400" dirty="0"/>
              <a:t>&gt;&lt;!--</a:t>
            </a:r>
            <a:r>
              <a:rPr lang="zh-TW" altLang="en-US" sz="1400" dirty="0"/>
              <a:t>因為是測試時發生，所以設定這個</a:t>
            </a:r>
            <a:r>
              <a:rPr lang="en-US" altLang="zh-TW" sz="1400" dirty="0"/>
              <a:t>Plugin--&gt;</a:t>
            </a:r>
          </a:p>
          <a:p>
            <a:r>
              <a:rPr lang="en-US" altLang="zh-TW" sz="1400" dirty="0"/>
              <a:t>              &lt;version&gt;2.16&lt;/version&gt;</a:t>
            </a:r>
          </a:p>
          <a:p>
            <a:r>
              <a:rPr lang="en-US" altLang="zh-TW" sz="1400" dirty="0"/>
              <a:t>              &lt;configuration&gt;</a:t>
            </a:r>
          </a:p>
          <a:p>
            <a:r>
              <a:rPr lang="en-US" altLang="zh-TW" sz="1400" dirty="0">
                <a:solidFill>
                  <a:srgbClr val="FF0000"/>
                </a:solidFill>
              </a:rPr>
              <a:t>                &lt;</a:t>
            </a:r>
            <a:r>
              <a:rPr lang="en-US" altLang="zh-TW" sz="1400" dirty="0" err="1">
                <a:solidFill>
                  <a:srgbClr val="FF0000"/>
                </a:solidFill>
              </a:rPr>
              <a:t>systemProperties</a:t>
            </a:r>
            <a:r>
              <a:rPr lang="en-US" altLang="zh-TW" sz="1400" dirty="0">
                <a:solidFill>
                  <a:srgbClr val="FF0000"/>
                </a:solidFill>
              </a:rPr>
              <a:t>&gt;</a:t>
            </a:r>
          </a:p>
          <a:p>
            <a:r>
              <a:rPr lang="en-US" altLang="zh-TW" sz="1400" dirty="0">
                <a:solidFill>
                  <a:srgbClr val="FF0000"/>
                </a:solidFill>
              </a:rPr>
              <a:t>                  &lt;property&gt;</a:t>
            </a:r>
          </a:p>
          <a:p>
            <a:r>
              <a:rPr lang="en-US" altLang="zh-TW" sz="1400" dirty="0">
                <a:solidFill>
                  <a:srgbClr val="FF0000"/>
                </a:solidFill>
              </a:rPr>
              <a:t>                    &lt;name&gt;</a:t>
            </a:r>
            <a:r>
              <a:rPr lang="en-US" altLang="zh-TW" sz="1400" dirty="0" err="1">
                <a:solidFill>
                  <a:srgbClr val="FF0000"/>
                </a:solidFill>
              </a:rPr>
              <a:t>catalina.home</a:t>
            </a:r>
            <a:r>
              <a:rPr lang="en-US" altLang="zh-TW" sz="1400" dirty="0">
                <a:solidFill>
                  <a:srgbClr val="FF0000"/>
                </a:solidFill>
              </a:rPr>
              <a:t>&lt;/name&gt;&lt;!--</a:t>
            </a:r>
            <a:r>
              <a:rPr lang="zh-TW" altLang="en-US" sz="1400" dirty="0">
                <a:solidFill>
                  <a:srgbClr val="FF0000"/>
                </a:solidFill>
              </a:rPr>
              <a:t>要設定系統變數名稱</a:t>
            </a:r>
            <a:r>
              <a:rPr lang="en-US" altLang="zh-TW" sz="1400" dirty="0">
                <a:solidFill>
                  <a:srgbClr val="FF0000"/>
                </a:solidFill>
              </a:rPr>
              <a:t>--&gt;</a:t>
            </a:r>
          </a:p>
          <a:p>
            <a:r>
              <a:rPr lang="en-US" altLang="zh-TW" sz="1400" dirty="0">
                <a:solidFill>
                  <a:srgbClr val="FF0000"/>
                </a:solidFill>
              </a:rPr>
              <a:t>                    &lt;value&gt;${</a:t>
            </a:r>
            <a:r>
              <a:rPr lang="en-US" altLang="zh-TW" sz="1400" dirty="0" err="1">
                <a:solidFill>
                  <a:srgbClr val="FF0000"/>
                </a:solidFill>
              </a:rPr>
              <a:t>project.build.directory</a:t>
            </a:r>
            <a:r>
              <a:rPr lang="en-US" altLang="zh-TW" sz="1400" dirty="0">
                <a:solidFill>
                  <a:srgbClr val="FF0000"/>
                </a:solidFill>
              </a:rPr>
              <a:t>}&lt;/value&gt;&lt;!--</a:t>
            </a:r>
            <a:r>
              <a:rPr lang="zh-TW" altLang="en-US" sz="1400" dirty="0">
                <a:solidFill>
                  <a:srgbClr val="FF0000"/>
                </a:solidFill>
              </a:rPr>
              <a:t>把這個變數指到輸出目錄</a:t>
            </a:r>
            <a:r>
              <a:rPr lang="en-US" altLang="zh-TW" sz="1400" dirty="0">
                <a:solidFill>
                  <a:srgbClr val="FF0000"/>
                </a:solidFill>
              </a:rPr>
              <a:t>--&gt;</a:t>
            </a:r>
          </a:p>
          <a:p>
            <a:r>
              <a:rPr lang="en-US" altLang="zh-TW" sz="1400" dirty="0">
                <a:solidFill>
                  <a:srgbClr val="FF0000"/>
                </a:solidFill>
              </a:rPr>
              <a:t>                  &lt;/property&gt;</a:t>
            </a:r>
          </a:p>
          <a:p>
            <a:r>
              <a:rPr lang="en-US" altLang="zh-TW" sz="1400" dirty="0" smtClean="0">
                <a:solidFill>
                  <a:srgbClr val="FF0000"/>
                </a:solidFill>
              </a:rPr>
              <a:t>                &lt;/</a:t>
            </a:r>
            <a:r>
              <a:rPr lang="en-US" altLang="zh-TW" sz="1400" dirty="0" err="1">
                <a:solidFill>
                  <a:srgbClr val="FF0000"/>
                </a:solidFill>
              </a:rPr>
              <a:t>systemProperties</a:t>
            </a:r>
            <a:r>
              <a:rPr lang="en-US" altLang="zh-TW" sz="1400" dirty="0">
                <a:solidFill>
                  <a:srgbClr val="FF0000"/>
                </a:solidFill>
              </a:rPr>
              <a:t>&gt;</a:t>
            </a:r>
          </a:p>
          <a:p>
            <a:r>
              <a:rPr lang="en-US" altLang="zh-TW" sz="1400" dirty="0"/>
              <a:t>                &lt;</a:t>
            </a:r>
            <a:r>
              <a:rPr lang="en-US" altLang="zh-TW" sz="1400" dirty="0" err="1"/>
              <a:t>suiteXmlFiles</a:t>
            </a:r>
            <a:r>
              <a:rPr lang="en-US" altLang="zh-TW" sz="1400" dirty="0"/>
              <a:t>&gt;</a:t>
            </a:r>
          </a:p>
          <a:p>
            <a:r>
              <a:rPr lang="en-US" altLang="zh-TW" sz="1400" dirty="0"/>
              <a:t>                    &lt;</a:t>
            </a:r>
            <a:r>
              <a:rPr lang="en-US" altLang="zh-TW" sz="1400" dirty="0" err="1"/>
              <a:t>suiteXmlFile</a:t>
            </a:r>
            <a:r>
              <a:rPr lang="en-US" altLang="zh-TW" sz="1400" dirty="0"/>
              <a:t>&gt;</a:t>
            </a:r>
            <a:r>
              <a:rPr lang="en-US" altLang="zh-TW" sz="1400" dirty="0" err="1"/>
              <a:t>src</a:t>
            </a:r>
            <a:r>
              <a:rPr lang="en-US" altLang="zh-TW" sz="1400" dirty="0"/>
              <a:t>/test/resources/testng.xml&lt;/</a:t>
            </a:r>
            <a:r>
              <a:rPr lang="en-US" altLang="zh-TW" sz="1400" dirty="0" err="1"/>
              <a:t>suiteXmlFile</a:t>
            </a:r>
            <a:r>
              <a:rPr lang="en-US" altLang="zh-TW" sz="1400" dirty="0"/>
              <a:t>&gt;&lt;!--</a:t>
            </a:r>
            <a:r>
              <a:rPr lang="zh-TW" altLang="en-US" sz="1400" dirty="0"/>
              <a:t>因為我是用</a:t>
            </a:r>
            <a:r>
              <a:rPr lang="en-US" altLang="zh-TW" sz="1400" dirty="0" err="1"/>
              <a:t>testNG</a:t>
            </a:r>
            <a:r>
              <a:rPr lang="zh-TW" altLang="en-US" sz="1400" dirty="0"/>
              <a:t>，所以指定</a:t>
            </a:r>
            <a:r>
              <a:rPr lang="en-US" altLang="zh-TW" sz="1400" dirty="0" err="1"/>
              <a:t>testNG</a:t>
            </a:r>
            <a:r>
              <a:rPr lang="zh-TW" altLang="en-US" sz="1400" dirty="0"/>
              <a:t>的設定檔</a:t>
            </a:r>
            <a:r>
              <a:rPr lang="en-US" altLang="zh-TW" sz="1400" dirty="0"/>
              <a:t>--&gt;</a:t>
            </a:r>
          </a:p>
          <a:p>
            <a:r>
              <a:rPr lang="en-US" altLang="zh-TW" sz="1400" dirty="0"/>
              <a:t>                &lt;/</a:t>
            </a:r>
            <a:r>
              <a:rPr lang="en-US" altLang="zh-TW" sz="1400" dirty="0" err="1"/>
              <a:t>suiteXmlFiles</a:t>
            </a:r>
            <a:r>
              <a:rPr lang="en-US" altLang="zh-TW" sz="1400" dirty="0"/>
              <a:t>&gt;</a:t>
            </a:r>
          </a:p>
          <a:p>
            <a:r>
              <a:rPr lang="en-US" altLang="zh-TW" sz="1400" dirty="0"/>
              <a:t>              &lt;/configuration&gt;</a:t>
            </a:r>
          </a:p>
          <a:p>
            <a:r>
              <a:rPr lang="en-US" altLang="zh-TW" sz="1400" dirty="0"/>
              <a:t>            &lt;/plugin&gt;</a:t>
            </a:r>
          </a:p>
          <a:p>
            <a:r>
              <a:rPr lang="en-US" altLang="zh-TW" sz="1400" dirty="0"/>
              <a:t>        &lt;/plugins&gt;</a:t>
            </a:r>
          </a:p>
          <a:p>
            <a:r>
              <a:rPr lang="en-US" altLang="zh-TW" sz="1400" dirty="0"/>
              <a:t>    &lt;/build&gt;</a:t>
            </a:r>
            <a:endParaRPr lang="zh-TW" altLang="en-US" sz="1400" dirty="0"/>
          </a:p>
        </p:txBody>
      </p:sp>
    </p:spTree>
    <p:extLst>
      <p:ext uri="{BB962C8B-B14F-4D97-AF65-F5344CB8AC3E}">
        <p14:creationId xmlns:p14="http://schemas.microsoft.com/office/powerpoint/2010/main" val="3673492979"/>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1040</TotalTime>
  <Words>16481</Words>
  <Application>Microsoft Office PowerPoint</Application>
  <PresentationFormat>如螢幕大小 (4:3)</PresentationFormat>
  <Paragraphs>1820</Paragraphs>
  <Slides>157</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157</vt:i4>
      </vt:variant>
    </vt:vector>
  </HeadingPairs>
  <TitlesOfParts>
    <vt:vector size="166" baseType="lpstr">
      <vt:lpstr>Arial Unicode MS</vt:lpstr>
      <vt:lpstr>CourierStd</vt:lpstr>
      <vt:lpstr>Helvetica Neue</vt:lpstr>
      <vt:lpstr>新細明體</vt:lpstr>
      <vt:lpstr>Arial</vt:lpstr>
      <vt:lpstr>Calibri</vt:lpstr>
      <vt:lpstr>Calibri Light</vt:lpstr>
      <vt:lpstr>Courier New</vt:lpstr>
      <vt:lpstr>Office 佈景主題</vt:lpstr>
      <vt:lpstr>Maven Tutorial</vt:lpstr>
      <vt:lpstr>PowerPoint 簡報</vt:lpstr>
      <vt:lpstr>Environment Setup</vt:lpstr>
      <vt:lpstr>POM(Project Object Model)</vt:lpstr>
      <vt:lpstr>Minimal requirements for a POM</vt:lpstr>
      <vt:lpstr>PowerPoint 簡報</vt:lpstr>
      <vt:lpstr>POM example</vt:lpstr>
      <vt:lpstr>Super POM</vt:lpstr>
      <vt:lpstr>PowerPoint 簡報</vt:lpstr>
      <vt:lpstr>Build Life Cycle</vt:lpstr>
      <vt:lpstr>PowerPoint 簡報</vt:lpstr>
      <vt:lpstr>PowerPoint 簡報</vt:lpstr>
      <vt:lpstr>PowerPoint 簡報</vt:lpstr>
      <vt:lpstr>Clean Lifecycle</vt:lpstr>
      <vt:lpstr>PowerPoint 簡報</vt:lpstr>
      <vt:lpstr>PowerPoint 簡報</vt:lpstr>
      <vt:lpstr>PowerPoint 簡報</vt:lpstr>
      <vt:lpstr>PowerPoint 簡報</vt:lpstr>
      <vt:lpstr>PowerPoint 簡報</vt:lpstr>
      <vt:lpstr>Default (or Build) Lifecycle</vt:lpstr>
      <vt:lpstr>PowerPoint 簡報</vt:lpstr>
      <vt:lpstr>PowerPoint 簡報</vt:lpstr>
      <vt:lpstr>PowerPoint 簡報</vt:lpstr>
      <vt:lpstr>PowerPoint 簡報</vt:lpstr>
      <vt:lpstr>PowerPoint 簡報</vt:lpstr>
      <vt:lpstr>PowerPoint 簡報</vt:lpstr>
      <vt:lpstr>PowerPoint 簡報</vt:lpstr>
      <vt:lpstr>PowerPoint 簡報</vt:lpstr>
      <vt:lpstr>Site Lifecycle</vt:lpstr>
      <vt:lpstr>Maven - Build Profiles</vt:lpstr>
      <vt:lpstr>Types of Build Profile</vt:lpstr>
      <vt:lpstr>Profile Activation</vt:lpstr>
      <vt:lpstr>Explicit Profile Activation</vt:lpstr>
      <vt:lpstr>Profile Activation via Maven Settings</vt:lpstr>
      <vt:lpstr>Profile Activation via Environment Variables</vt:lpstr>
      <vt:lpstr>Profile Activation via Operating System</vt:lpstr>
      <vt:lpstr>Profile Activation via Present/Missing File</vt:lpstr>
      <vt:lpstr>Maven - Repositories</vt:lpstr>
      <vt:lpstr>Local Repository</vt:lpstr>
      <vt:lpstr>PowerPoint 簡報</vt:lpstr>
      <vt:lpstr>Central Repository</vt:lpstr>
      <vt:lpstr>Remote Repository</vt:lpstr>
      <vt:lpstr>Maven Dependency Search Sequence</vt:lpstr>
      <vt:lpstr>Maven - Plugins</vt:lpstr>
      <vt:lpstr>Plugin Types</vt:lpstr>
      <vt:lpstr>common plugins</vt:lpstr>
      <vt:lpstr>Example</vt:lpstr>
      <vt:lpstr>PowerPoint 簡報</vt:lpstr>
      <vt:lpstr>Maven - Creating Project</vt:lpstr>
      <vt:lpstr>PowerPoint 簡報</vt:lpstr>
      <vt:lpstr>PowerPoint 簡報</vt:lpstr>
      <vt:lpstr>PowerPoint 簡報</vt:lpstr>
      <vt:lpstr>Maven - External Dependencies</vt:lpstr>
      <vt:lpstr>PowerPoint 簡報</vt:lpstr>
      <vt:lpstr>Project Documents</vt:lpstr>
      <vt:lpstr>PowerPoint 簡報</vt:lpstr>
      <vt:lpstr>PowerPoint 簡報</vt:lpstr>
      <vt:lpstr>Maven - Project Templates</vt:lpstr>
      <vt:lpstr>Different Archetypes</vt:lpstr>
      <vt:lpstr>Maven - Snapshots</vt:lpstr>
      <vt:lpstr>PowerPoint 簡報</vt:lpstr>
      <vt:lpstr>PowerPoint 簡報</vt:lpstr>
      <vt:lpstr>Maven - Build Automation</vt:lpstr>
      <vt:lpstr>PowerPoint 簡報</vt:lpstr>
      <vt:lpstr>solution 1. Update bus-core-api project pom.xml.</vt:lpstr>
      <vt:lpstr>Maven - Manage Dependencies</vt:lpstr>
      <vt:lpstr>PowerPoint 簡報</vt:lpstr>
      <vt:lpstr>Dependency Scope</vt:lpstr>
      <vt:lpstr>Dependency Management</vt:lpstr>
      <vt:lpstr>App-UI-WAR</vt:lpstr>
      <vt:lpstr>App-Core-lib</vt:lpstr>
      <vt:lpstr>App-Data-lib</vt:lpstr>
      <vt:lpstr>Root</vt:lpstr>
      <vt:lpstr>Maven - Web Application</vt:lpstr>
      <vt:lpstr>PowerPoint 簡報</vt:lpstr>
      <vt:lpstr>PowerPoint 簡報</vt:lpstr>
      <vt:lpstr>PowerPoint 簡報</vt:lpstr>
      <vt:lpstr>PowerPoint 簡報</vt:lpstr>
      <vt:lpstr>POM</vt:lpstr>
      <vt:lpstr>PowerPoint 簡報</vt:lpstr>
      <vt:lpstr>Dependency scope</vt:lpstr>
      <vt:lpstr>Maven Plugin</vt:lpstr>
      <vt:lpstr>PowerPoint 簡報</vt:lpstr>
      <vt:lpstr>plugin的定義結構</vt:lpstr>
      <vt:lpstr>Project變數</vt:lpstr>
      <vt:lpstr>預設變數</vt:lpstr>
      <vt:lpstr>Maven pahse</vt:lpstr>
      <vt:lpstr>常用的指令(goals)</vt:lpstr>
      <vt:lpstr>常用的指令(goals)</vt:lpstr>
      <vt:lpstr>常用的plugin build設定</vt:lpstr>
      <vt:lpstr>PowerPoint 簡報</vt:lpstr>
      <vt:lpstr>PowerPoint 簡報</vt:lpstr>
      <vt:lpstr>PowerPoint 簡報</vt:lpstr>
      <vt:lpstr>PowerPoint 簡報</vt:lpstr>
      <vt:lpstr>設定goal關聯到phase</vt:lpstr>
      <vt:lpstr>建立單一可執行Jar</vt:lpstr>
      <vt:lpstr>PowerPoint 簡報</vt:lpstr>
      <vt:lpstr>PowerPoint 簡報</vt:lpstr>
      <vt:lpstr>系統變數的問題</vt:lpstr>
      <vt:lpstr>資源檔的變數替代</vt:lpstr>
      <vt:lpstr>PowerPoint 簡報</vt:lpstr>
      <vt:lpstr>組態管理</vt:lpstr>
      <vt:lpstr>PowerPoint 簡報</vt:lpstr>
      <vt:lpstr>PowerPoint 簡報</vt:lpstr>
      <vt:lpstr>版本衝突管理</vt:lpstr>
      <vt:lpstr>最新版本檢查</vt:lpstr>
      <vt:lpstr>PowerPoint 簡報</vt:lpstr>
      <vt:lpstr>PowerPoint 簡報</vt:lpstr>
      <vt:lpstr>Project modularization </vt:lpstr>
      <vt:lpstr>PowerPoint 簡報</vt:lpstr>
      <vt:lpstr>PowerPoint 簡報</vt:lpstr>
      <vt:lpstr>PowerPoint 簡報</vt:lpstr>
      <vt:lpstr>PowerPoint 簡報</vt:lpstr>
      <vt:lpstr>Dependency management </vt:lpstr>
      <vt:lpstr>PowerPoint 簡報</vt:lpstr>
      <vt:lpstr>PowerPoint 簡報</vt:lpstr>
      <vt:lpstr>PowerPoint 簡報</vt:lpstr>
      <vt:lpstr>Source code quality checks </vt:lpstr>
      <vt:lpstr>PowerPoint 簡報</vt:lpstr>
      <vt:lpstr>PowerPoint 簡報</vt:lpstr>
      <vt:lpstr>PowerPoint 簡報</vt:lpstr>
      <vt:lpstr>Deployment automation </vt:lpstr>
      <vt:lpstr>PowerPoint 簡報</vt:lpstr>
      <vt:lpstr>PowerPoint 簡報</vt:lpstr>
      <vt:lpstr>PowerPoint 簡報</vt:lpstr>
      <vt:lpstr>PowerPoint 簡報</vt:lpstr>
      <vt:lpstr>PowerPoint 簡報</vt:lpstr>
      <vt:lpstr>PowerPoint 簡報</vt:lpstr>
      <vt:lpstr>Creating centralized remote repositories </vt:lpstr>
      <vt:lpstr>PowerPoint 簡報</vt:lpstr>
      <vt:lpstr>Accessing the User Interface</vt:lpstr>
      <vt:lpstr>PowerPoint 簡報</vt:lpstr>
      <vt:lpstr>PowerPoint 簡報</vt:lpstr>
      <vt:lpstr>PowerPoint 簡報</vt:lpstr>
      <vt:lpstr>PowerPoint 簡報</vt:lpstr>
      <vt:lpstr>Available Plugins</vt:lpstr>
      <vt:lpstr>PowerPoint 簡報</vt:lpstr>
      <vt:lpstr>PowerPoint 簡報</vt:lpstr>
      <vt:lpstr>PowerPoint 簡報</vt:lpstr>
      <vt:lpstr>PowerPoint 簡報</vt:lpstr>
      <vt:lpstr>5 Java Developmentwith Maven </vt:lpstr>
      <vt:lpstr>PowerPoint 簡報</vt:lpstr>
      <vt:lpstr>Running a web application </vt:lpstr>
      <vt:lpstr>PowerPoint 簡報</vt:lpstr>
      <vt:lpstr>Enterprise Java development with Maven</vt:lpstr>
      <vt:lpstr>PowerPoint 簡報</vt:lpstr>
      <vt:lpstr>Creating a Maven plugin using Java </vt:lpstr>
      <vt:lpstr>PowerPoint 簡報</vt:lpstr>
      <vt:lpstr>PowerPoint 簡報</vt:lpstr>
      <vt:lpstr>PowerPoint 簡報</vt:lpstr>
      <vt:lpstr>PowerPoint 簡報</vt:lpstr>
      <vt:lpstr>PowerPoint 簡報</vt:lpstr>
      <vt:lpstr>Solving Dependency Conflicts in Maven</vt:lpstr>
      <vt:lpstr>PowerPoint 簡報</vt:lpstr>
      <vt:lpstr>PowerPoint 簡報</vt:lpstr>
      <vt:lpstr>PowerPoint 簡報</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Maven Tutorial</dc:title>
  <dc:creator>Lawren Houng</dc:creator>
  <cp:lastModifiedBy>Lawren Houng</cp:lastModifiedBy>
  <cp:revision>117</cp:revision>
  <dcterms:created xsi:type="dcterms:W3CDTF">2019-10-23T11:16:47Z</dcterms:created>
  <dcterms:modified xsi:type="dcterms:W3CDTF">2020-07-22T08:43:06Z</dcterms:modified>
</cp:coreProperties>
</file>