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9" r:id="rId3"/>
    <p:sldId id="261" r:id="rId4"/>
    <p:sldId id="319" r:id="rId5"/>
    <p:sldId id="380" r:id="rId6"/>
    <p:sldId id="381" r:id="rId7"/>
    <p:sldId id="382" r:id="rId8"/>
    <p:sldId id="394" r:id="rId9"/>
    <p:sldId id="396" r:id="rId10"/>
    <p:sldId id="395" r:id="rId11"/>
    <p:sldId id="384" r:id="rId12"/>
    <p:sldId id="398" r:id="rId13"/>
    <p:sldId id="402" r:id="rId14"/>
    <p:sldId id="406" r:id="rId15"/>
    <p:sldId id="405" r:id="rId16"/>
    <p:sldId id="403" r:id="rId17"/>
    <p:sldId id="408" r:id="rId18"/>
    <p:sldId id="401" r:id="rId19"/>
    <p:sldId id="397" r:id="rId20"/>
    <p:sldId id="409" r:id="rId21"/>
    <p:sldId id="386" r:id="rId22"/>
    <p:sldId id="407" r:id="rId23"/>
    <p:sldId id="387" r:id="rId24"/>
    <p:sldId id="389" r:id="rId25"/>
    <p:sldId id="391" r:id="rId26"/>
    <p:sldId id="392" r:id="rId27"/>
    <p:sldId id="390" r:id="rId28"/>
    <p:sldId id="385" r:id="rId29"/>
    <p:sldId id="314" r:id="rId30"/>
    <p:sldId id="260" r:id="rId31"/>
    <p:sldId id="315" r:id="rId32"/>
    <p:sldId id="316" r:id="rId33"/>
    <p:sldId id="327" r:id="rId34"/>
    <p:sldId id="328" r:id="rId35"/>
    <p:sldId id="329" r:id="rId36"/>
    <p:sldId id="264" r:id="rId37"/>
    <p:sldId id="263" r:id="rId38"/>
    <p:sldId id="268" r:id="rId39"/>
    <p:sldId id="262" r:id="rId40"/>
    <p:sldId id="265" r:id="rId41"/>
    <p:sldId id="266" r:id="rId42"/>
    <p:sldId id="291" r:id="rId43"/>
    <p:sldId id="269" r:id="rId44"/>
    <p:sldId id="267" r:id="rId45"/>
    <p:sldId id="341" r:id="rId46"/>
    <p:sldId id="342" r:id="rId47"/>
    <p:sldId id="343" r:id="rId48"/>
    <p:sldId id="344" r:id="rId49"/>
    <p:sldId id="345" r:id="rId50"/>
    <p:sldId id="346" r:id="rId51"/>
    <p:sldId id="348" r:id="rId52"/>
    <p:sldId id="349" r:id="rId53"/>
    <p:sldId id="350" r:id="rId54"/>
    <p:sldId id="347" r:id="rId55"/>
    <p:sldId id="351" r:id="rId56"/>
    <p:sldId id="352" r:id="rId57"/>
    <p:sldId id="353" r:id="rId58"/>
    <p:sldId id="354" r:id="rId59"/>
    <p:sldId id="355" r:id="rId60"/>
    <p:sldId id="356" r:id="rId61"/>
    <p:sldId id="357" r:id="rId62"/>
    <p:sldId id="358" r:id="rId63"/>
    <p:sldId id="360" r:id="rId64"/>
    <p:sldId id="361" r:id="rId65"/>
    <p:sldId id="362" r:id="rId66"/>
    <p:sldId id="363" r:id="rId67"/>
    <p:sldId id="364" r:id="rId68"/>
    <p:sldId id="365" r:id="rId69"/>
    <p:sldId id="366" r:id="rId70"/>
    <p:sldId id="368" r:id="rId71"/>
    <p:sldId id="369" r:id="rId72"/>
    <p:sldId id="370" r:id="rId73"/>
    <p:sldId id="371" r:id="rId74"/>
    <p:sldId id="372" r:id="rId75"/>
    <p:sldId id="373" r:id="rId76"/>
    <p:sldId id="374" r:id="rId77"/>
    <p:sldId id="367" r:id="rId78"/>
    <p:sldId id="359" r:id="rId79"/>
    <p:sldId id="375" r:id="rId80"/>
    <p:sldId id="376" r:id="rId81"/>
    <p:sldId id="377" r:id="rId82"/>
    <p:sldId id="378" r:id="rId83"/>
    <p:sldId id="259" r:id="rId8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7" d="100"/>
          <a:sy n="107" d="100"/>
        </p:scale>
        <p:origin x="13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2018/11/10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2018/11/10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2018/11/10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2018/11/10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5" Type="http://schemas.openxmlformats.org/officeDocument/2006/relationships/hyperlink" Target="http://www.springframework.org/schema/jee/spring-jee.xsd" TargetMode="External"/><Relationship Id="rId4" Type="http://schemas.openxmlformats.org/officeDocument/2006/relationships/hyperlink" Target="http://www.springframework.org/schema/je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7" Type="http://schemas.openxmlformats.org/officeDocument/2006/relationships/hyperlink" Target="http://www.springframework.org/schema/tx/spring-tx.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6" Type="http://schemas.openxmlformats.org/officeDocument/2006/relationships/hyperlink" Target="http://www.springframework.org/schema/beans/spring-beans.xsd" TargetMode="External"/><Relationship Id="rId5" Type="http://schemas.openxmlformats.org/officeDocument/2006/relationships/hyperlink" Target="http://www.springframework.org/schema/tx" TargetMode="External"/><Relationship Id="rId4" Type="http://schemas.openxmlformats.org/officeDocument/2006/relationships/hyperlink" Target="http://www.springframework.org/schema/ao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docs.spring.io/spring/docs/4.3.x/spring-framework-reference/html/transaction.html#tx-propagation" TargetMode="External"/><Relationship Id="rId2" Type="http://schemas.openxmlformats.org/officeDocument/2006/relationships/hyperlink" Target="https://docs.spring.io/spring/docs/4.3.x/spring-framework-reference/html/transaction.html#tx-multiple-tx-mgrs-with-attransactiona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JPA</a:t>
            </a:r>
            <a:r>
              <a:rPr lang="zh-TW" altLang="en-US" dirty="0"/>
              <a:t> </a:t>
            </a:r>
            <a:r>
              <a:rPr lang="en-US" altLang="zh-TW" dirty="0"/>
              <a:t>Tutorial</a:t>
            </a:r>
            <a:br>
              <a:rPr lang="en-US" altLang="zh-TW" dirty="0"/>
            </a:br>
            <a:r>
              <a:rPr lang="en-US" altLang="zh-TW" dirty="0"/>
              <a:t>Part II. Programming</a:t>
            </a:r>
            <a:endParaRPr lang="zh-TW" altLang="en-US" dirty="0"/>
          </a:p>
        </p:txBody>
      </p:sp>
      <p:sp>
        <p:nvSpPr>
          <p:cNvPr id="3" name="副標題 2"/>
          <p:cNvSpPr>
            <a:spLocks noGrp="1"/>
          </p:cNvSpPr>
          <p:nvPr>
            <p:ph type="subTitle" idx="1"/>
          </p:nvPr>
        </p:nvSpPr>
        <p:spPr/>
        <p:txBody>
          <a:bodyPr/>
          <a:lstStyle/>
          <a:p>
            <a:r>
              <a:rPr lang="en-US" altLang="zh-TW" dirty="0"/>
              <a:t>2018/11/04</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FB0A5D-E410-40B7-97C7-F93D99D5DBC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49448DA-56AE-4B1E-B32C-FD4C8574AE82}"/>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35767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17C763E-F81F-46CA-9281-D885FAEA6B16}"/>
              </a:ext>
            </a:extLst>
          </p:cNvPr>
          <p:cNvSpPr>
            <a:spLocks noGrp="1"/>
          </p:cNvSpPr>
          <p:nvPr>
            <p:ph type="ctrTitle"/>
          </p:nvPr>
        </p:nvSpPr>
        <p:spPr/>
        <p:txBody>
          <a:bodyPr/>
          <a:lstStyle/>
          <a:p>
            <a:r>
              <a:rPr lang="en-US" altLang="zh-TW" dirty="0"/>
              <a:t>JPQL</a:t>
            </a:r>
            <a:endParaRPr lang="zh-TW" altLang="en-US" dirty="0"/>
          </a:p>
        </p:txBody>
      </p:sp>
      <p:sp>
        <p:nvSpPr>
          <p:cNvPr id="5" name="副標題 4">
            <a:extLst>
              <a:ext uri="{FF2B5EF4-FFF2-40B4-BE49-F238E27FC236}">
                <a16:creationId xmlns:a16="http://schemas.microsoft.com/office/drawing/2014/main" id="{E13AC56D-413D-4FCD-8152-C0DF7390AEF7}"/>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9407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Java Persistence Query language(JPQL)</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027923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syntax</a:t>
            </a:r>
            <a:endParaRPr lang="zh-TW" altLang="en-US" dirty="0"/>
          </a:p>
        </p:txBody>
      </p:sp>
      <p:sp>
        <p:nvSpPr>
          <p:cNvPr id="3" name="內容版面配置區 2"/>
          <p:cNvSpPr>
            <a:spLocks noGrp="1"/>
          </p:cNvSpPr>
          <p:nvPr>
            <p:ph idx="1"/>
          </p:nvPr>
        </p:nvSpPr>
        <p:spPr/>
        <p:txBody>
          <a:bodyPr>
            <a:normAutofit/>
          </a:bodyPr>
          <a:lstStyle/>
          <a:p>
            <a:r>
              <a:rPr lang="en-US" altLang="zh-TW" dirty="0"/>
              <a:t>select single entity</a:t>
            </a:r>
          </a:p>
          <a:p>
            <a:pPr lvl="1"/>
            <a:r>
              <a:rPr lang="en-US" altLang="zh-TW" dirty="0"/>
              <a:t>select p from Person p</a:t>
            </a:r>
          </a:p>
          <a:p>
            <a:pPr lvl="1"/>
            <a:r>
              <a:rPr lang="en-US" altLang="zh-TW" dirty="0"/>
              <a:t>select p from Person p where p.name = :name</a:t>
            </a:r>
          </a:p>
          <a:p>
            <a:r>
              <a:rPr lang="en-US" altLang="zh-TW" dirty="0"/>
              <a:t>Ordering</a:t>
            </a:r>
          </a:p>
          <a:p>
            <a:pPr lvl="1"/>
            <a:r>
              <a:rPr lang="en-US" altLang="zh-TW" dirty="0"/>
              <a:t>SELECT p FROM Person p ORDER BY p.name DESC</a:t>
            </a:r>
          </a:p>
          <a:p>
            <a:r>
              <a:rPr lang="en-US" altLang="zh-TW" dirty="0"/>
              <a:t>Like</a:t>
            </a:r>
          </a:p>
          <a:p>
            <a:pPr lvl="1"/>
            <a:r>
              <a:rPr lang="en-US" altLang="zh-TW" dirty="0"/>
              <a:t>SELECT d FROM Department d WHERE d.name LIKE '</a:t>
            </a:r>
            <a:r>
              <a:rPr lang="en-US" altLang="zh-TW" dirty="0" err="1"/>
              <a:t>Eng</a:t>
            </a:r>
            <a:r>
              <a:rPr lang="en-US" altLang="zh-TW" dirty="0"/>
              <a:t>%'</a:t>
            </a:r>
          </a:p>
          <a:p>
            <a:r>
              <a:rPr lang="en-US" altLang="zh-TW" dirty="0"/>
              <a:t>select properties form an entity</a:t>
            </a:r>
          </a:p>
          <a:p>
            <a:pPr lvl="1"/>
            <a:r>
              <a:rPr lang="en-US" altLang="zh-TW" dirty="0"/>
              <a:t>SELECT p.name FROM person p</a:t>
            </a:r>
          </a:p>
          <a:p>
            <a:pPr lvl="1"/>
            <a:endParaRPr lang="en-US" altLang="zh-TW" dirty="0"/>
          </a:p>
          <a:p>
            <a:endParaRPr lang="en-US" altLang="zh-TW" dirty="0"/>
          </a:p>
        </p:txBody>
      </p:sp>
    </p:spTree>
    <p:extLst>
      <p:ext uri="{BB962C8B-B14F-4D97-AF65-F5344CB8AC3E}">
        <p14:creationId xmlns:p14="http://schemas.microsoft.com/office/powerpoint/2010/main" val="245479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is empty (IS NULL)</a:t>
            </a:r>
          </a:p>
          <a:p>
            <a:pPr lvl="1"/>
            <a:r>
              <a:rPr lang="en-US" altLang="zh-TW" dirty="0"/>
              <a:t>SELECT e FROM Employee e WHERE </a:t>
            </a:r>
            <a:r>
              <a:rPr lang="en-US" altLang="zh-TW" dirty="0" err="1"/>
              <a:t>e.projects</a:t>
            </a:r>
            <a:r>
              <a:rPr lang="en-US" altLang="zh-TW" dirty="0"/>
              <a:t> IS EMPTY</a:t>
            </a:r>
          </a:p>
          <a:p>
            <a:pPr lvl="1"/>
            <a:r>
              <a:rPr lang="en-US" altLang="zh-TW" dirty="0"/>
              <a:t>SELECT p FROM Project p WHERE </a:t>
            </a:r>
            <a:r>
              <a:rPr lang="en-US" altLang="zh-TW" dirty="0" err="1"/>
              <a:t>p.employees</a:t>
            </a:r>
            <a:r>
              <a:rPr lang="en-US" altLang="zh-TW" dirty="0"/>
              <a:t> IS NOT EMPTY</a:t>
            </a:r>
          </a:p>
          <a:p>
            <a:r>
              <a:rPr lang="en-US" altLang="zh-TW" dirty="0"/>
              <a:t>Between</a:t>
            </a:r>
          </a:p>
          <a:p>
            <a:pPr lvl="1"/>
            <a:r>
              <a:rPr lang="en-US" altLang="zh-TW" dirty="0"/>
              <a:t>select p from Person p where </a:t>
            </a:r>
            <a:r>
              <a:rPr lang="en-US" altLang="zh-TW" dirty="0" err="1"/>
              <a:t>p.age</a:t>
            </a:r>
            <a:r>
              <a:rPr lang="en-US" altLang="zh-TW" dirty="0"/>
              <a:t> between :</a:t>
            </a:r>
            <a:r>
              <a:rPr lang="en-US" altLang="zh-TW" dirty="0" err="1"/>
              <a:t>min_age</a:t>
            </a:r>
            <a:r>
              <a:rPr lang="en-US" altLang="zh-TW" dirty="0"/>
              <a:t> and :</a:t>
            </a:r>
            <a:r>
              <a:rPr lang="en-US" altLang="zh-TW" dirty="0" err="1"/>
              <a:t>max_age</a:t>
            </a:r>
            <a:endParaRPr lang="en-US" altLang="zh-TW" dirty="0"/>
          </a:p>
          <a:p>
            <a:r>
              <a:rPr lang="en-US" altLang="zh-TW" dirty="0"/>
              <a:t>Group By + Having</a:t>
            </a:r>
          </a:p>
          <a:p>
            <a:pPr lvl="1"/>
            <a:r>
              <a:rPr lang="en-US" altLang="zh-TW" dirty="0"/>
              <a:t>SELECT d.name, AVG(</a:t>
            </a:r>
            <a:r>
              <a:rPr lang="en-US" altLang="zh-TW" dirty="0" err="1"/>
              <a:t>e.salary</a:t>
            </a:r>
            <a:r>
              <a:rPr lang="en-US" altLang="zh-TW" dirty="0"/>
              <a:t>) FROM Department d JOIN </a:t>
            </a:r>
            <a:r>
              <a:rPr lang="en-US" altLang="zh-TW" dirty="0" err="1"/>
              <a:t>d.employees</a:t>
            </a:r>
            <a:r>
              <a:rPr lang="en-US" altLang="zh-TW" dirty="0"/>
              <a:t> e WHERE </a:t>
            </a:r>
            <a:r>
              <a:rPr lang="en-US" altLang="zh-TW" dirty="0" err="1"/>
              <a:t>e.directs</a:t>
            </a:r>
            <a:r>
              <a:rPr lang="en-US" altLang="zh-TW" dirty="0"/>
              <a:t> IS EMPTY GROUP BY d.name HAVING AVG(</a:t>
            </a:r>
            <a:r>
              <a:rPr lang="en-US" altLang="zh-TW" dirty="0" err="1"/>
              <a:t>e.salary</a:t>
            </a:r>
            <a:r>
              <a:rPr lang="en-US" altLang="zh-TW" dirty="0"/>
              <a:t>) &gt; 50</a:t>
            </a:r>
          </a:p>
          <a:p>
            <a:r>
              <a:rPr lang="en-US" altLang="zh-TW" dirty="0"/>
              <a:t>Exist</a:t>
            </a:r>
          </a:p>
          <a:p>
            <a:pPr lvl="1"/>
            <a:r>
              <a:rPr lang="en-US" altLang="zh-TW" dirty="0"/>
              <a:t>SELECT e FROM Professor e WHERE EXISTS (SELECT p FROM Phone p WHERE </a:t>
            </a:r>
            <a:r>
              <a:rPr lang="en-US" altLang="zh-TW" dirty="0" err="1"/>
              <a:t>p.employee</a:t>
            </a:r>
            <a:r>
              <a:rPr lang="en-US" altLang="zh-TW" dirty="0"/>
              <a:t> = e)</a:t>
            </a:r>
          </a:p>
          <a:p>
            <a:pPr lvl="1"/>
            <a:endParaRPr lang="zh-TW" altLang="en-US" dirty="0"/>
          </a:p>
        </p:txBody>
      </p:sp>
    </p:spTree>
    <p:extLst>
      <p:ext uri="{BB962C8B-B14F-4D97-AF65-F5344CB8AC3E}">
        <p14:creationId xmlns:p14="http://schemas.microsoft.com/office/powerpoint/2010/main" val="2901290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selects from two entities (Join)</a:t>
            </a:r>
          </a:p>
          <a:p>
            <a:pPr lvl="1"/>
            <a:r>
              <a:rPr lang="en-US" altLang="zh-TW" dirty="0"/>
              <a:t>SELECT d, p  FROM Department d, Person p WHERE d = </a:t>
            </a:r>
            <a:r>
              <a:rPr lang="en-US" altLang="zh-TW" dirty="0" err="1"/>
              <a:t>p.department</a:t>
            </a:r>
            <a:endParaRPr lang="zh-TW" altLang="en-US" dirty="0"/>
          </a:p>
          <a:p>
            <a:r>
              <a:rPr lang="en-US" altLang="zh-TW" dirty="0"/>
              <a:t>Join</a:t>
            </a:r>
          </a:p>
          <a:p>
            <a:pPr lvl="1"/>
            <a:r>
              <a:rPr lang="en-US" altLang="zh-TW" dirty="0"/>
              <a:t>SELECT p FROM Professor e JOIN </a:t>
            </a:r>
            <a:r>
              <a:rPr lang="en-US" altLang="zh-TW" dirty="0" err="1"/>
              <a:t>e.phones</a:t>
            </a:r>
            <a:r>
              <a:rPr lang="en-US" altLang="zh-TW" dirty="0"/>
              <a:t> p</a:t>
            </a:r>
          </a:p>
          <a:p>
            <a:r>
              <a:rPr lang="en-US" altLang="zh-TW" dirty="0"/>
              <a:t>Join Fetch</a:t>
            </a:r>
          </a:p>
          <a:p>
            <a:pPr lvl="1"/>
            <a:r>
              <a:rPr lang="en-US" altLang="zh-TW" dirty="0"/>
              <a:t>SELECT e FROM Professor e JOIN FETCH </a:t>
            </a:r>
            <a:r>
              <a:rPr lang="en-US" altLang="zh-TW" dirty="0" err="1"/>
              <a:t>e.address</a:t>
            </a:r>
            <a:endParaRPr lang="en-US" altLang="zh-TW" dirty="0"/>
          </a:p>
          <a:p>
            <a:r>
              <a:rPr lang="en-US" altLang="zh-TW" dirty="0"/>
              <a:t>Update</a:t>
            </a:r>
          </a:p>
          <a:p>
            <a:pPr lvl="1"/>
            <a:r>
              <a:rPr lang="en-US" altLang="zh-TW" dirty="0"/>
              <a:t>UPDATE Person p SET p.name = :</a:t>
            </a:r>
            <a:r>
              <a:rPr lang="en-US" altLang="zh-TW" dirty="0" err="1"/>
              <a:t>newName</a:t>
            </a:r>
            <a:r>
              <a:rPr lang="en-US" altLang="zh-TW" dirty="0"/>
              <a:t> WHERE p.name = :</a:t>
            </a:r>
            <a:r>
              <a:rPr lang="en-US" altLang="zh-TW" dirty="0" err="1"/>
              <a:t>oldName</a:t>
            </a:r>
            <a:endParaRPr lang="en-US" altLang="zh-TW" dirty="0"/>
          </a:p>
          <a:p>
            <a:r>
              <a:rPr lang="en-US" altLang="zh-TW" dirty="0"/>
              <a:t>Delete</a:t>
            </a:r>
          </a:p>
          <a:p>
            <a:pPr lvl="1"/>
            <a:r>
              <a:rPr lang="en-US" altLang="zh-TW" dirty="0"/>
              <a:t>DELETE FROM Product p WHERE id = :id</a:t>
            </a:r>
          </a:p>
          <a:p>
            <a:pPr lvl="1"/>
            <a:endParaRPr lang="en-US" altLang="zh-TW" dirty="0"/>
          </a:p>
        </p:txBody>
      </p:sp>
    </p:spTree>
    <p:extLst>
      <p:ext uri="{BB962C8B-B14F-4D97-AF65-F5344CB8AC3E}">
        <p14:creationId xmlns:p14="http://schemas.microsoft.com/office/powerpoint/2010/main" val="88448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JPA Query API</a:t>
            </a:r>
            <a:endParaRPr lang="zh-TW" altLang="en-US" dirty="0"/>
          </a:p>
        </p:txBody>
      </p:sp>
      <p:sp>
        <p:nvSpPr>
          <p:cNvPr id="3" name="內容版面配置區 2"/>
          <p:cNvSpPr>
            <a:spLocks noGrp="1"/>
          </p:cNvSpPr>
          <p:nvPr>
            <p:ph idx="1"/>
          </p:nvPr>
        </p:nvSpPr>
        <p:spPr/>
        <p:txBody>
          <a:bodyPr/>
          <a:lstStyle/>
          <a:p>
            <a:r>
              <a:rPr lang="en-US" altLang="zh-TW" dirty="0"/>
              <a:t>In JPA the query is represented by </a:t>
            </a:r>
            <a:r>
              <a:rPr lang="en-US" altLang="zh-TW" dirty="0" err="1"/>
              <a:t>javax.persistence.Query</a:t>
            </a:r>
            <a:r>
              <a:rPr lang="en-US" altLang="zh-TW" dirty="0"/>
              <a:t> or </a:t>
            </a:r>
            <a:r>
              <a:rPr lang="en-US" altLang="zh-TW" dirty="0" err="1"/>
              <a:t>javax.persistence.TypedQuery</a:t>
            </a:r>
            <a:endParaRPr lang="en-US" altLang="zh-TW" dirty="0"/>
          </a:p>
          <a:p>
            <a:pPr lvl="1"/>
            <a:r>
              <a:rPr lang="en-US" altLang="zh-TW" dirty="0"/>
              <a:t>you need to use the </a:t>
            </a:r>
            <a:r>
              <a:rPr lang="en-US" altLang="zh-TW" dirty="0" err="1"/>
              <a:t>EntityManager</a:t>
            </a:r>
            <a:r>
              <a:rPr lang="en-US" altLang="zh-TW" dirty="0"/>
              <a:t> to obtain a JPA Query or a </a:t>
            </a:r>
            <a:r>
              <a:rPr lang="en-US" altLang="zh-TW" dirty="0" err="1"/>
              <a:t>TypedQuery</a:t>
            </a:r>
            <a:r>
              <a:rPr lang="en-US" altLang="zh-TW" dirty="0"/>
              <a:t> reference</a:t>
            </a:r>
          </a:p>
          <a:p>
            <a:endParaRPr lang="zh-TW" altLang="en-US" dirty="0"/>
          </a:p>
        </p:txBody>
      </p:sp>
      <p:sp>
        <p:nvSpPr>
          <p:cNvPr id="10" name="Rectangle 2"/>
          <p:cNvSpPr>
            <a:spLocks noChangeArrowheads="1"/>
          </p:cNvSpPr>
          <p:nvPr/>
        </p:nvSpPr>
        <p:spPr bwMode="auto">
          <a:xfrm>
            <a:off x="2769297" y="3407296"/>
            <a:ext cx="5248232" cy="136958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List&lt;P</a:t>
            </a:r>
            <a:r>
              <a:rPr kumimoji="0" lang="en-US" altLang="zh-TW" sz="14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&gt; l</a:t>
            </a:r>
            <a:r>
              <a:rPr kumimoji="0" lang="en-US" altLang="zh-TW" sz="14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4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4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4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4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400" b="1" i="0" u="none" strike="noStrike" cap="none" normalizeH="0" baseline="0" dirty="0">
                <a:ln>
                  <a:noFill/>
                </a:ln>
                <a:solidFill>
                  <a:srgbClr val="2A00FF"/>
                </a:solidFill>
                <a:effectLst/>
                <a:latin typeface="Arial Unicode MS" panose="020B0604020202020204" pitchFamily="34" charset="-120"/>
                <a:ea typeface="Menlo"/>
              </a:rPr>
              <a:t> </a:t>
            </a:r>
            <a:r>
              <a:rPr kumimoji="0" lang="en-US" altLang="zh-TW" sz="14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4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4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333333"/>
                </a:solidFill>
                <a:latin typeface="Arial Unicode MS" panose="020B0604020202020204" pitchFamily="34" charset="-120"/>
                <a:ea typeface="Menlo"/>
              </a:rPr>
              <a:t>            </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.getResultList(); </a:t>
            </a:r>
            <a:endParaRPr kumimoji="0" lang="en-US" altLang="zh-TW" sz="14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Arial Unicode MS" panose="020B0604020202020204" pitchFamily="34" charset="-120"/>
                <a:ea typeface="Menlo"/>
              </a:rPr>
              <a:t>for</a:t>
            </a:r>
            <a:r>
              <a:rPr kumimoji="0" lang="en-US" altLang="zh-TW" sz="1400" b="1" i="0" u="none" strike="noStrike" cap="none" normalizeH="0" baseline="0" dirty="0">
                <a:ln>
                  <a:noFill/>
                </a:ln>
                <a:solidFill>
                  <a:srgbClr val="7F0055"/>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4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 p</a:t>
            </a:r>
            <a:r>
              <a:rPr kumimoji="0" lang="en-US" altLang="zh-TW" sz="14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4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l</a:t>
            </a:r>
            <a:r>
              <a:rPr kumimoji="0" lang="en-US" altLang="zh-TW" sz="14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4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4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333333"/>
                </a:solidFill>
                <a:latin typeface="Arial Unicode MS" panose="020B0604020202020204" pitchFamily="34" charset="-120"/>
                <a:ea typeface="Menlo"/>
              </a:rPr>
              <a:t>    </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 System.out.println(p</a:t>
            </a:r>
            <a:r>
              <a:rPr kumimoji="0" lang="en-US" altLang="zh-TW" sz="14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4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4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2769297" y="5102731"/>
            <a:ext cx="6375143" cy="136958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lvl="0" eaLnBrk="0" fontAlgn="base" hangingPunct="0">
              <a:spcBef>
                <a:spcPct val="0"/>
              </a:spcBef>
              <a:spcAft>
                <a:spcPct val="0"/>
              </a:spcAft>
            </a:pP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4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 </a:t>
            </a:r>
            <a:r>
              <a:rPr kumimoji="0" lang="en-US" altLang="zh-TW" sz="1400" b="0" i="0" u="none" strike="noStrike" cap="none" normalizeH="0" baseline="0" dirty="0">
                <a:ln>
                  <a:noFill/>
                </a:ln>
                <a:solidFill>
                  <a:srgbClr val="333333"/>
                </a:solidFill>
                <a:effectLst/>
                <a:latin typeface="Arial Unicode MS" panose="020B0604020202020204" pitchFamily="34" charset="-120"/>
                <a:ea typeface="Menlo"/>
              </a:rPr>
              <a:t>p</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4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4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4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4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400" b="1" i="0" u="none" strike="noStrike" cap="none" normalizeH="0" baseline="0" dirty="0">
                <a:ln>
                  <a:noFill/>
                </a:ln>
                <a:solidFill>
                  <a:srgbClr val="2A00FF"/>
                </a:solidFill>
                <a:effectLst/>
                <a:latin typeface="Arial Unicode MS" panose="020B0604020202020204" pitchFamily="34" charset="-120"/>
                <a:ea typeface="Menlo"/>
              </a:rPr>
              <a:t> </a:t>
            </a:r>
            <a:r>
              <a:rPr lang="en-US" altLang="zh-TW" sz="1400" b="1" dirty="0">
                <a:solidFill>
                  <a:srgbClr val="2A00FF"/>
                </a:solidFill>
                <a:latin typeface="Arial Unicode MS" panose="020B0604020202020204" pitchFamily="34" charset="-120"/>
                <a:ea typeface="Menlo"/>
              </a:rPr>
              <a:t>p where name = :name</a:t>
            </a:r>
            <a:r>
              <a:rPr kumimoji="0" lang="zh-TW" altLang="zh-TW" sz="14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400" b="0" i="0" u="none" strike="noStrike" cap="none" normalizeH="0" baseline="0" dirty="0">
              <a:ln>
                <a:noFill/>
              </a:ln>
              <a:solidFill>
                <a:srgbClr val="333333"/>
              </a:solidFill>
              <a:effectLst/>
              <a:latin typeface="Arial Unicode MS" panose="020B0604020202020204" pitchFamily="34" charset="-120"/>
              <a:ea typeface="Menlo"/>
            </a:endParaRPr>
          </a:p>
          <a:p>
            <a:pPr lvl="0" eaLnBrk="0" fontAlgn="base" hangingPunct="0">
              <a:spcBef>
                <a:spcPct val="0"/>
              </a:spcBef>
              <a:spcAft>
                <a:spcPct val="0"/>
              </a:spcAft>
            </a:pPr>
            <a:r>
              <a:rPr lang="en-US" altLang="zh-TW" sz="1400" dirty="0">
                <a:solidFill>
                  <a:srgbClr val="333333"/>
                </a:solidFill>
                <a:latin typeface="Arial Unicode MS" panose="020B0604020202020204" pitchFamily="34" charset="-120"/>
                <a:ea typeface="Menlo"/>
              </a:rPr>
              <a:t>            </a:t>
            </a:r>
            <a:r>
              <a:rPr lang="zh-TW" altLang="zh-TW" sz="1400" dirty="0">
                <a:solidFill>
                  <a:srgbClr val="333333"/>
                </a:solidFill>
                <a:latin typeface="Arial Unicode MS" panose="020B0604020202020204" pitchFamily="34" charset="-120"/>
                <a:ea typeface="Menlo"/>
              </a:rPr>
              <a:t>.</a:t>
            </a:r>
            <a:r>
              <a:rPr lang="en-US" altLang="zh-TW" sz="1400" dirty="0" err="1">
                <a:solidFill>
                  <a:srgbClr val="333333"/>
                </a:solidFill>
                <a:latin typeface="Arial Unicode MS" panose="020B0604020202020204" pitchFamily="34" charset="-120"/>
                <a:ea typeface="Menlo"/>
              </a:rPr>
              <a:t>setParameter</a:t>
            </a:r>
            <a:r>
              <a:rPr lang="zh-TW" altLang="zh-TW" sz="1400" dirty="0">
                <a:solidFill>
                  <a:srgbClr val="333333"/>
                </a:solidFill>
                <a:latin typeface="Arial Unicode MS" panose="020B0604020202020204" pitchFamily="34" charset="-120"/>
                <a:ea typeface="Menlo"/>
              </a:rPr>
              <a:t>(</a:t>
            </a:r>
            <a:r>
              <a:rPr lang="en-US" altLang="zh-TW" sz="1400" dirty="0">
                <a:solidFill>
                  <a:srgbClr val="333333"/>
                </a:solidFill>
                <a:latin typeface="Arial Unicode MS" panose="020B0604020202020204" pitchFamily="34" charset="-120"/>
                <a:ea typeface="Menlo"/>
              </a:rPr>
              <a:t>“name”, “Bob”</a:t>
            </a:r>
            <a:r>
              <a:rPr lang="zh-TW" altLang="zh-TW" sz="1400" dirty="0">
                <a:solidFill>
                  <a:srgbClr val="333333"/>
                </a:solidFill>
                <a:latin typeface="Arial Unicode MS" panose="020B0604020202020204" pitchFamily="34" charset="-120"/>
                <a:ea typeface="Menlo"/>
              </a:rPr>
              <a:t>); </a:t>
            </a:r>
            <a:endParaRPr lang="en-US" altLang="zh-TW" sz="1400" dirty="0">
              <a:solidFill>
                <a:srgbClr val="333333"/>
              </a:solidFill>
              <a:latin typeface="Arial Unicode MS" panose="020B0604020202020204" pitchFamily="34" charset="-120"/>
              <a:ea typeface="Menlo"/>
            </a:endParaRPr>
          </a:p>
          <a:p>
            <a:pPr lvl="0" eaLnBrk="0" fontAlgn="base" hangingPunct="0">
              <a:spcBef>
                <a:spcPct val="0"/>
              </a:spcBef>
              <a:spcAft>
                <a:spcPct val="0"/>
              </a:spcAft>
            </a:pPr>
            <a:r>
              <a:rPr lang="en-US" altLang="zh-TW" sz="1400" dirty="0">
                <a:solidFill>
                  <a:srgbClr val="333333"/>
                </a:solidFill>
                <a:latin typeface="Arial Unicode MS" panose="020B0604020202020204" pitchFamily="34" charset="-120"/>
                <a:ea typeface="Menlo"/>
              </a:rPr>
              <a:t>            </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400" b="0" i="0" u="none" strike="noStrike" cap="none" normalizeH="0" baseline="0" dirty="0">
                <a:ln>
                  <a:noFill/>
                </a:ln>
                <a:solidFill>
                  <a:srgbClr val="333333"/>
                </a:solidFill>
                <a:effectLst/>
                <a:latin typeface="Arial Unicode MS" panose="020B0604020202020204" pitchFamily="34" charset="-120"/>
                <a:ea typeface="Menlo"/>
              </a:rPr>
              <a:t>single</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Result (); </a:t>
            </a:r>
            <a:endParaRPr kumimoji="0" lang="en-US" altLang="zh-TW" sz="14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System.out.println(p</a:t>
            </a:r>
            <a:r>
              <a:rPr kumimoji="0" lang="en-US" altLang="zh-TW" sz="14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4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4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92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err="1"/>
              <a:t>setFirstResult</a:t>
            </a:r>
            <a:r>
              <a:rPr lang="en-US" altLang="zh-TW" dirty="0"/>
              <a:t>(n), </a:t>
            </a:r>
            <a:r>
              <a:rPr lang="en-US" altLang="zh-TW" dirty="0" err="1"/>
              <a:t>setMaxResults</a:t>
            </a:r>
            <a:r>
              <a:rPr lang="en-US" altLang="zh-TW" dirty="0"/>
              <a:t>(m)</a:t>
            </a:r>
            <a:r>
              <a:rPr lang="zh-TW" altLang="en-US" dirty="0"/>
              <a:t> </a:t>
            </a:r>
            <a:r>
              <a:rPr lang="en-US" altLang="zh-TW" dirty="0"/>
              <a:t>:</a:t>
            </a:r>
            <a:r>
              <a:rPr lang="zh-TW" altLang="en-US" dirty="0"/>
              <a:t> </a:t>
            </a:r>
            <a:r>
              <a:rPr lang="en-US" altLang="zh-TW" dirty="0"/>
              <a:t>restrict how many results (from the n-</a:t>
            </a:r>
            <a:r>
              <a:rPr lang="en-US" altLang="zh-TW" dirty="0" err="1"/>
              <a:t>th</a:t>
            </a:r>
            <a:r>
              <a:rPr lang="en-US" altLang="zh-TW" dirty="0"/>
              <a:t> to the m-</a:t>
            </a:r>
            <a:r>
              <a:rPr lang="en-US" altLang="zh-TW" dirty="0" err="1"/>
              <a:t>th</a:t>
            </a:r>
            <a:r>
              <a:rPr lang="en-US" altLang="zh-TW" dirty="0"/>
              <a:t> records) are returned </a:t>
            </a:r>
          </a:p>
          <a:p>
            <a:r>
              <a:rPr lang="en-US" altLang="zh-TW" b="1" dirty="0" err="1"/>
              <a:t>setParameter</a:t>
            </a:r>
            <a:r>
              <a:rPr lang="en-US" altLang="zh-TW" b="1" dirty="0"/>
              <a:t>()</a:t>
            </a:r>
          </a:p>
          <a:p>
            <a:r>
              <a:rPr lang="en-US" altLang="zh-TW" b="1" dirty="0" err="1"/>
              <a:t>getResultList</a:t>
            </a:r>
            <a:r>
              <a:rPr lang="en-US" altLang="zh-TW" b="1" dirty="0"/>
              <a:t>() : r</a:t>
            </a:r>
            <a:r>
              <a:rPr lang="en-US" altLang="zh-TW" dirty="0"/>
              <a:t>eturn a List of results</a:t>
            </a:r>
            <a:endParaRPr lang="en-US" altLang="zh-TW" b="1" dirty="0"/>
          </a:p>
          <a:p>
            <a:r>
              <a:rPr lang="en-US" altLang="zh-TW" b="1" dirty="0" err="1"/>
              <a:t>getSingleResult</a:t>
            </a:r>
            <a:r>
              <a:rPr lang="en-US" altLang="zh-TW" b="1" dirty="0"/>
              <a:t>()  :  r</a:t>
            </a:r>
            <a:r>
              <a:rPr lang="en-US" altLang="zh-TW" dirty="0"/>
              <a:t>eturn single result</a:t>
            </a:r>
            <a:endParaRPr lang="en-US" altLang="zh-TW" b="1" dirty="0"/>
          </a:p>
          <a:p>
            <a:r>
              <a:rPr lang="en-US" altLang="zh-TW" b="1" dirty="0" err="1"/>
              <a:t>executeUpdate</a:t>
            </a:r>
            <a:r>
              <a:rPr lang="en-US" altLang="zh-TW" b="1" dirty="0"/>
              <a:t>()  :  </a:t>
            </a:r>
            <a:r>
              <a:rPr lang="en-US" altLang="zh-TW" dirty="0"/>
              <a:t>return the number of objects changed by the call</a:t>
            </a:r>
            <a:endParaRPr lang="en-US" altLang="zh-TW" b="1" dirty="0"/>
          </a:p>
          <a:p>
            <a:endParaRPr lang="zh-TW" altLang="en-US" dirty="0"/>
          </a:p>
        </p:txBody>
      </p:sp>
    </p:spTree>
    <p:extLst>
      <p:ext uri="{BB962C8B-B14F-4D97-AF65-F5344CB8AC3E}">
        <p14:creationId xmlns:p14="http://schemas.microsoft.com/office/powerpoint/2010/main" val="220263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normAutofit/>
          </a:bodyPr>
          <a:lstStyle/>
          <a:p>
            <a:r>
              <a:rPr lang="en-US" altLang="zh-TW" dirty="0"/>
              <a:t>Name query: a query with a predefined unchangeable query string. </a:t>
            </a:r>
          </a:p>
          <a:p>
            <a:pPr lvl="1"/>
            <a:r>
              <a:rPr lang="en-US" altLang="zh-TW" dirty="0"/>
              <a:t>improve code organization by separating the JPQL query strings from POJO. </a:t>
            </a:r>
          </a:p>
          <a:p>
            <a:pPr lvl="1"/>
            <a:r>
              <a:rPr lang="en-US" altLang="zh-TW" dirty="0"/>
              <a:t>more efficient than embedding literals dynamically into the query string</a:t>
            </a:r>
          </a:p>
          <a:p>
            <a:pPr lvl="1"/>
            <a:endParaRPr lang="en-US" altLang="zh-TW" dirty="0"/>
          </a:p>
          <a:p>
            <a:r>
              <a:rPr lang="en-US" altLang="zh-TW" dirty="0"/>
              <a:t>Named queries are defined within entities by using @</a:t>
            </a:r>
            <a:r>
              <a:rPr lang="en-US" altLang="zh-TW" dirty="0" err="1"/>
              <a:t>NamedQueries</a:t>
            </a:r>
            <a:r>
              <a:rPr lang="en-US" altLang="zh-TW" dirty="0"/>
              <a:t>  and @</a:t>
            </a:r>
            <a:r>
              <a:rPr lang="en-US" altLang="zh-TW" dirty="0" err="1"/>
              <a:t>NamedQuery</a:t>
            </a:r>
            <a:r>
              <a:rPr lang="en-US" altLang="zh-TW" dirty="0"/>
              <a:t> annotations.</a:t>
            </a:r>
          </a:p>
          <a:p>
            <a:endParaRPr lang="en-US" altLang="zh-TW" dirty="0"/>
          </a:p>
          <a:p>
            <a:pPr lvl="1"/>
            <a:endParaRPr lang="zh-TW" altLang="en-US" dirty="0"/>
          </a:p>
        </p:txBody>
      </p:sp>
    </p:spTree>
    <p:extLst>
      <p:ext uri="{BB962C8B-B14F-4D97-AF65-F5344CB8AC3E}">
        <p14:creationId xmlns:p14="http://schemas.microsoft.com/office/powerpoint/2010/main" val="3230847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6" name="Rectangle 3"/>
          <p:cNvSpPr>
            <a:spLocks noChangeArrowheads="1"/>
          </p:cNvSpPr>
          <p:nvPr/>
        </p:nvSpPr>
        <p:spPr bwMode="auto">
          <a:xfrm>
            <a:off x="1843213" y="2083535"/>
            <a:ext cx="8069713" cy="409342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@NamedQueries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endParaRPr lang="en-US" altLang="zh-TW" sz="1400" dirty="0">
              <a:solidFill>
                <a:srgbClr val="6666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"get_person_by_name"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6666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"get_read_only_person_by_name"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hints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@QueryHint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"org.hibernate.readOnly"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value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"true"</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latin typeface="Arial" panose="020B0604020202020204" pitchFamily="34" charset="0"/>
              </a:rPr>
              <a:t>    //  </a:t>
            </a:r>
            <a:r>
              <a:rPr lang="zh-TW" altLang="en-US" sz="1400" dirty="0">
                <a:latin typeface="Arial" panose="020B0604020202020204" pitchFamily="34" charset="0"/>
              </a:rPr>
              <a:t>以下省略</a:t>
            </a:r>
            <a:r>
              <a:rPr lang="en-US" altLang="zh-TW" sz="1400" dirty="0">
                <a:latin typeface="Arial" panose="020B0604020202020204" pitchFamily="34" charset="0"/>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53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AC86DD2-7C79-4502-90D5-8937E5C491F1}"/>
              </a:ext>
            </a:extLst>
          </p:cNvPr>
          <p:cNvSpPr>
            <a:spLocks noGrp="1"/>
          </p:cNvSpPr>
          <p:nvPr>
            <p:ph type="ctrTitle"/>
          </p:nvPr>
        </p:nvSpPr>
        <p:spPr/>
        <p:txBody>
          <a:bodyPr/>
          <a:lstStyle/>
          <a:p>
            <a:r>
              <a:rPr lang="en-US" altLang="zh-TW" dirty="0"/>
              <a:t>1. </a:t>
            </a:r>
            <a:endParaRPr lang="zh-TW" altLang="en-US" dirty="0"/>
          </a:p>
        </p:txBody>
      </p:sp>
      <p:sp>
        <p:nvSpPr>
          <p:cNvPr id="5" name="副標題 4">
            <a:extLst>
              <a:ext uri="{FF2B5EF4-FFF2-40B4-BE49-F238E27FC236}">
                <a16:creationId xmlns:a16="http://schemas.microsoft.com/office/drawing/2014/main" id="{F5F650B8-0BFF-48DA-880E-7993D478278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16021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a:t>
            </a:r>
            <a:endParaRPr lang="zh-TW" altLang="en-US" dirty="0"/>
          </a:p>
        </p:txBody>
      </p:sp>
      <p:sp>
        <p:nvSpPr>
          <p:cNvPr id="3" name="內容版面配置區 2"/>
          <p:cNvSpPr>
            <a:spLocks noGrp="1"/>
          </p:cNvSpPr>
          <p:nvPr>
            <p:ph idx="1"/>
          </p:nvPr>
        </p:nvSpPr>
        <p:spPr/>
        <p:txBody>
          <a:bodyPr/>
          <a:lstStyle/>
          <a:p>
            <a:r>
              <a:rPr lang="en-US" altLang="zh-TW" dirty="0"/>
              <a:t>Execution of native SQL queries is controlled via the </a:t>
            </a:r>
            <a:r>
              <a:rPr lang="en-US" altLang="zh-TW" dirty="0" err="1"/>
              <a:t>NativeQuery</a:t>
            </a:r>
            <a:r>
              <a:rPr lang="en-US" altLang="zh-TW" dirty="0"/>
              <a:t> interface, which is obtained by calling </a:t>
            </a:r>
            <a:r>
              <a:rPr lang="en-US" altLang="zh-TW" dirty="0" err="1"/>
              <a:t>entityManager.createNativeQuery</a:t>
            </a:r>
            <a:r>
              <a:rPr lang="en-US" altLang="zh-TW" dirty="0"/>
              <a:t>()</a:t>
            </a:r>
          </a:p>
          <a:p>
            <a:endParaRPr lang="zh-TW" altLang="en-US" dirty="0"/>
          </a:p>
        </p:txBody>
      </p:sp>
      <p:sp>
        <p:nvSpPr>
          <p:cNvPr id="6" name="Rectangle 3"/>
          <p:cNvSpPr>
            <a:spLocks noChangeArrowheads="1"/>
          </p:cNvSpPr>
          <p:nvPr/>
        </p:nvSpPr>
        <p:spPr bwMode="auto">
          <a:xfrm>
            <a:off x="1754372" y="3093354"/>
            <a:ext cx="4778552" cy="15081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a:ln>
                  <a:noFill/>
                </a:ln>
                <a:solidFill>
                  <a:srgbClr val="666600"/>
                </a:solidFill>
                <a:effectLst/>
                <a:latin typeface="Arial Unicode MS" panose="020B0604020202020204" pitchFamily="34" charset="-120"/>
                <a:ea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6666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id, name 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6666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666600"/>
                </a:solidFill>
                <a:latin typeface="Arial Unicode MS" panose="020B0604020202020204" pitchFamily="34" charset="-120"/>
                <a:ea typeface="Droid Sans Mono"/>
              </a:rPr>
              <a:t>    </a:t>
            </a:r>
            <a:r>
              <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6666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754372" y="5066045"/>
            <a:ext cx="4728859"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634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CD5B55-CC2D-425A-93A3-48BA0FC99DE7}"/>
              </a:ext>
            </a:extLst>
          </p:cNvPr>
          <p:cNvSpPr>
            <a:spLocks noGrp="1"/>
          </p:cNvSpPr>
          <p:nvPr>
            <p:ph type="ctrTitle"/>
          </p:nvPr>
        </p:nvSpPr>
        <p:spPr/>
        <p:txBody>
          <a:bodyPr/>
          <a:lstStyle/>
          <a:p>
            <a:r>
              <a:rPr lang="en-US" altLang="zh-TW" dirty="0"/>
              <a:t>Criteria API</a:t>
            </a:r>
            <a:endParaRPr lang="zh-TW" altLang="en-US" dirty="0"/>
          </a:p>
        </p:txBody>
      </p:sp>
      <p:sp>
        <p:nvSpPr>
          <p:cNvPr id="5" name="副標題 4">
            <a:extLst>
              <a:ext uri="{FF2B5EF4-FFF2-40B4-BE49-F238E27FC236}">
                <a16:creationId xmlns:a16="http://schemas.microsoft.com/office/drawing/2014/main" id="{503BB901-A952-4A59-A059-8A6758CB6E2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96182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4236172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95B0B7E-2C98-43AC-B67E-D3D3D880FF8A}"/>
              </a:ext>
            </a:extLst>
          </p:cNvPr>
          <p:cNvSpPr>
            <a:spLocks noGrp="1"/>
          </p:cNvSpPr>
          <p:nvPr>
            <p:ph type="ctrTitle"/>
          </p:nvPr>
        </p:nvSpPr>
        <p:spPr/>
        <p:txBody>
          <a:bodyPr/>
          <a:lstStyle/>
          <a:p>
            <a:r>
              <a:rPr lang="en-US" altLang="zh-TW" dirty="0"/>
              <a:t>Batching</a:t>
            </a:r>
            <a:endParaRPr lang="zh-TW" altLang="en-US" dirty="0"/>
          </a:p>
        </p:txBody>
      </p:sp>
      <p:sp>
        <p:nvSpPr>
          <p:cNvPr id="5" name="副標題 4">
            <a:extLst>
              <a:ext uri="{FF2B5EF4-FFF2-40B4-BE49-F238E27FC236}">
                <a16:creationId xmlns:a16="http://schemas.microsoft.com/office/drawing/2014/main" id="{BCED85E7-92DF-4181-A687-3AA37316706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36273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361C1C6-0CA3-4E61-9CD2-D5B4B3FAF987}"/>
              </a:ext>
            </a:extLst>
          </p:cNvPr>
          <p:cNvSpPr>
            <a:spLocks noGrp="1"/>
          </p:cNvSpPr>
          <p:nvPr>
            <p:ph type="ctrTitle"/>
          </p:nvPr>
        </p:nvSpPr>
        <p:spPr/>
        <p:txBody>
          <a:bodyPr/>
          <a:lstStyle/>
          <a:p>
            <a:r>
              <a:rPr lang="en-US" altLang="zh-TW" dirty="0"/>
              <a:t>Locking</a:t>
            </a:r>
            <a:endParaRPr lang="zh-TW" altLang="en-US" dirty="0"/>
          </a:p>
        </p:txBody>
      </p:sp>
      <p:sp>
        <p:nvSpPr>
          <p:cNvPr id="5" name="副標題 4">
            <a:extLst>
              <a:ext uri="{FF2B5EF4-FFF2-40B4-BE49-F238E27FC236}">
                <a16:creationId xmlns:a16="http://schemas.microsoft.com/office/drawing/2014/main" id="{EF7BF3B0-D4E4-44CA-A186-20B20BAFD922}"/>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21697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3047E-F9F6-4710-A972-097E78616B26}"/>
              </a:ext>
            </a:extLst>
          </p:cNvPr>
          <p:cNvSpPr>
            <a:spLocks noGrp="1"/>
          </p:cNvSpPr>
          <p:nvPr>
            <p:ph type="title"/>
          </p:nvPr>
        </p:nvSpPr>
        <p:spPr/>
        <p:txBody>
          <a:bodyPr/>
          <a:lstStyle/>
          <a:p>
            <a:r>
              <a:rPr lang="en-US" altLang="zh-TW" dirty="0"/>
              <a:t>Locking Strategy</a:t>
            </a:r>
            <a:endParaRPr lang="zh-TW" altLang="en-US" dirty="0"/>
          </a:p>
        </p:txBody>
      </p:sp>
      <p:sp>
        <p:nvSpPr>
          <p:cNvPr id="3" name="內容版面配置區 2">
            <a:extLst>
              <a:ext uri="{FF2B5EF4-FFF2-40B4-BE49-F238E27FC236}">
                <a16:creationId xmlns:a16="http://schemas.microsoft.com/office/drawing/2014/main" id="{329C173E-5B53-4805-A87E-C99D7C1B4E6F}"/>
              </a:ext>
            </a:extLst>
          </p:cNvPr>
          <p:cNvSpPr>
            <a:spLocks noGrp="1"/>
          </p:cNvSpPr>
          <p:nvPr>
            <p:ph idx="1"/>
          </p:nvPr>
        </p:nvSpPr>
        <p:spPr/>
        <p:txBody>
          <a:bodyPr>
            <a:normAutofit/>
          </a:bodyPr>
          <a:lstStyle/>
          <a:p>
            <a:r>
              <a:rPr lang="en-US" altLang="zh-TW" dirty="0"/>
              <a:t>Optimistic Lock</a:t>
            </a:r>
          </a:p>
          <a:p>
            <a:pPr lvl="1"/>
            <a:r>
              <a:rPr lang="en-US" altLang="zh-TW" dirty="0"/>
              <a:t>keep a version number in database record, so is in the entity</a:t>
            </a:r>
          </a:p>
          <a:p>
            <a:pPr lvl="1"/>
            <a:r>
              <a:rPr lang="en-US" altLang="zh-TW" dirty="0"/>
              <a:t>check that the version before writing any changes back to the database record</a:t>
            </a:r>
          </a:p>
          <a:p>
            <a:pPr lvl="1"/>
            <a:r>
              <a:rPr lang="en-US" altLang="zh-TW" dirty="0"/>
              <a:t>if version of the entity is older than the version of the database record, commitment will fail</a:t>
            </a:r>
          </a:p>
          <a:p>
            <a:pPr lvl="1"/>
            <a:r>
              <a:rPr lang="en-US" altLang="zh-TW" dirty="0"/>
              <a:t>the version number will increase during each commitment</a:t>
            </a:r>
          </a:p>
          <a:p>
            <a:pPr lvl="1"/>
            <a:endParaRPr lang="en-US" altLang="zh-TW" dirty="0"/>
          </a:p>
        </p:txBody>
      </p:sp>
    </p:spTree>
    <p:extLst>
      <p:ext uri="{BB962C8B-B14F-4D97-AF65-F5344CB8AC3E}">
        <p14:creationId xmlns:p14="http://schemas.microsoft.com/office/powerpoint/2010/main" val="2635295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5A374-126B-46FE-8523-DE35818ED9B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F7511FB-38FC-4523-AD73-8F1B1B393A01}"/>
              </a:ext>
            </a:extLst>
          </p:cNvPr>
          <p:cNvSpPr>
            <a:spLocks noGrp="1"/>
          </p:cNvSpPr>
          <p:nvPr>
            <p:ph idx="1"/>
          </p:nvPr>
        </p:nvSpPr>
        <p:spPr/>
        <p:txBody>
          <a:bodyPr/>
          <a:lstStyle/>
          <a:p>
            <a:r>
              <a:rPr lang="en-US" altLang="zh-TW" dirty="0"/>
              <a:t>Pessimistic Lock</a:t>
            </a:r>
          </a:p>
          <a:p>
            <a:pPr lvl="1"/>
            <a:r>
              <a:rPr lang="en-US" altLang="zh-TW" dirty="0"/>
              <a:t>lock resources after they are read</a:t>
            </a:r>
          </a:p>
          <a:p>
            <a:pPr lvl="1"/>
            <a:r>
              <a:rPr lang="en-US" altLang="zh-TW" dirty="0"/>
              <a:t>unlocked after the application has finished using the data.</a:t>
            </a:r>
          </a:p>
          <a:p>
            <a:pPr lvl="1"/>
            <a:r>
              <a:rPr lang="en-US" altLang="zh-TW"/>
              <a:t>may </a:t>
            </a:r>
            <a:r>
              <a:rPr lang="en-US" altLang="zh-TW" dirty="0"/>
              <a:t>specify an isolation level for the JDBC connections and instruct the database to handle locking issues. </a:t>
            </a:r>
            <a:endParaRPr lang="zh-TW" altLang="en-US" dirty="0"/>
          </a:p>
          <a:p>
            <a:endParaRPr lang="zh-TW" altLang="en-US" dirty="0"/>
          </a:p>
        </p:txBody>
      </p:sp>
    </p:spTree>
    <p:extLst>
      <p:ext uri="{BB962C8B-B14F-4D97-AF65-F5344CB8AC3E}">
        <p14:creationId xmlns:p14="http://schemas.microsoft.com/office/powerpoint/2010/main" val="287941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2DDDC9E-7213-4BCD-A7D6-F825C0541D15}"/>
              </a:ext>
            </a:extLst>
          </p:cNvPr>
          <p:cNvSpPr>
            <a:spLocks noGrp="1"/>
          </p:cNvSpPr>
          <p:nvPr>
            <p:ph type="ctrTitle"/>
          </p:nvPr>
        </p:nvSpPr>
        <p:spPr/>
        <p:txBody>
          <a:bodyPr/>
          <a:lstStyle/>
          <a:p>
            <a:r>
              <a:rPr lang="en-US" altLang="zh-TW" dirty="0"/>
              <a:t>Spring Framework</a:t>
            </a:r>
            <a:br>
              <a:rPr lang="en-US" altLang="zh-TW" dirty="0"/>
            </a:br>
            <a:r>
              <a:rPr lang="en-US" altLang="zh-TW" dirty="0"/>
              <a:t>Transaction Management</a:t>
            </a:r>
            <a:endParaRPr lang="zh-TW" altLang="en-US" dirty="0"/>
          </a:p>
        </p:txBody>
      </p:sp>
      <p:sp>
        <p:nvSpPr>
          <p:cNvPr id="5" name="副標題 4">
            <a:extLst>
              <a:ext uri="{FF2B5EF4-FFF2-40B4-BE49-F238E27FC236}">
                <a16:creationId xmlns:a16="http://schemas.microsoft.com/office/drawing/2014/main" id="{6CD4907A-3254-4BED-BC81-DAE2CE1E8D0B}"/>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967660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F9A9A6-040D-4AFB-9703-0F5E305BF49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F0FB7B6-6857-436B-B804-A35126A5DDE6}"/>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766205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The Criteria API is a predefined API used to define queries for entities. </a:t>
            </a:r>
          </a:p>
          <a:p>
            <a:r>
              <a:rPr lang="en-US" altLang="zh-TW" dirty="0"/>
              <a:t>It is the alternative way of defining a JPQL query. </a:t>
            </a:r>
          </a:p>
          <a:p>
            <a:r>
              <a:rPr lang="en-US" altLang="zh-TW" dirty="0"/>
              <a:t>These queries are type-safe, and portable and easy to modify by changing the syntax. </a:t>
            </a:r>
          </a:p>
          <a:p>
            <a:r>
              <a:rPr lang="en-US" altLang="zh-TW" dirty="0"/>
              <a:t>Similar to JPQL it follows abstract schema (easy to edit schema) and embedded objects. </a:t>
            </a:r>
          </a:p>
          <a:p>
            <a:r>
              <a:rPr lang="en-US" altLang="zh-TW" dirty="0"/>
              <a:t>The metadata API is mingled with criteria API to model persistent entity for criteria queries.</a:t>
            </a:r>
          </a:p>
          <a:p>
            <a:r>
              <a:rPr lang="en-US" altLang="zh-TW" dirty="0"/>
              <a:t>The major advantage of the criteria API </a:t>
            </a:r>
          </a:p>
          <a:p>
            <a:pPr lvl="1"/>
            <a:r>
              <a:rPr lang="en-US" altLang="zh-TW" dirty="0"/>
              <a:t>is that errors can be detected earlier during compile time. </a:t>
            </a:r>
          </a:p>
          <a:p>
            <a:r>
              <a:rPr lang="en-US" altLang="zh-TW" dirty="0"/>
              <a:t>String 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Criteria Query Structure</a:t>
            </a:r>
            <a:endParaRPr lang="zh-TW" altLang="en-US" sz="4000" dirty="0"/>
          </a:p>
        </p:txBody>
      </p:sp>
      <p:sp>
        <p:nvSpPr>
          <p:cNvPr id="3" name="內容版面配置區 2"/>
          <p:cNvSpPr>
            <a:spLocks noGrp="1"/>
          </p:cNvSpPr>
          <p:nvPr>
            <p:ph idx="1"/>
          </p:nvPr>
        </p:nvSpPr>
        <p:spPr>
          <a:xfrm>
            <a:off x="838200" y="3844635"/>
            <a:ext cx="10515600" cy="2332327"/>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2109355" y="1422399"/>
            <a:ext cx="548640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EntityManager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CriteriaBuilder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getCriteriaBuilder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Root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select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TypedQuery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allitems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838200" y="3595255"/>
            <a:ext cx="10515600" cy="2581708"/>
          </a:xfrm>
        </p:spPr>
        <p:txBody>
          <a:bodyPr/>
          <a:lstStyle/>
          <a:p>
            <a:r>
              <a:rPr lang="en-US" altLang="zh-TW" dirty="0"/>
              <a:t>These will return a List of Object arrays ( Object[] ) with scalar values for each column in the PERSON table. </a:t>
            </a:r>
          </a:p>
          <a:p>
            <a:r>
              <a:rPr lang="en-US" altLang="zh-TW" dirty="0"/>
              <a:t>Hibernate 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462920" y="1784206"/>
            <a:ext cx="4778552" cy="15081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4513907"/>
            <a:ext cx="10515600" cy="1663056"/>
          </a:xfrm>
        </p:spPr>
        <p:txBody>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132609" y="2047681"/>
            <a:ext cx="6553076"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1233377" y="3354963"/>
            <a:ext cx="4802597"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3575126" y="3122407"/>
            <a:ext cx="1299882" cy="613186"/>
          </a:xfrm>
          <a:prstGeom prst="rect">
            <a:avLst/>
          </a:prstGeom>
          <a:noFill/>
          <a:ln w="12700">
            <a:solidFill>
              <a:schemeClr val="tx1"/>
            </a:solidFill>
          </a:ln>
        </p:spPr>
        <p:txBody>
          <a:bodyPr wrap="square" rtlCol="0">
            <a:noAutofit/>
          </a:bodyPr>
          <a:lstStyle/>
          <a:p>
            <a:pPr algn="ctr"/>
            <a:r>
              <a:rPr lang="en-US" altLang="zh-TW" dirty="0"/>
              <a:t>Service</a:t>
            </a:r>
          </a:p>
          <a:p>
            <a:pPr algn="ctr"/>
            <a:r>
              <a:rPr lang="en-US" altLang="zh-TW" dirty="0"/>
              <a:t>Interface</a:t>
            </a:r>
            <a:endParaRPr lang="zh-TW" altLang="en-US"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5491777" y="3124200"/>
            <a:ext cx="1299882" cy="613186"/>
          </a:xfrm>
          <a:prstGeom prst="rect">
            <a:avLst/>
          </a:prstGeom>
          <a:noFill/>
          <a:ln w="12700">
            <a:solidFill>
              <a:schemeClr val="tx1"/>
            </a:solidFill>
          </a:ln>
        </p:spPr>
        <p:txBody>
          <a:bodyPr wrap="square" rtlCol="0">
            <a:noAutofit/>
          </a:bodyPr>
          <a:lstStyle/>
          <a:p>
            <a:pPr algn="ctr"/>
            <a:r>
              <a:rPr lang="en-US" altLang="zh-TW" dirty="0"/>
              <a:t>Dao</a:t>
            </a:r>
          </a:p>
          <a:p>
            <a:pPr algn="ctr"/>
            <a:r>
              <a:rPr lang="en-US" altLang="zh-TW" dirty="0"/>
              <a:t>Interface</a:t>
            </a:r>
            <a:endParaRPr lang="zh-TW" altLang="en-US"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7354639" y="3122407"/>
            <a:ext cx="1299882" cy="613186"/>
          </a:xfrm>
          <a:prstGeom prst="rect">
            <a:avLst/>
          </a:prstGeom>
          <a:noFill/>
          <a:ln w="12700">
            <a:solidFill>
              <a:schemeClr val="tx1"/>
            </a:solidFill>
          </a:ln>
        </p:spPr>
        <p:txBody>
          <a:bodyPr wrap="square" rtlCol="0">
            <a:noAutofit/>
          </a:bodyPr>
          <a:lstStyle/>
          <a:p>
            <a:pPr algn="ctr"/>
            <a:r>
              <a:rPr lang="en-US" altLang="zh-TW" dirty="0"/>
              <a:t>Entity</a:t>
            </a:r>
            <a:endParaRPr lang="zh-TW" altLang="en-US"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619920" y="3122407"/>
            <a:ext cx="1299882" cy="613186"/>
          </a:xfrm>
          <a:prstGeom prst="rect">
            <a:avLst/>
          </a:prstGeom>
          <a:noFill/>
          <a:ln w="12700">
            <a:solidFill>
              <a:schemeClr val="tx1"/>
            </a:solidFill>
          </a:ln>
        </p:spPr>
        <p:txBody>
          <a:bodyPr wrap="square" rtlCol="0">
            <a:noAutofit/>
          </a:bodyPr>
          <a:lstStyle/>
          <a:p>
            <a:pPr algn="ctr"/>
            <a:r>
              <a:rPr lang="en-US" altLang="zh-TW" dirty="0"/>
              <a:t>Boundary</a:t>
            </a:r>
            <a:endParaRPr lang="zh-TW" altLang="en-US"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919802" y="3429000"/>
            <a:ext cx="655324"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4875008" y="3429000"/>
            <a:ext cx="616769" cy="179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6791659" y="3429000"/>
            <a:ext cx="56298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5491777" y="4650581"/>
            <a:ext cx="1299882" cy="613186"/>
          </a:xfrm>
          <a:prstGeom prst="rect">
            <a:avLst/>
          </a:prstGeom>
          <a:noFill/>
          <a:ln w="12700">
            <a:solidFill>
              <a:schemeClr val="tx1"/>
            </a:solidFill>
          </a:ln>
        </p:spPr>
        <p:txBody>
          <a:bodyPr wrap="square" rtlCol="0">
            <a:noAutofit/>
          </a:bodyPr>
          <a:lstStyle/>
          <a:p>
            <a:pPr algn="ctr"/>
            <a:r>
              <a:rPr lang="en-US" altLang="zh-TW" dirty="0" err="1"/>
              <a:t>DaoImpl</a:t>
            </a:r>
            <a:endParaRPr lang="zh-TW" altLang="en-US"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3575126" y="4649685"/>
            <a:ext cx="1299882" cy="613186"/>
          </a:xfrm>
          <a:prstGeom prst="rect">
            <a:avLst/>
          </a:prstGeom>
          <a:noFill/>
          <a:ln w="12700">
            <a:solidFill>
              <a:schemeClr val="tx1"/>
            </a:solidFill>
          </a:ln>
        </p:spPr>
        <p:txBody>
          <a:bodyPr wrap="square" rtlCol="0">
            <a:noAutofit/>
          </a:bodyPr>
          <a:lstStyle/>
          <a:p>
            <a:pPr algn="ctr"/>
            <a:r>
              <a:rPr lang="en-US" altLang="zh-TW" dirty="0" err="1"/>
              <a:t>ServiceImpl</a:t>
            </a:r>
            <a:endParaRPr lang="zh-TW" altLang="en-US"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4875008" y="3733801"/>
            <a:ext cx="670558" cy="1222477"/>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4225067" y="3735593"/>
            <a:ext cx="0" cy="914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6141718" y="3737386"/>
            <a:ext cx="0" cy="91319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6791659" y="3733801"/>
            <a:ext cx="616769" cy="122337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570156" y="1487445"/>
            <a:ext cx="10381130" cy="4832092"/>
          </a:xfrm>
          <a:prstGeom prst="rect">
            <a:avLst/>
          </a:prstGeom>
        </p:spPr>
        <p:txBody>
          <a:bodyPr wrap="square">
            <a:spAutoFit/>
          </a:bodyPr>
          <a:lstStyle/>
          <a:p>
            <a:r>
              <a:rPr lang="fr-FR" altLang="zh-TW" sz="1400" dirty="0">
                <a:solidFill>
                  <a:srgbClr val="008080"/>
                </a:solidFill>
                <a:latin typeface="Consolas" panose="020B0609020204030204" pitchFamily="49" charset="0"/>
              </a:rPr>
              <a:t>&lt;</a:t>
            </a:r>
            <a:r>
              <a:rPr lang="fr-FR" altLang="zh-TW" sz="1400" dirty="0">
                <a:solidFill>
                  <a:srgbClr val="3F7F7F"/>
                </a:solidFill>
                <a:latin typeface="Consolas" panose="020B0609020204030204" pitchFamily="49" charset="0"/>
              </a:rPr>
              <a:t>persistence </a:t>
            </a:r>
            <a:r>
              <a:rPr lang="fr-FR" altLang="zh-TW" sz="1400" dirty="0">
                <a:solidFill>
                  <a:srgbClr val="7F007F"/>
                </a:solidFill>
                <a:latin typeface="Consolas" panose="020B0609020204030204" pitchFamily="49" charset="0"/>
              </a:rPr>
              <a:t>xmlns</a:t>
            </a:r>
            <a:r>
              <a:rPr lang="fr-FR" altLang="zh-TW" sz="1400" dirty="0">
                <a:solidFill>
                  <a:srgbClr val="000000"/>
                </a:solidFill>
                <a:latin typeface="Consolas" panose="020B0609020204030204" pitchFamily="49" charset="0"/>
              </a:rPr>
              <a:t>=</a:t>
            </a:r>
            <a:r>
              <a:rPr lang="fr-FR" altLang="zh-TW" sz="1400" i="1" dirty="0">
                <a:solidFill>
                  <a:srgbClr val="2A00FF"/>
                </a:solidFill>
                <a:latin typeface="Consolas" panose="020B0609020204030204" pitchFamily="49" charset="0"/>
              </a:rPr>
              <a:t>"http://xmlns.jcp.org/xml/ns/persistence"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xmlns:xsi</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"http://www.w3.org/2001/XMLSchema-instance"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xsi:schemaLocation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"http://xmlns.jcp.org/xml/ns/persistence</a:t>
            </a:r>
          </a:p>
          <a:p>
            <a:r>
              <a:rPr lang="en-US" altLang="zh-TW" sz="1400" i="1" dirty="0">
                <a:solidFill>
                  <a:srgbClr val="2A00FF"/>
                </a:solidFill>
                <a:latin typeface="Consolas" panose="020B0609020204030204" pitchFamily="49" charset="0"/>
              </a:rPr>
              <a:t>             http://xmlns.jcp.org/xml/ns/persistence/persistence_2_1.xsd"</a:t>
            </a:r>
          </a:p>
          <a:p>
            <a:r>
              <a:rPr lang="en-US" altLang="zh-TW" sz="1400" dirty="0">
                <a:latin typeface="Consolas" panose="020B0609020204030204" pitchFamily="49" charset="0"/>
              </a:rPr>
              <a:t>  </a:t>
            </a:r>
            <a:r>
              <a:rPr lang="en-US" altLang="zh-TW" sz="1400" dirty="0">
                <a:solidFill>
                  <a:srgbClr val="7F007F"/>
                </a:solidFill>
                <a:latin typeface="Consolas" panose="020B0609020204030204" pitchFamily="49" charset="0"/>
              </a:rPr>
              <a:t>version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"2.1"</a:t>
            </a:r>
            <a:r>
              <a:rPr lang="en-US" altLang="zh-TW" sz="1400" i="1"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"LOCAL_PERSISTENCE"</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r>
              <a:rPr lang="en-US" altLang="zh-TW" sz="1400" dirty="0">
                <a:solidFill>
                  <a:srgbClr val="000000"/>
                </a:solidFill>
                <a:latin typeface="Consolas" panose="020B0609020204030204" pitchFamily="49" charset="0"/>
              </a:rPr>
              <a:t> Spring Hibernate JPA Configuration Example</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r>
              <a:rPr lang="en-US" altLang="zh-TW" sz="1400" dirty="0" err="1">
                <a:solidFill>
                  <a:srgbClr val="000000"/>
                </a:solidFill>
                <a:latin typeface="Consolas" panose="020B0609020204030204" pitchFamily="49" charset="0"/>
              </a:rPr>
              <a:t>org.hibernate.jpa.HibernatePersistenceProvider</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3F5FBF"/>
                </a:solidFill>
                <a:latin typeface="Consolas" panose="020B0609020204030204" pitchFamily="49" charset="0"/>
              </a:rPr>
              <a:t>    &lt;!-- </a:t>
            </a:r>
            <a:r>
              <a:rPr lang="en-US" altLang="zh-TW" sz="1400" dirty="0" err="1">
                <a:solidFill>
                  <a:srgbClr val="3F5FBF"/>
                </a:solidFill>
                <a:latin typeface="Consolas" panose="020B0609020204030204" pitchFamily="49" charset="0"/>
              </a:rPr>
              <a:t>jdbc</a:t>
            </a:r>
            <a:r>
              <a:rPr lang="en-US" altLang="zh-TW" sz="1400" dirty="0">
                <a:solidFill>
                  <a:srgbClr val="3F5FBF"/>
                </a:solidFill>
                <a:latin typeface="Consolas" panose="020B0609020204030204" pitchFamily="49" charset="0"/>
              </a:rPr>
              <a:t> configuration --&gt;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javax.persistence.jdbc.driver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"javax.persistence.jdbc.url"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javax.persistence.jdbc.user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javax.persistence.jdbc.password</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org.hibernate.dialect.PostgreSQLDialect</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"true"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a:t>
            </a:r>
            <a:r>
              <a:rPr lang="en-US" altLang="zh-TW" sz="1400" dirty="0">
                <a:solidFill>
                  <a:srgbClr val="008080"/>
                </a:solidFill>
                <a:latin typeface="Consolas" panose="020B0609020204030204" pitchFamily="49" charset="0"/>
              </a:rPr>
              <a:t>&gt;</a:t>
            </a:r>
            <a:endParaRPr lang="zh-TW" altLang="en-US" sz="1400" dirty="0"/>
          </a:p>
        </p:txBody>
      </p:sp>
    </p:spTree>
    <p:extLst>
      <p:ext uri="{BB962C8B-B14F-4D97-AF65-F5344CB8AC3E}">
        <p14:creationId xmlns:p14="http://schemas.microsoft.com/office/powerpoint/2010/main" val="314688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838200" y="2588513"/>
            <a:ext cx="10898393" cy="1077218"/>
          </a:xfrm>
          <a:prstGeom prst="rect">
            <a:avLst/>
          </a:prstGeom>
        </p:spPr>
        <p:txBody>
          <a:bodyPr wrap="square">
            <a:spAutoFit/>
          </a:bodyPr>
          <a:lstStyle/>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 </a:t>
            </a:r>
            <a:r>
              <a:rPr lang="en-US" altLang="zh-TW" sz="1600" dirty="0">
                <a:solidFill>
                  <a:srgbClr val="7F007F"/>
                </a:solidFill>
                <a:latin typeface="Consolas" panose="020B0609020204030204" pitchFamily="49" charset="0"/>
              </a:rPr>
              <a:t>id</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entityManagerFactory</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class</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"org.springframework.orm.jpa.LocalContainerEntityManagerFactoryBean"</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property </a:t>
            </a:r>
            <a:r>
              <a:rPr lang="en-US" altLang="zh-TW" sz="1600" dirty="0">
                <a:solidFill>
                  <a:srgbClr val="7F007F"/>
                </a:solidFill>
                <a:latin typeface="Consolas" panose="020B0609020204030204" pitchFamily="49" charset="0"/>
              </a:rPr>
              <a:t>name</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persistenceUnitName</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value</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"LOCAL_PERSISTENCE"</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a:t>
            </a:r>
            <a:r>
              <a:rPr lang="en-US" altLang="zh-TW" sz="1600" dirty="0">
                <a:solidFill>
                  <a:srgbClr val="008080"/>
                </a:solidFill>
                <a:latin typeface="Consolas" panose="020B0609020204030204" pitchFamily="49" charset="0"/>
              </a:rPr>
              <a:t>&gt;</a:t>
            </a:r>
            <a:endParaRPr lang="zh-TW" altLang="en-US" sz="1600" dirty="0"/>
          </a:p>
        </p:txBody>
      </p:sp>
    </p:spTree>
    <p:extLst>
      <p:ext uri="{BB962C8B-B14F-4D97-AF65-F5344CB8AC3E}">
        <p14:creationId xmlns:p14="http://schemas.microsoft.com/office/powerpoint/2010/main" val="4031223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990599" y="2505670"/>
            <a:ext cx="10363201" cy="1846659"/>
          </a:xfrm>
          <a:prstGeom prst="rect">
            <a:avLst/>
          </a:prstGeom>
        </p:spPr>
        <p:txBody>
          <a:bodyPr wrap="square">
            <a:spAutoFit/>
          </a:bodyPr>
          <a:lstStyle/>
          <a:p>
            <a:r>
              <a:rPr lang="en-US" altLang="zh-TW" sz="1600" dirty="0">
                <a:solidFill>
                  <a:srgbClr val="646464"/>
                </a:solidFill>
                <a:latin typeface="Consolas" panose="020B0609020204030204" pitchFamily="49" charset="0"/>
              </a:rPr>
              <a:t>@Repository</a:t>
            </a:r>
          </a:p>
          <a:p>
            <a:r>
              <a:rPr lang="en-US" altLang="zh-TW" sz="1600" b="1" dirty="0">
                <a:solidFill>
                  <a:srgbClr val="7F0055"/>
                </a:solidFill>
                <a:latin typeface="Consolas" panose="020B0609020204030204" pitchFamily="49" charset="0"/>
              </a:rPr>
              <a:t>public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class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PersonDAOImpl</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implements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a:t>
            </a:r>
            <a:r>
              <a:rPr lang="en-US" altLang="zh-TW" sz="1600" b="1" dirty="0">
                <a:solidFill>
                  <a:srgbClr val="000000"/>
                </a:solidFill>
                <a:latin typeface="Consolas" panose="020B0609020204030204" pitchFamily="49" charset="0"/>
              </a:rPr>
              <a:t> {</a:t>
            </a:r>
          </a:p>
          <a:p>
            <a:endParaRPr lang="zh-TW" altLang="en-US" sz="1600" dirty="0">
              <a:latin typeface="Consolas" panose="020B0609020204030204" pitchFamily="49" charset="0"/>
            </a:endParaRPr>
          </a:p>
          <a:p>
            <a:r>
              <a:rPr lang="en-US" altLang="zh-TW" sz="1600" b="1" dirty="0">
                <a:solidFill>
                  <a:srgbClr val="7F0055"/>
                </a:solidFill>
                <a:latin typeface="Consolas" panose="020B0609020204030204" pitchFamily="49" charset="0"/>
              </a:rPr>
              <a:t>  private</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static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final</a:t>
            </a:r>
            <a:r>
              <a:rPr lang="en-US" altLang="zh-TW" sz="1600" b="1" dirty="0">
                <a:solidFill>
                  <a:srgbClr val="000000"/>
                </a:solidFill>
                <a:latin typeface="Consolas" panose="020B0609020204030204" pitchFamily="49" charset="0"/>
              </a:rPr>
              <a:t> Logger </a:t>
            </a:r>
            <a:r>
              <a:rPr lang="en-US" altLang="zh-TW" sz="1600" b="1" i="1" dirty="0" err="1">
                <a:solidFill>
                  <a:srgbClr val="0000C0"/>
                </a:solidFill>
                <a:latin typeface="Consolas" panose="020B0609020204030204" pitchFamily="49" charset="0"/>
              </a:rPr>
              <a:t>logger</a:t>
            </a:r>
            <a:r>
              <a:rPr lang="en-US" altLang="zh-TW" sz="1600" b="1" i="1" dirty="0">
                <a:solidFill>
                  <a:srgbClr val="000000"/>
                </a:solidFill>
                <a:latin typeface="Consolas" panose="020B0609020204030204" pitchFamily="49" charset="0"/>
              </a:rPr>
              <a:t> = </a:t>
            </a:r>
            <a:r>
              <a:rPr lang="en-US" altLang="zh-TW" sz="1600" b="1" i="1" dirty="0" err="1">
                <a:solidFill>
                  <a:srgbClr val="000000"/>
                </a:solidFill>
                <a:latin typeface="Consolas" panose="020B0609020204030204" pitchFamily="49" charset="0"/>
              </a:rPr>
              <a:t>LoggerFactory.getLogger</a:t>
            </a:r>
            <a:r>
              <a:rPr lang="en-US" altLang="zh-TW" sz="1600" b="1" i="1" dirty="0">
                <a:solidFill>
                  <a:srgbClr val="000000"/>
                </a:solidFill>
                <a:latin typeface="Consolas" panose="020B0609020204030204" pitchFamily="49" charset="0"/>
              </a:rPr>
              <a:t>(</a:t>
            </a:r>
            <a:r>
              <a:rPr lang="en-US" altLang="zh-TW" sz="1600" b="1" i="1" dirty="0" err="1">
                <a:solidFill>
                  <a:srgbClr val="000000"/>
                </a:solidFill>
                <a:latin typeface="Consolas" panose="020B0609020204030204" pitchFamily="49" charset="0"/>
              </a:rPr>
              <a:t>PersonDAOImpl.</a:t>
            </a:r>
            <a:r>
              <a:rPr lang="en-US" altLang="zh-TW" sz="1600" b="1" i="1" dirty="0" err="1">
                <a:solidFill>
                  <a:srgbClr val="7F0055"/>
                </a:solidFill>
                <a:latin typeface="Consolas" panose="020B0609020204030204" pitchFamily="49" charset="0"/>
              </a:rPr>
              <a:t>class</a:t>
            </a:r>
            <a:r>
              <a:rPr lang="en-US" altLang="zh-TW" sz="1600" b="1" i="1" dirty="0">
                <a:solidFill>
                  <a:srgbClr val="000000"/>
                </a:solidFill>
                <a:latin typeface="Consolas" panose="020B0609020204030204" pitchFamily="49" charset="0"/>
              </a:rPr>
              <a:t>);</a:t>
            </a:r>
          </a:p>
          <a:p>
            <a:endParaRPr lang="zh-TW" altLang="en-US" sz="1600" dirty="0">
              <a:latin typeface="Consolas" panose="020B0609020204030204" pitchFamily="49" charset="0"/>
            </a:endParaRPr>
          </a:p>
          <a:p>
            <a:r>
              <a:rPr lang="en-US" altLang="zh-TW" sz="1600" dirty="0">
                <a:solidFill>
                  <a:srgbClr val="646464"/>
                </a:solidFill>
                <a:latin typeface="Consolas" panose="020B0609020204030204" pitchFamily="49" charset="0"/>
              </a:rPr>
              <a:t>  @</a:t>
            </a:r>
            <a:r>
              <a:rPr lang="en-US" altLang="zh-TW" sz="1600" dirty="0" err="1">
                <a:solidFill>
                  <a:srgbClr val="646464"/>
                </a:solidFill>
                <a:latin typeface="Consolas" panose="020B0609020204030204" pitchFamily="49" charset="0"/>
              </a:rPr>
              <a:t>PersistenceContext</a:t>
            </a:r>
            <a:endParaRPr lang="en-US" altLang="zh-TW" sz="1600" dirty="0">
              <a:solidFill>
                <a:srgbClr val="000000"/>
              </a:solidFill>
              <a:latin typeface="Consolas" panose="020B0609020204030204" pitchFamily="49" charset="0"/>
            </a:endParaRPr>
          </a:p>
          <a:p>
            <a:r>
              <a:rPr lang="en-US" altLang="zh-TW" sz="1600" dirty="0">
                <a:solidFill>
                  <a:srgbClr val="000000"/>
                </a:solidFill>
                <a:latin typeface="Consolas" panose="020B0609020204030204" pitchFamily="49" charset="0"/>
              </a:rPr>
              <a:t>  </a:t>
            </a:r>
            <a:r>
              <a:rPr lang="en-US" altLang="zh-TW" sz="1600" dirty="0" err="1">
                <a:solidFill>
                  <a:srgbClr val="000000"/>
                </a:solidFill>
                <a:latin typeface="Consolas" panose="020B0609020204030204" pitchFamily="49" charset="0"/>
              </a:rPr>
              <a:t>EntityManager</a:t>
            </a:r>
            <a:r>
              <a:rPr lang="en-US" altLang="zh-TW" sz="1600" dirty="0">
                <a:solidFill>
                  <a:srgbClr val="000000"/>
                </a:solidFill>
                <a:latin typeface="Consolas" panose="020B0609020204030204" pitchFamily="49" charset="0"/>
              </a:rPr>
              <a:t> </a:t>
            </a:r>
            <a:r>
              <a:rPr lang="en-US" altLang="zh-TW" sz="1600" dirty="0" err="1">
                <a:solidFill>
                  <a:srgbClr val="0000C0"/>
                </a:solidFill>
                <a:latin typeface="Consolas" panose="020B0609020204030204" pitchFamily="49" charset="0"/>
              </a:rPr>
              <a:t>entityManager</a:t>
            </a:r>
            <a:r>
              <a:rPr lang="en-US" altLang="zh-TW" sz="1600" dirty="0">
                <a:solidFill>
                  <a:srgbClr val="000000"/>
                </a:solidFill>
                <a:latin typeface="Consolas" panose="020B0609020204030204" pitchFamily="49" charset="0"/>
              </a:rPr>
              <a:t>;</a:t>
            </a:r>
            <a:endParaRPr lang="zh-TW" altLang="en-US" sz="1600" dirty="0"/>
          </a:p>
        </p:txBody>
      </p:sp>
    </p:spTree>
    <p:extLst>
      <p:ext uri="{BB962C8B-B14F-4D97-AF65-F5344CB8AC3E}">
        <p14:creationId xmlns:p14="http://schemas.microsoft.com/office/powerpoint/2010/main" val="590822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838200" y="2348280"/>
            <a:ext cx="10931562" cy="4401205"/>
          </a:xfrm>
          <a:prstGeom prst="rect">
            <a:avLst/>
          </a:prstGeom>
        </p:spPr>
        <p:txBody>
          <a:bodyPr wrap="square">
            <a:spAutoFit/>
          </a:bodyPr>
          <a:lstStyle/>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entityManagerFactory</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"org.springframework.orm.jpa.LocalContainerEntityManagerFactoryBean"</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ref</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packagesToScan</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my.test.model</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jpaVendorAdapter</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class</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org.springframework.orm.jpa.vendor.HibernateJpaVendorAdapter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jpaProperties</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err="1">
                <a:solidFill>
                  <a:srgbClr val="000000"/>
                </a:solidFill>
                <a:latin typeface="Consolas" panose="020B0609020204030204" pitchFamily="49" charset="0"/>
              </a:rPr>
              <a:t>org.hibernate.dialect.PostgreSQLDialect</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a:solidFill>
                  <a:srgbClr val="000000"/>
                </a:solidFill>
                <a:latin typeface="Consolas" panose="020B0609020204030204" pitchFamily="49" charset="0"/>
              </a:rPr>
              <a:t>true</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"org.apache.commons.dbcp2.BasicDataSource" </a:t>
            </a:r>
            <a:r>
              <a:rPr lang="en-US" altLang="zh-TW" sz="1400" i="1" dirty="0">
                <a:solidFill>
                  <a:srgbClr val="7F007F"/>
                </a:solidFill>
                <a:latin typeface="Consolas" panose="020B0609020204030204" pitchFamily="49" charset="0"/>
              </a:rPr>
              <a:t>destroy-method</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"close"</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driverClassName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url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"username"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"password"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8540816-EFD3-456D-9C00-649D70213A88}"/>
              </a:ext>
            </a:extLst>
          </p:cNvPr>
          <p:cNvSpPr>
            <a:spLocks noGrp="1"/>
          </p:cNvSpPr>
          <p:nvPr>
            <p:ph type="ctrTitle"/>
          </p:nvPr>
        </p:nvSpPr>
        <p:spPr/>
        <p:txBody>
          <a:bodyPr/>
          <a:lstStyle/>
          <a:p>
            <a:r>
              <a:rPr lang="en-US" altLang="zh-TW" dirty="0"/>
              <a:t>Transaction Management in Spring Framework</a:t>
            </a:r>
            <a:endParaRPr lang="zh-TW" altLang="en-US" dirty="0"/>
          </a:p>
        </p:txBody>
      </p:sp>
      <p:sp>
        <p:nvSpPr>
          <p:cNvPr id="5" name="副標題 4">
            <a:extLst>
              <a:ext uri="{FF2B5EF4-FFF2-40B4-BE49-F238E27FC236}">
                <a16:creationId xmlns:a16="http://schemas.microsoft.com/office/drawing/2014/main" id="{0D58DC05-2EB3-4DF6-934A-25476DDFC29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57023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8071A-76FC-428F-B31B-BBB23BCF0F6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1893516-4F2D-4E7B-8E9A-9295D03AA97E}"/>
              </a:ext>
            </a:extLst>
          </p:cNvPr>
          <p:cNvSpPr>
            <a:spLocks noGrp="1"/>
          </p:cNvSpPr>
          <p:nvPr>
            <p:ph idx="1"/>
          </p:nvPr>
        </p:nvSpPr>
        <p:spPr/>
        <p:txBody>
          <a:bodyPr/>
          <a:lstStyle/>
          <a:p>
            <a:r>
              <a:rPr lang="en-US" altLang="zh-TW" dirty="0"/>
              <a:t>Consistent programming model across different transaction APIs such as Java Transaction API (JTA), JDBC, Hibernate, Java Persistence API (JPA), and Java Data Objects (JDO).</a:t>
            </a:r>
          </a:p>
          <a:p>
            <a:r>
              <a:rPr lang="en-US" altLang="zh-TW" dirty="0"/>
              <a:t>Support for declarative transaction management.</a:t>
            </a:r>
          </a:p>
          <a:p>
            <a:r>
              <a:rPr lang="en-US" altLang="zh-TW" dirty="0"/>
              <a:t>Simpler API for programmatic transaction management than complex transaction APIs such as JTA.</a:t>
            </a:r>
          </a:p>
          <a:p>
            <a:r>
              <a:rPr lang="en-US" altLang="zh-TW" dirty="0"/>
              <a:t>Excellent integration with Spring’s data access abstractions.</a:t>
            </a:r>
            <a:endParaRPr lang="zh-TW" altLang="en-US" dirty="0"/>
          </a:p>
        </p:txBody>
      </p:sp>
    </p:spTree>
    <p:extLst>
      <p:ext uri="{BB962C8B-B14F-4D97-AF65-F5344CB8AC3E}">
        <p14:creationId xmlns:p14="http://schemas.microsoft.com/office/powerpoint/2010/main" val="1126657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E2983-1AD0-4B21-BE29-D7C1048DA213}"/>
              </a:ext>
            </a:extLst>
          </p:cNvPr>
          <p:cNvSpPr>
            <a:spLocks noGrp="1"/>
          </p:cNvSpPr>
          <p:nvPr>
            <p:ph type="title"/>
          </p:nvPr>
        </p:nvSpPr>
        <p:spPr/>
        <p:txBody>
          <a:bodyPr/>
          <a:lstStyle/>
          <a:p>
            <a:r>
              <a:rPr lang="en-US" altLang="zh-TW" dirty="0"/>
              <a:t>17.2 Advantages of the Spring Framework’s transaction support model</a:t>
            </a:r>
            <a:endParaRPr lang="zh-TW" altLang="en-US" dirty="0"/>
          </a:p>
        </p:txBody>
      </p:sp>
      <p:sp>
        <p:nvSpPr>
          <p:cNvPr id="3" name="內容版面配置區 2">
            <a:extLst>
              <a:ext uri="{FF2B5EF4-FFF2-40B4-BE49-F238E27FC236}">
                <a16:creationId xmlns:a16="http://schemas.microsoft.com/office/drawing/2014/main" id="{8269719E-55ED-40DB-A1C8-CF7C95102C00}"/>
              </a:ext>
            </a:extLst>
          </p:cNvPr>
          <p:cNvSpPr>
            <a:spLocks noGrp="1"/>
          </p:cNvSpPr>
          <p:nvPr>
            <p:ph idx="1"/>
          </p:nvPr>
        </p:nvSpPr>
        <p:spPr/>
        <p:txBody>
          <a:bodyPr>
            <a:normAutofit/>
          </a:bodyPr>
          <a:lstStyle/>
          <a:p>
            <a:r>
              <a:rPr lang="en-US" altLang="zh-TW" dirty="0"/>
              <a:t>Global transactions </a:t>
            </a:r>
          </a:p>
          <a:p>
            <a:pPr lvl="1"/>
            <a:r>
              <a:rPr lang="en-US" altLang="zh-TW" dirty="0"/>
              <a:t>enable you to work with multiple transactional resources, typically relational databases and message queues. </a:t>
            </a:r>
          </a:p>
          <a:p>
            <a:pPr lvl="1"/>
            <a:r>
              <a:rPr lang="en-US" altLang="zh-TW" dirty="0"/>
              <a:t>manages global transactions through the JTA, </a:t>
            </a:r>
          </a:p>
          <a:p>
            <a:pPr lvl="1"/>
            <a:r>
              <a:rPr lang="en-US" altLang="zh-TW" dirty="0"/>
              <a:t>Furthermore, a JTA </a:t>
            </a:r>
            <a:r>
              <a:rPr lang="en-US" altLang="zh-TW" dirty="0" err="1"/>
              <a:t>UserTransaction</a:t>
            </a:r>
            <a:r>
              <a:rPr lang="en-US" altLang="zh-TW" dirty="0"/>
              <a:t> normally needs to be sourced from JNDI, </a:t>
            </a:r>
          </a:p>
          <a:p>
            <a:pPr lvl="2"/>
            <a:r>
              <a:rPr lang="en-US" altLang="zh-TW" dirty="0"/>
              <a:t>JTA is normally only available in an application server environment.</a:t>
            </a:r>
          </a:p>
          <a:p>
            <a:pPr lvl="1"/>
            <a:r>
              <a:rPr lang="en-US" altLang="zh-TW" dirty="0"/>
              <a:t>the preferred way to use global transactions was via EJB CMT (Container Managed Transaction): </a:t>
            </a:r>
          </a:p>
          <a:p>
            <a:pPr lvl="2"/>
            <a:r>
              <a:rPr lang="en-US" altLang="zh-TW" dirty="0"/>
              <a:t>CMT is a form of declarative transaction management</a:t>
            </a:r>
          </a:p>
          <a:p>
            <a:pPr lvl="2"/>
            <a:r>
              <a:rPr lang="en-US" altLang="zh-TW" dirty="0"/>
              <a:t>CMT is tied to JTA and an application server environment. </a:t>
            </a:r>
          </a:p>
          <a:p>
            <a:pPr lvl="2"/>
            <a:r>
              <a:rPr lang="en-US" altLang="zh-TW" dirty="0"/>
              <a:t>Also, it is only available if one chooses to implement business logic in EJBs, or at least behind a transactional EJB facade. </a:t>
            </a:r>
            <a:endParaRPr lang="zh-TW" altLang="en-US" dirty="0"/>
          </a:p>
        </p:txBody>
      </p:sp>
    </p:spTree>
    <p:extLst>
      <p:ext uri="{BB962C8B-B14F-4D97-AF65-F5344CB8AC3E}">
        <p14:creationId xmlns:p14="http://schemas.microsoft.com/office/powerpoint/2010/main" val="2563903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C7390-BB02-4F9F-B8D8-2E5EC0B3760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5426C53-285F-4A48-9B89-1B60A474DBAA}"/>
              </a:ext>
            </a:extLst>
          </p:cNvPr>
          <p:cNvSpPr>
            <a:spLocks noGrp="1"/>
          </p:cNvSpPr>
          <p:nvPr>
            <p:ph idx="1"/>
          </p:nvPr>
        </p:nvSpPr>
        <p:spPr/>
        <p:txBody>
          <a:bodyPr>
            <a:normAutofit/>
          </a:bodyPr>
          <a:lstStyle/>
          <a:p>
            <a:r>
              <a:rPr lang="en-US" altLang="zh-TW" dirty="0"/>
              <a:t>17.2.2 Local transactions</a:t>
            </a:r>
          </a:p>
          <a:p>
            <a:r>
              <a:rPr lang="en-US" altLang="zh-TW" dirty="0"/>
              <a:t>Local transactions are resource-specific, such as a transaction associated with a JDBC connection. </a:t>
            </a:r>
          </a:p>
          <a:p>
            <a:r>
              <a:rPr lang="en-US" altLang="zh-TW" dirty="0"/>
              <a:t>have significant disadvantages: </a:t>
            </a:r>
          </a:p>
          <a:p>
            <a:pPr lvl="1"/>
            <a:r>
              <a:rPr lang="en-US" altLang="zh-TW" dirty="0"/>
              <a:t>they cannot work across multiple transactional resources. </a:t>
            </a:r>
          </a:p>
          <a:p>
            <a:pPr lvl="1"/>
            <a:r>
              <a:rPr lang="en-US" altLang="zh-TW" dirty="0"/>
              <a:t>Another downside is that local transactions are invasive to the programming model.</a:t>
            </a:r>
            <a:endParaRPr lang="zh-TW" altLang="en-US" dirty="0"/>
          </a:p>
        </p:txBody>
      </p:sp>
    </p:spTree>
    <p:extLst>
      <p:ext uri="{BB962C8B-B14F-4D97-AF65-F5344CB8AC3E}">
        <p14:creationId xmlns:p14="http://schemas.microsoft.com/office/powerpoint/2010/main" val="3587037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1CB69-3561-4426-9C62-7FC249BC8521}"/>
              </a:ext>
            </a:extLst>
          </p:cNvPr>
          <p:cNvSpPr>
            <a:spLocks noGrp="1"/>
          </p:cNvSpPr>
          <p:nvPr>
            <p:ph type="title"/>
          </p:nvPr>
        </p:nvSpPr>
        <p:spPr/>
        <p:txBody>
          <a:bodyPr/>
          <a:lstStyle/>
          <a:p>
            <a:r>
              <a:rPr lang="en-US" altLang="zh-TW" dirty="0"/>
              <a:t>17.2.3 Spring Framework’s consistent programming model</a:t>
            </a:r>
            <a:endParaRPr lang="zh-TW" altLang="en-US" dirty="0"/>
          </a:p>
        </p:txBody>
      </p:sp>
      <p:sp>
        <p:nvSpPr>
          <p:cNvPr id="3" name="內容版面配置區 2">
            <a:extLst>
              <a:ext uri="{FF2B5EF4-FFF2-40B4-BE49-F238E27FC236}">
                <a16:creationId xmlns:a16="http://schemas.microsoft.com/office/drawing/2014/main" id="{4DBF43FD-17B1-45DA-A9EE-5D0B0038490F}"/>
              </a:ext>
            </a:extLst>
          </p:cNvPr>
          <p:cNvSpPr>
            <a:spLocks noGrp="1"/>
          </p:cNvSpPr>
          <p:nvPr>
            <p:ph idx="1"/>
          </p:nvPr>
        </p:nvSpPr>
        <p:spPr/>
        <p:txBody>
          <a:bodyPr>
            <a:normAutofit/>
          </a:bodyPr>
          <a:lstStyle/>
          <a:p>
            <a:r>
              <a:rPr lang="en-US" altLang="zh-TW" dirty="0"/>
              <a:t>Spring resolves the disadvantages of global and local transactions. It enables application developers to use a consistent programming model in any environment. </a:t>
            </a:r>
          </a:p>
          <a:p>
            <a:r>
              <a:rPr lang="en-US" altLang="zh-TW" dirty="0"/>
              <a:t>The Spring Framework provides both declarative and programmatic transaction management. </a:t>
            </a:r>
          </a:p>
          <a:p>
            <a:pPr lvl="1"/>
            <a:r>
              <a:rPr lang="en-US" altLang="zh-TW" dirty="0"/>
              <a:t>With programmatic transaction management, developers work with the Spring Framework transaction abstraction, which can run over any underlying transaction infrastructure. </a:t>
            </a:r>
          </a:p>
          <a:p>
            <a:pPr lvl="1"/>
            <a:r>
              <a:rPr lang="en-US" altLang="zh-TW" dirty="0"/>
              <a:t>With the preferred declarative model, developers typically write little or no code related to transaction management, and hence do not depend on the Spring Framework transaction API, or any other transaction API.</a:t>
            </a:r>
          </a:p>
          <a:p>
            <a:endParaRPr lang="zh-TW" altLang="en-US" dirty="0"/>
          </a:p>
        </p:txBody>
      </p:sp>
    </p:spTree>
    <p:extLst>
      <p:ext uri="{BB962C8B-B14F-4D97-AF65-F5344CB8AC3E}">
        <p14:creationId xmlns:p14="http://schemas.microsoft.com/office/powerpoint/2010/main" val="331075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0B33A-2583-4F2B-BA1C-123A65EB6D91}"/>
              </a:ext>
            </a:extLst>
          </p:cNvPr>
          <p:cNvSpPr>
            <a:spLocks noGrp="1"/>
          </p:cNvSpPr>
          <p:nvPr>
            <p:ph type="title"/>
          </p:nvPr>
        </p:nvSpPr>
        <p:spPr/>
        <p:txBody>
          <a:bodyPr/>
          <a:lstStyle/>
          <a:p>
            <a:r>
              <a:rPr lang="en-US" altLang="zh-TW" dirty="0"/>
              <a:t>Methods of </a:t>
            </a:r>
            <a:r>
              <a:rPr lang="en-US" altLang="zh-TW" dirty="0" err="1"/>
              <a:t>EntityManager</a:t>
            </a:r>
            <a:endParaRPr lang="zh-TW" altLang="en-US" dirty="0"/>
          </a:p>
        </p:txBody>
      </p:sp>
      <p:sp>
        <p:nvSpPr>
          <p:cNvPr id="3" name="內容版面配置區 2">
            <a:extLst>
              <a:ext uri="{FF2B5EF4-FFF2-40B4-BE49-F238E27FC236}">
                <a16:creationId xmlns:a16="http://schemas.microsoft.com/office/drawing/2014/main" id="{00BB4059-124B-4409-A350-610151F99A70}"/>
              </a:ext>
            </a:extLst>
          </p:cNvPr>
          <p:cNvSpPr>
            <a:spLocks noGrp="1"/>
          </p:cNvSpPr>
          <p:nvPr>
            <p:ph idx="1"/>
          </p:nvPr>
        </p:nvSpPr>
        <p:spPr>
          <a:xfrm>
            <a:off x="838200" y="1825625"/>
            <a:ext cx="10515600" cy="3501290"/>
          </a:xfrm>
        </p:spPr>
        <p:txBody>
          <a:bodyPr>
            <a:normAutofit fontScale="77500" lnSpcReduction="20000"/>
          </a:bodyPr>
          <a:lstStyle/>
          <a:p>
            <a:r>
              <a:rPr lang="en-US" altLang="zh-TW" dirty="0"/>
              <a:t>create() : make a new entity instance persistent </a:t>
            </a:r>
          </a:p>
          <a:p>
            <a:endParaRPr lang="en-US" altLang="zh-TW" dirty="0"/>
          </a:p>
          <a:p>
            <a:endParaRPr lang="en-US" altLang="zh-TW" dirty="0"/>
          </a:p>
          <a:p>
            <a:endParaRPr lang="en-US" altLang="zh-TW" dirty="0"/>
          </a:p>
          <a:p>
            <a:r>
              <a:rPr lang="en-US" altLang="zh-TW" dirty="0"/>
              <a:t>find() : obtain an entity</a:t>
            </a:r>
          </a:p>
          <a:p>
            <a:endParaRPr lang="en-US" altLang="zh-TW" dirty="0"/>
          </a:p>
          <a:p>
            <a:r>
              <a:rPr lang="en-US" altLang="zh-TW" dirty="0"/>
              <a:t>remove() : delete an entity</a:t>
            </a:r>
          </a:p>
          <a:p>
            <a:endParaRPr lang="en-US" altLang="zh-TW" dirty="0"/>
          </a:p>
          <a:p>
            <a:r>
              <a:rPr lang="en-US" altLang="zh-TW" dirty="0"/>
              <a:t>Any change to managed entities will automatically be persisted to database after transaction is committed.</a:t>
            </a:r>
          </a:p>
        </p:txBody>
      </p:sp>
      <p:sp>
        <p:nvSpPr>
          <p:cNvPr id="4" name="Rectangle 1">
            <a:extLst>
              <a:ext uri="{FF2B5EF4-FFF2-40B4-BE49-F238E27FC236}">
                <a16:creationId xmlns:a16="http://schemas.microsoft.com/office/drawing/2014/main" id="{E53CEA8C-30B2-43EA-96DB-2FF4ED3F6ACE}"/>
              </a:ext>
            </a:extLst>
          </p:cNvPr>
          <p:cNvSpPr>
            <a:spLocks noChangeArrowheads="1"/>
          </p:cNvSpPr>
          <p:nvPr/>
        </p:nvSpPr>
        <p:spPr bwMode="auto">
          <a:xfrm>
            <a:off x="1920313" y="2293679"/>
            <a:ext cx="2564805" cy="86177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1L</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AACB2612-EB0D-482C-8AC5-79455862D584}"/>
              </a:ext>
            </a:extLst>
          </p:cNvPr>
          <p:cNvSpPr>
            <a:spLocks noChangeArrowheads="1"/>
          </p:cNvSpPr>
          <p:nvPr/>
        </p:nvSpPr>
        <p:spPr bwMode="auto">
          <a:xfrm>
            <a:off x="1920313" y="4390777"/>
            <a:ext cx="2633734"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remove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2A8FAA-1859-46BF-8176-834A32A6F4AB}"/>
              </a:ext>
            </a:extLst>
          </p:cNvPr>
          <p:cNvSpPr>
            <a:spLocks noChangeArrowheads="1"/>
          </p:cNvSpPr>
          <p:nvPr/>
        </p:nvSpPr>
        <p:spPr bwMode="auto">
          <a:xfrm>
            <a:off x="1920313" y="3670083"/>
            <a:ext cx="4967707"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9124190-CBC2-42C3-A3C1-CA66F66BAD26}"/>
              </a:ext>
            </a:extLst>
          </p:cNvPr>
          <p:cNvSpPr>
            <a:spLocks noChangeArrowheads="1"/>
          </p:cNvSpPr>
          <p:nvPr/>
        </p:nvSpPr>
        <p:spPr bwMode="auto">
          <a:xfrm>
            <a:off x="1920313" y="5406415"/>
            <a:ext cx="4977325"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p:txBody>
      </p:sp>
    </p:spTree>
    <p:extLst>
      <p:ext uri="{BB962C8B-B14F-4D97-AF65-F5344CB8AC3E}">
        <p14:creationId xmlns:p14="http://schemas.microsoft.com/office/powerpoint/2010/main" val="3469484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CC402B4F-53DB-41CC-975D-32D36396B710}"/>
              </a:ext>
            </a:extLst>
          </p:cNvPr>
          <p:cNvSpPr>
            <a:spLocks noGrp="1"/>
          </p:cNvSpPr>
          <p:nvPr>
            <p:ph type="title"/>
          </p:nvPr>
        </p:nvSpPr>
        <p:spPr>
          <a:xfrm>
            <a:off x="1179226" y="826680"/>
            <a:ext cx="9833548" cy="1325563"/>
          </a:xfrm>
        </p:spPr>
        <p:txBody>
          <a:bodyPr>
            <a:normAutofit/>
          </a:bodyPr>
          <a:lstStyle/>
          <a:p>
            <a:pPr algn="ctr"/>
            <a:r>
              <a:rPr lang="en-US" altLang="zh-TW" sz="4000">
                <a:solidFill>
                  <a:srgbClr val="FFFFFF"/>
                </a:solidFill>
              </a:rPr>
              <a:t>17.3 Understanding the Spring Framework transaction abstraction</a:t>
            </a:r>
            <a:endParaRPr lang="zh-TW" altLang="en-US" sz="4000">
              <a:solidFill>
                <a:srgbClr val="FFFFFF"/>
              </a:solidFill>
            </a:endParaRPr>
          </a:p>
        </p:txBody>
      </p:sp>
      <p:sp>
        <p:nvSpPr>
          <p:cNvPr id="38" name="內容版面配置區 2">
            <a:extLst>
              <a:ext uri="{FF2B5EF4-FFF2-40B4-BE49-F238E27FC236}">
                <a16:creationId xmlns:a16="http://schemas.microsoft.com/office/drawing/2014/main" id="{1E407FF9-107B-4E49-B51A-9B33D6D08CA2}"/>
              </a:ext>
            </a:extLst>
          </p:cNvPr>
          <p:cNvSpPr>
            <a:spLocks noGrp="1"/>
          </p:cNvSpPr>
          <p:nvPr>
            <p:ph idx="1"/>
          </p:nvPr>
        </p:nvSpPr>
        <p:spPr>
          <a:xfrm>
            <a:off x="1179226" y="3092970"/>
            <a:ext cx="9833548" cy="2693976"/>
          </a:xfrm>
        </p:spPr>
        <p:txBody>
          <a:bodyPr>
            <a:normAutofit/>
          </a:bodyPr>
          <a:lstStyle/>
          <a:p>
            <a:r>
              <a:rPr lang="en-US" altLang="zh-TW" sz="2000" dirty="0">
                <a:solidFill>
                  <a:srgbClr val="000000"/>
                </a:solidFill>
              </a:rPr>
              <a:t>The key to the Spring transaction abstraction is the notion of a transaction strategy. </a:t>
            </a:r>
          </a:p>
          <a:p>
            <a:pPr lvl="1"/>
            <a:r>
              <a:rPr lang="en-US" altLang="zh-TW" sz="1600" dirty="0">
                <a:solidFill>
                  <a:srgbClr val="000000"/>
                </a:solidFill>
              </a:rPr>
              <a:t>defined by the </a:t>
            </a:r>
            <a:r>
              <a:rPr lang="en-US" altLang="zh-TW" sz="1600" dirty="0" err="1">
                <a:solidFill>
                  <a:srgbClr val="000000"/>
                </a:solidFill>
              </a:rPr>
              <a:t>org.springframework.transaction.PlatformTransactionManager</a:t>
            </a:r>
            <a:r>
              <a:rPr lang="en-US" altLang="zh-TW" sz="1600" dirty="0">
                <a:solidFill>
                  <a:srgbClr val="000000"/>
                </a:solidFill>
              </a:rPr>
              <a:t> interface:</a:t>
            </a:r>
          </a:p>
          <a:p>
            <a:pPr lvl="1"/>
            <a:r>
              <a:rPr lang="en-US" altLang="zh-TW" sz="1600" dirty="0">
                <a:solidFill>
                  <a:srgbClr val="000000"/>
                </a:solidFill>
              </a:rPr>
              <a:t>This is primarily a service provider interface (SPI), although it can be used programmatically from your application code. </a:t>
            </a:r>
          </a:p>
          <a:p>
            <a:pPr lvl="1"/>
            <a:r>
              <a:rPr lang="en-US" altLang="zh-TW" sz="1600" dirty="0">
                <a:solidFill>
                  <a:srgbClr val="000000"/>
                </a:solidFill>
              </a:rPr>
              <a:t>Because </a:t>
            </a:r>
            <a:r>
              <a:rPr lang="en-US" altLang="zh-TW" sz="1600" dirty="0" err="1">
                <a:solidFill>
                  <a:srgbClr val="000000"/>
                </a:solidFill>
              </a:rPr>
              <a:t>PlatformTransactionManager</a:t>
            </a:r>
            <a:r>
              <a:rPr lang="en-US" altLang="zh-TW" sz="1600" dirty="0">
                <a:solidFill>
                  <a:srgbClr val="000000"/>
                </a:solidFill>
              </a:rPr>
              <a:t> is an interface, it can be easily mocked or stubbed as necessary. It is not tied to a lookup strategy such as JNDI. </a:t>
            </a:r>
          </a:p>
          <a:p>
            <a:pPr lvl="1"/>
            <a:r>
              <a:rPr lang="en-US" altLang="zh-TW" sz="1600" dirty="0">
                <a:solidFill>
                  <a:srgbClr val="000000"/>
                </a:solidFill>
              </a:rPr>
              <a:t>This benefit alone makes Spring Framework transactions a worthwhile abstraction even when you work with JTA. Transactional code can be tested much more easily than if it used JTA directly.</a:t>
            </a:r>
            <a:endParaRPr lang="zh-TW" altLang="en-US" sz="1600" dirty="0">
              <a:solidFill>
                <a:srgbClr val="000000"/>
              </a:solidFill>
            </a:endParaRPr>
          </a:p>
        </p:txBody>
      </p:sp>
      <p:sp>
        <p:nvSpPr>
          <p:cNvPr id="6" name="Rectangle 2">
            <a:extLst>
              <a:ext uri="{FF2B5EF4-FFF2-40B4-BE49-F238E27FC236}">
                <a16:creationId xmlns:a16="http://schemas.microsoft.com/office/drawing/2014/main" id="{108CDDC8-0288-4DD3-B136-7B71F6DDD348}"/>
              </a:ext>
            </a:extLst>
          </p:cNvPr>
          <p:cNvSpPr>
            <a:spLocks noChangeArrowheads="1"/>
          </p:cNvSpPr>
          <p:nvPr/>
        </p:nvSpPr>
        <p:spPr bwMode="auto">
          <a:xfrm>
            <a:off x="1322662" y="5404520"/>
            <a:ext cx="10123284"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interface</a:t>
            </a:r>
            <a:r>
              <a:rPr kumimoji="0" lang="zh-TW" altLang="zh-TW" sz="1400" b="0" i="0" u="none" strike="noStrike" cap="none" normalizeH="0" baseline="0" dirty="0">
                <a:ln>
                  <a:noFill/>
                </a:ln>
                <a:solidFill>
                  <a:srgbClr val="000000"/>
                </a:solidFill>
                <a:effectLst/>
                <a:latin typeface="Consolas" panose="020B0609020204030204" pitchFamily="49" charset="0"/>
              </a:rPr>
              <a:t> PlatformTransactionManager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TransactionStatus getTransaction(TransactionDefinition definition)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commit(TransactionStatus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rollback(TransactionStatus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156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BD74E-5265-4985-B657-82E37513B37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88DC182-C3C5-4EED-9781-5979C12A5097}"/>
              </a:ext>
            </a:extLst>
          </p:cNvPr>
          <p:cNvSpPr>
            <a:spLocks noGrp="1"/>
          </p:cNvSpPr>
          <p:nvPr>
            <p:ph idx="1"/>
          </p:nvPr>
        </p:nvSpPr>
        <p:spPr/>
        <p:txBody>
          <a:bodyPr/>
          <a:lstStyle/>
          <a:p>
            <a:r>
              <a:rPr lang="en-US" altLang="zh-TW" dirty="0"/>
              <a:t>the </a:t>
            </a:r>
            <a:r>
              <a:rPr lang="en-US" altLang="zh-TW" dirty="0" err="1"/>
              <a:t>TransactionException</a:t>
            </a:r>
            <a:r>
              <a:rPr lang="en-US" altLang="zh-TW" dirty="0"/>
              <a:t> that can be thrown by any of the </a:t>
            </a:r>
            <a:r>
              <a:rPr lang="en-US" altLang="zh-TW" dirty="0" err="1"/>
              <a:t>PlatformTransactionManager</a:t>
            </a:r>
            <a:r>
              <a:rPr lang="en-US" altLang="zh-TW" dirty="0"/>
              <a:t> interface’s methods is unchecked (that is, it extends the </a:t>
            </a:r>
            <a:r>
              <a:rPr lang="en-US" altLang="zh-TW" dirty="0" err="1"/>
              <a:t>java.lang.RuntimeException</a:t>
            </a:r>
            <a:r>
              <a:rPr lang="en-US" altLang="zh-TW" dirty="0"/>
              <a:t> class). </a:t>
            </a:r>
          </a:p>
          <a:p>
            <a:r>
              <a:rPr lang="en-US" altLang="zh-TW" dirty="0"/>
              <a:t>the application developer can choose to catch and handle </a:t>
            </a:r>
            <a:r>
              <a:rPr lang="en-US" altLang="zh-TW" dirty="0" err="1"/>
              <a:t>TransactionException</a:t>
            </a:r>
            <a:r>
              <a:rPr lang="en-US" altLang="zh-TW" dirty="0"/>
              <a:t>. </a:t>
            </a:r>
          </a:p>
          <a:p>
            <a:pPr lvl="1"/>
            <a:r>
              <a:rPr lang="en-US" altLang="zh-TW" dirty="0"/>
              <a:t>The salient point is that developers are not forced to do so.</a:t>
            </a:r>
            <a:endParaRPr lang="zh-TW" altLang="en-US" dirty="0"/>
          </a:p>
        </p:txBody>
      </p:sp>
    </p:spTree>
    <p:extLst>
      <p:ext uri="{BB962C8B-B14F-4D97-AF65-F5344CB8AC3E}">
        <p14:creationId xmlns:p14="http://schemas.microsoft.com/office/powerpoint/2010/main" val="2971517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175-4D84-42D5-B6EC-F1C0570910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8C026AD-DC14-4D10-A89E-E71C6170D8F6}"/>
              </a:ext>
            </a:extLst>
          </p:cNvPr>
          <p:cNvSpPr>
            <a:spLocks noGrp="1"/>
          </p:cNvSpPr>
          <p:nvPr>
            <p:ph idx="1"/>
          </p:nvPr>
        </p:nvSpPr>
        <p:spPr/>
        <p:txBody>
          <a:bodyPr/>
          <a:lstStyle/>
          <a:p>
            <a:r>
              <a:rPr lang="en-US" altLang="zh-TW" dirty="0"/>
              <a:t>The </a:t>
            </a:r>
            <a:r>
              <a:rPr lang="en-US" altLang="zh-TW" dirty="0" err="1"/>
              <a:t>getTransaction</a:t>
            </a:r>
            <a:r>
              <a:rPr lang="en-US" altLang="zh-TW" dirty="0"/>
              <a:t>(..) method returns a </a:t>
            </a:r>
            <a:r>
              <a:rPr lang="en-US" altLang="zh-TW" dirty="0" err="1"/>
              <a:t>TransactionStatus</a:t>
            </a:r>
            <a:r>
              <a:rPr lang="en-US" altLang="zh-TW" dirty="0"/>
              <a:t> object, depending on a </a:t>
            </a:r>
            <a:r>
              <a:rPr lang="en-US" altLang="zh-TW" dirty="0" err="1"/>
              <a:t>TransactionDefinition</a:t>
            </a:r>
            <a:r>
              <a:rPr lang="en-US" altLang="zh-TW" dirty="0"/>
              <a:t> parameter. </a:t>
            </a:r>
          </a:p>
          <a:p>
            <a:r>
              <a:rPr lang="en-US" altLang="zh-TW" dirty="0"/>
              <a:t>The returned </a:t>
            </a:r>
            <a:r>
              <a:rPr lang="en-US" altLang="zh-TW" dirty="0" err="1"/>
              <a:t>TransactionStatus</a:t>
            </a:r>
            <a:r>
              <a:rPr lang="en-US" altLang="zh-TW" dirty="0"/>
              <a:t> might represent a new transaction, or can represent an existing transaction if a matching transaction exists in the current call stack. </a:t>
            </a:r>
          </a:p>
          <a:p>
            <a:pPr lvl="1"/>
            <a:r>
              <a:rPr lang="en-US" altLang="zh-TW" dirty="0"/>
              <a:t>The implication in this latter case is that, as with Java EE transaction contexts, a </a:t>
            </a:r>
            <a:r>
              <a:rPr lang="en-US" altLang="zh-TW" dirty="0" err="1"/>
              <a:t>TransactionStatus</a:t>
            </a:r>
            <a:r>
              <a:rPr lang="en-US" altLang="zh-TW" dirty="0"/>
              <a:t> is associated with a thread of execution.</a:t>
            </a:r>
            <a:endParaRPr lang="zh-TW" altLang="en-US" dirty="0"/>
          </a:p>
        </p:txBody>
      </p:sp>
    </p:spTree>
    <p:extLst>
      <p:ext uri="{BB962C8B-B14F-4D97-AF65-F5344CB8AC3E}">
        <p14:creationId xmlns:p14="http://schemas.microsoft.com/office/powerpoint/2010/main" val="1471048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09A-07A0-4BA2-9357-8E455B6761B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EA9B21-F03C-42C0-B906-D613E885220B}"/>
              </a:ext>
            </a:extLst>
          </p:cNvPr>
          <p:cNvSpPr>
            <a:spLocks noGrp="1"/>
          </p:cNvSpPr>
          <p:nvPr>
            <p:ph idx="1"/>
          </p:nvPr>
        </p:nvSpPr>
        <p:spPr/>
        <p:txBody>
          <a:bodyPr>
            <a:normAutofit fontScale="85000" lnSpcReduction="20000"/>
          </a:bodyPr>
          <a:lstStyle/>
          <a:p>
            <a:r>
              <a:rPr lang="en-US" altLang="zh-TW" dirty="0"/>
              <a:t>The </a:t>
            </a:r>
            <a:r>
              <a:rPr lang="en-US" altLang="zh-TW" dirty="0" err="1"/>
              <a:t>TransactionDefinition</a:t>
            </a:r>
            <a:r>
              <a:rPr lang="en-US" altLang="zh-TW" dirty="0"/>
              <a:t> interface specifies:</a:t>
            </a:r>
          </a:p>
          <a:p>
            <a:pPr lvl="1"/>
            <a:r>
              <a:rPr lang="en-US" altLang="zh-TW" dirty="0"/>
              <a:t>Propagation: </a:t>
            </a:r>
          </a:p>
          <a:p>
            <a:pPr lvl="2"/>
            <a:r>
              <a:rPr lang="en-US" altLang="zh-TW" dirty="0"/>
              <a:t>Typically, all code executed within a transaction scope will run in that transaction. </a:t>
            </a:r>
          </a:p>
          <a:p>
            <a:pPr lvl="2"/>
            <a:r>
              <a:rPr lang="en-US" altLang="zh-TW" dirty="0"/>
              <a:t>However, you have the option of specifying the behavior in the event that a transactional method is executed when a transaction context already exists. </a:t>
            </a:r>
          </a:p>
          <a:p>
            <a:pPr lvl="2"/>
            <a:r>
              <a:rPr lang="en-US" altLang="zh-TW" dirty="0"/>
              <a:t>For example, code can continue running in the existing transaction (the common case); </a:t>
            </a:r>
          </a:p>
          <a:p>
            <a:pPr lvl="2"/>
            <a:r>
              <a:rPr lang="en-US" altLang="zh-TW" dirty="0"/>
              <a:t>or the existing transaction can be suspended and a new transaction created. </a:t>
            </a:r>
          </a:p>
          <a:p>
            <a:pPr lvl="1"/>
            <a:r>
              <a:rPr lang="en-US" altLang="zh-TW" dirty="0"/>
              <a:t>Isolation: </a:t>
            </a:r>
          </a:p>
          <a:p>
            <a:pPr lvl="2"/>
            <a:r>
              <a:rPr lang="en-US" altLang="zh-TW" dirty="0"/>
              <a:t>The degree to which this transaction is isolated from the work of other transactions. </a:t>
            </a:r>
          </a:p>
          <a:p>
            <a:pPr lvl="2"/>
            <a:r>
              <a:rPr lang="en-US" altLang="zh-TW" dirty="0"/>
              <a:t>For example, can this transaction see uncommitted writes from other transactions?</a:t>
            </a:r>
          </a:p>
          <a:p>
            <a:pPr lvl="1"/>
            <a:r>
              <a:rPr lang="en-US" altLang="zh-TW" dirty="0"/>
              <a:t>Timeout: </a:t>
            </a:r>
          </a:p>
          <a:p>
            <a:pPr lvl="2"/>
            <a:r>
              <a:rPr lang="en-US" altLang="zh-TW" dirty="0"/>
              <a:t>How long this transaction runs before timing out and being rolled back automatically by the underlying transaction infrastructure.</a:t>
            </a:r>
          </a:p>
          <a:p>
            <a:pPr lvl="1"/>
            <a:r>
              <a:rPr lang="en-US" altLang="zh-TW" dirty="0"/>
              <a:t>Read-only status: </a:t>
            </a:r>
          </a:p>
          <a:p>
            <a:pPr lvl="2"/>
            <a:r>
              <a:rPr lang="en-US" altLang="zh-TW" dirty="0"/>
              <a:t>A read-only transaction can be used when your code reads but does not modify data. </a:t>
            </a:r>
          </a:p>
          <a:p>
            <a:pPr lvl="2"/>
            <a:r>
              <a:rPr lang="en-US" altLang="zh-TW" dirty="0"/>
              <a:t>Read-only transactions can be a useful optimization in some cases, such as when you are using Hibernate.</a:t>
            </a:r>
            <a:endParaRPr lang="zh-TW" altLang="en-US" dirty="0"/>
          </a:p>
        </p:txBody>
      </p:sp>
    </p:spTree>
    <p:extLst>
      <p:ext uri="{BB962C8B-B14F-4D97-AF65-F5344CB8AC3E}">
        <p14:creationId xmlns:p14="http://schemas.microsoft.com/office/powerpoint/2010/main" val="388478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B000F-8EB1-4407-8BB8-C120C1C09DE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08C4B-B678-4A40-B1BA-CF858D3D1649}"/>
              </a:ext>
            </a:extLst>
          </p:cNvPr>
          <p:cNvSpPr>
            <a:spLocks noGrp="1"/>
          </p:cNvSpPr>
          <p:nvPr>
            <p:ph idx="1"/>
          </p:nvPr>
        </p:nvSpPr>
        <p:spPr/>
        <p:txBody>
          <a:bodyPr/>
          <a:lstStyle/>
          <a:p>
            <a:r>
              <a:rPr lang="en-US" altLang="zh-TW" dirty="0" err="1"/>
              <a:t>PlatformTransactionManager</a:t>
            </a:r>
            <a:r>
              <a:rPr lang="en-US" altLang="zh-TW" dirty="0"/>
              <a:t> implementations normally require knowledge of the environment in which they work: JDBC, JTA, Hibernate, and so on. </a:t>
            </a:r>
          </a:p>
          <a:p>
            <a:r>
              <a:rPr lang="en-US" altLang="zh-TW" dirty="0"/>
              <a:t>The following examples show how you can define a local </a:t>
            </a:r>
            <a:r>
              <a:rPr lang="en-US" altLang="zh-TW" dirty="0" err="1"/>
              <a:t>PlatformTransactionManager</a:t>
            </a:r>
            <a:r>
              <a:rPr lang="en-US" altLang="zh-TW" dirty="0"/>
              <a:t> implementation. (This example works with plain JDBC.)</a:t>
            </a:r>
            <a:endParaRPr lang="zh-TW" altLang="en-US" dirty="0"/>
          </a:p>
        </p:txBody>
      </p:sp>
    </p:spTree>
    <p:extLst>
      <p:ext uri="{BB962C8B-B14F-4D97-AF65-F5344CB8AC3E}">
        <p14:creationId xmlns:p14="http://schemas.microsoft.com/office/powerpoint/2010/main" val="14070881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18745-CFFB-4D80-825E-9709D0F8132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2B4D861-A32B-43D3-9806-7A53D1D81E05}"/>
              </a:ext>
            </a:extLst>
          </p:cNvPr>
          <p:cNvSpPr>
            <a:spLocks noGrp="1"/>
          </p:cNvSpPr>
          <p:nvPr>
            <p:ph idx="1"/>
          </p:nvPr>
        </p:nvSpPr>
        <p:spPr/>
        <p:txBody>
          <a:bodyPr/>
          <a:lstStyle/>
          <a:p>
            <a:r>
              <a:rPr lang="en-US" altLang="zh-TW" dirty="0"/>
              <a:t>You define a JDBC </a:t>
            </a:r>
            <a:r>
              <a:rPr lang="en-US" altLang="zh-TW" dirty="0" err="1"/>
              <a:t>DataSource</a:t>
            </a:r>
            <a:endParaRPr lang="en-US" altLang="zh-TW" dirty="0"/>
          </a:p>
          <a:p>
            <a:endParaRPr lang="en-US" altLang="zh-TW" dirty="0"/>
          </a:p>
          <a:p>
            <a:endParaRPr lang="en-US" altLang="zh-TW" dirty="0"/>
          </a:p>
          <a:p>
            <a:endParaRPr lang="en-US" altLang="zh-TW" dirty="0"/>
          </a:p>
          <a:p>
            <a:endParaRPr lang="en-US" altLang="zh-TW" dirty="0"/>
          </a:p>
          <a:p>
            <a:r>
              <a:rPr lang="en-US" altLang="zh-TW" dirty="0"/>
              <a:t>The related </a:t>
            </a:r>
            <a:r>
              <a:rPr lang="en-US" altLang="zh-TW" dirty="0" err="1"/>
              <a:t>PlatformTransactionManager</a:t>
            </a:r>
            <a:r>
              <a:rPr lang="en-US" altLang="zh-TW" dirty="0"/>
              <a:t> bean definition will then have a reference to the </a:t>
            </a:r>
            <a:r>
              <a:rPr lang="en-US" altLang="zh-TW" dirty="0" err="1"/>
              <a:t>DataSource</a:t>
            </a:r>
            <a:r>
              <a:rPr lang="en-US" altLang="zh-TW" dirty="0"/>
              <a:t> definition.</a:t>
            </a:r>
            <a:endParaRPr lang="zh-TW" altLang="en-US" dirty="0"/>
          </a:p>
        </p:txBody>
      </p:sp>
      <p:sp>
        <p:nvSpPr>
          <p:cNvPr id="5" name="Rectangle 2">
            <a:extLst>
              <a:ext uri="{FF2B5EF4-FFF2-40B4-BE49-F238E27FC236}">
                <a16:creationId xmlns:a16="http://schemas.microsoft.com/office/drawing/2014/main" id="{D43AB9F2-5366-4360-98C1-EF5D392650BD}"/>
              </a:ext>
            </a:extLst>
          </p:cNvPr>
          <p:cNvSpPr>
            <a:spLocks noChangeArrowheads="1"/>
          </p:cNvSpPr>
          <p:nvPr/>
        </p:nvSpPr>
        <p:spPr bwMode="auto">
          <a:xfrm>
            <a:off x="1057835" y="2458598"/>
            <a:ext cx="9427581" cy="138499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"org.apache.commons.dbcp.BasicDataSource"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destroy-method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"close"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"driverClassName"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"${jdbc.driverClassName}"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"url"</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"${jdbc.url}"</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"username"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"${jdbc.username}"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"password"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"${jdbc.password}"</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2F16D83-33BF-4B3F-BE19-7A679AF93D5E}"/>
              </a:ext>
            </a:extLst>
          </p:cNvPr>
          <p:cNvSpPr>
            <a:spLocks noChangeArrowheads="1"/>
          </p:cNvSpPr>
          <p:nvPr/>
        </p:nvSpPr>
        <p:spPr bwMode="auto">
          <a:xfrm>
            <a:off x="1057835" y="5229128"/>
            <a:ext cx="9526967" cy="7386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179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CE0BA-0C0D-4028-B8D4-EFC6BB878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530E876-C29F-4EEE-B081-84D9BAF3DE68}"/>
              </a:ext>
            </a:extLst>
          </p:cNvPr>
          <p:cNvSpPr>
            <a:spLocks noGrp="1"/>
          </p:cNvSpPr>
          <p:nvPr>
            <p:ph idx="1"/>
          </p:nvPr>
        </p:nvSpPr>
        <p:spPr/>
        <p:txBody>
          <a:bodyPr/>
          <a:lstStyle/>
          <a:p>
            <a:r>
              <a:rPr lang="en-US" altLang="zh-TW" dirty="0"/>
              <a:t>If you use JTA in a Java EE container then you use a container </a:t>
            </a:r>
            <a:r>
              <a:rPr lang="en-US" altLang="zh-TW" dirty="0" err="1"/>
              <a:t>DataSource</a:t>
            </a:r>
            <a:r>
              <a:rPr lang="en-US" altLang="zh-TW" dirty="0"/>
              <a:t>, obtained through JNDI, in conjunction with Spring’s </a:t>
            </a:r>
            <a:r>
              <a:rPr lang="en-US" altLang="zh-TW" dirty="0" err="1"/>
              <a:t>JtaTransactionManager</a:t>
            </a:r>
            <a:r>
              <a:rPr lang="en-US" altLang="zh-TW" dirty="0"/>
              <a:t>. This is what the JTA and JNDI lookup version would look like:</a:t>
            </a:r>
            <a:endParaRPr lang="zh-TW" altLang="en-US" dirty="0"/>
          </a:p>
        </p:txBody>
      </p:sp>
      <p:sp>
        <p:nvSpPr>
          <p:cNvPr id="5" name="Rectangle 2">
            <a:extLst>
              <a:ext uri="{FF2B5EF4-FFF2-40B4-BE49-F238E27FC236}">
                <a16:creationId xmlns:a16="http://schemas.microsoft.com/office/drawing/2014/main" id="{8D0EBFE4-5B66-4738-9A29-DDAAB5F7A119}"/>
              </a:ext>
            </a:extLst>
          </p:cNvPr>
          <p:cNvSpPr>
            <a:spLocks noChangeArrowheads="1"/>
          </p:cNvSpPr>
          <p:nvPr/>
        </p:nvSpPr>
        <p:spPr bwMode="auto">
          <a:xfrm>
            <a:off x="1380566" y="3499307"/>
            <a:ext cx="9129422" cy="267765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"http://www.springframework.org/schema/beans"</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"http://www.w3.org/2001/XMLSchema-instance"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xmlns:jee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"http://www.springframework.org/schema/jee"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http://www.springframework.org/schema/jee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http://www.springframework.org/schema/jee/spring-jee.xsd</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&lt;jee:jndi-lookup</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jndi-name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"jdbc/jpetstore"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554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1A244-B424-432E-9C5A-02691166D0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6712133-6F7C-469B-88D2-DB568DE5550D}"/>
              </a:ext>
            </a:extLst>
          </p:cNvPr>
          <p:cNvSpPr>
            <a:spLocks noGrp="1"/>
          </p:cNvSpPr>
          <p:nvPr>
            <p:ph idx="1"/>
          </p:nvPr>
        </p:nvSpPr>
        <p:spPr/>
        <p:txBody>
          <a:bodyPr/>
          <a:lstStyle/>
          <a:p>
            <a:r>
              <a:rPr lang="en-US" altLang="zh-TW" dirty="0"/>
              <a:t>You can also use Hibernate local transactions easily, as shown in the following examples. In this case, you need to define a Hibernate </a:t>
            </a:r>
            <a:r>
              <a:rPr lang="en-US" altLang="zh-TW" dirty="0" err="1"/>
              <a:t>LocalSessionFactoryBean</a:t>
            </a:r>
            <a:r>
              <a:rPr lang="en-US" altLang="zh-TW" dirty="0"/>
              <a:t>, which your application code will use to obtain Hibernate Session instances.</a:t>
            </a:r>
            <a:endParaRPr lang="zh-TW" altLang="en-US" dirty="0"/>
          </a:p>
        </p:txBody>
      </p:sp>
      <p:sp>
        <p:nvSpPr>
          <p:cNvPr id="5" name="Rectangle 2">
            <a:extLst>
              <a:ext uri="{FF2B5EF4-FFF2-40B4-BE49-F238E27FC236}">
                <a16:creationId xmlns:a16="http://schemas.microsoft.com/office/drawing/2014/main" id="{703C1A57-23CF-43E3-AF67-301A3FB8BA8B}"/>
              </a:ext>
            </a:extLst>
          </p:cNvPr>
          <p:cNvSpPr>
            <a:spLocks noChangeArrowheads="1"/>
          </p:cNvSpPr>
          <p:nvPr/>
        </p:nvSpPr>
        <p:spPr bwMode="auto">
          <a:xfrm>
            <a:off x="1488141" y="3429000"/>
            <a:ext cx="9427581" cy="33239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"org.springframework.orm.hibernate5.LocalSessionFactoryBean"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"mappingResources"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org/springframework/samples/petclinic/hibernate/petclinic.hbm.xml</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"hibernateProperties"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 hibernate.dialect=${hibernate.dialect}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"org.springframework.orm.hibernate5.HibernateTransactionManager"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057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457E2-C811-4F08-BBEE-AFEA864413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9A8CBC-FAE2-4231-80CA-3328695B224E}"/>
              </a:ext>
            </a:extLst>
          </p:cNvPr>
          <p:cNvSpPr>
            <a:spLocks noGrp="1"/>
          </p:cNvSpPr>
          <p:nvPr>
            <p:ph idx="1"/>
          </p:nvPr>
        </p:nvSpPr>
        <p:spPr/>
        <p:txBody>
          <a:bodyPr/>
          <a:lstStyle/>
          <a:p>
            <a:r>
              <a:rPr lang="en-US" altLang="zh-TW" dirty="0"/>
              <a:t>If you are using Hibernate and Java EE container-managed JTA transactions, then you should simply use the same </a:t>
            </a:r>
            <a:r>
              <a:rPr lang="en-US" altLang="zh-TW" dirty="0" err="1"/>
              <a:t>JtaTransactionManager</a:t>
            </a:r>
            <a:r>
              <a:rPr lang="en-US" altLang="zh-TW" dirty="0"/>
              <a:t> as in the previous JTA example for JDBC.</a:t>
            </a:r>
            <a:endParaRPr lang="zh-TW" altLang="en-US" dirty="0"/>
          </a:p>
        </p:txBody>
      </p:sp>
      <p:sp>
        <p:nvSpPr>
          <p:cNvPr id="5" name="Rectangle 2">
            <a:extLst>
              <a:ext uri="{FF2B5EF4-FFF2-40B4-BE49-F238E27FC236}">
                <a16:creationId xmlns:a16="http://schemas.microsoft.com/office/drawing/2014/main" id="{6AAC27AF-9349-495D-80F1-C2B90EB1CF2D}"/>
              </a:ext>
            </a:extLst>
          </p:cNvPr>
          <p:cNvSpPr>
            <a:spLocks noChangeArrowheads="1"/>
          </p:cNvSpPr>
          <p:nvPr/>
        </p:nvSpPr>
        <p:spPr bwMode="auto">
          <a:xfrm>
            <a:off x="968187" y="3723346"/>
            <a:ext cx="8910919"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a:ln>
                  <a:noFill/>
                </a:ln>
                <a:solidFill>
                  <a:srgbClr val="3F7F7F"/>
                </a:solidFill>
                <a:effectLst/>
                <a:latin typeface="Consolas" panose="020B0609020204030204" pitchFamily="49" charset="0"/>
              </a:rPr>
              <a:t>&lt;bean</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id</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"txManager"</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class</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a:ln>
                  <a:noFill/>
                </a:ln>
                <a:solidFill>
                  <a:srgbClr val="3F7F7F"/>
                </a:solidFill>
                <a:effectLst/>
                <a:latin typeface="Consolas" panose="020B0609020204030204" pitchFamily="49" charset="0"/>
              </a:rPr>
              <a:t>/&gt;</a:t>
            </a:r>
            <a:r>
              <a:rPr kumimoji="0" lang="zh-TW" altLang="zh-TW" sz="1400" b="0" i="0" u="none" strike="noStrike" cap="none" normalizeH="0" baseline="0">
                <a:ln>
                  <a:noFill/>
                </a:ln>
                <a:solidFill>
                  <a:schemeClr val="tx1"/>
                </a:solidFill>
                <a:effectLst/>
              </a:rPr>
              <a:t> </a:t>
            </a:r>
            <a:endParaRPr kumimoji="0" lang="zh-TW" altLang="zh-TW"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2945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729C-F17D-4073-BCAC-EB4B84306C9F}"/>
              </a:ext>
            </a:extLst>
          </p:cNvPr>
          <p:cNvSpPr>
            <a:spLocks noGrp="1"/>
          </p:cNvSpPr>
          <p:nvPr>
            <p:ph type="title"/>
          </p:nvPr>
        </p:nvSpPr>
        <p:spPr/>
        <p:txBody>
          <a:bodyPr/>
          <a:lstStyle/>
          <a:p>
            <a:r>
              <a:rPr lang="en-US" altLang="zh-TW" dirty="0"/>
              <a:t>17.5 Declarative transaction management</a:t>
            </a:r>
            <a:endParaRPr lang="zh-TW" altLang="en-US" dirty="0"/>
          </a:p>
        </p:txBody>
      </p:sp>
      <p:sp>
        <p:nvSpPr>
          <p:cNvPr id="3" name="內容版面配置區 2">
            <a:extLst>
              <a:ext uri="{FF2B5EF4-FFF2-40B4-BE49-F238E27FC236}">
                <a16:creationId xmlns:a16="http://schemas.microsoft.com/office/drawing/2014/main" id="{7B70B8DA-F965-427F-B326-4125AF11136E}"/>
              </a:ext>
            </a:extLst>
          </p:cNvPr>
          <p:cNvSpPr>
            <a:spLocks noGrp="1"/>
          </p:cNvSpPr>
          <p:nvPr>
            <p:ph idx="1"/>
          </p:nvPr>
        </p:nvSpPr>
        <p:spPr/>
        <p:txBody>
          <a:bodyPr>
            <a:normAutofit fontScale="62500" lnSpcReduction="20000"/>
          </a:bodyPr>
          <a:lstStyle/>
          <a:p>
            <a:r>
              <a:rPr lang="en-US" altLang="zh-TW" dirty="0"/>
              <a:t>The Spring Framework’s declarative transaction management is made possible with Spring aspect-oriented programming (AOP)</a:t>
            </a:r>
          </a:p>
          <a:p>
            <a:r>
              <a:rPr lang="en-US" altLang="zh-TW" dirty="0"/>
              <a:t>similar to EJB CMT in that you can specify transaction behavior (or lack of it) down to individual method level. It is possible to make a </a:t>
            </a:r>
            <a:r>
              <a:rPr lang="en-US" altLang="zh-TW" dirty="0" err="1"/>
              <a:t>setRollbackOnly</a:t>
            </a:r>
            <a:r>
              <a:rPr lang="en-US" altLang="zh-TW" dirty="0"/>
              <a:t>() call within a transaction context if necessary.</a:t>
            </a:r>
          </a:p>
          <a:p>
            <a:r>
              <a:rPr lang="en-US" altLang="zh-TW" dirty="0"/>
              <a:t>Unlike EJB CMT, which is tied to JTA, the Spring Framework’s declarative transaction management works in any environment. </a:t>
            </a:r>
          </a:p>
          <a:p>
            <a:pPr lvl="1"/>
            <a:r>
              <a:rPr lang="en-US" altLang="zh-TW" dirty="0"/>
              <a:t>It can work with JTA transactions or local transactions using JDBC, JPA, Hibernate or JDO by simply adjusting the configuration files.</a:t>
            </a:r>
          </a:p>
          <a:p>
            <a:pPr lvl="1"/>
            <a:r>
              <a:rPr lang="en-US" altLang="zh-TW" dirty="0"/>
              <a:t>You can apply the Spring Framework declarative transaction management to any class, not merely special classes such as EJBs.</a:t>
            </a:r>
          </a:p>
          <a:p>
            <a:r>
              <a:rPr lang="en-US" altLang="zh-TW" dirty="0"/>
              <a:t>The Spring Framework offers declarative rollback rules</a:t>
            </a:r>
          </a:p>
          <a:p>
            <a:r>
              <a:rPr lang="en-US" altLang="zh-TW" dirty="0"/>
              <a:t>The Spring Framework enables you to customize transactional behavior, by using AOP. </a:t>
            </a:r>
          </a:p>
          <a:p>
            <a:pPr lvl="1"/>
            <a:r>
              <a:rPr lang="en-US" altLang="zh-TW" dirty="0"/>
              <a:t>For example, you can insert custom behavior in the case of transaction rollback. You can also add arbitrary advice, along with the transactional advice. With EJB CMT, you cannot influence the container’s transaction management except with </a:t>
            </a:r>
            <a:r>
              <a:rPr lang="en-US" altLang="zh-TW" dirty="0" err="1"/>
              <a:t>setRollbackOnly</a:t>
            </a:r>
            <a:r>
              <a:rPr lang="en-US" altLang="zh-TW" dirty="0"/>
              <a:t>().</a:t>
            </a:r>
          </a:p>
          <a:p>
            <a:r>
              <a:rPr lang="en-US" altLang="zh-TW" dirty="0"/>
              <a:t>The Spring Framework does not support propagation of transaction contexts across remote calls, as do high-end application servers. </a:t>
            </a:r>
          </a:p>
          <a:p>
            <a:pPr lvl="1"/>
            <a:r>
              <a:rPr lang="en-US" altLang="zh-TW" dirty="0"/>
              <a:t>If you need this feature, we recommend that you use EJB. </a:t>
            </a:r>
            <a:endParaRPr lang="zh-TW" altLang="en-US" dirty="0"/>
          </a:p>
        </p:txBody>
      </p:sp>
    </p:spTree>
    <p:extLst>
      <p:ext uri="{BB962C8B-B14F-4D97-AF65-F5344CB8AC3E}">
        <p14:creationId xmlns:p14="http://schemas.microsoft.com/office/powerpoint/2010/main" val="74355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1769F-82A7-45DA-B0DB-6EBA76F953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D619784-054B-429D-BF64-675B4F0FA8F7}"/>
              </a:ext>
            </a:extLst>
          </p:cNvPr>
          <p:cNvSpPr>
            <a:spLocks noGrp="1"/>
          </p:cNvSpPr>
          <p:nvPr>
            <p:ph idx="1"/>
          </p:nvPr>
        </p:nvSpPr>
        <p:spPr/>
        <p:txBody>
          <a:bodyPr/>
          <a:lstStyle/>
          <a:p>
            <a:r>
              <a:rPr lang="en-US" altLang="zh-TW" dirty="0"/>
              <a:t>refresh() : reload an entity instance from the associated database</a:t>
            </a:r>
          </a:p>
          <a:p>
            <a:r>
              <a:rPr lang="en-US" altLang="zh-TW" dirty="0"/>
              <a:t>detach() : remove the object and its collections from the persistence context</a:t>
            </a:r>
          </a:p>
          <a:p>
            <a:r>
              <a:rPr lang="en-US" altLang="zh-TW" dirty="0"/>
              <a:t>merge() : re-associating the detached entity instance with the current persistence context</a:t>
            </a:r>
          </a:p>
          <a:p>
            <a:r>
              <a:rPr lang="en-US" altLang="zh-TW" dirty="0"/>
              <a:t>contains() : verify the state of entities and collections in relation to the persistence context.</a:t>
            </a:r>
          </a:p>
          <a:p>
            <a:endParaRPr lang="en-US" altLang="zh-TW" dirty="0"/>
          </a:p>
          <a:p>
            <a:endParaRPr lang="zh-TW" altLang="en-US" dirty="0"/>
          </a:p>
        </p:txBody>
      </p:sp>
    </p:spTree>
    <p:extLst>
      <p:ext uri="{BB962C8B-B14F-4D97-AF65-F5344CB8AC3E}">
        <p14:creationId xmlns:p14="http://schemas.microsoft.com/office/powerpoint/2010/main" val="3826022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F5450-93CC-4AD6-A791-FD64CEB3AA9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4F6B57-300B-4E84-B398-4C7693CC91C3}"/>
              </a:ext>
            </a:extLst>
          </p:cNvPr>
          <p:cNvSpPr>
            <a:spLocks noGrp="1"/>
          </p:cNvSpPr>
          <p:nvPr>
            <p:ph idx="1"/>
          </p:nvPr>
        </p:nvSpPr>
        <p:spPr/>
        <p:txBody>
          <a:bodyPr>
            <a:normAutofit/>
          </a:bodyPr>
          <a:lstStyle/>
          <a:p>
            <a:r>
              <a:rPr lang="en-US" altLang="zh-TW" dirty="0"/>
              <a:t>The concept of rollback rules is important: </a:t>
            </a:r>
          </a:p>
          <a:p>
            <a:pPr lvl="1"/>
            <a:r>
              <a:rPr lang="en-US" altLang="zh-TW" dirty="0"/>
              <a:t>they enable you to specify which exceptions (and throwables) should cause automatic rollback. </a:t>
            </a:r>
          </a:p>
          <a:p>
            <a:pPr lvl="1"/>
            <a:r>
              <a:rPr lang="en-US" altLang="zh-TW" dirty="0"/>
              <a:t>You specify this declaratively, in configuration, not in Java code. </a:t>
            </a:r>
          </a:p>
          <a:p>
            <a:pPr lvl="1"/>
            <a:r>
              <a:rPr lang="en-US" altLang="zh-TW" dirty="0"/>
              <a:t>So, although you can still call </a:t>
            </a:r>
            <a:r>
              <a:rPr lang="en-US" altLang="zh-TW" dirty="0" err="1"/>
              <a:t>setRollbackOnly</a:t>
            </a:r>
            <a:r>
              <a:rPr lang="en-US" altLang="zh-TW" dirty="0"/>
              <a:t>() on the </a:t>
            </a:r>
            <a:r>
              <a:rPr lang="en-US" altLang="zh-TW" dirty="0" err="1"/>
              <a:t>TransactionStatus</a:t>
            </a:r>
            <a:r>
              <a:rPr lang="en-US" altLang="zh-TW" dirty="0"/>
              <a:t> object to roll back the current transaction back, most often you can specify a rule that </a:t>
            </a:r>
            <a:r>
              <a:rPr lang="en-US" altLang="zh-TW" dirty="0" err="1"/>
              <a:t>MyApplicationException</a:t>
            </a:r>
            <a:r>
              <a:rPr lang="en-US" altLang="zh-TW" dirty="0"/>
              <a:t> must always result in rollback. </a:t>
            </a:r>
          </a:p>
          <a:p>
            <a:pPr lvl="1"/>
            <a:endParaRPr lang="en-US" altLang="zh-TW" dirty="0"/>
          </a:p>
          <a:p>
            <a:r>
              <a:rPr lang="en-US" altLang="zh-TW" dirty="0"/>
              <a:t>the Spring default behavior:</a:t>
            </a:r>
          </a:p>
          <a:p>
            <a:pPr lvl="1"/>
            <a:r>
              <a:rPr lang="en-US" altLang="zh-TW" dirty="0"/>
              <a:t>roll back is automatic only on unchecked exceptions</a:t>
            </a:r>
            <a:endParaRPr lang="zh-TW" altLang="en-US" dirty="0"/>
          </a:p>
        </p:txBody>
      </p:sp>
    </p:spTree>
    <p:extLst>
      <p:ext uri="{BB962C8B-B14F-4D97-AF65-F5344CB8AC3E}">
        <p14:creationId xmlns:p14="http://schemas.microsoft.com/office/powerpoint/2010/main" val="2748311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B81C0-EB10-4509-949B-91FD87498D59}"/>
              </a:ext>
            </a:extLst>
          </p:cNvPr>
          <p:cNvSpPr>
            <a:spLocks noGrp="1"/>
          </p:cNvSpPr>
          <p:nvPr>
            <p:ph type="title"/>
          </p:nvPr>
        </p:nvSpPr>
        <p:spPr/>
        <p:txBody>
          <a:bodyPr/>
          <a:lstStyle/>
          <a:p>
            <a:r>
              <a:rPr lang="en-US" altLang="zh-TW" dirty="0"/>
              <a:t>17.5.1 Understanding the Spring Framework’s declarative transaction implementation</a:t>
            </a:r>
            <a:endParaRPr lang="zh-TW" altLang="en-US" dirty="0"/>
          </a:p>
        </p:txBody>
      </p:sp>
      <p:sp>
        <p:nvSpPr>
          <p:cNvPr id="3" name="內容版面配置區 2">
            <a:extLst>
              <a:ext uri="{FF2B5EF4-FFF2-40B4-BE49-F238E27FC236}">
                <a16:creationId xmlns:a16="http://schemas.microsoft.com/office/drawing/2014/main" id="{404715EA-B99B-4706-90DC-EC36A545F92B}"/>
              </a:ext>
            </a:extLst>
          </p:cNvPr>
          <p:cNvSpPr>
            <a:spLocks noGrp="1"/>
          </p:cNvSpPr>
          <p:nvPr>
            <p:ph idx="1"/>
          </p:nvPr>
        </p:nvSpPr>
        <p:spPr/>
        <p:txBody>
          <a:bodyPr/>
          <a:lstStyle/>
          <a:p>
            <a:r>
              <a:rPr lang="en-US" altLang="zh-TW" dirty="0"/>
              <a:t>The most important concepts to grasp with regard to the Spring Framework’s declarative transaction support</a:t>
            </a:r>
          </a:p>
          <a:p>
            <a:pPr lvl="1"/>
            <a:r>
              <a:rPr lang="en-US" altLang="zh-TW" dirty="0"/>
              <a:t>this support is enabled via AOP proxies, </a:t>
            </a:r>
          </a:p>
          <a:p>
            <a:pPr lvl="1"/>
            <a:r>
              <a:rPr lang="en-US" altLang="zh-TW" dirty="0"/>
              <a:t>and that the transactional advice is driven by metadata (currently XML- or annotation-based). </a:t>
            </a:r>
          </a:p>
          <a:p>
            <a:pPr lvl="1"/>
            <a:r>
              <a:rPr lang="en-US" altLang="zh-TW" dirty="0"/>
              <a:t>The combination of AOP with transactional metadata yields an AOP proxy that uses a </a:t>
            </a:r>
            <a:r>
              <a:rPr lang="en-US" altLang="zh-TW" dirty="0" err="1"/>
              <a:t>TransactionInterceptor</a:t>
            </a:r>
            <a:r>
              <a:rPr lang="en-US" altLang="zh-TW" dirty="0"/>
              <a:t> in conjunction with an appropriate </a:t>
            </a:r>
            <a:r>
              <a:rPr lang="en-US" altLang="zh-TW" dirty="0" err="1"/>
              <a:t>PlatformTransactionManager</a:t>
            </a:r>
            <a:r>
              <a:rPr lang="en-US" altLang="zh-TW" dirty="0"/>
              <a:t> implementation to drive transactions around method invocations.</a:t>
            </a:r>
            <a:endParaRPr lang="zh-TW" altLang="en-US" dirty="0"/>
          </a:p>
        </p:txBody>
      </p:sp>
    </p:spTree>
    <p:extLst>
      <p:ext uri="{BB962C8B-B14F-4D97-AF65-F5344CB8AC3E}">
        <p14:creationId xmlns:p14="http://schemas.microsoft.com/office/powerpoint/2010/main" val="785048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3FE-0902-443F-A474-27F6F294FB6A}"/>
              </a:ext>
            </a:extLst>
          </p:cNvPr>
          <p:cNvSpPr>
            <a:spLocks noGrp="1"/>
          </p:cNvSpPr>
          <p:nvPr>
            <p:ph type="title"/>
          </p:nvPr>
        </p:nvSpPr>
        <p:spPr/>
        <p:txBody>
          <a:bodyPr/>
          <a:lstStyle/>
          <a:p>
            <a:r>
              <a:rPr lang="en-US" altLang="zh-TW" dirty="0"/>
              <a:t>17.5.2 Example of declarative transaction implementation</a:t>
            </a:r>
            <a:endParaRPr lang="zh-TW" altLang="en-US" dirty="0"/>
          </a:p>
        </p:txBody>
      </p:sp>
      <p:sp>
        <p:nvSpPr>
          <p:cNvPr id="3" name="內容版面配置區 2">
            <a:extLst>
              <a:ext uri="{FF2B5EF4-FFF2-40B4-BE49-F238E27FC236}">
                <a16:creationId xmlns:a16="http://schemas.microsoft.com/office/drawing/2014/main" id="{593B556C-7DF7-4F16-BA8D-CFEDEF5433FC}"/>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6800793E-EA3E-4A7A-B0A0-8BA285DD7512}"/>
              </a:ext>
            </a:extLst>
          </p:cNvPr>
          <p:cNvSpPr>
            <a:spLocks noChangeArrowheads="1"/>
          </p:cNvSpPr>
          <p:nvPr/>
        </p:nvSpPr>
        <p:spPr bwMode="auto">
          <a:xfrm>
            <a:off x="905436" y="1690688"/>
            <a:ext cx="10123284" cy="461664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advice (what 'happens'; see the &lt;aop:advisor/&gt; bean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transaction-manager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semantics...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all methods starting with 'get' are read-only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"get*"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read-only</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"true"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methods use the default transaction settings (see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ensure that the above transactional advice runs for any execution</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of an operation defined by the FooService interface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&lt;aop:pointcut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expression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"execution(* x.y.service.FooService.*(..))"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&lt;aop:advisor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advice-ref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pointcut-ref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86125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6D3D2-EDFE-4025-AE89-B369C16316DA}"/>
              </a:ext>
            </a:extLst>
          </p:cNvPr>
          <p:cNvSpPr>
            <a:spLocks noGrp="1"/>
          </p:cNvSpPr>
          <p:nvPr>
            <p:ph type="title"/>
          </p:nvPr>
        </p:nvSpPr>
        <p:spPr/>
        <p:txBody>
          <a:bodyPr/>
          <a:lstStyle/>
          <a:p>
            <a:r>
              <a:rPr lang="en-US" altLang="zh-TW" dirty="0"/>
              <a:t>17.5.3 Rolling back a declarative transaction</a:t>
            </a:r>
            <a:endParaRPr lang="zh-TW" altLang="en-US" dirty="0"/>
          </a:p>
        </p:txBody>
      </p:sp>
      <p:sp>
        <p:nvSpPr>
          <p:cNvPr id="3" name="內容版面配置區 2">
            <a:extLst>
              <a:ext uri="{FF2B5EF4-FFF2-40B4-BE49-F238E27FC236}">
                <a16:creationId xmlns:a16="http://schemas.microsoft.com/office/drawing/2014/main" id="{63F2640F-FE75-48AF-8C38-9DF6B22FAA66}"/>
              </a:ext>
            </a:extLst>
          </p:cNvPr>
          <p:cNvSpPr>
            <a:spLocks noGrp="1"/>
          </p:cNvSpPr>
          <p:nvPr>
            <p:ph idx="1"/>
          </p:nvPr>
        </p:nvSpPr>
        <p:spPr/>
        <p:txBody>
          <a:bodyPr>
            <a:normAutofit lnSpcReduction="10000"/>
          </a:bodyPr>
          <a:lstStyle/>
          <a:p>
            <a:r>
              <a:rPr lang="en-US" altLang="zh-TW" dirty="0"/>
              <a:t>The recommended way to indicate to the Spring Framework’s transaction infrastructure that a transaction’s work is to be rolled back is </a:t>
            </a:r>
          </a:p>
          <a:p>
            <a:pPr lvl="1"/>
            <a:r>
              <a:rPr lang="en-US" altLang="zh-TW" dirty="0"/>
              <a:t>to throw an Exception from code that is currently executing in the context of a transaction. </a:t>
            </a:r>
          </a:p>
          <a:p>
            <a:r>
              <a:rPr lang="en-US" altLang="zh-TW" dirty="0"/>
              <a:t>In its default configuration, the Spring Framework’s transaction infrastructure code only marks a transaction for rollback in the case of runtime, unchecked exceptions; </a:t>
            </a:r>
          </a:p>
          <a:p>
            <a:pPr lvl="1"/>
            <a:r>
              <a:rPr lang="en-US" altLang="zh-TW" dirty="0"/>
              <a:t>when the thrown exception is an instance or subclass of </a:t>
            </a:r>
            <a:r>
              <a:rPr lang="en-US" altLang="zh-TW" dirty="0" err="1"/>
              <a:t>RuntimeException</a:t>
            </a:r>
            <a:r>
              <a:rPr lang="en-US" altLang="zh-TW" dirty="0"/>
              <a:t>. ( Errors will also - by default - result in a rollback). </a:t>
            </a:r>
          </a:p>
          <a:p>
            <a:pPr lvl="1"/>
            <a:r>
              <a:rPr lang="en-US" altLang="zh-TW" dirty="0"/>
              <a:t>Checked exceptions that are thrown from a transactional method do not result in rollback in the default configuration</a:t>
            </a:r>
          </a:p>
          <a:p>
            <a:pPr lvl="1"/>
            <a:endParaRPr lang="zh-TW" altLang="en-US" dirty="0"/>
          </a:p>
        </p:txBody>
      </p:sp>
    </p:spTree>
    <p:extLst>
      <p:ext uri="{BB962C8B-B14F-4D97-AF65-F5344CB8AC3E}">
        <p14:creationId xmlns:p14="http://schemas.microsoft.com/office/powerpoint/2010/main" val="31836594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D0109-6BB0-41A8-A747-94217C45B78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5708FF-339E-4CC1-9C13-CEF774CD6800}"/>
              </a:ext>
            </a:extLst>
          </p:cNvPr>
          <p:cNvSpPr>
            <a:spLocks noGrp="1"/>
          </p:cNvSpPr>
          <p:nvPr>
            <p:ph idx="1"/>
          </p:nvPr>
        </p:nvSpPr>
        <p:spPr/>
        <p:txBody>
          <a:bodyPr/>
          <a:lstStyle/>
          <a:p>
            <a:r>
              <a:rPr lang="en-US" altLang="zh-TW" dirty="0"/>
              <a:t>in the case of the following configuration, any exception other than an </a:t>
            </a:r>
            <a:r>
              <a:rPr lang="en-US" altLang="zh-TW" dirty="0" err="1"/>
              <a:t>InstrumentNotFoundException</a:t>
            </a:r>
            <a:r>
              <a:rPr lang="en-US" altLang="zh-TW" dirty="0"/>
              <a:t> results in a rollback of the attendant transaction.</a:t>
            </a:r>
            <a:endParaRPr lang="zh-TW" altLang="en-US" dirty="0"/>
          </a:p>
        </p:txBody>
      </p:sp>
      <p:sp>
        <p:nvSpPr>
          <p:cNvPr id="5" name="Rectangle 2">
            <a:extLst>
              <a:ext uri="{FF2B5EF4-FFF2-40B4-BE49-F238E27FC236}">
                <a16:creationId xmlns:a16="http://schemas.microsoft.com/office/drawing/2014/main" id="{2E34CBC3-AE0A-4066-93F5-62DBF64B8077}"/>
              </a:ext>
            </a:extLst>
          </p:cNvPr>
          <p:cNvSpPr>
            <a:spLocks noChangeArrowheads="1"/>
          </p:cNvSpPr>
          <p:nvPr/>
        </p:nvSpPr>
        <p:spPr bwMode="auto">
          <a:xfrm>
            <a:off x="1093694" y="3429000"/>
            <a:ext cx="9825126"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"Throwable"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no-rollback-for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"InstrumentNotFoundException"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051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30FF0-DC42-42FA-809D-44716460900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B3AB88-3982-45D7-B9E4-465AB37DA180}"/>
              </a:ext>
            </a:extLst>
          </p:cNvPr>
          <p:cNvSpPr>
            <a:spLocks noGrp="1"/>
          </p:cNvSpPr>
          <p:nvPr>
            <p:ph idx="1"/>
          </p:nvPr>
        </p:nvSpPr>
        <p:spPr/>
        <p:txBody>
          <a:bodyPr/>
          <a:lstStyle/>
          <a:p>
            <a:r>
              <a:rPr lang="en-US" altLang="zh-TW" dirty="0"/>
              <a:t>You can also indicate a required rollback </a:t>
            </a:r>
            <a:r>
              <a:rPr lang="en-US" altLang="zh-TW" i="1" dirty="0"/>
              <a:t>programmatically</a:t>
            </a:r>
            <a:r>
              <a:rPr lang="en-US" altLang="zh-TW" dirty="0"/>
              <a:t>. </a:t>
            </a:r>
            <a:endParaRPr lang="zh-TW" altLang="en-US" dirty="0"/>
          </a:p>
        </p:txBody>
      </p:sp>
      <p:sp>
        <p:nvSpPr>
          <p:cNvPr id="4" name="Rectangle 1">
            <a:extLst>
              <a:ext uri="{FF2B5EF4-FFF2-40B4-BE49-F238E27FC236}">
                <a16:creationId xmlns:a16="http://schemas.microsoft.com/office/drawing/2014/main" id="{A2B4D167-2FD8-46D7-8535-3EE5F823D8F6}"/>
              </a:ext>
            </a:extLst>
          </p:cNvPr>
          <p:cNvSpPr>
            <a:spLocks noChangeArrowheads="1"/>
          </p:cNvSpPr>
          <p:nvPr/>
        </p:nvSpPr>
        <p:spPr bwMode="auto">
          <a:xfrm>
            <a:off x="2106705" y="2619529"/>
            <a:ext cx="7638630" cy="203132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resolvePosition()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try</a:t>
            </a:r>
            <a:r>
              <a:rPr kumimoji="0" lang="zh-TW" altLang="zh-TW" sz="1400" b="0" i="0" u="none" strike="noStrike" cap="none" normalizeH="0" baseline="0" dirty="0">
                <a:ln>
                  <a:noFill/>
                </a:ln>
                <a:solidFill>
                  <a:srgbClr val="000000"/>
                </a:solidFill>
                <a:effectLst/>
                <a:latin typeface="Consolas" panose="020B0609020204030204" pitchFamily="49" charset="0"/>
              </a:rPr>
              <a:t>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some business logic...</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catch</a:t>
            </a:r>
            <a:r>
              <a:rPr kumimoji="0" lang="zh-TW" altLang="zh-TW" sz="1400" b="0" i="0" u="none" strike="noStrike" cap="none" normalizeH="0" baseline="0" dirty="0">
                <a:ln>
                  <a:noFill/>
                </a:ln>
                <a:solidFill>
                  <a:srgbClr val="000000"/>
                </a:solidFill>
                <a:effectLst/>
                <a:latin typeface="Consolas" panose="020B0609020204030204" pitchFamily="49" charset="0"/>
              </a:rPr>
              <a:t> (NoProductInStockException ex)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trigger rollback programmatically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TransactionAspectSupport.currentTransactionStatus().setRollbackOnly();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0101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4DCA-6384-435A-938D-46533F2E04B2}"/>
              </a:ext>
            </a:extLst>
          </p:cNvPr>
          <p:cNvSpPr>
            <a:spLocks noGrp="1"/>
          </p:cNvSpPr>
          <p:nvPr>
            <p:ph type="title"/>
          </p:nvPr>
        </p:nvSpPr>
        <p:spPr/>
        <p:txBody>
          <a:bodyPr/>
          <a:lstStyle/>
          <a:p>
            <a:r>
              <a:rPr lang="en-US" altLang="zh-TW" dirty="0"/>
              <a:t>17.5.5 &lt;</a:t>
            </a:r>
            <a:r>
              <a:rPr lang="en-US" altLang="zh-TW" dirty="0" err="1"/>
              <a:t>tx:advice</a:t>
            </a:r>
            <a:r>
              <a:rPr lang="en-US" altLang="zh-TW" dirty="0"/>
              <a:t>/&gt; settings</a:t>
            </a:r>
            <a:endParaRPr lang="zh-TW" altLang="en-US" dirty="0"/>
          </a:p>
        </p:txBody>
      </p:sp>
      <p:sp>
        <p:nvSpPr>
          <p:cNvPr id="3" name="內容版面配置區 2">
            <a:extLst>
              <a:ext uri="{FF2B5EF4-FFF2-40B4-BE49-F238E27FC236}">
                <a16:creationId xmlns:a16="http://schemas.microsoft.com/office/drawing/2014/main" id="{D1FF1BD8-681D-4A80-8DA2-E5B3C5F3EFCF}"/>
              </a:ext>
            </a:extLst>
          </p:cNvPr>
          <p:cNvSpPr>
            <a:spLocks noGrp="1"/>
          </p:cNvSpPr>
          <p:nvPr>
            <p:ph idx="1"/>
          </p:nvPr>
        </p:nvSpPr>
        <p:spPr/>
        <p:txBody>
          <a:bodyPr>
            <a:normAutofit/>
          </a:bodyPr>
          <a:lstStyle/>
          <a:p>
            <a:r>
              <a:rPr lang="en-US" altLang="zh-TW" dirty="0"/>
              <a:t>The default &lt;</a:t>
            </a:r>
            <a:r>
              <a:rPr lang="en-US" altLang="zh-TW" dirty="0" err="1"/>
              <a:t>tx:advice</a:t>
            </a:r>
            <a:r>
              <a:rPr lang="en-US" altLang="zh-TW" dirty="0"/>
              <a:t>/&gt; settings are:</a:t>
            </a:r>
          </a:p>
          <a:p>
            <a:pPr lvl="1"/>
            <a:r>
              <a:rPr lang="en-US" altLang="zh-TW" dirty="0"/>
              <a:t>Propagation setting is REQUIRED.</a:t>
            </a:r>
          </a:p>
          <a:p>
            <a:pPr lvl="1"/>
            <a:r>
              <a:rPr lang="en-US" altLang="zh-TW" dirty="0"/>
              <a:t>Isolation level is DEFAULT.</a:t>
            </a:r>
          </a:p>
          <a:p>
            <a:pPr lvl="1"/>
            <a:r>
              <a:rPr lang="en-US" altLang="zh-TW" dirty="0"/>
              <a:t>Transaction is read/write.</a:t>
            </a:r>
          </a:p>
          <a:p>
            <a:pPr lvl="1"/>
            <a:r>
              <a:rPr lang="en-US" altLang="zh-TW" dirty="0"/>
              <a:t>Transaction timeout defaults to the default timeout of the underlying transaction system, or none if timeouts are not supported.</a:t>
            </a:r>
          </a:p>
          <a:p>
            <a:pPr lvl="1"/>
            <a:r>
              <a:rPr lang="en-US" altLang="zh-TW" dirty="0"/>
              <a:t>Any </a:t>
            </a:r>
            <a:r>
              <a:rPr lang="en-US" altLang="zh-TW" dirty="0" err="1"/>
              <a:t>RuntimeException</a:t>
            </a:r>
            <a:r>
              <a:rPr lang="en-US" altLang="zh-TW" dirty="0"/>
              <a:t> triggers rollback, and any checked Exception does not.</a:t>
            </a:r>
            <a:endParaRPr lang="zh-TW" altLang="en-US" dirty="0"/>
          </a:p>
        </p:txBody>
      </p:sp>
    </p:spTree>
    <p:extLst>
      <p:ext uri="{BB962C8B-B14F-4D97-AF65-F5344CB8AC3E}">
        <p14:creationId xmlns:p14="http://schemas.microsoft.com/office/powerpoint/2010/main" val="649046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EB5F6-BD2E-4A5F-BDA5-B7836562A2C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A4D3372-1D65-4F99-BA9A-2726C5E90354}"/>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CF3B0ED2-234C-4852-BA57-32B3F460F233}"/>
              </a:ext>
            </a:extLst>
          </p:cNvPr>
          <p:cNvGraphicFramePr>
            <a:graphicFrameLocks noGrp="1"/>
          </p:cNvGraphicFramePr>
          <p:nvPr>
            <p:extLst>
              <p:ext uri="{D42A27DB-BD31-4B8C-83A1-F6EECF244321}">
                <p14:modId xmlns:p14="http://schemas.microsoft.com/office/powerpoint/2010/main" val="246780450"/>
              </p:ext>
            </p:extLst>
          </p:nvPr>
        </p:nvGraphicFramePr>
        <p:xfrm>
          <a:off x="1326777" y="1642689"/>
          <a:ext cx="9224684" cy="4740182"/>
        </p:xfrm>
        <a:graphic>
          <a:graphicData uri="http://schemas.openxmlformats.org/drawingml/2006/table">
            <a:tbl>
              <a:tblPr firstRow="1">
                <a:tableStyleId>{B301B821-A1FF-4177-AEE7-76D212191A09}</a:tableStyleId>
              </a:tblPr>
              <a:tblGrid>
                <a:gridCol w="1523999">
                  <a:extLst>
                    <a:ext uri="{9D8B030D-6E8A-4147-A177-3AD203B41FA5}">
                      <a16:colId xmlns:a16="http://schemas.microsoft.com/office/drawing/2014/main" val="2834707146"/>
                    </a:ext>
                  </a:extLst>
                </a:gridCol>
                <a:gridCol w="1246095">
                  <a:extLst>
                    <a:ext uri="{9D8B030D-6E8A-4147-A177-3AD203B41FA5}">
                      <a16:colId xmlns:a16="http://schemas.microsoft.com/office/drawing/2014/main" val="753155047"/>
                    </a:ext>
                  </a:extLst>
                </a:gridCol>
                <a:gridCol w="1541929">
                  <a:extLst>
                    <a:ext uri="{9D8B030D-6E8A-4147-A177-3AD203B41FA5}">
                      <a16:colId xmlns:a16="http://schemas.microsoft.com/office/drawing/2014/main" val="3439266014"/>
                    </a:ext>
                  </a:extLst>
                </a:gridCol>
                <a:gridCol w="4912661">
                  <a:extLst>
                    <a:ext uri="{9D8B030D-6E8A-4147-A177-3AD203B41FA5}">
                      <a16:colId xmlns:a16="http://schemas.microsoft.com/office/drawing/2014/main" val="243881398"/>
                    </a:ext>
                  </a:extLst>
                </a:gridCol>
              </a:tblGrid>
              <a:tr h="272217">
                <a:tc>
                  <a:txBody>
                    <a:bodyPr/>
                    <a:lstStyle/>
                    <a:p>
                      <a:pPr algn="l"/>
                      <a:r>
                        <a:rPr lang="en-US" sz="1400">
                          <a:effectLst/>
                        </a:rPr>
                        <a:t>Attribute</a:t>
                      </a:r>
                      <a:endParaRPr lang="en-US" sz="1400" b="1">
                        <a:effectLst/>
                      </a:endParaRPr>
                    </a:p>
                  </a:txBody>
                  <a:tcPr marL="47520" marR="47520" marT="21932" marB="21932"/>
                </a:tc>
                <a:tc>
                  <a:txBody>
                    <a:bodyPr/>
                    <a:lstStyle/>
                    <a:p>
                      <a:pPr algn="l"/>
                      <a:r>
                        <a:rPr lang="en-US" sz="1400">
                          <a:effectLst/>
                        </a:rPr>
                        <a:t>Required?</a:t>
                      </a:r>
                      <a:endParaRPr lang="en-US" sz="1400" b="1">
                        <a:effectLst/>
                      </a:endParaRPr>
                    </a:p>
                  </a:txBody>
                  <a:tcPr marL="47520" marR="47520" marT="21932" marB="21932"/>
                </a:tc>
                <a:tc>
                  <a:txBody>
                    <a:bodyPr/>
                    <a:lstStyle/>
                    <a:p>
                      <a:pPr algn="l"/>
                      <a:r>
                        <a:rPr lang="en-US" sz="1400">
                          <a:effectLst/>
                        </a:rPr>
                        <a:t>Default</a:t>
                      </a:r>
                      <a:endParaRPr lang="en-US" sz="1400" b="1">
                        <a:effectLst/>
                      </a:endParaRPr>
                    </a:p>
                  </a:txBody>
                  <a:tcPr marL="47520" marR="47520" marT="21932" marB="21932"/>
                </a:tc>
                <a:tc>
                  <a:txBody>
                    <a:bodyPr/>
                    <a:lstStyle/>
                    <a:p>
                      <a:pPr algn="l"/>
                      <a:r>
                        <a:rPr lang="en-US" sz="1400">
                          <a:effectLst/>
                        </a:rPr>
                        <a:t>Description</a:t>
                      </a:r>
                      <a:endParaRPr lang="en-US" sz="1400" b="1">
                        <a:effectLst/>
                      </a:endParaRPr>
                    </a:p>
                  </a:txBody>
                  <a:tcPr marL="47520" marR="47520" marT="21932" marB="21932"/>
                </a:tc>
                <a:extLst>
                  <a:ext uri="{0D108BD9-81ED-4DB2-BD59-A6C34878D82A}">
                    <a16:rowId xmlns:a16="http://schemas.microsoft.com/office/drawing/2014/main" val="815629700"/>
                  </a:ext>
                </a:extLst>
              </a:tr>
              <a:tr h="1271938">
                <a:tc>
                  <a:txBody>
                    <a:bodyPr/>
                    <a:lstStyle/>
                    <a:p>
                      <a:pPr algn="l"/>
                      <a:r>
                        <a:rPr lang="en-US" sz="1400">
                          <a:effectLst/>
                        </a:rPr>
                        <a:t>name</a:t>
                      </a:r>
                    </a:p>
                  </a:txBody>
                  <a:tcPr marL="25588" marR="25588" marT="21932" marB="21932"/>
                </a:tc>
                <a:tc>
                  <a:txBody>
                    <a:bodyPr/>
                    <a:lstStyle/>
                    <a:p>
                      <a:pPr algn="l"/>
                      <a:r>
                        <a:rPr lang="en-US" sz="1400" dirty="0">
                          <a:effectLst/>
                        </a:rPr>
                        <a:t>Yes</a:t>
                      </a:r>
                    </a:p>
                  </a:txBody>
                  <a:tcPr marL="25588" marR="25588" marT="21932" marB="21932"/>
                </a:tc>
                <a:tc>
                  <a:txBody>
                    <a:bodyPr/>
                    <a:lstStyle/>
                    <a:p>
                      <a:pPr algn="l"/>
                      <a:r>
                        <a:rPr lang="zh-TW" altLang="en-US" sz="1400" dirty="0">
                          <a:effectLst/>
                        </a:rPr>
                        <a:t> </a:t>
                      </a:r>
                    </a:p>
                  </a:txBody>
                  <a:tcPr marL="25588" marR="25588" marT="21932" marB="21932"/>
                </a:tc>
                <a:tc>
                  <a:txBody>
                    <a:bodyPr/>
                    <a:lstStyle/>
                    <a:p>
                      <a:pPr algn="l"/>
                      <a:r>
                        <a:rPr lang="en-US" sz="1400">
                          <a:effectLst/>
                        </a:rPr>
                        <a:t>Method name(s) with which the transaction attributes are to be associated. The wildcard (*) character can be used to associate the same transaction attribute settings with a number of methods; for example, get*, handle*, on*Event, and so forth.</a:t>
                      </a:r>
                    </a:p>
                  </a:txBody>
                  <a:tcPr marL="25588" marR="25588" marT="21932" marB="21932"/>
                </a:tc>
                <a:extLst>
                  <a:ext uri="{0D108BD9-81ED-4DB2-BD59-A6C34878D82A}">
                    <a16:rowId xmlns:a16="http://schemas.microsoft.com/office/drawing/2014/main" val="1441870669"/>
                  </a:ext>
                </a:extLst>
              </a:tr>
              <a:tr h="272217">
                <a:tc>
                  <a:txBody>
                    <a:bodyPr/>
                    <a:lstStyle/>
                    <a:p>
                      <a:pPr algn="l"/>
                      <a:r>
                        <a:rPr lang="en-US" sz="1400">
                          <a:effectLst/>
                        </a:rPr>
                        <a:t>propagation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REQUIRED</a:t>
                      </a:r>
                    </a:p>
                  </a:txBody>
                  <a:tcPr marL="25588" marR="25588" marT="21932" marB="21932"/>
                </a:tc>
                <a:tc>
                  <a:txBody>
                    <a:bodyPr/>
                    <a:lstStyle/>
                    <a:p>
                      <a:pPr algn="l"/>
                      <a:r>
                        <a:rPr lang="en-US" sz="1400">
                          <a:effectLst/>
                        </a:rPr>
                        <a:t>Transaction propagation behavior.</a:t>
                      </a:r>
                    </a:p>
                  </a:txBody>
                  <a:tcPr marL="25588" marR="25588" marT="21932" marB="21932"/>
                </a:tc>
                <a:extLst>
                  <a:ext uri="{0D108BD9-81ED-4DB2-BD59-A6C34878D82A}">
                    <a16:rowId xmlns:a16="http://schemas.microsoft.com/office/drawing/2014/main" val="270483930"/>
                  </a:ext>
                </a:extLst>
              </a:tr>
              <a:tr h="498014">
                <a:tc>
                  <a:txBody>
                    <a:bodyPr/>
                    <a:lstStyle/>
                    <a:p>
                      <a:pPr algn="l"/>
                      <a:r>
                        <a:rPr lang="en-US" sz="1400">
                          <a:effectLst/>
                        </a:rPr>
                        <a:t>isolation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DEFAULT</a:t>
                      </a:r>
                    </a:p>
                  </a:txBody>
                  <a:tcPr marL="25588" marR="25588" marT="21932" marB="21932"/>
                </a:tc>
                <a:tc>
                  <a:txBody>
                    <a:bodyPr/>
                    <a:lstStyle/>
                    <a:p>
                      <a:pPr algn="l"/>
                      <a:r>
                        <a:rPr lang="en-US" sz="1400">
                          <a:effectLst/>
                        </a:rPr>
                        <a:t>Transaction isolation level. Only applicable to propagation REQUIRED or REQUIRES_NEW.</a:t>
                      </a:r>
                    </a:p>
                  </a:txBody>
                  <a:tcPr marL="25588" marR="25588" marT="21932" marB="21932"/>
                </a:tc>
                <a:extLst>
                  <a:ext uri="{0D108BD9-81ED-4DB2-BD59-A6C34878D82A}">
                    <a16:rowId xmlns:a16="http://schemas.microsoft.com/office/drawing/2014/main" val="620082720"/>
                  </a:ext>
                </a:extLst>
              </a:tr>
              <a:tr h="498014">
                <a:tc>
                  <a:txBody>
                    <a:bodyPr/>
                    <a:lstStyle/>
                    <a:p>
                      <a:pPr algn="l"/>
                      <a:r>
                        <a:rPr lang="en-US" sz="1400">
                          <a:effectLst/>
                        </a:rPr>
                        <a:t>timeout</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altLang="zh-TW" sz="1400">
                          <a:effectLst/>
                        </a:rPr>
                        <a:t>-1</a:t>
                      </a:r>
                    </a:p>
                  </a:txBody>
                  <a:tcPr marL="25588" marR="25588" marT="21932" marB="21932"/>
                </a:tc>
                <a:tc>
                  <a:txBody>
                    <a:bodyPr/>
                    <a:lstStyle/>
                    <a:p>
                      <a:pPr algn="l"/>
                      <a:r>
                        <a:rPr lang="en-US" sz="1400">
                          <a:effectLst/>
                        </a:rPr>
                        <a:t>Transaction timeout (seconds). Only applicable to propagation REQUIRED or REQUIRES_NEW.</a:t>
                      </a:r>
                    </a:p>
                  </a:txBody>
                  <a:tcPr marL="25588" marR="25588" marT="21932" marB="21932"/>
                </a:tc>
                <a:extLst>
                  <a:ext uri="{0D108BD9-81ED-4DB2-BD59-A6C34878D82A}">
                    <a16:rowId xmlns:a16="http://schemas.microsoft.com/office/drawing/2014/main" val="250499425"/>
                  </a:ext>
                </a:extLst>
              </a:tr>
              <a:tr h="498014">
                <a:tc>
                  <a:txBody>
                    <a:bodyPr/>
                    <a:lstStyle/>
                    <a:p>
                      <a:pPr algn="l"/>
                      <a:r>
                        <a:rPr lang="en-US" sz="1400">
                          <a:effectLst/>
                        </a:rPr>
                        <a:t>read-only</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false</a:t>
                      </a:r>
                    </a:p>
                  </a:txBody>
                  <a:tcPr marL="25588" marR="25588" marT="21932" marB="21932"/>
                </a:tc>
                <a:tc>
                  <a:txBody>
                    <a:bodyPr/>
                    <a:lstStyle/>
                    <a:p>
                      <a:pPr algn="l"/>
                      <a:r>
                        <a:rPr lang="en-US" sz="1400">
                          <a:effectLst/>
                        </a:rPr>
                        <a:t>Read/write vs. read-only transaction. Only applicable to REQUIRED or REQUIRES_NEW.</a:t>
                      </a:r>
                    </a:p>
                  </a:txBody>
                  <a:tcPr marL="25588" marR="25588" marT="21932" marB="21932"/>
                </a:tc>
                <a:extLst>
                  <a:ext uri="{0D108BD9-81ED-4DB2-BD59-A6C34878D82A}">
                    <a16:rowId xmlns:a16="http://schemas.microsoft.com/office/drawing/2014/main" val="241729814"/>
                  </a:ext>
                </a:extLst>
              </a:tr>
              <a:tr h="714884">
                <a:tc>
                  <a:txBody>
                    <a:bodyPr/>
                    <a:lstStyle/>
                    <a:p>
                      <a:pPr algn="l"/>
                      <a:r>
                        <a:rPr lang="en-US" sz="1400">
                          <a:effectLst/>
                        </a:rPr>
                        <a:t>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a:effectLst/>
                        </a:rPr>
                        <a:t>Exception(s) that trigger rollback; comma-delimited. For example,com.foo.MyBusinessException,ServletException.</a:t>
                      </a:r>
                    </a:p>
                  </a:txBody>
                  <a:tcPr marL="25588" marR="25588" marT="21932" marB="21932"/>
                </a:tc>
                <a:extLst>
                  <a:ext uri="{0D108BD9-81ED-4DB2-BD59-A6C34878D82A}">
                    <a16:rowId xmlns:a16="http://schemas.microsoft.com/office/drawing/2014/main" val="4223857148"/>
                  </a:ext>
                </a:extLst>
              </a:tr>
              <a:tr h="714884">
                <a:tc>
                  <a:txBody>
                    <a:bodyPr/>
                    <a:lstStyle/>
                    <a:p>
                      <a:pPr algn="l"/>
                      <a:r>
                        <a:rPr lang="en-US" sz="1400">
                          <a:effectLst/>
                        </a:rPr>
                        <a:t>no-rollback-for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dirty="0">
                          <a:effectLst/>
                        </a:rPr>
                        <a:t>Exception(s) that do not trigger rollback; comma-delimited. For </a:t>
                      </a:r>
                      <a:r>
                        <a:rPr lang="en-US" sz="1400" dirty="0" err="1">
                          <a:effectLst/>
                        </a:rPr>
                        <a:t>example,com.foo.MyBusinessException,ServletException</a:t>
                      </a:r>
                      <a:r>
                        <a:rPr lang="en-US" sz="1400" dirty="0">
                          <a:effectLst/>
                        </a:rPr>
                        <a:t>.</a:t>
                      </a:r>
                    </a:p>
                  </a:txBody>
                  <a:tcPr marL="25588" marR="25588" marT="21932" marB="21932"/>
                </a:tc>
                <a:extLst>
                  <a:ext uri="{0D108BD9-81ED-4DB2-BD59-A6C34878D82A}">
                    <a16:rowId xmlns:a16="http://schemas.microsoft.com/office/drawing/2014/main" val="3217182108"/>
                  </a:ext>
                </a:extLst>
              </a:tr>
            </a:tbl>
          </a:graphicData>
        </a:graphic>
      </p:graphicFrame>
    </p:spTree>
    <p:extLst>
      <p:ext uri="{BB962C8B-B14F-4D97-AF65-F5344CB8AC3E}">
        <p14:creationId xmlns:p14="http://schemas.microsoft.com/office/powerpoint/2010/main" val="1145621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FBFA5-7DEC-4EE3-9AD0-B93B5828FAE4}"/>
              </a:ext>
            </a:extLst>
          </p:cNvPr>
          <p:cNvSpPr>
            <a:spLocks noGrp="1"/>
          </p:cNvSpPr>
          <p:nvPr>
            <p:ph type="title"/>
          </p:nvPr>
        </p:nvSpPr>
        <p:spPr/>
        <p:txBody>
          <a:bodyPr/>
          <a:lstStyle/>
          <a:p>
            <a:r>
              <a:rPr lang="en-US" altLang="zh-TW" dirty="0"/>
              <a:t>17.5.6 Using @Transactional</a:t>
            </a:r>
            <a:endParaRPr lang="zh-TW" altLang="en-US" dirty="0"/>
          </a:p>
        </p:txBody>
      </p:sp>
      <p:sp>
        <p:nvSpPr>
          <p:cNvPr id="3" name="內容版面配置區 2">
            <a:extLst>
              <a:ext uri="{FF2B5EF4-FFF2-40B4-BE49-F238E27FC236}">
                <a16:creationId xmlns:a16="http://schemas.microsoft.com/office/drawing/2014/main" id="{A3264D4A-9685-4C96-965A-2F80C4CE8128}"/>
              </a:ext>
            </a:extLst>
          </p:cNvPr>
          <p:cNvSpPr>
            <a:spLocks noGrp="1"/>
          </p:cNvSpPr>
          <p:nvPr>
            <p:ph idx="1"/>
          </p:nvPr>
        </p:nvSpPr>
        <p:spPr/>
        <p:txBody>
          <a:bodyPr/>
          <a:lstStyle/>
          <a:p>
            <a:r>
              <a:rPr lang="en-US" altLang="zh-TW" dirty="0"/>
              <a:t>In addition to the XML-based declarative approach to transaction configuration, you can use an annotation-based approach. </a:t>
            </a:r>
          </a:p>
          <a:p>
            <a:pPr lvl="1"/>
            <a:r>
              <a:rPr lang="en-US" altLang="zh-TW" dirty="0"/>
              <a:t>Declaring transaction semantics directly in the Java source code puts the declarations much closer to the affected code. </a:t>
            </a:r>
          </a:p>
        </p:txBody>
      </p:sp>
      <p:sp>
        <p:nvSpPr>
          <p:cNvPr id="4" name="Rectangle 1">
            <a:extLst>
              <a:ext uri="{FF2B5EF4-FFF2-40B4-BE49-F238E27FC236}">
                <a16:creationId xmlns:a16="http://schemas.microsoft.com/office/drawing/2014/main" id="{6A842234-B9C1-4C0F-BCCC-E0D8BA52ECC0}"/>
              </a:ext>
            </a:extLst>
          </p:cNvPr>
          <p:cNvSpPr>
            <a:spLocks noChangeArrowheads="1"/>
          </p:cNvSpPr>
          <p:nvPr/>
        </p:nvSpPr>
        <p:spPr bwMode="auto">
          <a:xfrm>
            <a:off x="1389530" y="3435461"/>
            <a:ext cx="5750292" cy="181588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the service class that we want to make 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DefaultFooService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FooService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String barName);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insertFoo(Foo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updateFoo(Foo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65155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D8722-4C6A-4CA6-BEA6-C988BB95E26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2F0F11F-C30C-416D-B2E9-7A3B4E0BEE29}"/>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BDBEC1-9C91-4EE7-8E16-EE77D5BC5BA5}"/>
              </a:ext>
            </a:extLst>
          </p:cNvPr>
          <p:cNvSpPr>
            <a:spLocks noChangeArrowheads="1"/>
          </p:cNvSpPr>
          <p:nvPr/>
        </p:nvSpPr>
        <p:spPr bwMode="auto">
          <a:xfrm>
            <a:off x="986118" y="474345"/>
            <a:ext cx="10023898" cy="590931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from the file 'context.xml'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http://www.w3.org/2001/XMLSchema-instance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xmlns:aop</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xmlns:tx</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6"/>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7"/>
              </a:rPr>
              <a:t>http://www.springframework.org/schema/tx/spring-tx.xsd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http://www.springframework.org/schema/aop/spring-aop.xsd"</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enable the configuration of transactional behavior based on annotations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000000"/>
                </a:solidFill>
                <a:effectLst/>
                <a:latin typeface="Consolas" panose="020B0609020204030204" pitchFamily="49" charset="0"/>
              </a:rPr>
              <a:t>&lt;tx:annotation-driven transaction-manager="txManager"/&gt;</a:t>
            </a: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 PlatformTransactionManager is still required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dependency is defined somewhere else)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25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D6008-EACF-4416-A262-BC0F422547C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104A1E-FA9E-4DCE-89BC-E2F71F98ACF2}"/>
              </a:ext>
            </a:extLst>
          </p:cNvPr>
          <p:cNvSpPr>
            <a:spLocks noGrp="1"/>
          </p:cNvSpPr>
          <p:nvPr>
            <p:ph idx="1"/>
          </p:nvPr>
        </p:nvSpPr>
        <p:spPr/>
        <p:txBody>
          <a:bodyPr>
            <a:normAutofit/>
          </a:bodyPr>
          <a:lstStyle/>
          <a:p>
            <a:r>
              <a:rPr lang="en-US" altLang="zh-TW" dirty="0"/>
              <a:t>The JPA </a:t>
            </a:r>
            <a:r>
              <a:rPr lang="en-US" altLang="zh-TW" dirty="0" err="1"/>
              <a:t>PersistenceException</a:t>
            </a:r>
            <a:r>
              <a:rPr lang="en-US" altLang="zh-TW" dirty="0"/>
              <a:t> wraps most of the errors that can occur in the persistence layer.</a:t>
            </a:r>
            <a:endParaRPr lang="zh-TW" altLang="en-US" dirty="0"/>
          </a:p>
          <a:p>
            <a:endParaRPr lang="en-US" altLang="zh-TW" dirty="0"/>
          </a:p>
          <a:p>
            <a:r>
              <a:rPr lang="en-US" altLang="zh-TW" dirty="0"/>
              <a:t>If the JPA </a:t>
            </a:r>
            <a:r>
              <a:rPr lang="en-US" altLang="zh-TW" dirty="0" err="1"/>
              <a:t>EntityManager</a:t>
            </a:r>
            <a:r>
              <a:rPr lang="en-US" altLang="zh-TW" dirty="0"/>
              <a:t> throws an exception, including any JDBC </a:t>
            </a:r>
            <a:r>
              <a:rPr lang="en-US" altLang="zh-TW" dirty="0" err="1"/>
              <a:t>SQLException</a:t>
            </a:r>
            <a:r>
              <a:rPr lang="en-US" altLang="zh-TW" dirty="0"/>
              <a:t>, you have to immediately </a:t>
            </a:r>
          </a:p>
          <a:p>
            <a:pPr lvl="1"/>
            <a:r>
              <a:rPr lang="en-US" altLang="zh-TW" dirty="0"/>
              <a:t>rollback the database transaction </a:t>
            </a:r>
          </a:p>
          <a:p>
            <a:pPr lvl="1"/>
            <a:r>
              <a:rPr lang="en-US" altLang="zh-TW" dirty="0"/>
              <a:t>and close the current </a:t>
            </a:r>
            <a:r>
              <a:rPr lang="en-US" altLang="zh-TW" dirty="0" err="1"/>
              <a:t>EntityManager</a:t>
            </a:r>
            <a:r>
              <a:rPr lang="en-US" altLang="zh-TW" dirty="0"/>
              <a:t>.</a:t>
            </a:r>
          </a:p>
          <a:p>
            <a:pPr lvl="1"/>
            <a:endParaRPr lang="en-US" altLang="zh-TW" dirty="0"/>
          </a:p>
        </p:txBody>
      </p:sp>
    </p:spTree>
    <p:extLst>
      <p:ext uri="{BB962C8B-B14F-4D97-AF65-F5344CB8AC3E}">
        <p14:creationId xmlns:p14="http://schemas.microsoft.com/office/powerpoint/2010/main" val="222569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A8153-F37C-4954-B62A-74939AF3CB3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2656707-D23D-450B-B4CB-386B5DBF6577}"/>
              </a:ext>
            </a:extLst>
          </p:cNvPr>
          <p:cNvSpPr>
            <a:spLocks noGrp="1"/>
          </p:cNvSpPr>
          <p:nvPr>
            <p:ph idx="1"/>
          </p:nvPr>
        </p:nvSpPr>
        <p:spPr/>
        <p:txBody>
          <a:bodyPr/>
          <a:lstStyle/>
          <a:p>
            <a:r>
              <a:rPr lang="en-US" altLang="zh-TW" dirty="0"/>
              <a:t>You can omit the transaction-manager attribute in the &lt;</a:t>
            </a:r>
            <a:r>
              <a:rPr lang="en-US" altLang="zh-TW" dirty="0" err="1"/>
              <a:t>tx:annotation-driven</a:t>
            </a:r>
            <a:r>
              <a:rPr lang="en-US" altLang="zh-TW" dirty="0"/>
              <a:t>/&gt; tag if the bean name of the </a:t>
            </a:r>
            <a:r>
              <a:rPr lang="en-US" altLang="zh-TW" dirty="0" err="1"/>
              <a:t>PlatformTransactionManager</a:t>
            </a:r>
            <a:r>
              <a:rPr lang="en-US" altLang="zh-TW" dirty="0"/>
              <a:t> that you want to wire in has the name </a:t>
            </a:r>
            <a:r>
              <a:rPr lang="en-US" altLang="zh-TW" dirty="0" err="1"/>
              <a:t>transactionManager</a:t>
            </a:r>
            <a:endParaRPr lang="zh-TW" altLang="en-US" dirty="0"/>
          </a:p>
        </p:txBody>
      </p:sp>
    </p:spTree>
    <p:extLst>
      <p:ext uri="{BB962C8B-B14F-4D97-AF65-F5344CB8AC3E}">
        <p14:creationId xmlns:p14="http://schemas.microsoft.com/office/powerpoint/2010/main" val="1501982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7A8C0-6D57-4DEA-864C-022D74E807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713900B-7D74-460D-825C-8A9BACAD280C}"/>
              </a:ext>
            </a:extLst>
          </p:cNvPr>
          <p:cNvSpPr>
            <a:spLocks noGrp="1"/>
          </p:cNvSpPr>
          <p:nvPr>
            <p:ph idx="1"/>
          </p:nvPr>
        </p:nvSpPr>
        <p:spPr/>
        <p:txBody>
          <a:bodyPr/>
          <a:lstStyle/>
          <a:p>
            <a:r>
              <a:rPr lang="en-US" altLang="zh-TW" dirty="0"/>
              <a:t>Method visibility and @Transactional</a:t>
            </a:r>
          </a:p>
          <a:p>
            <a:pPr lvl="1"/>
            <a:r>
              <a:rPr lang="en-US" altLang="zh-TW" dirty="0"/>
              <a:t>When using proxies, you should apply the @Transactional annotation only to methods with public visibility. </a:t>
            </a:r>
          </a:p>
          <a:p>
            <a:pPr lvl="1"/>
            <a:r>
              <a:rPr lang="en-US" altLang="zh-TW" dirty="0"/>
              <a:t>If you do annotate protected, private or package-visible methods with the @Transactional annotation, no error is raised, but the annotated method does not exhibit the configured transactional settings. </a:t>
            </a:r>
          </a:p>
          <a:p>
            <a:pPr lvl="1"/>
            <a:r>
              <a:rPr lang="en-US" altLang="zh-TW" dirty="0"/>
              <a:t>Consider the use of AspectJ (see below) if you need to annotate non-public methods.</a:t>
            </a:r>
            <a:endParaRPr lang="zh-TW" altLang="en-US" dirty="0"/>
          </a:p>
        </p:txBody>
      </p:sp>
    </p:spTree>
    <p:extLst>
      <p:ext uri="{BB962C8B-B14F-4D97-AF65-F5344CB8AC3E}">
        <p14:creationId xmlns:p14="http://schemas.microsoft.com/office/powerpoint/2010/main" val="36327784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D169A-C486-4DA6-8A49-CD51164CDE4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503762-437C-4327-B517-69CD59153D02}"/>
              </a:ext>
            </a:extLst>
          </p:cNvPr>
          <p:cNvSpPr>
            <a:spLocks noGrp="1"/>
          </p:cNvSpPr>
          <p:nvPr>
            <p:ph idx="1"/>
          </p:nvPr>
        </p:nvSpPr>
        <p:spPr/>
        <p:txBody>
          <a:bodyPr/>
          <a:lstStyle/>
          <a:p>
            <a:r>
              <a:rPr lang="en-US" altLang="zh-TW" dirty="0"/>
              <a:t>You can place the @Transactional annotation </a:t>
            </a:r>
          </a:p>
          <a:p>
            <a:pPr lvl="1"/>
            <a:r>
              <a:rPr lang="en-US" altLang="zh-TW" dirty="0"/>
              <a:t>before an interface definition, </a:t>
            </a:r>
          </a:p>
          <a:p>
            <a:pPr lvl="1"/>
            <a:r>
              <a:rPr lang="en-US" altLang="zh-TW" dirty="0"/>
              <a:t>a method on an interface, </a:t>
            </a:r>
          </a:p>
          <a:p>
            <a:pPr lvl="1"/>
            <a:r>
              <a:rPr lang="en-US" altLang="zh-TW" dirty="0"/>
              <a:t>a class definition, </a:t>
            </a:r>
          </a:p>
          <a:p>
            <a:pPr lvl="1"/>
            <a:r>
              <a:rPr lang="en-US" altLang="zh-TW" dirty="0"/>
              <a:t>or a public method on a class. </a:t>
            </a:r>
          </a:p>
          <a:p>
            <a:r>
              <a:rPr lang="en-US" altLang="zh-TW" dirty="0"/>
              <a:t>However, the mere presence of the @Transactional annotation is not enough to activate the transactional behavior. The &lt;</a:t>
            </a:r>
            <a:r>
              <a:rPr lang="en-US" altLang="zh-TW" dirty="0" err="1"/>
              <a:t>tx:annotation-driven</a:t>
            </a:r>
            <a:r>
              <a:rPr lang="en-US" altLang="zh-TW" dirty="0"/>
              <a:t>/&gt; element switches on the transactional behavior.</a:t>
            </a:r>
            <a:endParaRPr lang="zh-TW" altLang="en-US" dirty="0"/>
          </a:p>
        </p:txBody>
      </p:sp>
    </p:spTree>
    <p:extLst>
      <p:ext uri="{BB962C8B-B14F-4D97-AF65-F5344CB8AC3E}">
        <p14:creationId xmlns:p14="http://schemas.microsoft.com/office/powerpoint/2010/main" val="42808173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2DB7F-7CDB-4AD7-8C2C-71F76F9F5F21}"/>
              </a:ext>
            </a:extLst>
          </p:cNvPr>
          <p:cNvSpPr>
            <a:spLocks noGrp="1"/>
          </p:cNvSpPr>
          <p:nvPr>
            <p:ph type="title"/>
          </p:nvPr>
        </p:nvSpPr>
        <p:spPr/>
        <p:txBody>
          <a:bodyPr/>
          <a:lstStyle/>
          <a:p>
            <a:r>
              <a:rPr lang="en-US" altLang="zh-TW" dirty="0"/>
              <a:t>@Transactional settings</a:t>
            </a:r>
            <a:endParaRPr lang="zh-TW" altLang="en-US" dirty="0"/>
          </a:p>
        </p:txBody>
      </p:sp>
      <p:graphicFrame>
        <p:nvGraphicFramePr>
          <p:cNvPr id="4" name="內容版面配置區 3">
            <a:extLst>
              <a:ext uri="{FF2B5EF4-FFF2-40B4-BE49-F238E27FC236}">
                <a16:creationId xmlns:a16="http://schemas.microsoft.com/office/drawing/2014/main" id="{05D2DE96-2E69-41D8-8947-29CCD19DA01F}"/>
              </a:ext>
            </a:extLst>
          </p:cNvPr>
          <p:cNvGraphicFramePr>
            <a:graphicFrameLocks noGrp="1"/>
          </p:cNvGraphicFramePr>
          <p:nvPr>
            <p:ph idx="1"/>
            <p:extLst>
              <p:ext uri="{D42A27DB-BD31-4B8C-83A1-F6EECF244321}">
                <p14:modId xmlns:p14="http://schemas.microsoft.com/office/powerpoint/2010/main" val="653962765"/>
              </p:ext>
            </p:extLst>
          </p:nvPr>
        </p:nvGraphicFramePr>
        <p:xfrm>
          <a:off x="1039907" y="1470210"/>
          <a:ext cx="9955306" cy="5163670"/>
        </p:xfrm>
        <a:graphic>
          <a:graphicData uri="http://schemas.openxmlformats.org/drawingml/2006/table">
            <a:tbl>
              <a:tblPr firstRow="1" bandRow="1">
                <a:tableStyleId>{69012ECD-51FC-41F1-AA8D-1B2483CD663E}</a:tableStyleId>
              </a:tblPr>
              <a:tblGrid>
                <a:gridCol w="2250141">
                  <a:extLst>
                    <a:ext uri="{9D8B030D-6E8A-4147-A177-3AD203B41FA5}">
                      <a16:colId xmlns:a16="http://schemas.microsoft.com/office/drawing/2014/main" val="1596105766"/>
                    </a:ext>
                  </a:extLst>
                </a:gridCol>
                <a:gridCol w="3343835">
                  <a:extLst>
                    <a:ext uri="{9D8B030D-6E8A-4147-A177-3AD203B41FA5}">
                      <a16:colId xmlns:a16="http://schemas.microsoft.com/office/drawing/2014/main" val="3003841203"/>
                    </a:ext>
                  </a:extLst>
                </a:gridCol>
                <a:gridCol w="4361330">
                  <a:extLst>
                    <a:ext uri="{9D8B030D-6E8A-4147-A177-3AD203B41FA5}">
                      <a16:colId xmlns:a16="http://schemas.microsoft.com/office/drawing/2014/main" val="2063808494"/>
                    </a:ext>
                  </a:extLst>
                </a:gridCol>
              </a:tblGrid>
              <a:tr h="304686">
                <a:tc>
                  <a:txBody>
                    <a:bodyPr/>
                    <a:lstStyle/>
                    <a:p>
                      <a:pPr algn="l"/>
                      <a:r>
                        <a:rPr lang="en-US" sz="1400" dirty="0">
                          <a:effectLst/>
                        </a:rPr>
                        <a:t>Property</a:t>
                      </a:r>
                      <a:endParaRPr lang="en-US" sz="1400" b="1" dirty="0">
                        <a:effectLst/>
                      </a:endParaRPr>
                    </a:p>
                  </a:txBody>
                  <a:tcPr marL="78046" marR="78046" marT="36021" marB="36021"/>
                </a:tc>
                <a:tc>
                  <a:txBody>
                    <a:bodyPr/>
                    <a:lstStyle/>
                    <a:p>
                      <a:pPr algn="l"/>
                      <a:r>
                        <a:rPr lang="en-US" sz="1400" dirty="0">
                          <a:effectLst/>
                        </a:rPr>
                        <a:t>Type</a:t>
                      </a:r>
                      <a:endParaRPr lang="en-US" sz="1400" b="1" dirty="0">
                        <a:effectLst/>
                      </a:endParaRPr>
                    </a:p>
                  </a:txBody>
                  <a:tcPr marL="78046" marR="78046" marT="36021" marB="36021"/>
                </a:tc>
                <a:tc>
                  <a:txBody>
                    <a:bodyPr/>
                    <a:lstStyle/>
                    <a:p>
                      <a:pPr algn="l"/>
                      <a:r>
                        <a:rPr lang="en-US" sz="1400">
                          <a:effectLst/>
                        </a:rPr>
                        <a:t>Description</a:t>
                      </a:r>
                      <a:endParaRPr lang="en-US" sz="1400" b="1">
                        <a:effectLst/>
                      </a:endParaRPr>
                    </a:p>
                  </a:txBody>
                  <a:tcPr marL="78046" marR="78046" marT="36021" marB="36021"/>
                </a:tc>
                <a:extLst>
                  <a:ext uri="{0D108BD9-81ED-4DB2-BD59-A6C34878D82A}">
                    <a16:rowId xmlns:a16="http://schemas.microsoft.com/office/drawing/2014/main" val="1869412533"/>
                  </a:ext>
                </a:extLst>
              </a:tr>
              <a:tr h="532463">
                <a:tc>
                  <a:txBody>
                    <a:bodyPr/>
                    <a:lstStyle/>
                    <a:p>
                      <a:pPr algn="l"/>
                      <a:r>
                        <a:rPr lang="en-US" sz="1400" u="none" strike="noStrike">
                          <a:effectLst/>
                          <a:hlinkClick r:id="rId2" tooltip="Multiple Transaction Managers with @Transactional"/>
                        </a:rPr>
                        <a:t>value</a:t>
                      </a:r>
                      <a:endParaRPr lang="en-US" sz="1400">
                        <a:effectLst/>
                      </a:endParaRPr>
                    </a:p>
                  </a:txBody>
                  <a:tcPr marL="42025" marR="42025" marT="36021" marB="36021"/>
                </a:tc>
                <a:tc>
                  <a:txBody>
                    <a:bodyPr/>
                    <a:lstStyle/>
                    <a:p>
                      <a:pPr algn="l"/>
                      <a:r>
                        <a:rPr lang="en-US" sz="1400">
                          <a:effectLst/>
                        </a:rPr>
                        <a:t>String</a:t>
                      </a:r>
                    </a:p>
                  </a:txBody>
                  <a:tcPr marL="42025" marR="42025" marT="36021" marB="36021"/>
                </a:tc>
                <a:tc>
                  <a:txBody>
                    <a:bodyPr/>
                    <a:lstStyle/>
                    <a:p>
                      <a:pPr algn="l"/>
                      <a:r>
                        <a:rPr lang="en-US" sz="1400">
                          <a:effectLst/>
                        </a:rPr>
                        <a:t>Optional qualifier specifying the transaction manager to be used.</a:t>
                      </a:r>
                    </a:p>
                  </a:txBody>
                  <a:tcPr marL="42025" marR="42025" marT="36021" marB="36021"/>
                </a:tc>
                <a:extLst>
                  <a:ext uri="{0D108BD9-81ED-4DB2-BD59-A6C34878D82A}">
                    <a16:rowId xmlns:a16="http://schemas.microsoft.com/office/drawing/2014/main" val="18854525"/>
                  </a:ext>
                </a:extLst>
              </a:tr>
              <a:tr h="304686">
                <a:tc>
                  <a:txBody>
                    <a:bodyPr/>
                    <a:lstStyle/>
                    <a:p>
                      <a:pPr algn="l"/>
                      <a:r>
                        <a:rPr lang="en-US" sz="1400" u="none" strike="noStrike" dirty="0">
                          <a:effectLst/>
                          <a:hlinkClick r:id="rId3" tooltip="17.5.7 Transaction propagation"/>
                        </a:rPr>
                        <a:t>propagation</a:t>
                      </a:r>
                      <a:endParaRPr lang="en-US" sz="1400" dirty="0">
                        <a:effectLst/>
                      </a:endParaRPr>
                    </a:p>
                  </a:txBody>
                  <a:tcPr marL="42025" marR="42025" marT="36021" marB="36021"/>
                </a:tc>
                <a:tc>
                  <a:txBody>
                    <a:bodyPr/>
                    <a:lstStyle/>
                    <a:p>
                      <a:pPr algn="l"/>
                      <a:r>
                        <a:rPr lang="en-US" sz="1400">
                          <a:effectLst/>
                        </a:rPr>
                        <a:t>enum: Propagation</a:t>
                      </a:r>
                    </a:p>
                  </a:txBody>
                  <a:tcPr marL="42025" marR="42025" marT="36021" marB="36021"/>
                </a:tc>
                <a:tc>
                  <a:txBody>
                    <a:bodyPr/>
                    <a:lstStyle/>
                    <a:p>
                      <a:pPr algn="l"/>
                      <a:r>
                        <a:rPr lang="en-US" sz="1400">
                          <a:effectLst/>
                        </a:rPr>
                        <a:t>Optional propagation setting.</a:t>
                      </a:r>
                    </a:p>
                  </a:txBody>
                  <a:tcPr marL="42025" marR="42025" marT="36021" marB="36021"/>
                </a:tc>
                <a:extLst>
                  <a:ext uri="{0D108BD9-81ED-4DB2-BD59-A6C34878D82A}">
                    <a16:rowId xmlns:a16="http://schemas.microsoft.com/office/drawing/2014/main" val="1192554524"/>
                  </a:ext>
                </a:extLst>
              </a:tr>
              <a:tr h="630661">
                <a:tc>
                  <a:txBody>
                    <a:bodyPr/>
                    <a:lstStyle/>
                    <a:p>
                      <a:pPr algn="l"/>
                      <a:r>
                        <a:rPr lang="en-US" sz="1400">
                          <a:effectLst/>
                        </a:rPr>
                        <a:t>isolation</a:t>
                      </a:r>
                    </a:p>
                  </a:txBody>
                  <a:tcPr marL="42025" marR="42025" marT="36021" marB="36021"/>
                </a:tc>
                <a:tc>
                  <a:txBody>
                    <a:bodyPr/>
                    <a:lstStyle/>
                    <a:p>
                      <a:pPr algn="l"/>
                      <a:r>
                        <a:rPr lang="en-US" sz="1400">
                          <a:effectLst/>
                        </a:rPr>
                        <a:t>enum: Isolation</a:t>
                      </a:r>
                    </a:p>
                  </a:txBody>
                  <a:tcPr marL="42025" marR="42025" marT="36021" marB="36021"/>
                </a:tc>
                <a:tc>
                  <a:txBody>
                    <a:bodyPr/>
                    <a:lstStyle/>
                    <a:p>
                      <a:pPr algn="l"/>
                      <a:r>
                        <a:rPr lang="en-US" sz="1400">
                          <a:effectLst/>
                        </a:rPr>
                        <a:t>Optional isolation level. Only applicable to propagation REQUIRED or REQUIRES_NEW.</a:t>
                      </a:r>
                    </a:p>
                  </a:txBody>
                  <a:tcPr marL="42025" marR="42025" marT="36021" marB="36021"/>
                </a:tc>
                <a:extLst>
                  <a:ext uri="{0D108BD9-81ED-4DB2-BD59-A6C34878D82A}">
                    <a16:rowId xmlns:a16="http://schemas.microsoft.com/office/drawing/2014/main" val="1575227575"/>
                  </a:ext>
                </a:extLst>
              </a:tr>
              <a:tr h="630661">
                <a:tc>
                  <a:txBody>
                    <a:bodyPr/>
                    <a:lstStyle/>
                    <a:p>
                      <a:pPr algn="l"/>
                      <a:r>
                        <a:rPr lang="en-US" sz="1400" dirty="0">
                          <a:effectLst/>
                        </a:rPr>
                        <a:t>timeout</a:t>
                      </a:r>
                    </a:p>
                  </a:txBody>
                  <a:tcPr marL="42025" marR="42025" marT="36021" marB="36021"/>
                </a:tc>
                <a:tc>
                  <a:txBody>
                    <a:bodyPr/>
                    <a:lstStyle/>
                    <a:p>
                      <a:pPr algn="l"/>
                      <a:r>
                        <a:rPr lang="en-US" sz="1400">
                          <a:effectLst/>
                        </a:rPr>
                        <a:t>int (in seconds granularity)</a:t>
                      </a:r>
                    </a:p>
                  </a:txBody>
                  <a:tcPr marL="42025" marR="42025" marT="36021" marB="36021"/>
                </a:tc>
                <a:tc>
                  <a:txBody>
                    <a:bodyPr/>
                    <a:lstStyle/>
                    <a:p>
                      <a:pPr algn="l"/>
                      <a:r>
                        <a:rPr lang="en-US" sz="1400">
                          <a:effectLst/>
                        </a:rPr>
                        <a:t>Optional transaction timeout. Only applicable to propagation REQUIRED or REQUIRES_NEW.</a:t>
                      </a:r>
                    </a:p>
                  </a:txBody>
                  <a:tcPr marL="42025" marR="42025" marT="36021" marB="36021"/>
                </a:tc>
                <a:extLst>
                  <a:ext uri="{0D108BD9-81ED-4DB2-BD59-A6C34878D82A}">
                    <a16:rowId xmlns:a16="http://schemas.microsoft.com/office/drawing/2014/main" val="3427100139"/>
                  </a:ext>
                </a:extLst>
              </a:tr>
              <a:tr h="630661">
                <a:tc>
                  <a:txBody>
                    <a:bodyPr/>
                    <a:lstStyle/>
                    <a:p>
                      <a:pPr algn="l"/>
                      <a:r>
                        <a:rPr lang="en-US" sz="1400">
                          <a:effectLst/>
                        </a:rPr>
                        <a:t>readOnly</a:t>
                      </a:r>
                    </a:p>
                  </a:txBody>
                  <a:tcPr marL="42025" marR="42025" marT="36021" marB="36021"/>
                </a:tc>
                <a:tc>
                  <a:txBody>
                    <a:bodyPr/>
                    <a:lstStyle/>
                    <a:p>
                      <a:pPr algn="l"/>
                      <a:r>
                        <a:rPr lang="en-US" sz="1400">
                          <a:effectLst/>
                        </a:rPr>
                        <a:t>boolean</a:t>
                      </a:r>
                    </a:p>
                  </a:txBody>
                  <a:tcPr marL="42025" marR="42025" marT="36021" marB="36021"/>
                </a:tc>
                <a:tc>
                  <a:txBody>
                    <a:bodyPr/>
                    <a:lstStyle/>
                    <a:p>
                      <a:pPr algn="l"/>
                      <a:r>
                        <a:rPr lang="en-US" sz="1400">
                          <a:effectLst/>
                        </a:rPr>
                        <a:t>Read/write vs. read-only transaction. Only applicable to REQUIRED or REQUIRES_NEW.</a:t>
                      </a:r>
                    </a:p>
                  </a:txBody>
                  <a:tcPr marL="42025" marR="42025" marT="36021" marB="36021"/>
                </a:tc>
                <a:extLst>
                  <a:ext uri="{0D108BD9-81ED-4DB2-BD59-A6C34878D82A}">
                    <a16:rowId xmlns:a16="http://schemas.microsoft.com/office/drawing/2014/main" val="1184015354"/>
                  </a:ext>
                </a:extLst>
              </a:tr>
              <a:tr h="532463">
                <a:tc>
                  <a:txBody>
                    <a:bodyPr/>
                    <a:lstStyle/>
                    <a:p>
                      <a:pPr algn="l"/>
                      <a:r>
                        <a:rPr lang="en-US" sz="1400">
                          <a:effectLst/>
                        </a:rPr>
                        <a:t>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cause rollback.</a:t>
                      </a:r>
                    </a:p>
                  </a:txBody>
                  <a:tcPr marL="42025" marR="42025" marT="36021" marB="36021"/>
                </a:tc>
                <a:extLst>
                  <a:ext uri="{0D108BD9-81ED-4DB2-BD59-A6C34878D82A}">
                    <a16:rowId xmlns:a16="http://schemas.microsoft.com/office/drawing/2014/main" val="1976863636"/>
                  </a:ext>
                </a:extLst>
              </a:tr>
              <a:tr h="532463">
                <a:tc>
                  <a:txBody>
                    <a:bodyPr/>
                    <a:lstStyle/>
                    <a:p>
                      <a:pPr algn="l"/>
                      <a:r>
                        <a:rPr lang="en-US" sz="1400">
                          <a:effectLst/>
                        </a:rPr>
                        <a:t>rollbackForClassName</a:t>
                      </a:r>
                    </a:p>
                  </a:txBody>
                  <a:tcPr marL="42025" marR="42025" marT="36021" marB="36021"/>
                </a:tc>
                <a:tc>
                  <a:txBody>
                    <a:bodyPr/>
                    <a:lstStyle/>
                    <a:p>
                      <a:pPr algn="l"/>
                      <a:r>
                        <a:rPr lang="en-US" sz="1400">
                          <a:effectLst/>
                        </a:rPr>
                        <a:t>Array of class names. Classes must be derived from Throwable.</a:t>
                      </a:r>
                    </a:p>
                  </a:txBody>
                  <a:tcPr marL="42025" marR="42025" marT="36021" marB="36021"/>
                </a:tc>
                <a:tc>
                  <a:txBody>
                    <a:bodyPr/>
                    <a:lstStyle/>
                    <a:p>
                      <a:pPr algn="l"/>
                      <a:r>
                        <a:rPr lang="en-US" sz="1400">
                          <a:effectLst/>
                        </a:rPr>
                        <a:t>Optional array of names of exception classes that must cause rollback.</a:t>
                      </a:r>
                    </a:p>
                  </a:txBody>
                  <a:tcPr marL="42025" marR="42025" marT="36021" marB="36021"/>
                </a:tc>
                <a:extLst>
                  <a:ext uri="{0D108BD9-81ED-4DB2-BD59-A6C34878D82A}">
                    <a16:rowId xmlns:a16="http://schemas.microsoft.com/office/drawing/2014/main" val="3774430968"/>
                  </a:ext>
                </a:extLst>
              </a:tr>
              <a:tr h="532463">
                <a:tc>
                  <a:txBody>
                    <a:bodyPr/>
                    <a:lstStyle/>
                    <a:p>
                      <a:pPr algn="l"/>
                      <a:r>
                        <a:rPr lang="en-US" sz="1400">
                          <a:effectLst/>
                        </a:rPr>
                        <a:t>noRollbackFor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not cause rollback.</a:t>
                      </a:r>
                    </a:p>
                  </a:txBody>
                  <a:tcPr marL="42025" marR="42025" marT="36021" marB="36021"/>
                </a:tc>
                <a:extLst>
                  <a:ext uri="{0D108BD9-81ED-4DB2-BD59-A6C34878D82A}">
                    <a16:rowId xmlns:a16="http://schemas.microsoft.com/office/drawing/2014/main" val="112437954"/>
                  </a:ext>
                </a:extLst>
              </a:tr>
              <a:tr h="532463">
                <a:tc>
                  <a:txBody>
                    <a:bodyPr/>
                    <a:lstStyle/>
                    <a:p>
                      <a:pPr algn="l"/>
                      <a:r>
                        <a:rPr lang="en-US" sz="1400">
                          <a:effectLst/>
                        </a:rPr>
                        <a:t>noRollbackForClassName</a:t>
                      </a:r>
                    </a:p>
                  </a:txBody>
                  <a:tcPr marL="42025" marR="42025" marT="36021" marB="36021"/>
                </a:tc>
                <a:tc>
                  <a:txBody>
                    <a:bodyPr/>
                    <a:lstStyle/>
                    <a:p>
                      <a:pPr algn="l"/>
                      <a:r>
                        <a:rPr lang="en-US" sz="1400">
                          <a:effectLst/>
                        </a:rPr>
                        <a:t>Array of String class names, which must be derived from Throwable.</a:t>
                      </a:r>
                    </a:p>
                  </a:txBody>
                  <a:tcPr marL="42025" marR="42025" marT="36021" marB="36021"/>
                </a:tc>
                <a:tc>
                  <a:txBody>
                    <a:bodyPr/>
                    <a:lstStyle/>
                    <a:p>
                      <a:pPr algn="l"/>
                      <a:r>
                        <a:rPr lang="en-US" sz="1400" dirty="0">
                          <a:effectLst/>
                        </a:rPr>
                        <a:t>Optional array of names of exception classes that must not cause rollback.</a:t>
                      </a:r>
                    </a:p>
                  </a:txBody>
                  <a:tcPr marL="42025" marR="42025" marT="36021" marB="36021"/>
                </a:tc>
                <a:extLst>
                  <a:ext uri="{0D108BD9-81ED-4DB2-BD59-A6C34878D82A}">
                    <a16:rowId xmlns:a16="http://schemas.microsoft.com/office/drawing/2014/main" val="1062226836"/>
                  </a:ext>
                </a:extLst>
              </a:tr>
            </a:tbl>
          </a:graphicData>
        </a:graphic>
      </p:graphicFrame>
    </p:spTree>
    <p:extLst>
      <p:ext uri="{BB962C8B-B14F-4D97-AF65-F5344CB8AC3E}">
        <p14:creationId xmlns:p14="http://schemas.microsoft.com/office/powerpoint/2010/main" val="13608187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DE831-D658-48A3-B8F6-FAA6DF74D4CD}"/>
              </a:ext>
            </a:extLst>
          </p:cNvPr>
          <p:cNvSpPr>
            <a:spLocks noGrp="1"/>
          </p:cNvSpPr>
          <p:nvPr>
            <p:ph type="title"/>
          </p:nvPr>
        </p:nvSpPr>
        <p:spPr/>
        <p:txBody>
          <a:bodyPr/>
          <a:lstStyle/>
          <a:p>
            <a:r>
              <a:rPr lang="en-US" altLang="zh-TW" dirty="0"/>
              <a:t>Multiple Transaction Managers with @Transactional</a:t>
            </a:r>
            <a:endParaRPr lang="zh-TW" altLang="en-US" dirty="0"/>
          </a:p>
        </p:txBody>
      </p:sp>
      <p:sp>
        <p:nvSpPr>
          <p:cNvPr id="3" name="內容版面配置區 2">
            <a:extLst>
              <a:ext uri="{FF2B5EF4-FFF2-40B4-BE49-F238E27FC236}">
                <a16:creationId xmlns:a16="http://schemas.microsoft.com/office/drawing/2014/main" id="{C62A9A1D-36BE-4F93-A1AF-251DA2DFC2DA}"/>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9047F1B7-B66C-4756-B742-80D0B20F9125}"/>
              </a:ext>
            </a:extLst>
          </p:cNvPr>
          <p:cNvSpPr>
            <a:spLocks noChangeArrowheads="1"/>
          </p:cNvSpPr>
          <p:nvPr/>
        </p:nvSpPr>
        <p:spPr bwMode="auto">
          <a:xfrm>
            <a:off x="1945341" y="1982450"/>
            <a:ext cx="4031873" cy="144655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class</a:t>
            </a:r>
            <a:r>
              <a:rPr kumimoji="0" lang="zh-TW" altLang="zh-TW" sz="1100" b="0" i="0" u="none" strike="noStrike" cap="none" normalizeH="0" baseline="0" dirty="0">
                <a:ln>
                  <a:noFill/>
                </a:ln>
                <a:solidFill>
                  <a:srgbClr val="000000"/>
                </a:solidFill>
                <a:effectLst/>
                <a:latin typeface="Consolas" panose="020B0609020204030204" pitchFamily="49" charset="0"/>
              </a:rPr>
              <a:t> TransactionalService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@Transactional("order")</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setSomething(String name)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@Transactional("account")</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doSomething()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solidFill>
                  <a:srgbClr val="000000"/>
                </a:solidFill>
                <a:effectLst/>
                <a:latin typeface="Consolas" panose="020B0609020204030204" pitchFamily="49" charset="0"/>
              </a:rPr>
              <a:t>}</a:t>
            </a:r>
            <a:r>
              <a:rPr kumimoji="0" lang="zh-TW" altLang="zh-TW" sz="900" b="0" i="0" u="none" strike="noStrike" cap="none" normalizeH="0" baseline="0" dirty="0">
                <a:ln>
                  <a:noFill/>
                </a:ln>
                <a:solidFill>
                  <a:schemeClr val="tx1"/>
                </a:solidFill>
                <a:effectLst/>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96699E0-6129-481B-9589-48DE407B10B3}"/>
              </a:ext>
            </a:extLst>
          </p:cNvPr>
          <p:cNvSpPr>
            <a:spLocks noChangeArrowheads="1"/>
          </p:cNvSpPr>
          <p:nvPr/>
        </p:nvSpPr>
        <p:spPr bwMode="auto">
          <a:xfrm>
            <a:off x="1205753" y="3930194"/>
            <a:ext cx="10620215" cy="24622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&lt;tx:annotation-driven/&gt;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"transactionManager1"</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"order"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"transactionManager2"</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"account"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4521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26D93-5EF6-4FFA-BB62-F7407B066F5A}"/>
              </a:ext>
            </a:extLst>
          </p:cNvPr>
          <p:cNvSpPr>
            <a:spLocks noGrp="1"/>
          </p:cNvSpPr>
          <p:nvPr>
            <p:ph type="title"/>
          </p:nvPr>
        </p:nvSpPr>
        <p:spPr/>
        <p:txBody>
          <a:bodyPr/>
          <a:lstStyle/>
          <a:p>
            <a:r>
              <a:rPr lang="en-US" altLang="zh-TW" dirty="0"/>
              <a:t>17.5.7 Transaction propagation</a:t>
            </a:r>
            <a:endParaRPr lang="zh-TW" altLang="en-US" dirty="0"/>
          </a:p>
        </p:txBody>
      </p:sp>
      <p:sp>
        <p:nvSpPr>
          <p:cNvPr id="3" name="內容版面配置區 2">
            <a:extLst>
              <a:ext uri="{FF2B5EF4-FFF2-40B4-BE49-F238E27FC236}">
                <a16:creationId xmlns:a16="http://schemas.microsoft.com/office/drawing/2014/main" id="{94F95E97-2C37-4CF2-9DFB-F2C67935209B}"/>
              </a:ext>
            </a:extLst>
          </p:cNvPr>
          <p:cNvSpPr>
            <a:spLocks noGrp="1"/>
          </p:cNvSpPr>
          <p:nvPr>
            <p:ph idx="1"/>
          </p:nvPr>
        </p:nvSpPr>
        <p:spPr/>
        <p:txBody>
          <a:bodyPr/>
          <a:lstStyle/>
          <a:p>
            <a:endParaRPr lang="zh-TW" altLang="en-US" dirty="0"/>
          </a:p>
        </p:txBody>
      </p:sp>
      <p:pic>
        <p:nvPicPr>
          <p:cNvPr id="16386" name="Picture 2" descr="tx prop required">
            <a:extLst>
              <a:ext uri="{FF2B5EF4-FFF2-40B4-BE49-F238E27FC236}">
                <a16:creationId xmlns:a16="http://schemas.microsoft.com/office/drawing/2014/main" id="{539A5EFC-266D-47C9-BC54-E76F0BF3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375" y="2317028"/>
            <a:ext cx="6236677" cy="265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3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F6A6E-54DC-4967-9067-EB33DCE954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3E6395-BB81-485F-B3E1-5B42C2D0BFBE}"/>
              </a:ext>
            </a:extLst>
          </p:cNvPr>
          <p:cNvSpPr>
            <a:spLocks noGrp="1"/>
          </p:cNvSpPr>
          <p:nvPr>
            <p:ph idx="1"/>
          </p:nvPr>
        </p:nvSpPr>
        <p:spPr/>
        <p:txBody>
          <a:bodyPr>
            <a:normAutofit fontScale="92500" lnSpcReduction="20000"/>
          </a:bodyPr>
          <a:lstStyle/>
          <a:p>
            <a:r>
              <a:rPr lang="en-US" altLang="zh-TW" dirty="0"/>
              <a:t>When the propagation setting is PROPAGATION_REQUIRED, </a:t>
            </a:r>
          </a:p>
          <a:p>
            <a:pPr lvl="1"/>
            <a:r>
              <a:rPr lang="en-US" altLang="zh-TW" dirty="0"/>
              <a:t>a logical transaction scope is created for each method upon which the setting is applied. </a:t>
            </a:r>
          </a:p>
          <a:p>
            <a:pPr lvl="1"/>
            <a:r>
              <a:rPr lang="en-US" altLang="zh-TW" dirty="0"/>
              <a:t>Each such logical transaction scope can determine rollback-only status individually, with an outer transaction scope being logically independent from the inner transaction scope. </a:t>
            </a:r>
          </a:p>
          <a:p>
            <a:pPr lvl="1"/>
            <a:r>
              <a:rPr lang="en-US" altLang="zh-TW" dirty="0"/>
              <a:t>all these scopes will be mapped to the same physical transaction. </a:t>
            </a:r>
          </a:p>
          <a:p>
            <a:pPr lvl="1"/>
            <a:r>
              <a:rPr lang="en-US" altLang="zh-TW" dirty="0"/>
              <a:t>So a rollback-only marker set in the inner transaction scope does affect the outer transaction’s chance to actually commit (as you would expect it to).</a:t>
            </a:r>
          </a:p>
          <a:p>
            <a:r>
              <a:rPr lang="en-US" altLang="zh-TW" dirty="0"/>
              <a:t>However, in the case where an inner transaction scope sets the rollback-only marker, the outer transaction has not decided on the rollback itself</a:t>
            </a:r>
          </a:p>
          <a:p>
            <a:pPr lvl="1"/>
            <a:r>
              <a:rPr lang="en-US" altLang="zh-TW" dirty="0"/>
              <a:t>A corresponding </a:t>
            </a:r>
            <a:r>
              <a:rPr lang="en-US" altLang="zh-TW" dirty="0" err="1"/>
              <a:t>UnexpectedRollbackException</a:t>
            </a:r>
            <a:r>
              <a:rPr lang="en-US" altLang="zh-TW" dirty="0"/>
              <a:t> is thrown at that point. </a:t>
            </a:r>
          </a:p>
          <a:p>
            <a:pPr lvl="1"/>
            <a:r>
              <a:rPr lang="en-US" altLang="zh-TW" dirty="0"/>
              <a:t>The outer caller needs to receive an </a:t>
            </a:r>
            <a:r>
              <a:rPr lang="en-US" altLang="zh-TW" dirty="0" err="1"/>
              <a:t>UnexpectedRollbackException</a:t>
            </a:r>
            <a:r>
              <a:rPr lang="en-US" altLang="zh-TW" dirty="0"/>
              <a:t> to indicate clearly that a rollback was performed instead.</a:t>
            </a:r>
            <a:endParaRPr lang="zh-TW" altLang="en-US" dirty="0"/>
          </a:p>
        </p:txBody>
      </p:sp>
    </p:spTree>
    <p:extLst>
      <p:ext uri="{BB962C8B-B14F-4D97-AF65-F5344CB8AC3E}">
        <p14:creationId xmlns:p14="http://schemas.microsoft.com/office/powerpoint/2010/main" val="26754456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C7F39-2A85-4AFB-A739-A5CBC0697A4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A44A62-4D8A-44A2-9B18-7808C92D2B26}"/>
              </a:ext>
            </a:extLst>
          </p:cNvPr>
          <p:cNvSpPr>
            <a:spLocks noGrp="1"/>
          </p:cNvSpPr>
          <p:nvPr>
            <p:ph idx="1"/>
          </p:nvPr>
        </p:nvSpPr>
        <p:spPr/>
        <p:txBody>
          <a:bodyPr>
            <a:normAutofit/>
          </a:bodyPr>
          <a:lstStyle/>
          <a:p>
            <a:r>
              <a:rPr lang="en-US" altLang="zh-TW" dirty="0"/>
              <a:t>PROPAGATION_REQUIRES_NEW</a:t>
            </a:r>
          </a:p>
          <a:p>
            <a:pPr lvl="1"/>
            <a:r>
              <a:rPr lang="en-US" altLang="zh-TW" dirty="0"/>
              <a:t>always uses an independent physical transaction for each affected transaction scope, never participating in an existing transaction for an outer scope. </a:t>
            </a:r>
          </a:p>
          <a:p>
            <a:pPr lvl="1"/>
            <a:r>
              <a:rPr lang="en-US" altLang="zh-TW" dirty="0"/>
              <a:t>In such an arrangement, the underlying resource transactions are different and hence can commit or roll back independently, with an outer transaction not affected by an inner transaction’s rollback status. </a:t>
            </a:r>
            <a:endParaRPr lang="zh-TW" altLang="en-US" dirty="0"/>
          </a:p>
        </p:txBody>
      </p:sp>
      <p:pic>
        <p:nvPicPr>
          <p:cNvPr id="18436" name="Picture 4" descr="tx prop requires new">
            <a:extLst>
              <a:ext uri="{FF2B5EF4-FFF2-40B4-BE49-F238E27FC236}">
                <a16:creationId xmlns:a16="http://schemas.microsoft.com/office/drawing/2014/main" id="{7CCDE260-CC66-45DD-AB49-3FE2575B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47" y="4193671"/>
            <a:ext cx="6664361" cy="2299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85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2BF25-9F4B-487E-9FAF-57553F77A1A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E4C4FD9-76DF-4320-BB67-C08E1379AD54}"/>
              </a:ext>
            </a:extLst>
          </p:cNvPr>
          <p:cNvSpPr>
            <a:spLocks noGrp="1"/>
          </p:cNvSpPr>
          <p:nvPr>
            <p:ph idx="1"/>
          </p:nvPr>
        </p:nvSpPr>
        <p:spPr/>
        <p:txBody>
          <a:bodyPr/>
          <a:lstStyle/>
          <a:p>
            <a:r>
              <a:rPr lang="en-US" altLang="zh-TW" dirty="0"/>
              <a:t>Nested</a:t>
            </a:r>
          </a:p>
          <a:p>
            <a:pPr lvl="1"/>
            <a:r>
              <a:rPr lang="en-US" altLang="zh-TW" dirty="0"/>
              <a:t>PROPAGATION_NESTED uses a single physical transaction with multiple </a:t>
            </a:r>
            <a:r>
              <a:rPr lang="en-US" altLang="zh-TW" dirty="0" err="1"/>
              <a:t>savepoints</a:t>
            </a:r>
            <a:r>
              <a:rPr lang="en-US" altLang="zh-TW" dirty="0"/>
              <a:t> that it can roll back to. </a:t>
            </a:r>
          </a:p>
          <a:p>
            <a:pPr lvl="1"/>
            <a:r>
              <a:rPr lang="en-US" altLang="zh-TW" dirty="0"/>
              <a:t>Such partial rollbacks allow an inner transaction scope to trigger a rollback for its scope, with the outer transaction being able to continue the physical transaction despite some operations having been rolled back. </a:t>
            </a:r>
          </a:p>
          <a:p>
            <a:pPr lvl="1"/>
            <a:r>
              <a:rPr lang="en-US" altLang="zh-TW" dirty="0"/>
              <a:t>This setting is typically mapped onto JDBC </a:t>
            </a:r>
            <a:r>
              <a:rPr lang="en-US" altLang="zh-TW" dirty="0" err="1"/>
              <a:t>savepoints</a:t>
            </a:r>
            <a:r>
              <a:rPr lang="en-US" altLang="zh-TW" dirty="0"/>
              <a:t>, so will only work with JDBC resource transactions. </a:t>
            </a:r>
          </a:p>
        </p:txBody>
      </p:sp>
    </p:spTree>
    <p:extLst>
      <p:ext uri="{BB962C8B-B14F-4D97-AF65-F5344CB8AC3E}">
        <p14:creationId xmlns:p14="http://schemas.microsoft.com/office/powerpoint/2010/main" val="179789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79B03-9454-4402-BEA7-7A88C5DB39F3}"/>
              </a:ext>
            </a:extLst>
          </p:cNvPr>
          <p:cNvSpPr>
            <a:spLocks noGrp="1"/>
          </p:cNvSpPr>
          <p:nvPr>
            <p:ph type="title"/>
          </p:nvPr>
        </p:nvSpPr>
        <p:spPr/>
        <p:txBody>
          <a:bodyPr/>
          <a:lstStyle/>
          <a:p>
            <a:r>
              <a:rPr lang="en-US" altLang="zh-TW" dirty="0"/>
              <a:t>18. DAO support</a:t>
            </a:r>
            <a:endParaRPr lang="zh-TW" altLang="en-US" dirty="0"/>
          </a:p>
        </p:txBody>
      </p:sp>
      <p:sp>
        <p:nvSpPr>
          <p:cNvPr id="3" name="內容版面配置區 2">
            <a:extLst>
              <a:ext uri="{FF2B5EF4-FFF2-40B4-BE49-F238E27FC236}">
                <a16:creationId xmlns:a16="http://schemas.microsoft.com/office/drawing/2014/main" id="{42BE53E9-2026-4056-9760-7AA234FAF98F}"/>
              </a:ext>
            </a:extLst>
          </p:cNvPr>
          <p:cNvSpPr>
            <a:spLocks noGrp="1"/>
          </p:cNvSpPr>
          <p:nvPr>
            <p:ph idx="1"/>
          </p:nvPr>
        </p:nvSpPr>
        <p:spPr/>
        <p:txBody>
          <a:bodyPr>
            <a:normAutofit fontScale="70000" lnSpcReduction="20000"/>
          </a:bodyPr>
          <a:lstStyle/>
          <a:p>
            <a:r>
              <a:rPr lang="en-US" altLang="zh-TW" dirty="0"/>
              <a:t>18.2 Consistent exception hierarchy</a:t>
            </a:r>
          </a:p>
          <a:p>
            <a:r>
              <a:rPr lang="en-US" altLang="zh-TW" dirty="0"/>
              <a:t>Spring provides a convenient translation from technology-specific exceptions like </a:t>
            </a:r>
            <a:r>
              <a:rPr lang="en-US" altLang="zh-TW" dirty="0" err="1"/>
              <a:t>SQLException</a:t>
            </a:r>
            <a:r>
              <a:rPr lang="en-US" altLang="zh-TW" dirty="0"/>
              <a:t> to its own exception class hierarchy with the </a:t>
            </a:r>
            <a:r>
              <a:rPr lang="en-US" altLang="zh-TW" dirty="0" err="1"/>
              <a:t>DataAccessException</a:t>
            </a:r>
            <a:r>
              <a:rPr lang="en-US" altLang="zh-TW" dirty="0"/>
              <a:t> as the root exception. </a:t>
            </a:r>
          </a:p>
          <a:p>
            <a:pPr lvl="1"/>
            <a:r>
              <a:rPr lang="en-US" altLang="zh-TW" dirty="0"/>
              <a:t>These exceptions wrap the original exception so there is never any risk that one might lose any information as to what might have gone wrong.</a:t>
            </a:r>
          </a:p>
          <a:p>
            <a:r>
              <a:rPr lang="en-US" altLang="zh-TW" dirty="0"/>
              <a:t>In addition to JDBC exceptions, Spring can also wrap Hibernate-specific exceptions, converting them to a set of focused runtime exceptions (the same is true for JDO and JPA exceptions). </a:t>
            </a:r>
          </a:p>
          <a:p>
            <a:r>
              <a:rPr lang="en-US" altLang="zh-TW" dirty="0"/>
              <a:t>This allows one to handle most persistence exceptions, which are non-recoverable, only in the appropriate layers, without having annoying boilerplate catch-and-throw blocks and exception declarations in one’s DAOs. (One can still trap and handle exceptions anywhere one needs to though.) </a:t>
            </a:r>
          </a:p>
          <a:p>
            <a:r>
              <a:rPr lang="en-US" altLang="zh-TW" dirty="0"/>
              <a:t>As mentioned above, JDBC exceptions (including database-specific dialects) are also converted to the same hierarchy, meaning that one can perform some operations with JDBC within a consistent programming model.</a:t>
            </a:r>
            <a:endParaRPr lang="zh-TW" altLang="en-US" dirty="0"/>
          </a:p>
        </p:txBody>
      </p:sp>
    </p:spTree>
    <p:extLst>
      <p:ext uri="{BB962C8B-B14F-4D97-AF65-F5344CB8AC3E}">
        <p14:creationId xmlns:p14="http://schemas.microsoft.com/office/powerpoint/2010/main" val="21300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EE5BD-7823-4AE9-9CF2-3538BF4B8F64}"/>
              </a:ext>
            </a:extLst>
          </p:cNvPr>
          <p:cNvSpPr>
            <a:spLocks noGrp="1"/>
          </p:cNvSpPr>
          <p:nvPr>
            <p:ph type="title"/>
          </p:nvPr>
        </p:nvSpPr>
        <p:spPr/>
        <p:txBody>
          <a:bodyPr/>
          <a:lstStyle/>
          <a:p>
            <a:r>
              <a:rPr lang="en-US" altLang="zh-TW" dirty="0"/>
              <a:t>Event Handling</a:t>
            </a:r>
            <a:endParaRPr lang="zh-TW" altLang="en-US" dirty="0"/>
          </a:p>
        </p:txBody>
      </p:sp>
      <p:sp>
        <p:nvSpPr>
          <p:cNvPr id="3" name="內容版面配置區 2">
            <a:extLst>
              <a:ext uri="{FF2B5EF4-FFF2-40B4-BE49-F238E27FC236}">
                <a16:creationId xmlns:a16="http://schemas.microsoft.com/office/drawing/2014/main" id="{8F72748D-9157-4F5C-BE0C-79854889853C}"/>
              </a:ext>
            </a:extLst>
          </p:cNvPr>
          <p:cNvSpPr>
            <a:spLocks noGrp="1"/>
          </p:cNvSpPr>
          <p:nvPr>
            <p:ph idx="1"/>
          </p:nvPr>
        </p:nvSpPr>
        <p:spPr/>
        <p:txBody>
          <a:bodyPr/>
          <a:lstStyle/>
          <a:p>
            <a:r>
              <a:rPr lang="en-US" altLang="zh-TW" dirty="0"/>
              <a:t>annotate methods on the entity class to receive notifications of a particular entity lifecycle event(s).</a:t>
            </a:r>
            <a:endParaRPr lang="zh-TW" altLang="en-US" dirty="0"/>
          </a:p>
        </p:txBody>
      </p:sp>
      <p:graphicFrame>
        <p:nvGraphicFramePr>
          <p:cNvPr id="5" name="表格 4">
            <a:extLst>
              <a:ext uri="{FF2B5EF4-FFF2-40B4-BE49-F238E27FC236}">
                <a16:creationId xmlns:a16="http://schemas.microsoft.com/office/drawing/2014/main" id="{F6DD0D7D-38E7-4478-970A-5272DAE60BFE}"/>
              </a:ext>
            </a:extLst>
          </p:cNvPr>
          <p:cNvGraphicFramePr>
            <a:graphicFrameLocks noGrp="1"/>
          </p:cNvGraphicFramePr>
          <p:nvPr>
            <p:extLst>
              <p:ext uri="{D42A27DB-BD31-4B8C-83A1-F6EECF244321}">
                <p14:modId xmlns:p14="http://schemas.microsoft.com/office/powerpoint/2010/main" val="88942803"/>
              </p:ext>
            </p:extLst>
          </p:nvPr>
        </p:nvGraphicFramePr>
        <p:xfrm>
          <a:off x="1810869" y="2680447"/>
          <a:ext cx="7535900" cy="3987259"/>
        </p:xfrm>
        <a:graphic>
          <a:graphicData uri="http://schemas.openxmlformats.org/drawingml/2006/table">
            <a:tbl>
              <a:tblPr/>
              <a:tblGrid>
                <a:gridCol w="2366683">
                  <a:extLst>
                    <a:ext uri="{9D8B030D-6E8A-4147-A177-3AD203B41FA5}">
                      <a16:colId xmlns:a16="http://schemas.microsoft.com/office/drawing/2014/main" val="1846632215"/>
                    </a:ext>
                  </a:extLst>
                </a:gridCol>
                <a:gridCol w="5169217">
                  <a:extLst>
                    <a:ext uri="{9D8B030D-6E8A-4147-A177-3AD203B41FA5}">
                      <a16:colId xmlns:a16="http://schemas.microsoft.com/office/drawing/2014/main" val="1954260059"/>
                    </a:ext>
                  </a:extLst>
                </a:gridCol>
              </a:tblGrid>
              <a:tr h="254163">
                <a:tc>
                  <a:txBody>
                    <a:bodyPr/>
                    <a:lstStyle/>
                    <a:p>
                      <a:pPr algn="l" rtl="0" fontAlgn="t"/>
                      <a:r>
                        <a:rPr lang="en-US" sz="1300" b="1">
                          <a:effectLst/>
                        </a:rPr>
                        <a:t>Type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1">
                          <a:effectLst/>
                        </a:rPr>
                        <a:t>Description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186135423"/>
                  </a:ext>
                </a:extLst>
              </a:tr>
              <a:tr h="577173">
                <a:tc>
                  <a:txBody>
                    <a:bodyPr/>
                    <a:lstStyle/>
                    <a:p>
                      <a:pPr algn="l" rtl="0" fontAlgn="t"/>
                      <a:r>
                        <a:rPr lang="en-US" sz="1300" b="0">
                          <a:effectLst/>
                          <a:latin typeface="inherit"/>
                        </a:rPr>
                        <a:t>@PrePersist</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a:effectLst/>
                          <a:latin typeface="inherit"/>
                        </a:rPr>
                        <a:t>Executed before the entity manager persist operation is actually executed or cascaded. This call is synchronous with the persist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277477544"/>
                  </a:ext>
                </a:extLst>
              </a:tr>
              <a:tr h="577173">
                <a:tc>
                  <a:txBody>
                    <a:bodyPr/>
                    <a:lstStyle/>
                    <a:p>
                      <a:pPr algn="l" rtl="0" fontAlgn="t"/>
                      <a:r>
                        <a:rPr lang="en-US" sz="1300" b="0">
                          <a:effectLst/>
                          <a:latin typeface="inherit"/>
                        </a:rPr>
                        <a:t>@PreRemove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300" b="0">
                          <a:effectLst/>
                          <a:latin typeface="inherit"/>
                        </a:rPr>
                        <a:t>Executed before the entity manager remove operation is actually executed or cascaded. This call is synchronous with the remove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2070754042"/>
                  </a:ext>
                </a:extLst>
              </a:tr>
              <a:tr h="750325">
                <a:tc>
                  <a:txBody>
                    <a:bodyPr/>
                    <a:lstStyle/>
                    <a:p>
                      <a:pPr algn="l" rtl="0" fontAlgn="t"/>
                      <a:r>
                        <a:rPr lang="en-US" sz="1300" b="0">
                          <a:effectLst/>
                          <a:latin typeface="inherit"/>
                        </a:rPr>
                        <a:t>@PostPersist</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a:effectLst/>
                          <a:latin typeface="inherit"/>
                        </a:rPr>
                        <a:t>Executed after the entity manager persist operation is actually executed or cascaded. This call is invoked after the database INSERT is executed.</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962861645"/>
                  </a:ext>
                </a:extLst>
              </a:tr>
              <a:tr h="577173">
                <a:tc>
                  <a:txBody>
                    <a:bodyPr/>
                    <a:lstStyle/>
                    <a:p>
                      <a:pPr algn="l" rtl="0" fontAlgn="t"/>
                      <a:r>
                        <a:rPr lang="en-US" sz="1300" b="0">
                          <a:effectLst/>
                          <a:latin typeface="inherit"/>
                        </a:rPr>
                        <a:t>@PostRemove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300" b="0">
                          <a:effectLst/>
                          <a:latin typeface="inherit"/>
                        </a:rPr>
                        <a:t>Executed after the entity manager remove operation is actually executed or cascaded. This call is synchronous with the remove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2319624714"/>
                  </a:ext>
                </a:extLst>
              </a:tr>
              <a:tr h="404022">
                <a:tc>
                  <a:txBody>
                    <a:bodyPr/>
                    <a:lstStyle/>
                    <a:p>
                      <a:pPr algn="l" rtl="0" fontAlgn="t"/>
                      <a:r>
                        <a:rPr lang="en-US" sz="1300" b="0">
                          <a:effectLst/>
                          <a:latin typeface="inherit"/>
                        </a:rPr>
                        <a:t>@PreUpdate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a:effectLst/>
                          <a:latin typeface="inherit"/>
                        </a:rPr>
                        <a:t>Executed before the database UPDATE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70872192"/>
                  </a:ext>
                </a:extLst>
              </a:tr>
              <a:tr h="254163">
                <a:tc>
                  <a:txBody>
                    <a:bodyPr/>
                    <a:lstStyle/>
                    <a:p>
                      <a:pPr algn="l" rtl="0" fontAlgn="t"/>
                      <a:r>
                        <a:rPr lang="en-US" sz="1300" b="0">
                          <a:effectLst/>
                          <a:latin typeface="inherit"/>
                        </a:rPr>
                        <a:t>@PostUpdate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300" b="0">
                          <a:effectLst/>
                          <a:latin typeface="inherit"/>
                        </a:rPr>
                        <a:t>Executed after the database UPDATE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084007640"/>
                  </a:ext>
                </a:extLst>
              </a:tr>
              <a:tr h="577173">
                <a:tc>
                  <a:txBody>
                    <a:bodyPr/>
                    <a:lstStyle/>
                    <a:p>
                      <a:pPr algn="l" rtl="0" fontAlgn="t"/>
                      <a:r>
                        <a:rPr lang="en-US" sz="1300" b="0">
                          <a:effectLst/>
                          <a:latin typeface="inherit"/>
                        </a:rPr>
                        <a:t>@PostLoad</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dirty="0">
                          <a:effectLst/>
                          <a:latin typeface="inherit"/>
                        </a:rPr>
                        <a:t>Executed after an entity has been loaded into the current persistence context or an entity has been refreshed.</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024698712"/>
                  </a:ext>
                </a:extLst>
              </a:tr>
            </a:tbl>
          </a:graphicData>
        </a:graphic>
      </p:graphicFrame>
    </p:spTree>
    <p:extLst>
      <p:ext uri="{BB962C8B-B14F-4D97-AF65-F5344CB8AC3E}">
        <p14:creationId xmlns:p14="http://schemas.microsoft.com/office/powerpoint/2010/main" val="269536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ataAccessException">
            <a:extLst>
              <a:ext uri="{FF2B5EF4-FFF2-40B4-BE49-F238E27FC236}">
                <a16:creationId xmlns:a16="http://schemas.microsoft.com/office/drawing/2014/main" id="{477C7E92-823B-4BDE-9102-A5E77BA6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1" y="681038"/>
            <a:ext cx="10702837"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856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97FCB-41D6-468B-A859-8E0D564E5B61}"/>
              </a:ext>
            </a:extLst>
          </p:cNvPr>
          <p:cNvSpPr>
            <a:spLocks noGrp="1"/>
          </p:cNvSpPr>
          <p:nvPr>
            <p:ph type="title"/>
          </p:nvPr>
        </p:nvSpPr>
        <p:spPr/>
        <p:txBody>
          <a:bodyPr/>
          <a:lstStyle/>
          <a:p>
            <a:r>
              <a:rPr lang="en-US" altLang="zh-TW" dirty="0"/>
              <a:t>18.3 Annotations used for configuring DAO or Repository classes</a:t>
            </a:r>
            <a:endParaRPr lang="zh-TW" altLang="en-US" dirty="0"/>
          </a:p>
        </p:txBody>
      </p:sp>
      <p:sp>
        <p:nvSpPr>
          <p:cNvPr id="3" name="內容版面配置區 2">
            <a:extLst>
              <a:ext uri="{FF2B5EF4-FFF2-40B4-BE49-F238E27FC236}">
                <a16:creationId xmlns:a16="http://schemas.microsoft.com/office/drawing/2014/main" id="{9A06805C-15AF-4A15-8256-9AFF5413D7D0}"/>
              </a:ext>
            </a:extLst>
          </p:cNvPr>
          <p:cNvSpPr>
            <a:spLocks noGrp="1"/>
          </p:cNvSpPr>
          <p:nvPr>
            <p:ph idx="1"/>
          </p:nvPr>
        </p:nvSpPr>
        <p:spPr/>
        <p:txBody>
          <a:bodyPr/>
          <a:lstStyle/>
          <a:p>
            <a:r>
              <a:rPr lang="en-US" altLang="zh-TW" dirty="0"/>
              <a:t>The best way to guarantee that your Data Access Objects (DAOs) or repositories provide exception translation is to use the @Repository annotation. </a:t>
            </a:r>
          </a:p>
          <a:p>
            <a:pPr lvl="1"/>
            <a:r>
              <a:rPr lang="en-US" altLang="zh-TW" dirty="0"/>
              <a:t>allows the component scanning support to find and configure your DAOs and repositories without having to provide XML configuration entries for them.</a:t>
            </a:r>
            <a:endParaRPr lang="zh-TW" altLang="en-US" dirty="0"/>
          </a:p>
        </p:txBody>
      </p:sp>
      <p:sp>
        <p:nvSpPr>
          <p:cNvPr id="5" name="Rectangle 2">
            <a:extLst>
              <a:ext uri="{FF2B5EF4-FFF2-40B4-BE49-F238E27FC236}">
                <a16:creationId xmlns:a16="http://schemas.microsoft.com/office/drawing/2014/main" id="{C23D5C71-EFCE-42B4-9FB7-9BE5AD2B6F12}"/>
              </a:ext>
            </a:extLst>
          </p:cNvPr>
          <p:cNvSpPr>
            <a:spLocks noChangeArrowheads="1"/>
          </p:cNvSpPr>
          <p:nvPr/>
        </p:nvSpPr>
        <p:spPr bwMode="auto">
          <a:xfrm>
            <a:off x="2626659" y="4332512"/>
            <a:ext cx="5551520" cy="95410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SomeMovieFinder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7100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5B6C4-B958-436A-8C81-E0D31A77C46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9EBD82-886B-4AF1-909E-9E6E809475C0}"/>
              </a:ext>
            </a:extLst>
          </p:cNvPr>
          <p:cNvSpPr>
            <a:spLocks noGrp="1"/>
          </p:cNvSpPr>
          <p:nvPr>
            <p:ph idx="1"/>
          </p:nvPr>
        </p:nvSpPr>
        <p:spPr/>
        <p:txBody>
          <a:bodyPr/>
          <a:lstStyle/>
          <a:p>
            <a:r>
              <a:rPr lang="en-US" altLang="zh-TW" dirty="0"/>
              <a:t>Any DAO or repository implementation will need to access to a persistence resource, depending on the persistence technology used; </a:t>
            </a:r>
          </a:p>
          <a:p>
            <a:r>
              <a:rPr lang="en-US" altLang="zh-TW" dirty="0"/>
              <a:t>Here is an example for a JPA repository:</a:t>
            </a:r>
            <a:endParaRPr lang="zh-TW" altLang="en-US" dirty="0"/>
          </a:p>
        </p:txBody>
      </p:sp>
      <p:sp>
        <p:nvSpPr>
          <p:cNvPr id="6" name="Rectangle 3">
            <a:extLst>
              <a:ext uri="{FF2B5EF4-FFF2-40B4-BE49-F238E27FC236}">
                <a16:creationId xmlns:a16="http://schemas.microsoft.com/office/drawing/2014/main" id="{5300E18A-C271-4A31-84E8-3B573E55AB24}"/>
              </a:ext>
            </a:extLst>
          </p:cNvPr>
          <p:cNvSpPr>
            <a:spLocks noChangeArrowheads="1"/>
          </p:cNvSpPr>
          <p:nvPr/>
        </p:nvSpPr>
        <p:spPr bwMode="auto">
          <a:xfrm>
            <a:off x="1380564" y="3417676"/>
            <a:ext cx="5352747" cy="160043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80808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JpaMovieFinder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808080"/>
                </a:solidFill>
                <a:effectLst/>
                <a:latin typeface="Consolas" panose="020B0609020204030204" pitchFamily="49" charset="0"/>
              </a:rPr>
              <a:t>    </a:t>
            </a:r>
            <a:r>
              <a:rPr kumimoji="0" lang="zh-TW" altLang="zh-TW" sz="1400" b="0" i="1" u="none" strike="noStrike" cap="none" normalizeH="0" baseline="0" dirty="0">
                <a:ln>
                  <a:noFill/>
                </a:ln>
                <a:solidFill>
                  <a:srgbClr val="808080"/>
                </a:solidFill>
                <a:effectLst/>
                <a:latin typeface="Consolas" panose="020B0609020204030204" pitchFamily="49" charset="0"/>
              </a:rPr>
              <a:t>@PersistenceContext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private</a:t>
            </a:r>
            <a:r>
              <a:rPr kumimoji="0" lang="zh-TW" altLang="zh-TW" sz="1400" b="0" i="0" u="none" strike="noStrike" cap="none" normalizeH="0" baseline="0" dirty="0">
                <a:ln>
                  <a:noFill/>
                </a:ln>
                <a:solidFill>
                  <a:srgbClr val="000000"/>
                </a:solidFill>
                <a:effectLst/>
                <a:latin typeface="Consolas" panose="020B0609020204030204" pitchFamily="49" charset="0"/>
              </a:rPr>
              <a:t> EntityManager entityManager;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355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https://www.javatpoint.com/jpa-tutorial</a:t>
            </a:r>
          </a:p>
          <a:p>
            <a:endParaRPr lang="en-US" altLang="zh-TW" dirty="0"/>
          </a:p>
          <a:p>
            <a:r>
              <a:rPr lang="en-US" altLang="zh-TW" dirty="0"/>
              <a:t>JPA Tutorial</a:t>
            </a:r>
          </a:p>
          <a:p>
            <a:pPr lvl="1"/>
            <a:r>
              <a:rPr lang="en-US" altLang="zh-TW" dirty="0"/>
              <a:t>http://www.java2s.com/Tutorials/Java/JPA/index.htm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2BFFC-1314-41F9-A993-5D1DD7217646}"/>
              </a:ext>
            </a:extLst>
          </p:cNvPr>
          <p:cNvSpPr>
            <a:spLocks noGrp="1"/>
          </p:cNvSpPr>
          <p:nvPr>
            <p:ph type="title"/>
          </p:nvPr>
        </p:nvSpPr>
        <p:spPr/>
        <p:txBody>
          <a:bodyPr/>
          <a:lstStyle/>
          <a:p>
            <a:r>
              <a:rPr lang="en-US" altLang="zh-TW" dirty="0"/>
              <a:t>example</a:t>
            </a:r>
            <a:endParaRPr lang="zh-TW" altLang="en-US" dirty="0"/>
          </a:p>
        </p:txBody>
      </p:sp>
      <p:sp>
        <p:nvSpPr>
          <p:cNvPr id="5" name="矩形 4">
            <a:extLst>
              <a:ext uri="{FF2B5EF4-FFF2-40B4-BE49-F238E27FC236}">
                <a16:creationId xmlns:a16="http://schemas.microsoft.com/office/drawing/2014/main" id="{491EC37D-D834-4A1A-B7CD-FA06CF10CBC4}"/>
              </a:ext>
            </a:extLst>
          </p:cNvPr>
          <p:cNvSpPr/>
          <p:nvPr/>
        </p:nvSpPr>
        <p:spPr>
          <a:xfrm>
            <a:off x="1622612" y="1586768"/>
            <a:ext cx="8148918" cy="5047536"/>
          </a:xfrm>
          <a:prstGeom prst="rect">
            <a:avLst/>
          </a:prstGeom>
        </p:spPr>
        <p:txBody>
          <a:bodyPr wrap="square">
            <a:spAutoFit/>
          </a:bodyPr>
          <a:lstStyle/>
          <a:p>
            <a:r>
              <a:rPr lang="en-US" altLang="zh-TW" sz="1400" dirty="0">
                <a:solidFill>
                  <a:srgbClr val="646464"/>
                </a:solidFill>
                <a:latin typeface="Consolas" panose="020B0609020204030204" pitchFamily="49" charset="0"/>
              </a:rPr>
              <a:t>@Entity</a:t>
            </a:r>
          </a:p>
          <a:p>
            <a:r>
              <a:rPr lang="en-US" altLang="zh-TW" sz="1400" dirty="0">
                <a:solidFill>
                  <a:srgbClr val="646464"/>
                </a:solidFill>
                <a:latin typeface="Consolas" panose="020B0609020204030204" pitchFamily="49" charset="0"/>
              </a:rPr>
              <a:t>@Table</a:t>
            </a:r>
            <a:r>
              <a:rPr lang="en-US" altLang="zh-TW" sz="1400" dirty="0">
                <a:solidFill>
                  <a:srgbClr val="000000"/>
                </a:solidFill>
                <a:latin typeface="Consolas" panose="020B0609020204030204" pitchFamily="49" charset="0"/>
              </a:rPr>
              <a:t>(name = </a:t>
            </a:r>
            <a:r>
              <a:rPr lang="en-US" altLang="zh-TW" sz="1400" dirty="0">
                <a:solidFill>
                  <a:srgbClr val="2A00FF"/>
                </a:solidFill>
                <a:latin typeface="Consolas" panose="020B0609020204030204" pitchFamily="49" charset="0"/>
              </a:rPr>
              <a:t>"PERSON"</a:t>
            </a:r>
            <a:r>
              <a:rPr lang="en-US" altLang="zh-TW" sz="1400" dirty="0">
                <a:solidFill>
                  <a:srgbClr val="000000"/>
                </a:solidFill>
                <a:latin typeface="Consolas" panose="020B0609020204030204" pitchFamily="49" charset="0"/>
              </a:rPr>
              <a:t>)</a:t>
            </a:r>
          </a:p>
          <a:p>
            <a:r>
              <a:rPr lang="en-US" altLang="zh-TW" sz="1400" b="1" dirty="0">
                <a:solidFill>
                  <a:srgbClr val="7F0055"/>
                </a:solidFill>
                <a:latin typeface="Consolas" panose="020B0609020204030204" pitchFamily="49" charset="0"/>
              </a:rPr>
              <a:t>public</a:t>
            </a:r>
            <a:r>
              <a:rPr lang="en-US" altLang="zh-TW" sz="1400" b="1" dirty="0">
                <a:solidFill>
                  <a:srgbClr val="000000"/>
                </a:solidFill>
                <a:latin typeface="Consolas" panose="020B0609020204030204" pitchFamily="49" charset="0"/>
              </a:rPr>
              <a:t> </a:t>
            </a:r>
            <a:r>
              <a:rPr lang="en-US" altLang="zh-TW" sz="1400" b="1" dirty="0">
                <a:solidFill>
                  <a:srgbClr val="7F0055"/>
                </a:solidFill>
                <a:latin typeface="Consolas" panose="020B0609020204030204" pitchFamily="49" charset="0"/>
              </a:rPr>
              <a:t>class</a:t>
            </a:r>
            <a:r>
              <a:rPr lang="en-US" altLang="zh-TW" sz="1400" b="1" dirty="0">
                <a:solidFill>
                  <a:srgbClr val="000000"/>
                </a:solidFill>
                <a:latin typeface="Consolas" panose="020B0609020204030204" pitchFamily="49" charset="0"/>
              </a:rPr>
              <a:t> Person {</a:t>
            </a:r>
          </a:p>
          <a:p>
            <a:r>
              <a:rPr lang="en-US" altLang="zh-TW" sz="1400" dirty="0"/>
              <a:t>    @Transient</a:t>
            </a:r>
          </a:p>
          <a:p>
            <a:r>
              <a:rPr lang="en-US" altLang="zh-TW" sz="1400" b="1" dirty="0"/>
              <a:t>    private final static Logger </a:t>
            </a:r>
            <a:r>
              <a:rPr lang="en-US" altLang="zh-TW" sz="1400" b="1" i="1" dirty="0" err="1"/>
              <a:t>logger</a:t>
            </a:r>
            <a:r>
              <a:rPr lang="en-US" altLang="zh-TW" sz="1400" b="1" i="1" dirty="0"/>
              <a:t> = </a:t>
            </a:r>
            <a:r>
              <a:rPr lang="en-US" altLang="zh-TW" sz="1400" b="1" i="1" dirty="0" err="1"/>
              <a:t>LoggerFactory.getLogger</a:t>
            </a:r>
            <a:r>
              <a:rPr lang="en-US" altLang="zh-TW" sz="1400" b="1" i="1" dirty="0"/>
              <a:t>(</a:t>
            </a:r>
            <a:r>
              <a:rPr lang="en-US" altLang="zh-TW" sz="1400" b="1" i="1" dirty="0" err="1"/>
              <a:t>Person.class</a:t>
            </a:r>
            <a:r>
              <a:rPr lang="en-US" altLang="zh-TW" sz="1400" b="1" i="1" dirty="0"/>
              <a:t>);</a:t>
            </a:r>
          </a:p>
          <a:p>
            <a:endParaRPr lang="zh-TW" altLang="en-US" sz="1400" dirty="0"/>
          </a:p>
          <a:p>
            <a:r>
              <a:rPr lang="en-US" altLang="zh-TW" sz="1400" dirty="0"/>
              <a:t>    @Id</a:t>
            </a:r>
          </a:p>
          <a:p>
            <a:r>
              <a:rPr lang="en-US" altLang="zh-TW" sz="1400" dirty="0"/>
              <a:t>    @Column(name = "id")</a:t>
            </a:r>
          </a:p>
          <a:p>
            <a:r>
              <a:rPr lang="en-US" altLang="zh-TW" sz="1400" dirty="0"/>
              <a:t>    @</a:t>
            </a:r>
            <a:r>
              <a:rPr lang="en-US" altLang="zh-TW" sz="1400" dirty="0" err="1"/>
              <a:t>GeneratedValue</a:t>
            </a:r>
            <a:r>
              <a:rPr lang="en-US" altLang="zh-TW" sz="1400" dirty="0"/>
              <a:t>(strategy = </a:t>
            </a:r>
            <a:r>
              <a:rPr lang="en-US" altLang="zh-TW" sz="1400" dirty="0" err="1"/>
              <a:t>GenerationType.</a:t>
            </a:r>
            <a:r>
              <a:rPr lang="en-US" altLang="zh-TW" sz="1400" b="1" i="1" dirty="0" err="1"/>
              <a:t>IDENTITY</a:t>
            </a:r>
            <a:r>
              <a:rPr lang="en-US" altLang="zh-TW" sz="1400" b="1" i="1" dirty="0"/>
              <a:t>)</a:t>
            </a:r>
          </a:p>
          <a:p>
            <a:r>
              <a:rPr lang="en-US" altLang="zh-TW" sz="1400" b="1" dirty="0"/>
              <a:t>    private int id;</a:t>
            </a:r>
          </a:p>
          <a:p>
            <a:r>
              <a:rPr lang="en-US" altLang="zh-TW" sz="1400" b="1" dirty="0"/>
              <a:t>    private String name;</a:t>
            </a:r>
          </a:p>
          <a:p>
            <a:r>
              <a:rPr lang="en-US" altLang="zh-TW" sz="1400" b="1" dirty="0"/>
              <a:t>    private String country;</a:t>
            </a:r>
          </a:p>
          <a:p>
            <a:r>
              <a:rPr lang="en-US" altLang="zh-TW" sz="1400" b="1" dirty="0"/>
              <a:t>    private Date </a:t>
            </a:r>
            <a:r>
              <a:rPr lang="en-US" altLang="zh-TW" sz="1400" b="1" dirty="0" err="1"/>
              <a:t>modifyDate</a:t>
            </a:r>
            <a:r>
              <a:rPr lang="en-US" altLang="zh-TW" sz="1400" b="1" dirty="0"/>
              <a:t>;</a:t>
            </a:r>
          </a:p>
          <a:p>
            <a:endParaRPr lang="en-US" altLang="zh-TW" sz="1400" b="1" dirty="0"/>
          </a:p>
          <a:p>
            <a:r>
              <a:rPr lang="en-US" altLang="zh-TW" sz="1400" b="1" dirty="0"/>
              <a:t>    /*   </a:t>
            </a:r>
            <a:r>
              <a:rPr lang="zh-TW" altLang="en-US" sz="1400" b="1" dirty="0"/>
              <a:t>中間省略  </a:t>
            </a:r>
            <a:r>
              <a:rPr lang="en-US" altLang="zh-TW" sz="1400" b="1" dirty="0"/>
              <a:t>… </a:t>
            </a:r>
            <a:r>
              <a:rPr lang="zh-TW" altLang="en-US" sz="1400" b="1" dirty="0"/>
              <a:t> </a:t>
            </a:r>
            <a:r>
              <a:rPr lang="en-US" altLang="zh-TW" sz="1400" b="1" dirty="0"/>
              <a:t>*/</a:t>
            </a:r>
          </a:p>
          <a:p>
            <a:endParaRPr lang="en-US" altLang="zh-TW" sz="1400" b="1" dirty="0">
              <a:solidFill>
                <a:srgbClr val="000000"/>
              </a:solidFill>
              <a:latin typeface="Consolas" panose="020B0609020204030204" pitchFamily="49" charset="0"/>
            </a:endParaRPr>
          </a:p>
          <a:p>
            <a:r>
              <a:rPr lang="en-US" altLang="zh-TW" sz="1400" dirty="0"/>
              <a:t>    @</a:t>
            </a:r>
            <a:r>
              <a:rPr lang="en-US" altLang="zh-TW" sz="1400" dirty="0" err="1"/>
              <a:t>PreUpdate</a:t>
            </a:r>
            <a:endParaRPr lang="en-US" altLang="zh-TW" sz="1400" dirty="0"/>
          </a:p>
          <a:p>
            <a:r>
              <a:rPr lang="en-US" altLang="zh-TW" sz="1400" dirty="0"/>
              <a:t>    @</a:t>
            </a:r>
            <a:r>
              <a:rPr lang="en-US" altLang="zh-TW" sz="1400" dirty="0" err="1"/>
              <a:t>PrePersist</a:t>
            </a:r>
            <a:endParaRPr lang="en-US" altLang="zh-TW" sz="1400" dirty="0"/>
          </a:p>
          <a:p>
            <a:r>
              <a:rPr lang="en-US" altLang="zh-TW" sz="1400" b="1" dirty="0"/>
              <a:t>    public void </a:t>
            </a:r>
            <a:r>
              <a:rPr lang="en-US" altLang="zh-TW" sz="1400" b="1" dirty="0" err="1"/>
              <a:t>preAddOrUpdate</a:t>
            </a:r>
            <a:r>
              <a:rPr lang="en-US" altLang="zh-TW" sz="1400" b="1" dirty="0"/>
              <a:t>() {</a:t>
            </a:r>
          </a:p>
          <a:p>
            <a:r>
              <a:rPr lang="en-US" altLang="zh-TW" sz="1400" b="1" dirty="0"/>
              <a:t>        </a:t>
            </a:r>
            <a:r>
              <a:rPr lang="en-US" altLang="zh-TW" sz="1400" b="1" dirty="0" err="1"/>
              <a:t>this.modifyDate</a:t>
            </a:r>
            <a:r>
              <a:rPr lang="en-US" altLang="zh-TW" sz="1400" b="1" dirty="0"/>
              <a:t> = new Date();     // initialize </a:t>
            </a:r>
            <a:r>
              <a:rPr lang="en-US" altLang="zh-TW" sz="1400" b="1" dirty="0" err="1"/>
              <a:t>modifyDate</a:t>
            </a:r>
            <a:endParaRPr lang="en-US" altLang="zh-TW" sz="1400" b="1" dirty="0"/>
          </a:p>
          <a:p>
            <a:r>
              <a:rPr lang="en-US" altLang="zh-TW" sz="1400" b="1" i="1" dirty="0"/>
              <a:t>        logger.info("</a:t>
            </a:r>
            <a:r>
              <a:rPr lang="en-US" altLang="zh-TW" sz="1400" b="1" i="1" dirty="0" err="1"/>
              <a:t>preAddOrUpdate</a:t>
            </a:r>
            <a:r>
              <a:rPr lang="en-US" altLang="zh-TW" sz="1400" b="1" i="1"/>
              <a:t>() set </a:t>
            </a:r>
            <a:r>
              <a:rPr lang="en-US" altLang="zh-TW" sz="1400" b="1" i="1" dirty="0" err="1"/>
              <a:t>modifyDate</a:t>
            </a:r>
            <a:r>
              <a:rPr lang="en-US" altLang="zh-TW" sz="1400" b="1" i="1" dirty="0"/>
              <a:t> to :"+ </a:t>
            </a:r>
            <a:r>
              <a:rPr lang="en-US" altLang="zh-TW" sz="1400" b="1" i="1" dirty="0" err="1"/>
              <a:t>this.modifyDate</a:t>
            </a:r>
            <a:r>
              <a:rPr lang="en-US" altLang="zh-TW" sz="1400" b="1" i="1" dirty="0"/>
              <a:t>);</a:t>
            </a:r>
          </a:p>
          <a:p>
            <a:r>
              <a:rPr lang="en-US" altLang="zh-TW" sz="1400" dirty="0"/>
              <a:t>    }</a:t>
            </a:r>
          </a:p>
          <a:p>
            <a:r>
              <a:rPr lang="en-US" altLang="zh-TW" sz="1400" dirty="0"/>
              <a:t>}</a:t>
            </a:r>
            <a:endParaRPr lang="en-US" altLang="zh-TW"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4289533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6731</Words>
  <Application>Microsoft Office PowerPoint</Application>
  <PresentationFormat>寬螢幕</PresentationFormat>
  <Paragraphs>679</Paragraphs>
  <Slides>83</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83</vt:i4>
      </vt:variant>
    </vt:vector>
  </HeadingPairs>
  <TitlesOfParts>
    <vt:vector size="93" baseType="lpstr">
      <vt:lpstr>Arial Unicode MS</vt:lpstr>
      <vt:lpstr>Droid Sans Mono</vt:lpstr>
      <vt:lpstr>inherit</vt:lpstr>
      <vt:lpstr>Menlo</vt:lpstr>
      <vt:lpstr>新細明體</vt:lpstr>
      <vt:lpstr>Arial</vt:lpstr>
      <vt:lpstr>Calibri</vt:lpstr>
      <vt:lpstr>Calibri Light</vt:lpstr>
      <vt:lpstr>Consolas</vt:lpstr>
      <vt:lpstr>Office 佈景主題</vt:lpstr>
      <vt:lpstr>JPA Tutorial Part II. Programming</vt:lpstr>
      <vt:lpstr>1. </vt:lpstr>
      <vt:lpstr>Enviorment</vt:lpstr>
      <vt:lpstr>Hibernate ORM</vt:lpstr>
      <vt:lpstr>Methods of EntityManager</vt:lpstr>
      <vt:lpstr>PowerPoint 簡報</vt:lpstr>
      <vt:lpstr>PowerPoint 簡報</vt:lpstr>
      <vt:lpstr>Event Handling</vt:lpstr>
      <vt:lpstr>example</vt:lpstr>
      <vt:lpstr>PowerPoint 簡報</vt:lpstr>
      <vt:lpstr>JPQL</vt:lpstr>
      <vt:lpstr>Java Persistence Query language(JPQL)</vt:lpstr>
      <vt:lpstr>JPQL syntax</vt:lpstr>
      <vt:lpstr>PowerPoint 簡報</vt:lpstr>
      <vt:lpstr>PowerPoint 簡報</vt:lpstr>
      <vt:lpstr>JPA Query API</vt:lpstr>
      <vt:lpstr>PowerPoint 簡報</vt:lpstr>
      <vt:lpstr>Named Queries</vt:lpstr>
      <vt:lpstr>PowerPoint 簡報</vt:lpstr>
      <vt:lpstr>Native SQL</vt:lpstr>
      <vt:lpstr>Criteria API</vt:lpstr>
      <vt:lpstr>PowerPoint 簡報</vt:lpstr>
      <vt:lpstr>Batching</vt:lpstr>
      <vt:lpstr>Locking</vt:lpstr>
      <vt:lpstr>Locking Strategy</vt:lpstr>
      <vt:lpstr>PowerPoint 簡報</vt:lpstr>
      <vt:lpstr>Spring Framework Transaction Management</vt:lpstr>
      <vt:lpstr>PowerPoint 簡報</vt:lpstr>
      <vt:lpstr>Criteria API </vt:lpstr>
      <vt:lpstr>PowerPoint 簡報</vt:lpstr>
      <vt:lpstr>Criteria Query Structure</vt:lpstr>
      <vt:lpstr>PowerPoint 簡報</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Transaction Management in Spring Framework</vt:lpstr>
      <vt:lpstr>Introduction</vt:lpstr>
      <vt:lpstr>17.2 Advantages of the Spring Framework’s transaction support model</vt:lpstr>
      <vt:lpstr>PowerPoint 簡報</vt:lpstr>
      <vt:lpstr>17.2.3 Spring Framework’s consistent programming model</vt:lpstr>
      <vt:lpstr>17.3 Understanding the Spring Framework transaction abstraction</vt:lpstr>
      <vt:lpstr>PowerPoint 簡報</vt:lpstr>
      <vt:lpstr>PowerPoint 簡報</vt:lpstr>
      <vt:lpstr>PowerPoint 簡報</vt:lpstr>
      <vt:lpstr>PowerPoint 簡報</vt:lpstr>
      <vt:lpstr>PowerPoint 簡報</vt:lpstr>
      <vt:lpstr>PowerPoint 簡報</vt:lpstr>
      <vt:lpstr>PowerPoint 簡報</vt:lpstr>
      <vt:lpstr>PowerPoint 簡報</vt:lpstr>
      <vt:lpstr>17.5 Declarative transaction management</vt:lpstr>
      <vt:lpstr>PowerPoint 簡報</vt:lpstr>
      <vt:lpstr>17.5.1 Understanding the Spring Framework’s declarative transaction implementation</vt:lpstr>
      <vt:lpstr>17.5.2 Example of declarative transaction implementation</vt:lpstr>
      <vt:lpstr>17.5.3 Rolling back a declarative transaction</vt:lpstr>
      <vt:lpstr>PowerPoint 簡報</vt:lpstr>
      <vt:lpstr>PowerPoint 簡報</vt:lpstr>
      <vt:lpstr>17.5.5 &lt;tx:advice/&gt; settings</vt:lpstr>
      <vt:lpstr>PowerPoint 簡報</vt:lpstr>
      <vt:lpstr>17.5.6 Using @Transactional</vt:lpstr>
      <vt:lpstr>PowerPoint 簡報</vt:lpstr>
      <vt:lpstr>PowerPoint 簡報</vt:lpstr>
      <vt:lpstr>PowerPoint 簡報</vt:lpstr>
      <vt:lpstr>PowerPoint 簡報</vt:lpstr>
      <vt:lpstr>@Transactional settings</vt:lpstr>
      <vt:lpstr>Multiple Transaction Managers with @Transactional</vt:lpstr>
      <vt:lpstr>17.5.7 Transaction propagation</vt:lpstr>
      <vt:lpstr>PowerPoint 簡報</vt:lpstr>
      <vt:lpstr>PowerPoint 簡報</vt:lpstr>
      <vt:lpstr>PowerPoint 簡報</vt:lpstr>
      <vt:lpstr>18. DAO support</vt:lpstr>
      <vt:lpstr>PowerPoint 簡報</vt:lpstr>
      <vt:lpstr>18.3 Annotations used for configuring DAO or Repository classes</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60</cp:revision>
  <dcterms:created xsi:type="dcterms:W3CDTF">2018-10-27T17:27:19Z</dcterms:created>
  <dcterms:modified xsi:type="dcterms:W3CDTF">2018-11-10T14:58:17Z</dcterms:modified>
</cp:coreProperties>
</file>