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19" r:id="rId4"/>
    <p:sldId id="380" r:id="rId5"/>
    <p:sldId id="381" r:id="rId6"/>
    <p:sldId id="382" r:id="rId7"/>
    <p:sldId id="394" r:id="rId8"/>
    <p:sldId id="396" r:id="rId9"/>
    <p:sldId id="398" r:id="rId10"/>
    <p:sldId id="402" r:id="rId11"/>
    <p:sldId id="406" r:id="rId12"/>
    <p:sldId id="405" r:id="rId13"/>
    <p:sldId id="403" r:id="rId14"/>
    <p:sldId id="408" r:id="rId15"/>
    <p:sldId id="416" r:id="rId16"/>
    <p:sldId id="401" r:id="rId17"/>
    <p:sldId id="397" r:id="rId18"/>
    <p:sldId id="407" r:id="rId19"/>
    <p:sldId id="409" r:id="rId20"/>
    <p:sldId id="328" r:id="rId21"/>
    <p:sldId id="410" r:id="rId22"/>
    <p:sldId id="412" r:id="rId23"/>
    <p:sldId id="411" r:id="rId24"/>
    <p:sldId id="389" r:id="rId25"/>
    <p:sldId id="391" r:id="rId26"/>
    <p:sldId id="413" r:id="rId27"/>
    <p:sldId id="392" r:id="rId28"/>
    <p:sldId id="415" r:id="rId29"/>
    <p:sldId id="414" r:id="rId30"/>
    <p:sldId id="259"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JPA</a:t>
            </a:r>
            <a:r>
              <a:rPr lang="zh-TW" altLang="en-US" dirty="0"/>
              <a:t> </a:t>
            </a:r>
            <a:r>
              <a:rPr lang="en-US" altLang="zh-TW" dirty="0"/>
              <a:t>Tutorial</a:t>
            </a:r>
            <a:br>
              <a:rPr lang="en-US" altLang="zh-TW" dirty="0"/>
            </a:br>
            <a:r>
              <a:rPr lang="en-US" altLang="zh-TW" dirty="0"/>
              <a:t>Part II. Programming</a:t>
            </a:r>
            <a:endParaRPr lang="zh-TW" altLang="en-US" dirty="0"/>
          </a:p>
        </p:txBody>
      </p:sp>
      <p:sp>
        <p:nvSpPr>
          <p:cNvPr id="3" name="副標題 2"/>
          <p:cNvSpPr>
            <a:spLocks noGrp="1"/>
          </p:cNvSpPr>
          <p:nvPr>
            <p:ph type="subTitle" idx="1"/>
          </p:nvPr>
        </p:nvSpPr>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syntax</a:t>
            </a:r>
            <a:endParaRPr lang="zh-TW" altLang="en-US" dirty="0"/>
          </a:p>
        </p:txBody>
      </p:sp>
      <p:sp>
        <p:nvSpPr>
          <p:cNvPr id="3" name="內容版面配置區 2"/>
          <p:cNvSpPr>
            <a:spLocks noGrp="1"/>
          </p:cNvSpPr>
          <p:nvPr>
            <p:ph idx="1"/>
          </p:nvPr>
        </p:nvSpPr>
        <p:spPr/>
        <p:txBody>
          <a:bodyPr>
            <a:normAutofit/>
          </a:bodyPr>
          <a:lstStyle/>
          <a:p>
            <a:r>
              <a:rPr lang="en-US" altLang="zh-TW" dirty="0"/>
              <a:t>select single entity</a:t>
            </a:r>
          </a:p>
          <a:p>
            <a:pPr lvl="1"/>
            <a:r>
              <a:rPr lang="en-US" altLang="zh-TW" dirty="0"/>
              <a:t>select p from Person p</a:t>
            </a:r>
          </a:p>
          <a:p>
            <a:pPr lvl="1"/>
            <a:r>
              <a:rPr lang="en-US" altLang="zh-TW" dirty="0"/>
              <a:t>select p from Person p where p.name = :name</a:t>
            </a:r>
          </a:p>
          <a:p>
            <a:r>
              <a:rPr lang="en-US" altLang="zh-TW" dirty="0"/>
              <a:t>Ordering</a:t>
            </a:r>
          </a:p>
          <a:p>
            <a:pPr lvl="1"/>
            <a:r>
              <a:rPr lang="en-US" altLang="zh-TW" dirty="0"/>
              <a:t>SELECT p FROM Person p ORDER BY p.name DESC</a:t>
            </a:r>
          </a:p>
          <a:p>
            <a:r>
              <a:rPr lang="en-US" altLang="zh-TW" dirty="0"/>
              <a:t>Like</a:t>
            </a:r>
          </a:p>
          <a:p>
            <a:pPr lvl="1"/>
            <a:r>
              <a:rPr lang="en-US" altLang="zh-TW" dirty="0"/>
              <a:t>SELECT d FROM Department d WHERE d.name LIKE '</a:t>
            </a:r>
            <a:r>
              <a:rPr lang="en-US" altLang="zh-TW" dirty="0" err="1"/>
              <a:t>Eng</a:t>
            </a:r>
            <a:r>
              <a:rPr lang="en-US" altLang="zh-TW" dirty="0"/>
              <a:t>%'</a:t>
            </a:r>
          </a:p>
          <a:p>
            <a:r>
              <a:rPr lang="en-US" altLang="zh-TW" dirty="0"/>
              <a:t>select properties form an entity</a:t>
            </a:r>
          </a:p>
          <a:p>
            <a:pPr lvl="1"/>
            <a:r>
              <a:rPr lang="en-US" altLang="zh-TW" dirty="0"/>
              <a:t>SELECT p.name FROM person p</a:t>
            </a:r>
          </a:p>
          <a:p>
            <a:pPr lvl="1"/>
            <a:endParaRPr lang="en-US" altLang="zh-TW" dirty="0"/>
          </a:p>
          <a:p>
            <a:endParaRPr lang="en-US" altLang="zh-TW" dirty="0"/>
          </a:p>
        </p:txBody>
      </p:sp>
    </p:spTree>
    <p:extLst>
      <p:ext uri="{BB962C8B-B14F-4D97-AF65-F5344CB8AC3E}">
        <p14:creationId xmlns:p14="http://schemas.microsoft.com/office/powerpoint/2010/main" val="245479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is empty (IS NULL)</a:t>
            </a:r>
          </a:p>
          <a:p>
            <a:pPr lvl="1"/>
            <a:r>
              <a:rPr lang="en-US" altLang="zh-TW" dirty="0"/>
              <a:t>SELECT e FROM Employee e WHERE </a:t>
            </a:r>
            <a:r>
              <a:rPr lang="en-US" altLang="zh-TW" dirty="0" err="1"/>
              <a:t>e.projects</a:t>
            </a:r>
            <a:r>
              <a:rPr lang="en-US" altLang="zh-TW" dirty="0"/>
              <a:t> IS EMPTY</a:t>
            </a:r>
          </a:p>
          <a:p>
            <a:pPr lvl="1"/>
            <a:r>
              <a:rPr lang="en-US" altLang="zh-TW" dirty="0"/>
              <a:t>SELECT p FROM Project p WHERE </a:t>
            </a:r>
            <a:r>
              <a:rPr lang="en-US" altLang="zh-TW" dirty="0" err="1"/>
              <a:t>p.employees</a:t>
            </a:r>
            <a:r>
              <a:rPr lang="en-US" altLang="zh-TW" dirty="0"/>
              <a:t> IS NOT EMPTY</a:t>
            </a:r>
          </a:p>
          <a:p>
            <a:r>
              <a:rPr lang="en-US" altLang="zh-TW" dirty="0"/>
              <a:t>Between</a:t>
            </a:r>
          </a:p>
          <a:p>
            <a:pPr lvl="1"/>
            <a:r>
              <a:rPr lang="en-US" altLang="zh-TW" dirty="0"/>
              <a:t>select p from Person p where </a:t>
            </a:r>
            <a:r>
              <a:rPr lang="en-US" altLang="zh-TW" dirty="0" err="1"/>
              <a:t>p.age</a:t>
            </a:r>
            <a:r>
              <a:rPr lang="en-US" altLang="zh-TW" dirty="0"/>
              <a:t> between :</a:t>
            </a:r>
            <a:r>
              <a:rPr lang="en-US" altLang="zh-TW" dirty="0" err="1"/>
              <a:t>min_age</a:t>
            </a:r>
            <a:r>
              <a:rPr lang="en-US" altLang="zh-TW" dirty="0"/>
              <a:t> and :</a:t>
            </a:r>
            <a:r>
              <a:rPr lang="en-US" altLang="zh-TW" dirty="0" err="1"/>
              <a:t>max_age</a:t>
            </a:r>
            <a:endParaRPr lang="en-US" altLang="zh-TW" dirty="0"/>
          </a:p>
          <a:p>
            <a:r>
              <a:rPr lang="en-US" altLang="zh-TW" dirty="0"/>
              <a:t>Group By + Having</a:t>
            </a:r>
          </a:p>
          <a:p>
            <a:pPr lvl="1"/>
            <a:r>
              <a:rPr lang="en-US" altLang="zh-TW" dirty="0"/>
              <a:t>SELECT d.name, AVG(</a:t>
            </a:r>
            <a:r>
              <a:rPr lang="en-US" altLang="zh-TW" dirty="0" err="1"/>
              <a:t>e.salary</a:t>
            </a:r>
            <a:r>
              <a:rPr lang="en-US" altLang="zh-TW" dirty="0"/>
              <a:t>) FROM Department d JOIN </a:t>
            </a:r>
            <a:r>
              <a:rPr lang="en-US" altLang="zh-TW" dirty="0" err="1"/>
              <a:t>d.employees</a:t>
            </a:r>
            <a:r>
              <a:rPr lang="en-US" altLang="zh-TW" dirty="0"/>
              <a:t> e WHERE </a:t>
            </a:r>
            <a:r>
              <a:rPr lang="en-US" altLang="zh-TW" dirty="0" err="1"/>
              <a:t>e.directs</a:t>
            </a:r>
            <a:r>
              <a:rPr lang="en-US" altLang="zh-TW" dirty="0"/>
              <a:t> IS EMPTY GROUP BY d.name HAVING AVG(</a:t>
            </a:r>
            <a:r>
              <a:rPr lang="en-US" altLang="zh-TW" dirty="0" err="1"/>
              <a:t>e.salary</a:t>
            </a:r>
            <a:r>
              <a:rPr lang="en-US" altLang="zh-TW" dirty="0"/>
              <a:t>) &gt; 50</a:t>
            </a:r>
          </a:p>
          <a:p>
            <a:r>
              <a:rPr lang="en-US" altLang="zh-TW" dirty="0"/>
              <a:t>Exist</a:t>
            </a:r>
          </a:p>
          <a:p>
            <a:pPr lvl="1"/>
            <a:r>
              <a:rPr lang="en-US" altLang="zh-TW" dirty="0"/>
              <a:t>SELECT e FROM Professor e WHERE EXISTS (SELECT p FROM Phone p WHERE </a:t>
            </a:r>
            <a:r>
              <a:rPr lang="en-US" altLang="zh-TW" dirty="0" err="1"/>
              <a:t>p.employee</a:t>
            </a:r>
            <a:r>
              <a:rPr lang="en-US" altLang="zh-TW" dirty="0"/>
              <a:t> = e)</a:t>
            </a:r>
          </a:p>
          <a:p>
            <a:pPr lvl="1"/>
            <a:endParaRPr lang="zh-TW" altLang="en-US" dirty="0"/>
          </a:p>
        </p:txBody>
      </p:sp>
    </p:spTree>
    <p:extLst>
      <p:ext uri="{BB962C8B-B14F-4D97-AF65-F5344CB8AC3E}">
        <p14:creationId xmlns:p14="http://schemas.microsoft.com/office/powerpoint/2010/main" val="290129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selects from two entities (Join)</a:t>
            </a:r>
          </a:p>
          <a:p>
            <a:pPr lvl="1"/>
            <a:r>
              <a:rPr lang="en-US" altLang="zh-TW" dirty="0"/>
              <a:t>SELECT d, p  FROM Department d, Person p WHERE d = </a:t>
            </a:r>
            <a:r>
              <a:rPr lang="en-US" altLang="zh-TW" dirty="0" err="1"/>
              <a:t>p.department</a:t>
            </a:r>
            <a:endParaRPr lang="zh-TW" altLang="en-US" dirty="0"/>
          </a:p>
          <a:p>
            <a:r>
              <a:rPr lang="en-US" altLang="zh-TW" dirty="0"/>
              <a:t>Join</a:t>
            </a:r>
          </a:p>
          <a:p>
            <a:pPr lvl="1"/>
            <a:r>
              <a:rPr lang="en-US" altLang="zh-TW" dirty="0"/>
              <a:t>SELECT p FROM Professor e JOIN </a:t>
            </a:r>
            <a:r>
              <a:rPr lang="en-US" altLang="zh-TW" dirty="0" err="1"/>
              <a:t>e.phones</a:t>
            </a:r>
            <a:r>
              <a:rPr lang="en-US" altLang="zh-TW" dirty="0"/>
              <a:t> p</a:t>
            </a:r>
          </a:p>
          <a:p>
            <a:r>
              <a:rPr lang="en-US" altLang="zh-TW" dirty="0"/>
              <a:t>Join Fetch</a:t>
            </a:r>
          </a:p>
          <a:p>
            <a:pPr lvl="1"/>
            <a:r>
              <a:rPr lang="en-US" altLang="zh-TW" dirty="0"/>
              <a:t>SELECT e FROM Professor e JOIN FETCH </a:t>
            </a:r>
            <a:r>
              <a:rPr lang="en-US" altLang="zh-TW" dirty="0" err="1"/>
              <a:t>e.address</a:t>
            </a:r>
            <a:endParaRPr lang="en-US" altLang="zh-TW" dirty="0"/>
          </a:p>
          <a:p>
            <a:r>
              <a:rPr lang="en-US" altLang="zh-TW" dirty="0"/>
              <a:t>Update</a:t>
            </a:r>
          </a:p>
          <a:p>
            <a:pPr lvl="1"/>
            <a:r>
              <a:rPr lang="en-US" altLang="zh-TW" dirty="0"/>
              <a:t>UPDATE Person p SET p.name = :</a:t>
            </a:r>
            <a:r>
              <a:rPr lang="en-US" altLang="zh-TW" dirty="0" err="1"/>
              <a:t>newName</a:t>
            </a:r>
            <a:r>
              <a:rPr lang="en-US" altLang="zh-TW" dirty="0"/>
              <a:t> WHERE p.name = :</a:t>
            </a:r>
            <a:r>
              <a:rPr lang="en-US" altLang="zh-TW" dirty="0" err="1"/>
              <a:t>oldName</a:t>
            </a:r>
            <a:endParaRPr lang="en-US" altLang="zh-TW" dirty="0"/>
          </a:p>
          <a:p>
            <a:r>
              <a:rPr lang="en-US" altLang="zh-TW" dirty="0"/>
              <a:t>Delete</a:t>
            </a:r>
          </a:p>
          <a:p>
            <a:pPr lvl="1"/>
            <a:r>
              <a:rPr lang="en-US" altLang="zh-TW" dirty="0"/>
              <a:t>DELETE FROM Product p WHERE id = :id</a:t>
            </a:r>
          </a:p>
          <a:p>
            <a:pPr lvl="1"/>
            <a:endParaRPr lang="en-US" altLang="zh-TW" dirty="0"/>
          </a:p>
        </p:txBody>
      </p:sp>
    </p:spTree>
    <p:extLst>
      <p:ext uri="{BB962C8B-B14F-4D97-AF65-F5344CB8AC3E}">
        <p14:creationId xmlns:p14="http://schemas.microsoft.com/office/powerpoint/2010/main" val="88448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Query API</a:t>
            </a:r>
            <a:endParaRPr lang="zh-TW" altLang="en-US" dirty="0"/>
          </a:p>
        </p:txBody>
      </p:sp>
      <p:sp>
        <p:nvSpPr>
          <p:cNvPr id="3" name="內容版面配置區 2"/>
          <p:cNvSpPr>
            <a:spLocks noGrp="1"/>
          </p:cNvSpPr>
          <p:nvPr>
            <p:ph idx="1"/>
          </p:nvPr>
        </p:nvSpPr>
        <p:spPr/>
        <p:txBody>
          <a:bodyPr/>
          <a:lstStyle/>
          <a:p>
            <a:r>
              <a:rPr lang="en-US" altLang="zh-TW" dirty="0"/>
              <a:t>In JPA the query is represented by </a:t>
            </a:r>
            <a:r>
              <a:rPr lang="en-US" altLang="zh-TW" dirty="0" err="1"/>
              <a:t>javax.persistence.Query</a:t>
            </a:r>
            <a:r>
              <a:rPr lang="en-US" altLang="zh-TW" dirty="0"/>
              <a:t> or </a:t>
            </a:r>
            <a:r>
              <a:rPr lang="en-US" altLang="zh-TW" dirty="0" err="1"/>
              <a:t>javax.persistence.TypedQuery</a:t>
            </a:r>
            <a:endParaRPr lang="en-US" altLang="zh-TW" dirty="0"/>
          </a:p>
          <a:p>
            <a:pPr lvl="1"/>
            <a:r>
              <a:rPr lang="en-US" altLang="zh-TW" dirty="0"/>
              <a:t>you need to use the </a:t>
            </a:r>
            <a:r>
              <a:rPr lang="en-US" altLang="zh-TW" dirty="0" err="1"/>
              <a:t>EntityManager</a:t>
            </a:r>
            <a:r>
              <a:rPr lang="en-US" altLang="zh-TW" dirty="0"/>
              <a:t> to obtain a JPA Query or a </a:t>
            </a:r>
            <a:r>
              <a:rPr lang="en-US" altLang="zh-TW" dirty="0" err="1"/>
              <a:t>TypedQuery</a:t>
            </a:r>
            <a:r>
              <a:rPr lang="en-US" altLang="zh-TW" dirty="0"/>
              <a:t> reference</a:t>
            </a:r>
          </a:p>
          <a:p>
            <a:endParaRPr lang="zh-TW" altLang="en-US" dirty="0"/>
          </a:p>
        </p:txBody>
      </p:sp>
      <p:sp>
        <p:nvSpPr>
          <p:cNvPr id="10" name="Rectangle 2"/>
          <p:cNvSpPr>
            <a:spLocks noChangeArrowheads="1"/>
          </p:cNvSpPr>
          <p:nvPr/>
        </p:nvSpPr>
        <p:spPr bwMode="auto">
          <a:xfrm>
            <a:off x="1989368" y="3476328"/>
            <a:ext cx="6020879" cy="15542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List&lt;P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&gt; 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.getResultList();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rgbClr val="7F0055"/>
                </a:solidFill>
                <a:effectLst/>
                <a:latin typeface="Arial Unicode MS" panose="020B0604020202020204" pitchFamily="34" charset="-120"/>
                <a:ea typeface="Menlo"/>
              </a:rPr>
              <a:t>for</a:t>
            </a:r>
            <a:r>
              <a:rPr kumimoji="0" lang="en-US" altLang="zh-TW" sz="1600" b="1" i="0" u="none" strike="noStrike" cap="none" normalizeH="0" baseline="0" dirty="0">
                <a:ln>
                  <a:noFill/>
                </a:ln>
                <a:solidFill>
                  <a:srgbClr val="7F0055"/>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989368" y="5294873"/>
            <a:ext cx="7319311" cy="13080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lang="en-US" altLang="zh-TW" sz="1600" b="1" dirty="0">
                <a:solidFill>
                  <a:srgbClr val="2A00FF"/>
                </a:solidFill>
                <a:latin typeface="Arial Unicode MS" panose="020B0604020202020204" pitchFamily="34" charset="-120"/>
                <a:ea typeface="Menlo"/>
              </a:rPr>
              <a:t>p where name = :name</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lang="zh-TW" altLang="zh-TW" sz="1600" dirty="0">
                <a:solidFill>
                  <a:srgbClr val="333333"/>
                </a:solidFill>
                <a:latin typeface="Arial Unicode MS" panose="020B0604020202020204" pitchFamily="34" charset="-120"/>
                <a:ea typeface="Menlo"/>
              </a:rPr>
              <a:t>.</a:t>
            </a:r>
            <a:r>
              <a:rPr lang="en-US" altLang="zh-TW" sz="1600" dirty="0" err="1">
                <a:solidFill>
                  <a:srgbClr val="333333"/>
                </a:solidFill>
                <a:latin typeface="Arial Unicode MS" panose="020B0604020202020204" pitchFamily="34" charset="-120"/>
                <a:ea typeface="Menlo"/>
              </a:rPr>
              <a:t>setParameter</a:t>
            </a:r>
            <a:r>
              <a:rPr lang="zh-TW" altLang="zh-TW" sz="1600" dirty="0">
                <a:solidFill>
                  <a:srgbClr val="333333"/>
                </a:solidFill>
                <a:latin typeface="Arial Unicode MS" panose="020B0604020202020204" pitchFamily="34" charset="-120"/>
                <a:ea typeface="Menlo"/>
              </a:rPr>
              <a:t>(</a:t>
            </a:r>
            <a:r>
              <a:rPr lang="en-US" altLang="zh-TW" sz="1600" dirty="0">
                <a:solidFill>
                  <a:srgbClr val="333333"/>
                </a:solidFill>
                <a:latin typeface="Arial Unicode MS" panose="020B0604020202020204" pitchFamily="34" charset="-120"/>
                <a:ea typeface="Menlo"/>
              </a:rPr>
              <a:t>“name”, “Bob”</a:t>
            </a:r>
            <a:r>
              <a:rPr lang="zh-TW" altLang="zh-TW" sz="1600" dirty="0">
                <a:solidFill>
                  <a:srgbClr val="333333"/>
                </a:solidFill>
                <a:latin typeface="Arial Unicode MS" panose="020B0604020202020204" pitchFamily="34" charset="-120"/>
                <a:ea typeface="Menlo"/>
              </a:rPr>
              <a:t>); </a:t>
            </a:r>
            <a:endParaRPr lang="en-US" altLang="zh-TW" sz="1600" dirty="0">
              <a:solidFill>
                <a:srgbClr val="333333"/>
              </a:solidFill>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single</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Result ();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2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err="1"/>
              <a:t>setFirstResult</a:t>
            </a:r>
            <a:r>
              <a:rPr lang="en-US" altLang="zh-TW" dirty="0"/>
              <a:t>(n), </a:t>
            </a:r>
            <a:r>
              <a:rPr lang="en-US" altLang="zh-TW" dirty="0" err="1"/>
              <a:t>setMaxResults</a:t>
            </a:r>
            <a:r>
              <a:rPr lang="en-US" altLang="zh-TW" dirty="0"/>
              <a:t>(m)</a:t>
            </a:r>
            <a:r>
              <a:rPr lang="zh-TW" altLang="en-US" dirty="0"/>
              <a:t> </a:t>
            </a:r>
            <a:r>
              <a:rPr lang="en-US" altLang="zh-TW" dirty="0"/>
              <a:t>:</a:t>
            </a:r>
            <a:r>
              <a:rPr lang="zh-TW" altLang="en-US" dirty="0"/>
              <a:t> </a:t>
            </a:r>
            <a:r>
              <a:rPr lang="en-US" altLang="zh-TW" dirty="0"/>
              <a:t>restrict how many results (from the n-</a:t>
            </a:r>
            <a:r>
              <a:rPr lang="en-US" altLang="zh-TW" dirty="0" err="1"/>
              <a:t>th</a:t>
            </a:r>
            <a:r>
              <a:rPr lang="en-US" altLang="zh-TW" dirty="0"/>
              <a:t> to the m-</a:t>
            </a:r>
            <a:r>
              <a:rPr lang="en-US" altLang="zh-TW" dirty="0" err="1"/>
              <a:t>th</a:t>
            </a:r>
            <a:r>
              <a:rPr lang="en-US" altLang="zh-TW" dirty="0"/>
              <a:t> records) are returned </a:t>
            </a:r>
          </a:p>
          <a:p>
            <a:r>
              <a:rPr lang="en-US" altLang="zh-TW" b="1" dirty="0" err="1"/>
              <a:t>setParameter</a:t>
            </a:r>
            <a:r>
              <a:rPr lang="en-US" altLang="zh-TW" b="1" dirty="0"/>
              <a:t>() : </a:t>
            </a:r>
            <a:r>
              <a:rPr lang="en-US" altLang="zh-TW" dirty="0"/>
              <a:t>set a parameter for the query</a:t>
            </a:r>
          </a:p>
          <a:p>
            <a:r>
              <a:rPr lang="en-US" altLang="zh-TW" b="1" dirty="0" err="1"/>
              <a:t>getResultList</a:t>
            </a:r>
            <a:r>
              <a:rPr lang="en-US" altLang="zh-TW" b="1" dirty="0"/>
              <a:t>() : r</a:t>
            </a:r>
            <a:r>
              <a:rPr lang="en-US" altLang="zh-TW" dirty="0"/>
              <a:t>eturn a List of results</a:t>
            </a:r>
            <a:endParaRPr lang="en-US" altLang="zh-TW" b="1" dirty="0"/>
          </a:p>
          <a:p>
            <a:r>
              <a:rPr lang="en-US" altLang="zh-TW" b="1" dirty="0" err="1"/>
              <a:t>getSingleResult</a:t>
            </a:r>
            <a:r>
              <a:rPr lang="en-US" altLang="zh-TW" b="1" dirty="0"/>
              <a:t>()  :  r</a:t>
            </a:r>
            <a:r>
              <a:rPr lang="en-US" altLang="zh-TW" dirty="0"/>
              <a:t>eturn single result</a:t>
            </a:r>
            <a:endParaRPr lang="en-US" altLang="zh-TW" b="1" dirty="0"/>
          </a:p>
          <a:p>
            <a:r>
              <a:rPr lang="en-US" altLang="zh-TW" b="1" dirty="0" err="1"/>
              <a:t>executeUpdate</a:t>
            </a:r>
            <a:r>
              <a:rPr lang="en-US" altLang="zh-TW" b="1" dirty="0"/>
              <a:t>()  :  </a:t>
            </a:r>
            <a:r>
              <a:rPr lang="en-US" altLang="zh-TW" dirty="0"/>
              <a:t>return the number of objects changed by the call</a:t>
            </a:r>
            <a:endParaRPr lang="en-US" altLang="zh-TW" b="1" dirty="0"/>
          </a:p>
          <a:p>
            <a:endParaRPr lang="zh-TW" altLang="en-US" dirty="0"/>
          </a:p>
        </p:txBody>
      </p:sp>
    </p:spTree>
    <p:extLst>
      <p:ext uri="{BB962C8B-B14F-4D97-AF65-F5344CB8AC3E}">
        <p14:creationId xmlns:p14="http://schemas.microsoft.com/office/powerpoint/2010/main" val="2202638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for </a:t>
            </a:r>
            <a:r>
              <a:rPr lang="en-US" altLang="zh-TW" dirty="0" smtClean="0"/>
              <a:t>UPDATE/DELETE</a:t>
            </a:r>
            <a:endParaRPr lang="zh-TW" altLang="en-US" dirty="0"/>
          </a:p>
        </p:txBody>
      </p:sp>
      <p:sp>
        <p:nvSpPr>
          <p:cNvPr id="3" name="內容版面配置區 2"/>
          <p:cNvSpPr>
            <a:spLocks noGrp="1"/>
          </p:cNvSpPr>
          <p:nvPr>
            <p:ph idx="1"/>
          </p:nvPr>
        </p:nvSpPr>
        <p:spPr/>
        <p:txBody>
          <a:bodyPr/>
          <a:lstStyle/>
          <a:p>
            <a:r>
              <a:rPr lang="en-US" altLang="zh-TW" dirty="0"/>
              <a:t>JPQL </a:t>
            </a:r>
            <a:r>
              <a:rPr lang="en-US" altLang="zh-TW" dirty="0" smtClean="0"/>
              <a:t>also provides </a:t>
            </a:r>
            <a:r>
              <a:rPr lang="en-US" altLang="zh-TW" dirty="0"/>
              <a:t>support for bulk UPDATE and </a:t>
            </a:r>
            <a:r>
              <a:rPr lang="en-US" altLang="zh-TW" dirty="0" smtClean="0"/>
              <a:t>DELETE</a:t>
            </a:r>
          </a:p>
          <a:p>
            <a:pPr lvl="1"/>
            <a:r>
              <a:rPr lang="en-US" altLang="zh-TW" dirty="0"/>
              <a:t>using the </a:t>
            </a:r>
            <a:r>
              <a:rPr lang="en-US" altLang="zh-TW" dirty="0" err="1"/>
              <a:t>Query.executeUpdate</a:t>
            </a:r>
            <a:r>
              <a:rPr lang="en-US" altLang="zh-TW" dirty="0"/>
              <a:t>() </a:t>
            </a:r>
            <a:r>
              <a:rPr lang="en-US" altLang="zh-TW" dirty="0" smtClean="0"/>
              <a:t>to execute</a:t>
            </a:r>
          </a:p>
          <a:p>
            <a:pPr lvl="1"/>
            <a:r>
              <a:rPr lang="en-US" altLang="zh-TW" dirty="0"/>
              <a:t>Method </a:t>
            </a:r>
            <a:r>
              <a:rPr lang="en-US" altLang="zh-TW" dirty="0" err="1"/>
              <a:t>Query.executeUpdate</a:t>
            </a:r>
            <a:r>
              <a:rPr lang="en-US" altLang="zh-TW" dirty="0"/>
              <a:t>() returns an </a:t>
            </a:r>
            <a:r>
              <a:rPr lang="en-US" altLang="zh-TW" dirty="0" err="1"/>
              <a:t>int</a:t>
            </a:r>
            <a:r>
              <a:rPr lang="en-US" altLang="zh-TW" dirty="0"/>
              <a:t> value, which indicates the number of entities affected by the operation.</a:t>
            </a:r>
            <a:endParaRPr lang="zh-TW" altLang="en-US" dirty="0"/>
          </a:p>
        </p:txBody>
      </p:sp>
      <p:sp>
        <p:nvSpPr>
          <p:cNvPr id="4" name="Rectangle 1"/>
          <p:cNvSpPr>
            <a:spLocks noChangeArrowheads="1"/>
          </p:cNvSpPr>
          <p:nvPr/>
        </p:nvSpPr>
        <p:spPr bwMode="auto">
          <a:xfrm>
            <a:off x="1309255" y="4001294"/>
            <a:ext cx="4536498" cy="196977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updatedEntities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smtClean="0">
                <a:solidFill>
                  <a:srgbClr val="000000"/>
                </a:solidFill>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"update Person p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"set p.name = :newName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p.name = :oldName"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"oldName"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oldName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"newName"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newName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806046" y="4001294"/>
            <a:ext cx="3803926" cy="147732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deletedEntities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"delete Person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name = :name"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65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normAutofit/>
          </a:bodyPr>
          <a:lstStyle/>
          <a:p>
            <a:r>
              <a:rPr lang="en-US" altLang="zh-TW" dirty="0"/>
              <a:t>Name query: a query with a predefined unchangeable query string. </a:t>
            </a:r>
          </a:p>
          <a:p>
            <a:pPr lvl="1"/>
            <a:r>
              <a:rPr lang="en-US" altLang="zh-TW" dirty="0"/>
              <a:t>improve code organization by separating the JPQL query strings from POJO. </a:t>
            </a:r>
          </a:p>
          <a:p>
            <a:pPr lvl="1"/>
            <a:r>
              <a:rPr lang="en-US" altLang="zh-TW" dirty="0"/>
              <a:t>more efficient than embedding literals dynamically into the query string</a:t>
            </a:r>
          </a:p>
          <a:p>
            <a:pPr lvl="1"/>
            <a:endParaRPr lang="en-US" altLang="zh-TW" dirty="0"/>
          </a:p>
          <a:p>
            <a:r>
              <a:rPr lang="en-US" altLang="zh-TW" dirty="0"/>
              <a:t>Named queries are defined within entities by using @</a:t>
            </a:r>
            <a:r>
              <a:rPr lang="en-US" altLang="zh-TW" dirty="0" err="1"/>
              <a:t>NamedQueries</a:t>
            </a:r>
            <a:r>
              <a:rPr lang="en-US" altLang="zh-TW" dirty="0"/>
              <a:t>  and @</a:t>
            </a:r>
            <a:r>
              <a:rPr lang="en-US" altLang="zh-TW" dirty="0" err="1"/>
              <a:t>NamedQuery</a:t>
            </a:r>
            <a:r>
              <a:rPr lang="en-US" altLang="zh-TW" dirty="0"/>
              <a:t> annotations.</a:t>
            </a:r>
          </a:p>
          <a:p>
            <a:endParaRPr lang="en-US" altLang="zh-TW" dirty="0"/>
          </a:p>
          <a:p>
            <a:pPr lvl="1"/>
            <a:endParaRPr lang="zh-TW" altLang="en-US" dirty="0"/>
          </a:p>
        </p:txBody>
      </p:sp>
    </p:spTree>
    <p:extLst>
      <p:ext uri="{BB962C8B-B14F-4D97-AF65-F5344CB8AC3E}">
        <p14:creationId xmlns:p14="http://schemas.microsoft.com/office/powerpoint/2010/main" val="323084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of </a:t>
            </a:r>
            <a:r>
              <a:rPr lang="en-US" altLang="zh-TW" dirty="0" err="1"/>
              <a:t>NamedQuery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6" name="Rectangle 3"/>
          <p:cNvSpPr>
            <a:spLocks noChangeArrowheads="1"/>
          </p:cNvSpPr>
          <p:nvPr/>
        </p:nvSpPr>
        <p:spPr bwMode="auto">
          <a:xfrm>
            <a:off x="1421872" y="1391731"/>
            <a:ext cx="8069713" cy="492442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@NamedQueries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lang="en-US" altLang="zh-TW" sz="1600" dirty="0">
              <a:solidFill>
                <a:srgbClr val="6666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"get_read_only_person_by_name"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hints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@QueryHint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"org.hibernate.readOnly"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value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"true"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latin typeface="Arial" panose="020B0604020202020204" pitchFamily="34" charset="0"/>
              </a:rPr>
              <a:t>    //  </a:t>
            </a:r>
            <a:r>
              <a:rPr lang="zh-TW" altLang="en-US" sz="1600" dirty="0">
                <a:latin typeface="Arial" panose="020B0604020202020204" pitchFamily="34" charset="0"/>
              </a:rPr>
              <a:t>以下省略</a:t>
            </a:r>
            <a:r>
              <a:rPr lang="en-US" altLang="zh-TW" sz="1600" dirty="0">
                <a:latin typeface="Arial" panose="020B0604020202020204" pitchFamily="34"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535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a:t>
            </a:r>
            <a:endParaRPr lang="zh-TW" altLang="en-US" dirty="0"/>
          </a:p>
        </p:txBody>
      </p:sp>
      <p:sp>
        <p:nvSpPr>
          <p:cNvPr id="3" name="內容版面配置區 2"/>
          <p:cNvSpPr>
            <a:spLocks noGrp="1"/>
          </p:cNvSpPr>
          <p:nvPr>
            <p:ph idx="1"/>
          </p:nvPr>
        </p:nvSpPr>
        <p:spPr/>
        <p:txBody>
          <a:bodyPr/>
          <a:lstStyle/>
          <a:p>
            <a:r>
              <a:rPr lang="en-US" altLang="zh-TW" dirty="0"/>
              <a:t>Criteria queries offer a type-safe alternative to JPQL and native SQL queries.</a:t>
            </a:r>
          </a:p>
          <a:p>
            <a:r>
              <a:rPr lang="en-US" altLang="zh-TW" dirty="0"/>
              <a:t>The first step is using </a:t>
            </a:r>
            <a:r>
              <a:rPr lang="en-US" altLang="zh-TW" dirty="0" err="1"/>
              <a:t>javax.persistence.criteria.CriteriaBuilder</a:t>
            </a:r>
            <a:r>
              <a:rPr lang="en-US" altLang="zh-TW" dirty="0"/>
              <a:t> to obtain a </a:t>
            </a:r>
            <a:r>
              <a:rPr lang="en-US" altLang="zh-TW" dirty="0" err="1"/>
              <a:t>javax.persistence.criteria.CriteriaQuery</a:t>
            </a:r>
            <a:endParaRPr lang="en-US" altLang="zh-TW" dirty="0"/>
          </a:p>
          <a:p>
            <a:endParaRPr lang="zh-TW" altLang="en-US" dirty="0"/>
          </a:p>
        </p:txBody>
      </p:sp>
      <p:sp>
        <p:nvSpPr>
          <p:cNvPr id="6" name="Rectangle 3">
            <a:extLst>
              <a:ext uri="{FF2B5EF4-FFF2-40B4-BE49-F238E27FC236}">
                <a16:creationId xmlns:a16="http://schemas.microsoft.com/office/drawing/2014/main" id="{B7F2112F-3DAA-4165-939C-1C609921E7B8}"/>
              </a:ext>
            </a:extLst>
          </p:cNvPr>
          <p:cNvSpPr>
            <a:spLocks noChangeArrowheads="1"/>
          </p:cNvSpPr>
          <p:nvPr/>
        </p:nvSpPr>
        <p:spPr bwMode="auto">
          <a:xfrm>
            <a:off x="1667434" y="3878184"/>
            <a:ext cx="7072449"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CriteriaBuilder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getCriteriaBuilder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from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select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where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equal</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get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Person_</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17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a:t>
            </a:r>
            <a:r>
              <a:rPr lang="en-US" altLang="zh-TW" dirty="0" smtClean="0"/>
              <a:t>SQL Query</a:t>
            </a:r>
            <a:endParaRPr lang="zh-TW" altLang="en-US" dirty="0"/>
          </a:p>
        </p:txBody>
      </p:sp>
      <p:sp>
        <p:nvSpPr>
          <p:cNvPr id="3" name="內容版面配置區 2"/>
          <p:cNvSpPr>
            <a:spLocks noGrp="1"/>
          </p:cNvSpPr>
          <p:nvPr>
            <p:ph idx="1"/>
          </p:nvPr>
        </p:nvSpPr>
        <p:spPr/>
        <p:txBody>
          <a:bodyPr/>
          <a:lstStyle/>
          <a:p>
            <a:r>
              <a:rPr lang="en-US" altLang="zh-TW" dirty="0"/>
              <a:t>Execution of native SQL queries is controlled via the </a:t>
            </a:r>
            <a:r>
              <a:rPr lang="en-US" altLang="zh-TW" dirty="0" err="1"/>
              <a:t>NativeQuery</a:t>
            </a:r>
            <a:r>
              <a:rPr lang="en-US" altLang="zh-TW" dirty="0"/>
              <a:t> interface, which is obtained by calling </a:t>
            </a:r>
            <a:r>
              <a:rPr lang="en-US" altLang="zh-TW" dirty="0" err="1"/>
              <a:t>entityManager.createNativeQuery</a:t>
            </a:r>
            <a:r>
              <a:rPr lang="en-US" altLang="zh-TW" dirty="0"/>
              <a:t>()</a:t>
            </a:r>
          </a:p>
          <a:p>
            <a:r>
              <a:rPr lang="en-US" altLang="zh-TW" dirty="0"/>
              <a:t>If not specified, types of the returned scalar values are deduced based on </a:t>
            </a:r>
            <a:r>
              <a:rPr lang="en-US" altLang="zh-TW" dirty="0" err="1"/>
              <a:t>java.sql.ResultSetMetadata</a:t>
            </a:r>
            <a:r>
              <a:rPr lang="en-US" altLang="zh-TW" dirty="0"/>
              <a:t>. </a:t>
            </a:r>
          </a:p>
        </p:txBody>
      </p:sp>
      <p:sp>
        <p:nvSpPr>
          <p:cNvPr id="6" name="Rectangle 3"/>
          <p:cNvSpPr>
            <a:spLocks noChangeArrowheads="1"/>
          </p:cNvSpPr>
          <p:nvPr/>
        </p:nvSpPr>
        <p:spPr bwMode="auto">
          <a:xfrm>
            <a:off x="1521289" y="4304931"/>
            <a:ext cx="5347618"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err="1">
                <a:ln>
                  <a:noFill/>
                </a:ln>
                <a:solidFill>
                  <a:srgbClr val="000000"/>
                </a:solidFill>
                <a:effectLst/>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id, name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lvl="0" eaLnBrk="0" fontAlgn="base" hangingPunct="0">
              <a:spcBef>
                <a:spcPct val="0"/>
              </a:spcBef>
              <a:spcAft>
                <a:spcPct val="0"/>
              </a:spcAf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err="1">
                <a:solidFill>
                  <a:srgbClr val="000000"/>
                </a:solidFill>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a:solidFill>
                  <a:srgbClr val="000000"/>
                </a:solidFill>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3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2077928"/>
            <a:ext cx="10515600" cy="1663056"/>
          </a:xfrm>
        </p:spPr>
        <p:txBody>
          <a:bodyPr/>
          <a:lstStyle/>
          <a:p>
            <a:r>
              <a:rPr lang="en-US" altLang="zh-TW" dirty="0"/>
              <a:t>To avoid the overhead of using </a:t>
            </a:r>
            <a:r>
              <a:rPr lang="en-US" altLang="zh-TW" dirty="0" err="1"/>
              <a:t>ResultSetMetadata</a:t>
            </a:r>
            <a:r>
              <a:rPr lang="en-US" altLang="zh-TW" dirty="0"/>
              <a:t>, </a:t>
            </a:r>
            <a:r>
              <a:rPr lang="en-US" altLang="zh-TW" dirty="0" smtClean="0"/>
              <a:t>one </a:t>
            </a:r>
            <a:r>
              <a:rPr lang="en-US" altLang="zh-TW" dirty="0"/>
              <a:t>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215736" y="3143339"/>
            <a:ext cx="7510069" cy="196977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LongType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StringType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71409-2D06-451E-8322-C5BA8ABC212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DFFA74-048D-47F1-AA14-22912B8B2742}"/>
              </a:ext>
            </a:extLst>
          </p:cNvPr>
          <p:cNvSpPr>
            <a:spLocks noGrp="1"/>
          </p:cNvSpPr>
          <p:nvPr>
            <p:ph idx="1"/>
          </p:nvPr>
        </p:nvSpPr>
        <p:spPr/>
        <p:txBody>
          <a:bodyPr/>
          <a:lstStyle/>
          <a:p>
            <a:r>
              <a:rPr lang="en-US" altLang="zh-TW" dirty="0"/>
              <a:t>to map the returned values into a entity class</a:t>
            </a:r>
          </a:p>
          <a:p>
            <a:endParaRPr lang="en-US" altLang="zh-TW" dirty="0"/>
          </a:p>
          <a:p>
            <a:endParaRPr lang="en-US" altLang="zh-TW" dirty="0"/>
          </a:p>
          <a:p>
            <a:endParaRPr lang="en-US" altLang="zh-TW" dirty="0"/>
          </a:p>
          <a:p>
            <a:r>
              <a:rPr lang="en-US" altLang="zh-TW" dirty="0"/>
              <a:t>native query with parameters</a:t>
            </a:r>
            <a:endParaRPr lang="zh-TW" altLang="en-US" dirty="0"/>
          </a:p>
        </p:txBody>
      </p:sp>
      <p:sp>
        <p:nvSpPr>
          <p:cNvPr id="4" name="Rectangle 4">
            <a:extLst>
              <a:ext uri="{FF2B5EF4-FFF2-40B4-BE49-F238E27FC236}">
                <a16:creationId xmlns:a16="http://schemas.microsoft.com/office/drawing/2014/main" id="{D3300D80-E80B-4EA4-B531-8F05E8927518}"/>
              </a:ext>
            </a:extLst>
          </p:cNvPr>
          <p:cNvSpPr>
            <a:spLocks noChangeArrowheads="1"/>
          </p:cNvSpPr>
          <p:nvPr/>
        </p:nvSpPr>
        <p:spPr bwMode="auto">
          <a:xfrm>
            <a:off x="1261314" y="2511042"/>
            <a:ext cx="542616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412BDF4-9171-48C2-AB4D-901C7BAC301F}"/>
              </a:ext>
            </a:extLst>
          </p:cNvPr>
          <p:cNvSpPr>
            <a:spLocks noChangeArrowheads="1"/>
          </p:cNvSpPr>
          <p:nvPr/>
        </p:nvSpPr>
        <p:spPr bwMode="auto">
          <a:xfrm>
            <a:off x="1261314" y="4451887"/>
            <a:ext cx="5762796" cy="123110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 WHERE name like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44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45DA8-1635-4F42-AEAB-AFB5FAA30E93}"/>
              </a:ext>
            </a:extLst>
          </p:cNvPr>
          <p:cNvSpPr>
            <a:spLocks noGrp="1"/>
          </p:cNvSpPr>
          <p:nvPr>
            <p:ph type="title"/>
          </p:nvPr>
        </p:nvSpPr>
        <p:spPr/>
        <p:txBody>
          <a:bodyPr/>
          <a:lstStyle/>
          <a:p>
            <a:r>
              <a:rPr lang="en-US" altLang="zh-TW" dirty="0" smtClean="0"/>
              <a:t>Named Native </a:t>
            </a:r>
            <a:r>
              <a:rPr lang="en-US" altLang="zh-TW" dirty="0"/>
              <a:t>SQL Query</a:t>
            </a:r>
            <a:endParaRPr lang="zh-TW" altLang="en-US" dirty="0"/>
          </a:p>
        </p:txBody>
      </p:sp>
      <p:sp>
        <p:nvSpPr>
          <p:cNvPr id="3" name="內容版面配置區 2">
            <a:extLst>
              <a:ext uri="{FF2B5EF4-FFF2-40B4-BE49-F238E27FC236}">
                <a16:creationId xmlns:a16="http://schemas.microsoft.com/office/drawing/2014/main" id="{4A19594A-BC2D-495F-8B48-9DB38390BFC0}"/>
              </a:ext>
            </a:extLst>
          </p:cNvPr>
          <p:cNvSpPr>
            <a:spLocks noGrp="1"/>
          </p:cNvSpPr>
          <p:nvPr>
            <p:ph idx="1"/>
          </p:nvPr>
        </p:nvSpPr>
        <p:spPr/>
        <p:txBody>
          <a:bodyPr/>
          <a:lstStyle/>
          <a:p>
            <a:r>
              <a:rPr lang="en-US" altLang="zh-TW" dirty="0"/>
              <a:t>Named </a:t>
            </a:r>
            <a:r>
              <a:rPr lang="en-US" altLang="zh-TW" dirty="0" smtClean="0"/>
              <a:t>Native SQL </a:t>
            </a:r>
            <a:r>
              <a:rPr lang="en-US" altLang="zh-TW" dirty="0"/>
              <a:t>queries can also be defined during mapping and called in exactly the same way as a named query.</a:t>
            </a:r>
            <a:endParaRPr lang="zh-TW" altLang="en-US" dirty="0"/>
          </a:p>
        </p:txBody>
      </p:sp>
      <p:sp>
        <p:nvSpPr>
          <p:cNvPr id="4" name="Rectangle 1">
            <a:extLst>
              <a:ext uri="{FF2B5EF4-FFF2-40B4-BE49-F238E27FC236}">
                <a16:creationId xmlns:a16="http://schemas.microsoft.com/office/drawing/2014/main" id="{AA8277E8-F222-42E2-9C47-E4729BC956B3}"/>
              </a:ext>
            </a:extLst>
          </p:cNvPr>
          <p:cNvSpPr>
            <a:spLocks noChangeArrowheads="1"/>
          </p:cNvSpPr>
          <p:nvPr/>
        </p:nvSpPr>
        <p:spPr bwMode="auto">
          <a:xfrm>
            <a:off x="2008094" y="3016409"/>
            <a:ext cx="4743286" cy="98488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"find_person_name"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name FROM Person </a:t>
            </a:r>
            <a:r>
              <a:rPr kumimoji="0" lang="zh-TW" altLang="en-US" sz="1600" b="0" i="0" u="none" strike="noStrike" cap="none" normalizeH="0" baseline="0" dirty="0">
                <a:ln>
                  <a:noFill/>
                </a:ln>
                <a:solidFill>
                  <a:srgbClr val="008800"/>
                </a:solidFill>
                <a:effectLst/>
                <a:latin typeface="Arial Unicode MS" panose="020B0604020202020204" pitchFamily="34" charset="-120"/>
                <a:ea typeface="Droid Sans Mono"/>
              </a:rPr>
              <a:t>“</a:t>
            </a:r>
            <a:endParaRPr lang="en-US" altLang="zh-TW" sz="1600" dirty="0">
              <a:solidFill>
                <a:srgbClr val="0000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09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6E0D1-8533-4B26-800D-5AED0AEAC37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FED4A4E-54EF-486C-A38C-2F6900381187}"/>
              </a:ext>
            </a:extLst>
          </p:cNvPr>
          <p:cNvSpPr>
            <a:spLocks noGrp="1"/>
          </p:cNvSpPr>
          <p:nvPr>
            <p:ph idx="1"/>
          </p:nvPr>
        </p:nvSpPr>
        <p:spPr/>
        <p:txBody>
          <a:bodyPr/>
          <a:lstStyle/>
          <a:p>
            <a:r>
              <a:rPr lang="en-US" altLang="zh-TW" dirty="0"/>
              <a:t>If the entity is mapped with a many-to-one or a child-side one-to-one to another entity, it is required to also load those entities into the persistence context</a:t>
            </a:r>
          </a:p>
          <a:p>
            <a:pPr lvl="1"/>
            <a:r>
              <a:rPr lang="en-US" altLang="zh-TW" dirty="0"/>
              <a:t>otherwise, a database-specific column not found error will occur.</a:t>
            </a:r>
            <a:endParaRPr lang="zh-TW" altLang="en-US" dirty="0"/>
          </a:p>
        </p:txBody>
      </p:sp>
    </p:spTree>
    <p:extLst>
      <p:ext uri="{BB962C8B-B14F-4D97-AF65-F5344CB8AC3E}">
        <p14:creationId xmlns:p14="http://schemas.microsoft.com/office/powerpoint/2010/main" val="659414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title"/>
          </p:nvPr>
        </p:nvSpPr>
        <p:spPr/>
        <p:txBody>
          <a:bodyPr/>
          <a:lstStyle/>
          <a:p>
            <a:r>
              <a:rPr lang="en-US" altLang="zh-TW" dirty="0" smtClean="0"/>
              <a:t>Locking</a:t>
            </a:r>
            <a:endParaRPr lang="zh-TW" altLang="en-US" dirty="0"/>
          </a:p>
        </p:txBody>
      </p:sp>
      <p:sp>
        <p:nvSpPr>
          <p:cNvPr id="2" name="內容版面配置區 1"/>
          <p:cNvSpPr>
            <a:spLocks noGrp="1"/>
          </p:cNvSpPr>
          <p:nvPr>
            <p:ph idx="1"/>
          </p:nvPr>
        </p:nvSpPr>
        <p:spPr/>
        <p:txBody>
          <a:bodyPr>
            <a:normAutofit/>
          </a:bodyPr>
          <a:lstStyle/>
          <a:p>
            <a:r>
              <a:rPr lang="en-US" altLang="zh-TW" dirty="0" smtClean="0"/>
              <a:t>Locking refers to </a:t>
            </a:r>
            <a:r>
              <a:rPr lang="en-US" altLang="zh-TW" dirty="0"/>
              <a:t>prevent data from changing between the time it is read and the time is used</a:t>
            </a:r>
            <a:r>
              <a:rPr lang="en-US" altLang="zh-TW" dirty="0" smtClean="0"/>
              <a:t>.</a:t>
            </a:r>
          </a:p>
          <a:p>
            <a:pPr lvl="1"/>
            <a:endParaRPr lang="en-US" altLang="zh-TW" dirty="0" smtClean="0"/>
          </a:p>
          <a:p>
            <a:r>
              <a:rPr lang="en-US" altLang="zh-TW" dirty="0" smtClean="0"/>
              <a:t>Locking Strategy</a:t>
            </a:r>
          </a:p>
          <a:p>
            <a:pPr lvl="1"/>
            <a:r>
              <a:rPr lang="en-US" altLang="zh-TW" dirty="0" smtClean="0"/>
              <a:t>Optimistic Lock</a:t>
            </a:r>
            <a:endParaRPr lang="en-US" altLang="zh-TW" dirty="0"/>
          </a:p>
          <a:p>
            <a:pPr lvl="1"/>
            <a:r>
              <a:rPr lang="en-US" altLang="zh-TW" dirty="0" smtClean="0"/>
              <a:t>Pessimistic Lock</a:t>
            </a:r>
            <a:endParaRPr lang="en-US" altLang="zh-TW" dirty="0"/>
          </a:p>
        </p:txBody>
      </p:sp>
    </p:spTree>
    <p:extLst>
      <p:ext uri="{BB962C8B-B14F-4D97-AF65-F5344CB8AC3E}">
        <p14:creationId xmlns:p14="http://schemas.microsoft.com/office/powerpoint/2010/main" val="3221697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Optimistic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smtClean="0"/>
              <a:t>keep </a:t>
            </a:r>
            <a:r>
              <a:rPr lang="en-US" altLang="zh-TW" dirty="0"/>
              <a:t>a version number in database record, so is in the entity</a:t>
            </a:r>
          </a:p>
          <a:p>
            <a:r>
              <a:rPr lang="en-US" altLang="zh-TW" dirty="0"/>
              <a:t>check that the version before writing any changes back to the database record</a:t>
            </a:r>
          </a:p>
          <a:p>
            <a:r>
              <a:rPr lang="en-US" altLang="zh-TW" dirty="0"/>
              <a:t>if version of the entity is older than the version of the database record, transaction rolls back</a:t>
            </a:r>
          </a:p>
          <a:p>
            <a:r>
              <a:rPr lang="en-US" altLang="zh-TW" dirty="0"/>
              <a:t>the version number will be increased while the transaction is committed</a:t>
            </a:r>
          </a:p>
          <a:p>
            <a:pPr lvl="1"/>
            <a:endParaRPr lang="en-US" altLang="zh-TW" dirty="0"/>
          </a:p>
        </p:txBody>
      </p:sp>
    </p:spTree>
    <p:extLst>
      <p:ext uri="{BB962C8B-B14F-4D97-AF65-F5344CB8AC3E}">
        <p14:creationId xmlns:p14="http://schemas.microsoft.com/office/powerpoint/2010/main" val="2635295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2C64D-1628-4D47-A1A7-7249424DB25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06FEE81-1FF4-41E3-8816-AB16ACE878E6}"/>
              </a:ext>
            </a:extLst>
          </p:cNvPr>
          <p:cNvSpPr>
            <a:spLocks noGrp="1"/>
          </p:cNvSpPr>
          <p:nvPr>
            <p:ph idx="1"/>
          </p:nvPr>
        </p:nvSpPr>
        <p:spPr/>
        <p:txBody>
          <a:bodyPr/>
          <a:lstStyle/>
          <a:p>
            <a:r>
              <a:rPr lang="en-US" altLang="zh-TW" dirty="0"/>
              <a:t>The version number mechanism for optimistic locking is provided through a @Version annotation.</a:t>
            </a:r>
          </a:p>
          <a:p>
            <a:r>
              <a:rPr lang="en-US" altLang="zh-TW" dirty="0"/>
              <a:t>the entity manager uses it to detect conflicting updates, and prevent the loss of updates.</a:t>
            </a:r>
            <a:endParaRPr lang="zh-TW" altLang="en-US" dirty="0"/>
          </a:p>
        </p:txBody>
      </p:sp>
      <p:sp>
        <p:nvSpPr>
          <p:cNvPr id="4" name="Rectangle 1">
            <a:extLst>
              <a:ext uri="{FF2B5EF4-FFF2-40B4-BE49-F238E27FC236}">
                <a16:creationId xmlns:a16="http://schemas.microsoft.com/office/drawing/2014/main" id="{DF970128-59B0-4274-A656-6817D7818517}"/>
              </a:ext>
            </a:extLst>
          </p:cNvPr>
          <p:cNvSpPr>
            <a:spLocks noChangeArrowheads="1"/>
          </p:cNvSpPr>
          <p:nvPr/>
        </p:nvSpPr>
        <p:spPr bwMode="auto">
          <a:xfrm>
            <a:off x="1990164" y="3784441"/>
            <a:ext cx="4930590" cy="27084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static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@Column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6666"/>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@Version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version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chemeClr val="tx1"/>
                </a:solidFill>
                <a:effectLst/>
              </a:rPr>
              <a:t/>
            </a:r>
            <a:br>
              <a:rPr kumimoji="0" lang="zh-TW" altLang="zh-TW" sz="1600" b="0" i="0" u="none" strike="noStrike" cap="none" normalizeH="0" baseline="0" dirty="0">
                <a:ln>
                  <a:noFill/>
                </a:ln>
                <a:solidFill>
                  <a:schemeClr val="tx1"/>
                </a:solidFill>
                <a:effectLst/>
              </a:rPr>
            </a:b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347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r>
              <a:rPr lang="en-US" altLang="zh-TW" dirty="0"/>
              <a:t>Pessimistic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smtClean="0"/>
              <a:t>lock </a:t>
            </a:r>
            <a:r>
              <a:rPr lang="en-US" altLang="zh-TW" dirty="0"/>
              <a:t>resources after they are read</a:t>
            </a:r>
          </a:p>
          <a:p>
            <a:r>
              <a:rPr lang="en-US" altLang="zh-TW" dirty="0"/>
              <a:t>unlocked after the application has finished using the data.</a:t>
            </a:r>
          </a:p>
          <a:p>
            <a:r>
              <a:rPr lang="en-US" altLang="zh-TW" dirty="0"/>
              <a:t>may 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methods to acquire </a:t>
            </a:r>
            <a:r>
              <a:rPr lang="en-US" altLang="zh-TW" dirty="0"/>
              <a:t>a </a:t>
            </a:r>
            <a:r>
              <a:rPr lang="en-US" altLang="zh-TW" dirty="0" smtClean="0"/>
              <a:t>lock</a:t>
            </a:r>
            <a:endParaRPr lang="zh-TW" altLang="en-US" dirty="0"/>
          </a:p>
        </p:txBody>
      </p:sp>
      <p:sp>
        <p:nvSpPr>
          <p:cNvPr id="3" name="內容版面配置區 2"/>
          <p:cNvSpPr>
            <a:spLocks noGrp="1"/>
          </p:cNvSpPr>
          <p:nvPr>
            <p:ph idx="1"/>
          </p:nvPr>
        </p:nvSpPr>
        <p:spPr>
          <a:xfrm>
            <a:off x="838200" y="1825625"/>
            <a:ext cx="10515600" cy="4679084"/>
          </a:xfrm>
        </p:spPr>
        <p:txBody>
          <a:bodyPr>
            <a:normAutofit/>
          </a:bodyPr>
          <a:lstStyle/>
          <a:p>
            <a:r>
              <a:rPr lang="en-US" altLang="zh-TW" sz="2400" dirty="0" smtClean="0"/>
              <a:t>call </a:t>
            </a:r>
            <a:r>
              <a:rPr lang="en-US" altLang="zh-TW" sz="2400" dirty="0" err="1" smtClean="0"/>
              <a:t>EntityManager.find</a:t>
            </a:r>
            <a:r>
              <a:rPr lang="en-US" altLang="zh-TW" sz="2400" dirty="0" smtClean="0"/>
              <a:t>() and specify </a:t>
            </a:r>
            <a:r>
              <a:rPr lang="en-US" altLang="zh-TW" sz="2400" dirty="0"/>
              <a:t>a </a:t>
            </a:r>
            <a:r>
              <a:rPr lang="en-US" altLang="zh-TW" sz="2400" dirty="0" err="1" smtClean="0"/>
              <a:t>LockModeType</a:t>
            </a:r>
            <a:r>
              <a:rPr lang="en-US" altLang="zh-TW" sz="2400" dirty="0" smtClean="0"/>
              <a:t>.</a:t>
            </a:r>
            <a:endParaRPr lang="en-US" altLang="zh-TW" sz="2400" dirty="0"/>
          </a:p>
          <a:p>
            <a:endParaRPr lang="en-US" altLang="zh-TW" sz="2400" dirty="0" smtClean="0"/>
          </a:p>
          <a:p>
            <a:endParaRPr lang="en-US" altLang="zh-TW" sz="2400" dirty="0" smtClean="0"/>
          </a:p>
          <a:p>
            <a:endParaRPr lang="en-US" altLang="zh-TW" sz="2400" dirty="0" smtClean="0"/>
          </a:p>
          <a:p>
            <a:r>
              <a:rPr lang="en-US" altLang="zh-TW" sz="2400" dirty="0" smtClean="0"/>
              <a:t>call </a:t>
            </a:r>
            <a:r>
              <a:rPr lang="en-US" altLang="zh-TW" sz="2400" dirty="0" err="1" smtClean="0"/>
              <a:t>EntityManager.lock</a:t>
            </a:r>
            <a:r>
              <a:rPr lang="en-US" altLang="zh-TW" sz="2400" dirty="0" smtClean="0"/>
              <a:t>()</a:t>
            </a:r>
            <a:endParaRPr lang="en-US" altLang="zh-TW" sz="2400" dirty="0"/>
          </a:p>
          <a:p>
            <a:endParaRPr lang="en-US" altLang="zh-TW" sz="2400" dirty="0" smtClean="0"/>
          </a:p>
          <a:p>
            <a:endParaRPr lang="en-US" altLang="zh-TW" sz="2400" dirty="0"/>
          </a:p>
          <a:p>
            <a:r>
              <a:rPr lang="en-US" altLang="zh-TW" sz="2400" dirty="0" smtClean="0"/>
              <a:t>call </a:t>
            </a:r>
            <a:r>
              <a:rPr lang="en-US" altLang="zh-TW" sz="2400" dirty="0" err="1" smtClean="0"/>
              <a:t>Query.setLockMode</a:t>
            </a:r>
            <a:r>
              <a:rPr lang="en-US" altLang="zh-TW" sz="2400" dirty="0"/>
              <a:t>().</a:t>
            </a:r>
            <a:endParaRPr lang="zh-TW" altLang="en-US" sz="2400" dirty="0"/>
          </a:p>
        </p:txBody>
      </p:sp>
      <p:sp>
        <p:nvSpPr>
          <p:cNvPr id="5" name="Rectangle 2"/>
          <p:cNvSpPr>
            <a:spLocks noChangeArrowheads="1"/>
          </p:cNvSpPr>
          <p:nvPr/>
        </p:nvSpPr>
        <p:spPr bwMode="auto">
          <a:xfrm>
            <a:off x="1147529" y="2256512"/>
            <a:ext cx="5570436"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Collections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singletonMap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"javax.persistence.lock.timeout"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200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074792" y="4165166"/>
            <a:ext cx="4948471"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Person p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err="1" smtClean="0">
                <a:solidFill>
                  <a:srgbClr val="000000"/>
                </a:solidFill>
                <a:latin typeface="Arial Unicode MS" panose="020B0604020202020204" pitchFamily="34" charset="-120"/>
                <a:ea typeface="Droid Sans Mono"/>
              </a:rPr>
              <a:t>entityManager.lock</a:t>
            </a:r>
            <a:r>
              <a:rPr lang="en-US" altLang="zh-TW" sz="1400" dirty="0" smtClean="0">
                <a:solidFill>
                  <a:srgbClr val="000000"/>
                </a:solidFill>
                <a:latin typeface="Arial Unicode MS" panose="020B0604020202020204" pitchFamily="34" charset="-120"/>
                <a:ea typeface="Droid Sans Mono"/>
              </a:rPr>
              <a:t>(p,</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p:txBody>
      </p:sp>
      <p:sp>
        <p:nvSpPr>
          <p:cNvPr id="8" name="Rectangle 2"/>
          <p:cNvSpPr>
            <a:spLocks noChangeArrowheads="1"/>
          </p:cNvSpPr>
          <p:nvPr/>
        </p:nvSpPr>
        <p:spPr bwMode="auto">
          <a:xfrm>
            <a:off x="1147529" y="5427489"/>
            <a:ext cx="5472652"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Query </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query</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“select p from Person 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en-US" altLang="zh-TW"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zh-TW" sz="1400" b="0" i="0" u="none" strike="noStrike" cap="none" normalizeH="0" baseline="0" dirty="0" err="1" smtClean="0">
                <a:ln>
                  <a:noFill/>
                </a:ln>
                <a:solidFill>
                  <a:schemeClr val="tx1"/>
                </a:solidFill>
                <a:effectLst/>
                <a:latin typeface="Arial" panose="020B0604020202020204" pitchFamily="34" charset="0"/>
              </a:rPr>
              <a:t>query.setLockMode</a:t>
            </a:r>
            <a:r>
              <a:rPr kumimoji="0" lang="en-US" altLang="zh-TW" sz="1400" b="0" i="0" u="none" strike="noStrike" cap="none" normalizeH="0" baseline="0" dirty="0" smtClean="0">
                <a:ln>
                  <a:noFill/>
                </a:ln>
                <a:solidFill>
                  <a:schemeClr val="tx1"/>
                </a:solidFill>
                <a:effectLst/>
                <a:latin typeface="Arial" panose="020B0604020202020204" pitchFamily="34" charset="0"/>
              </a:rPr>
              <a:t>(</a:t>
            </a:r>
            <a:r>
              <a:rPr lang="zh-TW" altLang="zh-TW" sz="1400" dirty="0">
                <a:solidFill>
                  <a:srgbClr val="660066"/>
                </a:solidFill>
                <a:latin typeface="Arial Unicode MS" panose="020B0604020202020204" pitchFamily="34" charset="-120"/>
                <a:ea typeface="Droid Sans Mono"/>
              </a:rPr>
              <a:t>LockModeType</a:t>
            </a:r>
            <a:r>
              <a:rPr lang="zh-TW" altLang="zh-TW" sz="1400" dirty="0">
                <a:solidFill>
                  <a:srgbClr val="666600"/>
                </a:solidFill>
                <a:latin typeface="Arial Unicode MS" panose="020B0604020202020204" pitchFamily="34" charset="-120"/>
                <a:ea typeface="Droid Sans Mono"/>
              </a:rPr>
              <a:t>.</a:t>
            </a:r>
            <a:r>
              <a:rPr lang="zh-TW" altLang="zh-TW" sz="1400" dirty="0">
                <a:solidFill>
                  <a:srgbClr val="000000"/>
                </a:solidFill>
                <a:latin typeface="Arial Unicode MS" panose="020B0604020202020204" pitchFamily="34" charset="-120"/>
                <a:ea typeface="Droid Sans Mono"/>
              </a:rPr>
              <a:t>PESSIMISTIC_WRITE</a:t>
            </a:r>
            <a:r>
              <a:rPr kumimoji="0" lang="en-US" altLang="zh-TW" sz="1400" b="0" i="0" u="none" strike="noStrike" cap="none" normalizeH="0" baseline="0" dirty="0" smtClean="0">
                <a:ln>
                  <a:noFill/>
                </a:ln>
                <a:solidFill>
                  <a:schemeClr val="tx1"/>
                </a:solidFill>
                <a:effectLst/>
                <a:latin typeface="Arial" panose="020B0604020202020204" pitchFamily="34" charset="0"/>
              </a:rPr>
              <a:t>);</a:t>
            </a:r>
          </a:p>
          <a:p>
            <a:pPr lvl="0" eaLnBrk="0" fontAlgn="base" hangingPunct="0">
              <a:spcBef>
                <a:spcPct val="0"/>
              </a:spcBef>
              <a:spcAft>
                <a:spcPct val="0"/>
              </a:spcAft>
            </a:pPr>
            <a:r>
              <a:rPr lang="en-US" altLang="zh-TW" sz="1400" dirty="0" smtClean="0">
                <a:latin typeface="Arial" panose="020B0604020202020204" pitchFamily="34" charset="0"/>
              </a:rPr>
              <a:t>List&lt;Person&gt; persons = </a:t>
            </a:r>
            <a:r>
              <a:rPr lang="en-US" altLang="zh-TW" sz="1400" dirty="0" err="1" smtClean="0">
                <a:latin typeface="Arial" panose="020B0604020202020204" pitchFamily="34" charset="0"/>
              </a:rPr>
              <a:t>query.getResultList</a:t>
            </a:r>
            <a:r>
              <a:rPr lang="en-US" altLang="zh-TW" sz="1400" dirty="0" smtClean="0">
                <a:latin typeface="Arial" panose="020B0604020202020204" pitchFamily="34" charset="0"/>
              </a:rPr>
              <a:t>();</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1229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99984061"/>
              </p:ext>
            </p:extLst>
          </p:nvPr>
        </p:nvGraphicFramePr>
        <p:xfrm>
          <a:off x="1361208" y="1184563"/>
          <a:ext cx="9763991" cy="5440443"/>
        </p:xfrm>
        <a:graphic>
          <a:graphicData uri="http://schemas.openxmlformats.org/drawingml/2006/table">
            <a:tbl>
              <a:tblPr firstRow="1" bandRow="1">
                <a:tableStyleId>{7E9639D4-E3E2-4D34-9284-5A2195B3D0D7}</a:tableStyleId>
              </a:tblPr>
              <a:tblGrid>
                <a:gridCol w="3293919">
                  <a:extLst>
                    <a:ext uri="{9D8B030D-6E8A-4147-A177-3AD203B41FA5}">
                      <a16:colId xmlns:a16="http://schemas.microsoft.com/office/drawing/2014/main" val="3965119113"/>
                    </a:ext>
                  </a:extLst>
                </a:gridCol>
                <a:gridCol w="6470072">
                  <a:extLst>
                    <a:ext uri="{9D8B030D-6E8A-4147-A177-3AD203B41FA5}">
                      <a16:colId xmlns:a16="http://schemas.microsoft.com/office/drawing/2014/main" val="3844536574"/>
                    </a:ext>
                  </a:extLst>
                </a:gridCol>
              </a:tblGrid>
              <a:tr h="268187">
                <a:tc>
                  <a:txBody>
                    <a:bodyPr/>
                    <a:lstStyle/>
                    <a:p>
                      <a:pPr algn="l"/>
                      <a:r>
                        <a:rPr lang="en-US" sz="1600">
                          <a:effectLst/>
                        </a:rPr>
                        <a:t>Lock Mode</a:t>
                      </a:r>
                      <a:endParaRPr lang="en-US" sz="1600">
                        <a:solidFill>
                          <a:srgbClr val="000000"/>
                        </a:solidFill>
                        <a:effectLst/>
                      </a:endParaRPr>
                    </a:p>
                  </a:txBody>
                  <a:tcPr marL="25051" marR="25051" marT="25051" marB="37576"/>
                </a:tc>
                <a:tc>
                  <a:txBody>
                    <a:bodyPr/>
                    <a:lstStyle/>
                    <a:p>
                      <a:pPr algn="l"/>
                      <a:r>
                        <a:rPr lang="en-US" sz="1600">
                          <a:effectLst/>
                        </a:rPr>
                        <a:t>Description</a:t>
                      </a:r>
                      <a:endParaRPr lang="en-US" sz="1600">
                        <a:solidFill>
                          <a:srgbClr val="000000"/>
                        </a:solidFill>
                        <a:effectLst/>
                      </a:endParaRPr>
                    </a:p>
                  </a:txBody>
                  <a:tcPr marL="25051" marR="25051" marT="25051" marB="37576"/>
                </a:tc>
                <a:extLst>
                  <a:ext uri="{0D108BD9-81ED-4DB2-BD59-A6C34878D82A}">
                    <a16:rowId xmlns:a16="http://schemas.microsoft.com/office/drawing/2014/main" val="1120901063"/>
                  </a:ext>
                </a:extLst>
              </a:tr>
              <a:tr h="268187">
                <a:tc>
                  <a:txBody>
                    <a:bodyPr/>
                    <a:lstStyle/>
                    <a:p>
                      <a:pPr algn="l"/>
                      <a:r>
                        <a:rPr lang="en-US" sz="1600">
                          <a:effectLst/>
                        </a:rPr>
                        <a:t>OPTIMISTIC</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a:t>
                      </a:r>
                      <a:endParaRPr lang="en-US" sz="1600">
                        <a:solidFill>
                          <a:srgbClr val="000000"/>
                        </a:solidFill>
                        <a:effectLst/>
                      </a:endParaRPr>
                    </a:p>
                  </a:txBody>
                  <a:tcPr marL="25051" marR="25051" marT="25051" marB="37576"/>
                </a:tc>
                <a:extLst>
                  <a:ext uri="{0D108BD9-81ED-4DB2-BD59-A6C34878D82A}">
                    <a16:rowId xmlns:a16="http://schemas.microsoft.com/office/drawing/2014/main" val="2447650312"/>
                  </a:ext>
                </a:extLst>
              </a:tr>
              <a:tr h="467961">
                <a:tc>
                  <a:txBody>
                    <a:bodyPr/>
                    <a:lstStyle/>
                    <a:p>
                      <a:pPr algn="l"/>
                      <a:r>
                        <a:rPr lang="en-US" sz="1600">
                          <a:effectLst/>
                        </a:rPr>
                        <a:t>OPTIMISTIC_FORCE_INCREMENT</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 and increment the version attribute value.</a:t>
                      </a:r>
                      <a:endParaRPr lang="en-US" sz="1600">
                        <a:solidFill>
                          <a:srgbClr val="000000"/>
                        </a:solidFill>
                        <a:effectLst/>
                      </a:endParaRPr>
                    </a:p>
                  </a:txBody>
                  <a:tcPr marL="25051" marR="25051" marT="25051" marB="37576"/>
                </a:tc>
                <a:extLst>
                  <a:ext uri="{0D108BD9-81ED-4DB2-BD59-A6C34878D82A}">
                    <a16:rowId xmlns:a16="http://schemas.microsoft.com/office/drawing/2014/main" val="4214811485"/>
                  </a:ext>
                </a:extLst>
              </a:tr>
              <a:tr h="1267059">
                <a:tc>
                  <a:txBody>
                    <a:bodyPr/>
                    <a:lstStyle/>
                    <a:p>
                      <a:pPr algn="l"/>
                      <a:r>
                        <a:rPr lang="en-US" sz="1600">
                          <a:effectLst/>
                        </a:rPr>
                        <a:t>PESSIMISTIC_READ</a:t>
                      </a:r>
                      <a:endParaRPr lang="en-US" sz="1600">
                        <a:solidFill>
                          <a:srgbClr val="000000"/>
                        </a:solidFill>
                        <a:effectLst/>
                      </a:endParaRPr>
                    </a:p>
                  </a:txBody>
                  <a:tcPr marL="25051" marR="25051" marT="25051" marB="37576"/>
                </a:tc>
                <a:tc>
                  <a:txBody>
                    <a:bodyPr/>
                    <a:lstStyle/>
                    <a:p>
                      <a:pPr algn="l"/>
                      <a:r>
                        <a:rPr lang="en-US" sz="1600">
                          <a:effectLst/>
                        </a:rPr>
                        <a:t>Immediately obtain a long-term read lock on the data to prevent the data from being modified or deleted. Other transactions may read the data while the lock is maintained, but may not modify or delete the data.</a:t>
                      </a:r>
                    </a:p>
                    <a:p>
                      <a:pPr algn="l"/>
                      <a:r>
                        <a:rPr lang="en-US" sz="1600">
                          <a:effectLst/>
                        </a:rPr>
                        <a:t>The persistence provider is permitted to obtain a database write lock when a read lock was requested, but not vice versa.</a:t>
                      </a:r>
                      <a:endParaRPr lang="en-US" sz="1600">
                        <a:solidFill>
                          <a:srgbClr val="000000"/>
                        </a:solidFill>
                        <a:effectLst/>
                      </a:endParaRPr>
                    </a:p>
                  </a:txBody>
                  <a:tcPr marL="25051" marR="25051" marT="25051" marB="37576"/>
                </a:tc>
                <a:extLst>
                  <a:ext uri="{0D108BD9-81ED-4DB2-BD59-A6C34878D82A}">
                    <a16:rowId xmlns:a16="http://schemas.microsoft.com/office/drawing/2014/main" val="2800647959"/>
                  </a:ext>
                </a:extLst>
              </a:tr>
              <a:tr h="467961">
                <a:tc>
                  <a:txBody>
                    <a:bodyPr/>
                    <a:lstStyle/>
                    <a:p>
                      <a:pPr algn="l"/>
                      <a:r>
                        <a:rPr lang="en-US" sz="1600">
                          <a:effectLst/>
                        </a:rPr>
                        <a:t>PESSIMISTIC_WRITE</a:t>
                      </a:r>
                      <a:endParaRPr lang="en-US" sz="1600">
                        <a:solidFill>
                          <a:srgbClr val="000000"/>
                        </a:solidFill>
                        <a:effectLst/>
                      </a:endParaRPr>
                    </a:p>
                  </a:txBody>
                  <a:tcPr marL="25051" marR="25051" marT="25051" marB="37576"/>
                </a:tc>
                <a:tc>
                  <a:txBody>
                    <a:bodyPr/>
                    <a:lstStyle/>
                    <a:p>
                      <a:pPr algn="l"/>
                      <a:r>
                        <a:rPr lang="en-US" sz="1600">
                          <a:effectLst/>
                        </a:rPr>
                        <a:t>Immediately obtain a long-term write lock on the data to prevent the data from being read, modified, or deleted.</a:t>
                      </a:r>
                      <a:endParaRPr lang="en-US" sz="1600">
                        <a:solidFill>
                          <a:srgbClr val="000000"/>
                        </a:solidFill>
                        <a:effectLst/>
                      </a:endParaRPr>
                    </a:p>
                  </a:txBody>
                  <a:tcPr marL="25051" marR="25051" marT="25051" marB="37576"/>
                </a:tc>
                <a:extLst>
                  <a:ext uri="{0D108BD9-81ED-4DB2-BD59-A6C34878D82A}">
                    <a16:rowId xmlns:a16="http://schemas.microsoft.com/office/drawing/2014/main" val="1705502536"/>
                  </a:ext>
                </a:extLst>
              </a:tr>
              <a:tr h="667736">
                <a:tc>
                  <a:txBody>
                    <a:bodyPr/>
                    <a:lstStyle/>
                    <a:p>
                      <a:pPr algn="l"/>
                      <a:r>
                        <a:rPr lang="en-US" sz="1600">
                          <a:effectLst/>
                        </a:rPr>
                        <a:t>PESSIMISTIC_FORCE_INCREMENT</a:t>
                      </a:r>
                      <a:endParaRPr lang="en-US" sz="1600">
                        <a:solidFill>
                          <a:srgbClr val="000000"/>
                        </a:solidFill>
                        <a:effectLst/>
                      </a:endParaRPr>
                    </a:p>
                  </a:txBody>
                  <a:tcPr marL="25051" marR="25051" marT="25051" marB="37576"/>
                </a:tc>
                <a:tc>
                  <a:txBody>
                    <a:bodyPr/>
                    <a:lstStyle/>
                    <a:p>
                      <a:pPr algn="l"/>
                      <a:r>
                        <a:rPr lang="en-US" sz="1600">
                          <a:effectLst/>
                        </a:rPr>
                        <a:t>Immediately obtain a long-term lock on the data to prevent the data from being modified or deleted, and increment the version attribute of versioned entities.</a:t>
                      </a:r>
                      <a:endParaRPr lang="en-US" sz="1600">
                        <a:solidFill>
                          <a:srgbClr val="000000"/>
                        </a:solidFill>
                        <a:effectLst/>
                      </a:endParaRPr>
                    </a:p>
                  </a:txBody>
                  <a:tcPr marL="25051" marR="25051" marT="25051" marB="37576"/>
                </a:tc>
                <a:extLst>
                  <a:ext uri="{0D108BD9-81ED-4DB2-BD59-A6C34878D82A}">
                    <a16:rowId xmlns:a16="http://schemas.microsoft.com/office/drawing/2014/main" val="646630291"/>
                  </a:ext>
                </a:extLst>
              </a:tr>
              <a:tr h="467961">
                <a:tc>
                  <a:txBody>
                    <a:bodyPr/>
                    <a:lstStyle/>
                    <a:p>
                      <a:pPr algn="l"/>
                      <a:r>
                        <a:rPr lang="en-US" sz="1600">
                          <a:effectLst/>
                        </a:rPr>
                        <a:t>READ</a:t>
                      </a:r>
                      <a:endParaRPr lang="en-US" sz="1600">
                        <a:solidFill>
                          <a:srgbClr val="000000"/>
                        </a:solidFill>
                        <a:effectLst/>
                      </a:endParaRPr>
                    </a:p>
                  </a:txBody>
                  <a:tcPr marL="25051" marR="25051" marT="25051" marB="37576"/>
                </a:tc>
                <a:tc>
                  <a:txBody>
                    <a:bodyPr/>
                    <a:lstStyle/>
                    <a:p>
                      <a:pPr algn="l"/>
                      <a:r>
                        <a:rPr lang="en-US" sz="1600">
                          <a:effectLst/>
                        </a:rPr>
                        <a:t>A synonym for OPTIMISTIC. Use of LockModeType.OPTIMISTIC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1873767623"/>
                  </a:ext>
                </a:extLst>
              </a:tr>
              <a:tr h="667736">
                <a:tc>
                  <a:txBody>
                    <a:bodyPr/>
                    <a:lstStyle/>
                    <a:p>
                      <a:pPr algn="l"/>
                      <a:r>
                        <a:rPr lang="en-US" sz="1600">
                          <a:effectLst/>
                        </a:rPr>
                        <a:t>WRITE</a:t>
                      </a:r>
                      <a:endParaRPr lang="en-US" sz="1600">
                        <a:solidFill>
                          <a:srgbClr val="000000"/>
                        </a:solidFill>
                        <a:effectLst/>
                      </a:endParaRPr>
                    </a:p>
                  </a:txBody>
                  <a:tcPr marL="25051" marR="25051" marT="25051" marB="37576"/>
                </a:tc>
                <a:tc>
                  <a:txBody>
                    <a:bodyPr/>
                    <a:lstStyle/>
                    <a:p>
                      <a:pPr algn="l"/>
                      <a:r>
                        <a:rPr lang="en-US" sz="1600">
                          <a:effectLst/>
                        </a:rPr>
                        <a:t>A synonym for OPTIMISTIC_FORCE_INCREMENT. Use of LockModeType.OPTIMISTIC_FORCE_INCREMENT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3634647554"/>
                  </a:ext>
                </a:extLst>
              </a:tr>
              <a:tr h="268187">
                <a:tc>
                  <a:txBody>
                    <a:bodyPr/>
                    <a:lstStyle/>
                    <a:p>
                      <a:pPr algn="l"/>
                      <a:r>
                        <a:rPr lang="en-US" sz="1600">
                          <a:effectLst/>
                        </a:rPr>
                        <a:t>NONE</a:t>
                      </a:r>
                      <a:endParaRPr lang="en-US" sz="1600">
                        <a:solidFill>
                          <a:srgbClr val="000000"/>
                        </a:solidFill>
                        <a:effectLst/>
                      </a:endParaRPr>
                    </a:p>
                  </a:txBody>
                  <a:tcPr marL="25051" marR="25051" marT="25051" marB="37576"/>
                </a:tc>
                <a:tc>
                  <a:txBody>
                    <a:bodyPr/>
                    <a:lstStyle/>
                    <a:p>
                      <a:pPr algn="l"/>
                      <a:r>
                        <a:rPr lang="en-US" sz="1600" dirty="0">
                          <a:effectLst/>
                        </a:rPr>
                        <a:t>No additional locking will occur on the data in the database.</a:t>
                      </a:r>
                      <a:endParaRPr lang="en-US" sz="1600" dirty="0">
                        <a:solidFill>
                          <a:srgbClr val="000000"/>
                        </a:solidFill>
                        <a:effectLst/>
                      </a:endParaRPr>
                    </a:p>
                  </a:txBody>
                  <a:tcPr marL="25051" marR="25051" marT="25051" marB="37576"/>
                </a:tc>
                <a:extLst>
                  <a:ext uri="{0D108BD9-81ED-4DB2-BD59-A6C34878D82A}">
                    <a16:rowId xmlns:a16="http://schemas.microsoft.com/office/drawing/2014/main" val="4145336301"/>
                  </a:ext>
                </a:extLst>
              </a:tr>
            </a:tbl>
          </a:graphicData>
        </a:graphic>
      </p:graphicFrame>
    </p:spTree>
    <p:extLst>
      <p:ext uri="{BB962C8B-B14F-4D97-AF65-F5344CB8AC3E}">
        <p14:creationId xmlns:p14="http://schemas.microsoft.com/office/powerpoint/2010/main" val="230836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JPA Tutorial</a:t>
            </a:r>
          </a:p>
          <a:p>
            <a:pPr lvl="1"/>
            <a:r>
              <a:rPr lang="en-US" altLang="zh-TW" dirty="0"/>
              <a:t>http://www.java2s.com/Tutorials/Java/JPA/index.htm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a:t>Methods 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a:t>create() :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920313" y="22936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920313" y="43907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920313" y="36700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920313" y="54064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a:t>Event 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3089785935"/>
              </p:ext>
            </p:extLst>
          </p:nvPr>
        </p:nvGraphicFramePr>
        <p:xfrm>
          <a:off x="1810869" y="2680447"/>
          <a:ext cx="7535900" cy="3843812"/>
        </p:xfrm>
        <a:graphic>
          <a:graphicData uri="http://schemas.openxmlformats.org/drawingml/2006/table">
            <a:tbl>
              <a:tblPr firstRow="1" bandRow="1">
                <a:tableStyleId>{F5AB1C69-6EDB-4FF4-983F-18BD219EF322}</a:tableStyleId>
              </a:tblPr>
              <a:tblGrid>
                <a:gridCol w="1810872">
                  <a:extLst>
                    <a:ext uri="{9D8B030D-6E8A-4147-A177-3AD203B41FA5}">
                      <a16:colId xmlns:a16="http://schemas.microsoft.com/office/drawing/2014/main" val="1846632215"/>
                    </a:ext>
                  </a:extLst>
                </a:gridCol>
                <a:gridCol w="5725028">
                  <a:extLst>
                    <a:ext uri="{9D8B030D-6E8A-4147-A177-3AD203B41FA5}">
                      <a16:colId xmlns:a16="http://schemas.microsoft.com/office/drawing/2014/main" val="1954260059"/>
                    </a:ext>
                  </a:extLst>
                </a:gridCol>
              </a:tblGrid>
              <a:tr h="254163">
                <a:tc>
                  <a:txBody>
                    <a:bodyPr/>
                    <a:lstStyle/>
                    <a:p>
                      <a:pPr algn="l" rtl="0" fontAlgn="t"/>
                      <a:r>
                        <a:rPr lang="en-US" sz="1400">
                          <a:effectLst/>
                        </a:rPr>
                        <a:t>Type</a:t>
                      </a:r>
                      <a:endParaRPr lang="en-US" sz="1400" b="1">
                        <a:effectLst/>
                      </a:endParaRPr>
                    </a:p>
                  </a:txBody>
                  <a:tcPr marL="63990" marR="63990" marT="31995" marB="31995"/>
                </a:tc>
                <a:tc>
                  <a:txBody>
                    <a:bodyPr/>
                    <a:lstStyle/>
                    <a:p>
                      <a:pPr algn="l" rtl="0" fontAlgn="t"/>
                      <a:r>
                        <a:rPr lang="en-US" sz="1400">
                          <a:effectLst/>
                        </a:rPr>
                        <a:t>Description</a:t>
                      </a:r>
                      <a:endParaRPr lang="en-US" sz="1400" b="1">
                        <a:effectLst/>
                      </a:endParaRPr>
                    </a:p>
                  </a:txBody>
                  <a:tcPr marL="63990" marR="63990" marT="31995" marB="31995"/>
                </a:tc>
                <a:extLst>
                  <a:ext uri="{0D108BD9-81ED-4DB2-BD59-A6C34878D82A}">
                    <a16:rowId xmlns:a16="http://schemas.microsoft.com/office/drawing/2014/main" val="2186135423"/>
                  </a:ext>
                </a:extLst>
              </a:tr>
              <a:tr h="577173">
                <a:tc>
                  <a:txBody>
                    <a:bodyPr/>
                    <a:lstStyle/>
                    <a:p>
                      <a:pPr algn="l" rtl="0" fontAlgn="t"/>
                      <a:r>
                        <a:rPr lang="en-US" sz="1400">
                          <a:effectLst/>
                        </a:rPr>
                        <a:t>@PrePersist</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persist operation is actually executed or cascaded. This call is synchronous with the persist operation.</a:t>
                      </a:r>
                      <a:endParaRPr lang="en-US" sz="1400" b="0">
                        <a:effectLst/>
                        <a:latin typeface="inherit"/>
                      </a:endParaRPr>
                    </a:p>
                  </a:txBody>
                  <a:tcPr marL="63990" marR="63990" marT="31995" marB="31995"/>
                </a:tc>
                <a:extLst>
                  <a:ext uri="{0D108BD9-81ED-4DB2-BD59-A6C34878D82A}">
                    <a16:rowId xmlns:a16="http://schemas.microsoft.com/office/drawing/2014/main" val="1277477544"/>
                  </a:ext>
                </a:extLst>
              </a:tr>
              <a:tr h="577173">
                <a:tc>
                  <a:txBody>
                    <a:bodyPr/>
                    <a:lstStyle/>
                    <a:p>
                      <a:pPr algn="l" rtl="0" fontAlgn="t"/>
                      <a:r>
                        <a:rPr lang="en-US" sz="1400">
                          <a:effectLst/>
                        </a:rPr>
                        <a:t>@PreRemove</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070754042"/>
                  </a:ext>
                </a:extLst>
              </a:tr>
              <a:tr h="576398">
                <a:tc>
                  <a:txBody>
                    <a:bodyPr/>
                    <a:lstStyle/>
                    <a:p>
                      <a:pPr algn="l" rtl="0" fontAlgn="t"/>
                      <a:r>
                        <a:rPr lang="en-US" sz="1400" dirty="0">
                          <a:effectLst/>
                        </a:rPr>
                        <a:t>@</a:t>
                      </a:r>
                      <a:r>
                        <a:rPr lang="en-US" sz="1400" dirty="0" err="1">
                          <a:effectLst/>
                        </a:rPr>
                        <a:t>PostPersist</a:t>
                      </a:r>
                      <a:endParaRPr lang="en-US" sz="1400" b="0" dirty="0">
                        <a:effectLst/>
                        <a:latin typeface="inherit"/>
                      </a:endParaRPr>
                    </a:p>
                  </a:txBody>
                  <a:tcPr marL="63990" marR="63990" marT="31995" marB="31995"/>
                </a:tc>
                <a:tc>
                  <a:txBody>
                    <a:bodyPr/>
                    <a:lstStyle/>
                    <a:p>
                      <a:pPr algn="l" rtl="0" fontAlgn="t"/>
                      <a:r>
                        <a:rPr lang="en-US" sz="1400" dirty="0">
                          <a:effectLst/>
                        </a:rPr>
                        <a:t>Executed after the entity manager persist operation is actually executed or cascaded. This call is invoked after the database INSERT is executed.</a:t>
                      </a:r>
                      <a:endParaRPr lang="en-US" sz="1400" b="0" dirty="0">
                        <a:effectLst/>
                        <a:latin typeface="inherit"/>
                      </a:endParaRPr>
                    </a:p>
                  </a:txBody>
                  <a:tcPr marL="63990" marR="63990" marT="31995" marB="31995"/>
                </a:tc>
                <a:extLst>
                  <a:ext uri="{0D108BD9-81ED-4DB2-BD59-A6C34878D82A}">
                    <a16:rowId xmlns:a16="http://schemas.microsoft.com/office/drawing/2014/main" val="3962861645"/>
                  </a:ext>
                </a:extLst>
              </a:tr>
              <a:tr h="577173">
                <a:tc>
                  <a:txBody>
                    <a:bodyPr/>
                    <a:lstStyle/>
                    <a:p>
                      <a:pPr algn="l" rtl="0" fontAlgn="t"/>
                      <a:r>
                        <a:rPr lang="en-US" sz="1400">
                          <a:effectLst/>
                        </a:rPr>
                        <a:t>@PostRemove</a:t>
                      </a:r>
                      <a:endParaRPr lang="en-US" sz="1400" b="0">
                        <a:effectLst/>
                        <a:latin typeface="inherit"/>
                      </a:endParaRPr>
                    </a:p>
                  </a:txBody>
                  <a:tcPr marL="63990" marR="63990" marT="31995" marB="31995"/>
                </a:tc>
                <a:tc>
                  <a:txBody>
                    <a:bodyPr/>
                    <a:lstStyle/>
                    <a:p>
                      <a:pPr algn="l" rtl="0" fontAlgn="t"/>
                      <a:r>
                        <a:rPr lang="en-US" sz="1400">
                          <a:effectLst/>
                        </a:rPr>
                        <a:t>Executed after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319624714"/>
                  </a:ext>
                </a:extLst>
              </a:tr>
              <a:tr h="404022">
                <a:tc>
                  <a:txBody>
                    <a:bodyPr/>
                    <a:lstStyle/>
                    <a:p>
                      <a:pPr algn="l" rtl="0" fontAlgn="t"/>
                      <a:r>
                        <a:rPr lang="en-US" sz="1400">
                          <a:effectLst/>
                        </a:rPr>
                        <a:t>@PreUpdate</a:t>
                      </a:r>
                      <a:endParaRPr lang="en-US" sz="1400" b="0">
                        <a:effectLst/>
                        <a:latin typeface="inherit"/>
                      </a:endParaRPr>
                    </a:p>
                  </a:txBody>
                  <a:tcPr marL="63990" marR="63990" marT="31995" marB="31995"/>
                </a:tc>
                <a:tc>
                  <a:txBody>
                    <a:bodyPr/>
                    <a:lstStyle/>
                    <a:p>
                      <a:pPr algn="l" rtl="0" fontAlgn="t"/>
                      <a:r>
                        <a:rPr lang="en-US" sz="1400">
                          <a:effectLst/>
                        </a:rPr>
                        <a:t>Executed before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370872192"/>
                  </a:ext>
                </a:extLst>
              </a:tr>
              <a:tr h="254163">
                <a:tc>
                  <a:txBody>
                    <a:bodyPr/>
                    <a:lstStyle/>
                    <a:p>
                      <a:pPr algn="l" rtl="0" fontAlgn="t"/>
                      <a:r>
                        <a:rPr lang="en-US" sz="1400">
                          <a:effectLst/>
                        </a:rPr>
                        <a:t>@PostUpdate</a:t>
                      </a:r>
                      <a:endParaRPr lang="en-US" sz="1400" b="0">
                        <a:effectLst/>
                        <a:latin typeface="inherit"/>
                      </a:endParaRPr>
                    </a:p>
                  </a:txBody>
                  <a:tcPr marL="63990" marR="63990" marT="31995" marB="31995"/>
                </a:tc>
                <a:tc>
                  <a:txBody>
                    <a:bodyPr/>
                    <a:lstStyle/>
                    <a:p>
                      <a:pPr algn="l" rtl="0" fontAlgn="t"/>
                      <a:r>
                        <a:rPr lang="en-US" sz="1400">
                          <a:effectLst/>
                        </a:rPr>
                        <a:t>Executed after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1084007640"/>
                  </a:ext>
                </a:extLst>
              </a:tr>
              <a:tr h="577173">
                <a:tc>
                  <a:txBody>
                    <a:bodyPr/>
                    <a:lstStyle/>
                    <a:p>
                      <a:pPr algn="l" rtl="0" fontAlgn="t"/>
                      <a:r>
                        <a:rPr lang="en-US" sz="1400">
                          <a:effectLst/>
                        </a:rPr>
                        <a:t>@PostLoad</a:t>
                      </a:r>
                      <a:endParaRPr lang="en-US" sz="1400" b="0">
                        <a:effectLst/>
                        <a:latin typeface="inherit"/>
                      </a:endParaRPr>
                    </a:p>
                  </a:txBody>
                  <a:tcPr marL="63990" marR="63990" marT="31995" marB="31995"/>
                </a:tc>
                <a:tc>
                  <a:txBody>
                    <a:bodyPr/>
                    <a:lstStyle/>
                    <a:p>
                      <a:pPr algn="l" rtl="0" fontAlgn="t"/>
                      <a:r>
                        <a:rPr lang="en-US" sz="1400" dirty="0">
                          <a:effectLst/>
                        </a:rPr>
                        <a:t>Executed after an entity has been loaded into the current persistence context or an entity has been refreshed.</a:t>
                      </a:r>
                      <a:endParaRPr lang="en-US" sz="1400" b="0" dirty="0">
                        <a:effectLst/>
                        <a:latin typeface="inherit"/>
                      </a:endParaRPr>
                    </a:p>
                  </a:txBody>
                  <a:tcPr marL="63990" marR="63990" marT="31995" marB="31995"/>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dirty="0"/>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Java Persistence Query language(JPQL)</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279236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2036</Words>
  <Application>Microsoft Office PowerPoint</Application>
  <PresentationFormat>寬螢幕</PresentationFormat>
  <Paragraphs>313</Paragraphs>
  <Slides>30</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30</vt:i4>
      </vt:variant>
    </vt:vector>
  </HeadingPairs>
  <TitlesOfParts>
    <vt:vector size="40"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Enviorment</vt:lpstr>
      <vt:lpstr>Hibernate ORM</vt:lpstr>
      <vt:lpstr>Methods of EntityManager</vt:lpstr>
      <vt:lpstr>PowerPoint 簡報</vt:lpstr>
      <vt:lpstr>PowerPoint 簡報</vt:lpstr>
      <vt:lpstr>Event Handling</vt:lpstr>
      <vt:lpstr>example</vt:lpstr>
      <vt:lpstr>Java Persistence Query language(JPQL)</vt:lpstr>
      <vt:lpstr>JPQL syntax</vt:lpstr>
      <vt:lpstr>PowerPoint 簡報</vt:lpstr>
      <vt:lpstr>PowerPoint 簡報</vt:lpstr>
      <vt:lpstr>JPA Query API</vt:lpstr>
      <vt:lpstr>PowerPoint 簡報</vt:lpstr>
      <vt:lpstr>JPQL for UPDATE/DELETE</vt:lpstr>
      <vt:lpstr>Named Queries</vt:lpstr>
      <vt:lpstr>example of NamedQuery</vt:lpstr>
      <vt:lpstr>Criteria API</vt:lpstr>
      <vt:lpstr>Native SQL Query</vt:lpstr>
      <vt:lpstr>PowerPoint 簡報</vt:lpstr>
      <vt:lpstr>PowerPoint 簡報</vt:lpstr>
      <vt:lpstr>Named Native SQL Query</vt:lpstr>
      <vt:lpstr>PowerPoint 簡報</vt:lpstr>
      <vt:lpstr>Locking</vt:lpstr>
      <vt:lpstr>Optimistic Lock</vt:lpstr>
      <vt:lpstr>PowerPoint 簡報</vt:lpstr>
      <vt:lpstr>Pessimistic Lock</vt:lpstr>
      <vt:lpstr>methods to acquire a lock</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86</cp:revision>
  <dcterms:created xsi:type="dcterms:W3CDTF">2018-10-27T17:27:19Z</dcterms:created>
  <dcterms:modified xsi:type="dcterms:W3CDTF">2018-11-12T08:16:14Z</dcterms:modified>
</cp:coreProperties>
</file>