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7" r:id="rId3"/>
    <p:sldId id="257" r:id="rId4"/>
    <p:sldId id="258" r:id="rId5"/>
    <p:sldId id="262" r:id="rId6"/>
    <p:sldId id="261" r:id="rId7"/>
    <p:sldId id="260" r:id="rId8"/>
    <p:sldId id="263" r:id="rId9"/>
    <p:sldId id="266" r:id="rId10"/>
    <p:sldId id="264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65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295" r:id="rId53"/>
    <p:sldId id="308" r:id="rId54"/>
    <p:sldId id="310" r:id="rId55"/>
    <p:sldId id="311" r:id="rId56"/>
    <p:sldId id="312" r:id="rId57"/>
    <p:sldId id="313" r:id="rId58"/>
    <p:sldId id="309" r:id="rId59"/>
    <p:sldId id="316" r:id="rId60"/>
    <p:sldId id="314" r:id="rId61"/>
    <p:sldId id="318" r:id="rId62"/>
    <p:sldId id="315" r:id="rId63"/>
    <p:sldId id="319" r:id="rId64"/>
    <p:sldId id="320" r:id="rId65"/>
    <p:sldId id="321" r:id="rId66"/>
    <p:sldId id="325" r:id="rId67"/>
    <p:sldId id="322" r:id="rId68"/>
    <p:sldId id="326" r:id="rId69"/>
    <p:sldId id="327" r:id="rId70"/>
    <p:sldId id="328" r:id="rId71"/>
    <p:sldId id="329" r:id="rId72"/>
    <p:sldId id="330" r:id="rId73"/>
    <p:sldId id="331" r:id="rId74"/>
    <p:sldId id="323" r:id="rId75"/>
    <p:sldId id="332" r:id="rId76"/>
    <p:sldId id="340" r:id="rId77"/>
    <p:sldId id="341" r:id="rId78"/>
    <p:sldId id="324" r:id="rId79"/>
    <p:sldId id="336" r:id="rId80"/>
    <p:sldId id="337" r:id="rId81"/>
    <p:sldId id="338" r:id="rId82"/>
    <p:sldId id="339" r:id="rId83"/>
    <p:sldId id="342" r:id="rId84"/>
    <p:sldId id="343" r:id="rId85"/>
    <p:sldId id="344" r:id="rId86"/>
    <p:sldId id="345" r:id="rId87"/>
    <p:sldId id="346" r:id="rId88"/>
    <p:sldId id="348" r:id="rId89"/>
    <p:sldId id="347" r:id="rId90"/>
    <p:sldId id="333" r:id="rId91"/>
    <p:sldId id="334" r:id="rId92"/>
    <p:sldId id="349" r:id="rId93"/>
    <p:sldId id="335" r:id="rId94"/>
    <p:sldId id="350" r:id="rId95"/>
    <p:sldId id="351" r:id="rId96"/>
    <p:sldId id="352" r:id="rId97"/>
    <p:sldId id="353" r:id="rId98"/>
    <p:sldId id="354" r:id="rId99"/>
    <p:sldId id="355" r:id="rId100"/>
    <p:sldId id="357" r:id="rId101"/>
    <p:sldId id="358" r:id="rId102"/>
    <p:sldId id="359" r:id="rId103"/>
    <p:sldId id="360" r:id="rId104"/>
    <p:sldId id="361" r:id="rId105"/>
    <p:sldId id="356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86" r:id="rId124"/>
    <p:sldId id="379" r:id="rId125"/>
    <p:sldId id="387" r:id="rId126"/>
    <p:sldId id="388" r:id="rId127"/>
    <p:sldId id="389" r:id="rId128"/>
    <p:sldId id="380" r:id="rId129"/>
    <p:sldId id="381" r:id="rId130"/>
    <p:sldId id="383" r:id="rId131"/>
    <p:sldId id="384" r:id="rId132"/>
    <p:sldId id="385" r:id="rId133"/>
    <p:sldId id="382" r:id="rId134"/>
    <p:sldId id="259" r:id="rId1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BC8B07F-7C78-4EEC-A359-9C69A9E20EA7}">
          <p14:sldIdLst>
            <p14:sldId id="256"/>
            <p14:sldId id="317"/>
            <p14:sldId id="257"/>
          </p14:sldIdLst>
        </p14:section>
        <p14:section name="POM" id="{D1A2C062-E714-4DDC-A7A2-3DC99CAE6708}">
          <p14:sldIdLst>
            <p14:sldId id="258"/>
            <p14:sldId id="262"/>
            <p14:sldId id="261"/>
            <p14:sldId id="260"/>
            <p14:sldId id="263"/>
            <p14:sldId id="266"/>
          </p14:sldIdLst>
        </p14:section>
        <p14:section name="Build Life Cycle" id="{897D6ED4-24E3-4CAF-88F2-3CB44BCA65C8}">
          <p14:sldIdLst>
            <p14:sldId id="264"/>
            <p14:sldId id="267"/>
            <p14:sldId id="268"/>
            <p14:sldId id="271"/>
            <p14:sldId id="269"/>
            <p14:sldId id="270"/>
            <p14:sldId id="272"/>
            <p14:sldId id="273"/>
            <p14:sldId id="265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Build Profile" id="{F8FD625E-3FD7-4577-9B39-2FD245F328C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Repositories" id="{4F14C9E3-404C-404A-9272-D1CF3EE925FA}">
          <p14:sldIdLst>
            <p14:sldId id="293"/>
            <p14:sldId id="294"/>
            <p14:sldId id="296"/>
            <p14:sldId id="297"/>
            <p14:sldId id="298"/>
            <p14:sldId id="299"/>
          </p14:sldIdLst>
        </p14:section>
        <p14:section name="Plugins" id="{D8FD9AB3-D783-4D4B-BDB5-5CBC5E153BB9}">
          <p14:sldIdLst>
            <p14:sldId id="300"/>
            <p14:sldId id="301"/>
            <p14:sldId id="302"/>
            <p14:sldId id="303"/>
            <p14:sldId id="304"/>
          </p14:sldIdLst>
        </p14:section>
        <p14:section name="Creating Project" id="{82AED9AE-1D14-43E7-9826-B6DD77B5AA58}">
          <p14:sldIdLst>
            <p14:sldId id="305"/>
            <p14:sldId id="306"/>
            <p14:sldId id="307"/>
            <p14:sldId id="295"/>
          </p14:sldIdLst>
        </p14:section>
        <p14:section name="External Dependencies" id="{EBD9C1C8-1BB7-4F42-BBF1-5D6E2D139B65}">
          <p14:sldIdLst>
            <p14:sldId id="308"/>
            <p14:sldId id="310"/>
          </p14:sldIdLst>
        </p14:section>
        <p14:section name="Project Documents" id="{373CEDD7-6E58-461E-B83B-80EFB596AF87}">
          <p14:sldIdLst>
            <p14:sldId id="311"/>
            <p14:sldId id="312"/>
            <p14:sldId id="313"/>
          </p14:sldIdLst>
        </p14:section>
        <p14:section name="Project Templates" id="{BD21C460-3CD9-42B7-9686-B9F8B649B89B}">
          <p14:sldIdLst>
            <p14:sldId id="309"/>
            <p14:sldId id="316"/>
          </p14:sldIdLst>
        </p14:section>
        <p14:section name="Snapshots" id="{498F6E44-3EFF-4A89-BFA1-E588D87CC071}">
          <p14:sldIdLst>
            <p14:sldId id="314"/>
            <p14:sldId id="318"/>
            <p14:sldId id="315"/>
          </p14:sldIdLst>
        </p14:section>
        <p14:section name="Build Automation" id="{185FBEB0-0CB2-473E-9368-037128B8940A}">
          <p14:sldIdLst>
            <p14:sldId id="319"/>
            <p14:sldId id="320"/>
            <p14:sldId id="321"/>
            <p14:sldId id="325"/>
            <p14:sldId id="322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Web Application" id="{BAB8A553-080C-4866-9C89-67F85E255AA1}">
          <p14:sldIdLst>
            <p14:sldId id="323"/>
            <p14:sldId id="332"/>
            <p14:sldId id="340"/>
            <p14:sldId id="341"/>
            <p14:sldId id="324"/>
            <p14:sldId id="336"/>
            <p14:sldId id="337"/>
            <p14:sldId id="338"/>
            <p14:sldId id="339"/>
            <p14:sldId id="342"/>
            <p14:sldId id="343"/>
            <p14:sldId id="344"/>
            <p14:sldId id="345"/>
            <p14:sldId id="346"/>
            <p14:sldId id="348"/>
            <p14:sldId id="347"/>
            <p14:sldId id="333"/>
            <p14:sldId id="334"/>
            <p14:sldId id="349"/>
            <p14:sldId id="335"/>
            <p14:sldId id="350"/>
            <p14:sldId id="351"/>
            <p14:sldId id="352"/>
            <p14:sldId id="353"/>
            <p14:sldId id="354"/>
            <p14:sldId id="355"/>
            <p14:sldId id="357"/>
            <p14:sldId id="358"/>
            <p14:sldId id="359"/>
            <p14:sldId id="360"/>
            <p14:sldId id="361"/>
            <p14:sldId id="356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5"/>
            <p14:sldId id="374"/>
            <p14:sldId id="376"/>
            <p14:sldId id="377"/>
            <p14:sldId id="378"/>
            <p14:sldId id="386"/>
            <p14:sldId id="379"/>
            <p14:sldId id="387"/>
            <p14:sldId id="388"/>
            <p14:sldId id="389"/>
            <p14:sldId id="380"/>
            <p14:sldId id="381"/>
            <p14:sldId id="383"/>
            <p14:sldId id="384"/>
            <p14:sldId id="385"/>
            <p14:sldId id="3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2020-04-27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53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2020-04-27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93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2020-04-27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82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2020-04-27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53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2020-04-27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9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2020-04-27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7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2020-04-27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2020-04-27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43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2020-04-27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6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2020-04-27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2020-04-27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00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62DB-8F91-4577-8164-4D6718A664EB}" type="datetimeFigureOut">
              <a:rPr lang="zh-TW" altLang="en-US" smtClean="0"/>
              <a:t>2020-04-27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72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kentyeh.github.io/mavenStartup/index.html#property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kentyeh.github.io/mavenStartup/index.html#property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hyperlink" Target="https://maven.apache.org/plugins/maven-resources-plugin/" TargetMode="External"/><Relationship Id="rId3" Type="http://schemas.openxmlformats.org/officeDocument/2006/relationships/hyperlink" Target="https://maven.apache.org/plugins/maven-clean-plugin/" TargetMode="External"/><Relationship Id="rId7" Type="http://schemas.openxmlformats.org/officeDocument/2006/relationships/hyperlink" Target="https://maven.apache.org/plugins/maven-install-plugin/" TargetMode="External"/><Relationship Id="rId2" Type="http://schemas.openxmlformats.org/officeDocument/2006/relationships/hyperlink" Target="https://maven.apache.org/plugin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ven.apache.org/surefire/maven-failsafe-plugin/" TargetMode="External"/><Relationship Id="rId11" Type="http://schemas.openxmlformats.org/officeDocument/2006/relationships/hyperlink" Target="https://maven.apache.org/plugins/maven-verifier-plugin/" TargetMode="External"/><Relationship Id="rId5" Type="http://schemas.openxmlformats.org/officeDocument/2006/relationships/hyperlink" Target="https://maven.apache.org/plugins/maven-deploy-plugin/" TargetMode="External"/><Relationship Id="rId10" Type="http://schemas.openxmlformats.org/officeDocument/2006/relationships/hyperlink" Target="https://maven.apache.org/surefire/maven-surefire-plugin/" TargetMode="External"/><Relationship Id="rId4" Type="http://schemas.openxmlformats.org/officeDocument/2006/relationships/hyperlink" Target="https://maven.apache.org/plugins/maven-compiler-plugin/" TargetMode="External"/><Relationship Id="rId9" Type="http://schemas.openxmlformats.org/officeDocument/2006/relationships/hyperlink" Target="https://maven.apache.org/plugins/maven-site-plugi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hyperlink" Target="https://maven.apache.org/plugins/maven-shade-plugin/" TargetMode="External"/><Relationship Id="rId13" Type="http://schemas.openxmlformats.org/officeDocument/2006/relationships/hyperlink" Target="https://maven.apache.org/plugins/maven-changes-plugin/" TargetMode="External"/><Relationship Id="rId3" Type="http://schemas.openxmlformats.org/officeDocument/2006/relationships/hyperlink" Target="https://maven.apache.org/plugins/maven-ejb-plugin/" TargetMode="External"/><Relationship Id="rId7" Type="http://schemas.openxmlformats.org/officeDocument/2006/relationships/hyperlink" Target="https://maven.apache.org/plugins/maven-acr-plugin/" TargetMode="External"/><Relationship Id="rId12" Type="http://schemas.openxmlformats.org/officeDocument/2006/relationships/hyperlink" Target="https://maven.apache.org/plugins/maven-changelog-plugin/" TargetMode="External"/><Relationship Id="rId2" Type="http://schemas.openxmlformats.org/officeDocument/2006/relationships/hyperlink" Target="https://maven.apache.org/plugins/maven-ear-plug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ven.apache.org/plugins/maven-war-plugin/" TargetMode="External"/><Relationship Id="rId11" Type="http://schemas.openxmlformats.org/officeDocument/2006/relationships/hyperlink" Target="https://maven.apache.org/plugins/maven-jmod-plugin/" TargetMode="External"/><Relationship Id="rId5" Type="http://schemas.openxmlformats.org/officeDocument/2006/relationships/hyperlink" Target="https://maven.apache.org/plugins/maven-rar-plugin/" TargetMode="External"/><Relationship Id="rId15" Type="http://schemas.openxmlformats.org/officeDocument/2006/relationships/hyperlink" Target="https://maven.apache.org/plugins/maven-doap-plugin/" TargetMode="External"/><Relationship Id="rId10" Type="http://schemas.openxmlformats.org/officeDocument/2006/relationships/hyperlink" Target="https://maven.apache.org/plugins/maven-jlink-plugin/" TargetMode="External"/><Relationship Id="rId4" Type="http://schemas.openxmlformats.org/officeDocument/2006/relationships/hyperlink" Target="https://maven.apache.org/plugins/maven-jar-plugin/" TargetMode="External"/><Relationship Id="rId9" Type="http://schemas.openxmlformats.org/officeDocument/2006/relationships/hyperlink" Target="https://maven.apache.org/plugins/maven-source-plugin/" TargetMode="External"/><Relationship Id="rId14" Type="http://schemas.openxmlformats.org/officeDocument/2006/relationships/hyperlink" Target="https://maven.apache.org/plugins/maven-checkstyle-plugin/" TargetMode="Externa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hyperlink" Target="https://maven.apache.org/plugins/maven-project-info-reports-plugin/" TargetMode="External"/><Relationship Id="rId13" Type="http://schemas.openxmlformats.org/officeDocument/2006/relationships/hyperlink" Target="https://maven.apache.org/plugins/maven-dependency-plugin/" TargetMode="External"/><Relationship Id="rId3" Type="http://schemas.openxmlformats.org/officeDocument/2006/relationships/hyperlink" Target="https://maven.apache.org/plugins/maven-javadoc-plugin/" TargetMode="External"/><Relationship Id="rId7" Type="http://schemas.openxmlformats.org/officeDocument/2006/relationships/hyperlink" Target="https://maven.apache.org/plugins/maven-pmd-plugin/" TargetMode="External"/><Relationship Id="rId12" Type="http://schemas.openxmlformats.org/officeDocument/2006/relationships/hyperlink" Target="https://maven.apache.org/plugins/maven-assembly-plugin/" TargetMode="External"/><Relationship Id="rId2" Type="http://schemas.openxmlformats.org/officeDocument/2006/relationships/hyperlink" Target="https://maven.apache.org/plugins/maven-docck-plug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ven.apache.org/plugins/maven-linkcheck-plugin/" TargetMode="External"/><Relationship Id="rId11" Type="http://schemas.openxmlformats.org/officeDocument/2006/relationships/hyperlink" Target="https://maven.apache.org/archetype/maven-archetype-plugin/" TargetMode="External"/><Relationship Id="rId5" Type="http://schemas.openxmlformats.org/officeDocument/2006/relationships/hyperlink" Target="https://maven.apache.org/jxr/maven-jxr-plugin/" TargetMode="External"/><Relationship Id="rId15" Type="http://schemas.openxmlformats.org/officeDocument/2006/relationships/hyperlink" Target="https://maven.apache.org/plugins/maven-gpg-plugin/" TargetMode="External"/><Relationship Id="rId10" Type="http://schemas.openxmlformats.org/officeDocument/2006/relationships/hyperlink" Target="https://maven.apache.org/plugins/maven-antrun-plugin/" TargetMode="External"/><Relationship Id="rId4" Type="http://schemas.openxmlformats.org/officeDocument/2006/relationships/hyperlink" Target="https://maven.apache.org/plugins/maven-jdeps-plugin/" TargetMode="External"/><Relationship Id="rId9" Type="http://schemas.openxmlformats.org/officeDocument/2006/relationships/hyperlink" Target="https://maven.apache.org/surefire/maven-surefire-report-plugin/" TargetMode="External"/><Relationship Id="rId14" Type="http://schemas.openxmlformats.org/officeDocument/2006/relationships/hyperlink" Target="https://maven.apache.org/enforcer/maven-enforcer-plugin/" TargetMode="Externa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hyperlink" Target="https://maven.apache.org/plugin-tools/maven-plugin-plugin/" TargetMode="External"/><Relationship Id="rId13" Type="http://schemas.openxmlformats.org/officeDocument/2006/relationships/hyperlink" Target="https://maven.apache.org/plugins/maven-stage-plugin/" TargetMode="External"/><Relationship Id="rId3" Type="http://schemas.openxmlformats.org/officeDocument/2006/relationships/hyperlink" Target="https://maven.apache.org/plugins/maven-invoker-plugin/" TargetMode="External"/><Relationship Id="rId7" Type="http://schemas.openxmlformats.org/officeDocument/2006/relationships/hyperlink" Target="https://maven.apache.org/plugins/maven-pdf-plugin/" TargetMode="External"/><Relationship Id="rId12" Type="http://schemas.openxmlformats.org/officeDocument/2006/relationships/hyperlink" Target="https://maven.apache.org/plugins/maven-scm-publish-plugin/" TargetMode="External"/><Relationship Id="rId2" Type="http://schemas.openxmlformats.org/officeDocument/2006/relationships/hyperlink" Target="https://maven.apache.org/plugins/maven-help-plug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ven.apache.org/plugins/maven-patch-plugin/" TargetMode="External"/><Relationship Id="rId11" Type="http://schemas.openxmlformats.org/officeDocument/2006/relationships/hyperlink" Target="https://maven.apache.org/scm/maven-scm-plugin/" TargetMode="External"/><Relationship Id="rId5" Type="http://schemas.openxmlformats.org/officeDocument/2006/relationships/hyperlink" Target="https://maven.apache.org/plugins/maven-jdeprscan-plugin/" TargetMode="External"/><Relationship Id="rId10" Type="http://schemas.openxmlformats.org/officeDocument/2006/relationships/hyperlink" Target="https://maven.apache.org/plugins/maven-remote-resources-plugin/" TargetMode="External"/><Relationship Id="rId4" Type="http://schemas.openxmlformats.org/officeDocument/2006/relationships/hyperlink" Target="https://maven.apache.org/plugins/maven-jarsigner-plugin/" TargetMode="External"/><Relationship Id="rId9" Type="http://schemas.openxmlformats.org/officeDocument/2006/relationships/hyperlink" Target="https://maven.apache.org/plugins/maven-release-plugin/" TargetMode="External"/><Relationship Id="rId14" Type="http://schemas.openxmlformats.org/officeDocument/2006/relationships/hyperlink" Target="https://maven.apache.org/plugins/maven-toolchains-plugin/" TargetMode="Externa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SETTINGS/1.0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ven.apache.org/xsd/settings-1.0.0.xsd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#browse" TargetMode="External"/><Relationship Id="rId2" Type="http://schemas.openxmlformats.org/officeDocument/2006/relationships/hyperlink" Target="https://repo1.maven.org/maven2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xsd/maven-4.0.0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jakarta.apache.org/site/jakarta-site2.html" TargetMode="External"/><Relationship Id="rId2" Type="http://schemas.openxmlformats.org/officeDocument/2006/relationships/hyperlink" Target="https://maven.apache.org/doxi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doxia/references/fml-format.html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kentyeh.github.io/mavenStartup/index.html#phase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kentyeh.github.io/mavenStartup/index.html#singleExecutableJar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0CC2D-7BF4-457B-A368-A8C077E07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Maven 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A1FE69-BD1A-4BF3-A6DD-1194A9294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E2CB6-11A7-4FE6-97CA-CCA23BDB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Life Cycle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AAF2F-FCCB-43B7-8020-E0980296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1488"/>
            <a:ext cx="7886700" cy="826135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A Build Lifecycle is a well-defined sequence of phases, which define the order in which the goals are to be executed. 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0FD547-763A-40CF-A705-0127F3EE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91908"/>
              </p:ext>
            </p:extLst>
          </p:nvPr>
        </p:nvGraphicFramePr>
        <p:xfrm>
          <a:off x="628650" y="2096445"/>
          <a:ext cx="8059782" cy="4500298"/>
        </p:xfrm>
        <a:graphic>
          <a:graphicData uri="http://schemas.openxmlformats.org/drawingml/2006/table">
            <a:tbl>
              <a:tblPr/>
              <a:tblGrid>
                <a:gridCol w="1653644">
                  <a:extLst>
                    <a:ext uri="{9D8B030D-6E8A-4147-A177-3AD203B41FA5}">
                      <a16:colId xmlns:a16="http://schemas.microsoft.com/office/drawing/2014/main" val="2958768975"/>
                    </a:ext>
                  </a:extLst>
                </a:gridCol>
                <a:gridCol w="1612070">
                  <a:extLst>
                    <a:ext uri="{9D8B030D-6E8A-4147-A177-3AD203B41FA5}">
                      <a16:colId xmlns:a16="http://schemas.microsoft.com/office/drawing/2014/main" val="3186608892"/>
                    </a:ext>
                  </a:extLst>
                </a:gridCol>
                <a:gridCol w="4794068">
                  <a:extLst>
                    <a:ext uri="{9D8B030D-6E8A-4147-A177-3AD203B41FA5}">
                      <a16:colId xmlns:a16="http://schemas.microsoft.com/office/drawing/2014/main" val="2088512651"/>
                    </a:ext>
                  </a:extLst>
                </a:gridCol>
              </a:tblGrid>
              <a:tr h="108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Phase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Handles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36912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prepare-resources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resource copying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Resource copying can be customized in this phase.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4448"/>
                  </a:ext>
                </a:extLst>
              </a:tr>
              <a:tr h="724784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validate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Validating the information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Validates if the project is correct and if all necessary information is available.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73182"/>
                  </a:ext>
                </a:extLst>
              </a:tr>
              <a:tr h="440141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compile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compilation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Source code compilation is done in this phase.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78630"/>
                  </a:ext>
                </a:extLst>
              </a:tr>
              <a:tr h="582463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Test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Testing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Tests the compiled source code suitable for testing framework.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80930"/>
                  </a:ext>
                </a:extLst>
              </a:tr>
              <a:tr h="819665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package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packaging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This phase creates the JAR/WAR package as mentioned in the packaging in POM.xml.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25569"/>
                  </a:ext>
                </a:extLst>
              </a:tr>
              <a:tr h="653623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install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installation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phase installs the package in local/remote maven repository.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94912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Deploy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Deploying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Copies the final package to the remote repository.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9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735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資源檔的變數</a:t>
            </a:r>
            <a:r>
              <a:rPr lang="zh-TW" altLang="en-US" b="1" dirty="0" smtClean="0"/>
              <a:t>替代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37856"/>
            <a:ext cx="7886700" cy="197300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系統中常常必須要使用一些設定檔例如 </a:t>
            </a:r>
            <a:r>
              <a:rPr lang="en-US" altLang="zh-TW" dirty="0"/>
              <a:t>.properties </a:t>
            </a:r>
            <a:r>
              <a:rPr lang="zh-TW" altLang="en-US" dirty="0"/>
              <a:t>或是 </a:t>
            </a:r>
            <a:r>
              <a:rPr lang="en-US" altLang="zh-TW" dirty="0"/>
              <a:t>.xml</a:t>
            </a:r>
            <a:r>
              <a:rPr lang="zh-TW" altLang="en-US" dirty="0"/>
              <a:t>結尾的檔案，常常我們會把一些設定放進裡面，例如資料庫的</a:t>
            </a:r>
            <a:r>
              <a:rPr lang="en-US" altLang="zh-TW" dirty="0"/>
              <a:t>connection string</a:t>
            </a:r>
            <a:r>
              <a:rPr lang="zh-TW" altLang="en-US" dirty="0"/>
              <a:t>， 以便在開發時期使用測試的資料庫而執行時期使用正式的</a:t>
            </a:r>
            <a:r>
              <a:rPr lang="zh-TW" altLang="en-US" dirty="0" smtClean="0"/>
              <a:t>資料庫。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我們</a:t>
            </a:r>
            <a:r>
              <a:rPr lang="zh-TW" altLang="en-US" dirty="0"/>
              <a:t>須要能夠在設定檔中放入一些</a:t>
            </a:r>
            <a:r>
              <a:rPr lang="zh-TW" altLang="en-US" dirty="0">
                <a:hlinkClick r:id="rId2"/>
              </a:rPr>
              <a:t>變數</a:t>
            </a:r>
            <a:r>
              <a:rPr lang="zh-TW" altLang="en-US" dirty="0"/>
              <a:t>，而這些</a:t>
            </a:r>
            <a:r>
              <a:rPr lang="zh-TW" altLang="en-US" dirty="0">
                <a:hlinkClick r:id="rId2"/>
              </a:rPr>
              <a:t>變數</a:t>
            </a:r>
            <a:r>
              <a:rPr lang="zh-TW" altLang="en-US" dirty="0"/>
              <a:t>的值要能夠在外部</a:t>
            </a:r>
            <a:r>
              <a:rPr lang="en-US" altLang="zh-TW" dirty="0"/>
              <a:t>(</a:t>
            </a:r>
            <a:r>
              <a:rPr lang="zh-TW" altLang="en-US" dirty="0"/>
              <a:t>如執行時的參數或是設定在</a:t>
            </a:r>
            <a:r>
              <a:rPr lang="en-US" altLang="zh-TW" dirty="0"/>
              <a:t>pom.xml</a:t>
            </a:r>
            <a:r>
              <a:rPr lang="zh-TW" altLang="en-US" dirty="0"/>
              <a:t>內</a:t>
            </a:r>
            <a:r>
              <a:rPr lang="en-US" altLang="zh-TW" dirty="0"/>
              <a:t>)</a:t>
            </a:r>
            <a:r>
              <a:rPr lang="zh-TW" altLang="en-US" dirty="0"/>
              <a:t>決定其</a:t>
            </a:r>
            <a:r>
              <a:rPr lang="zh-TW" altLang="en-US" dirty="0" smtClean="0"/>
              <a:t>值：</a:t>
            </a:r>
            <a:endParaRPr lang="zh-TW" altLang="en-US" dirty="0"/>
          </a:p>
          <a:p>
            <a:pPr>
              <a:lnSpc>
                <a:spcPct val="120000"/>
              </a:lnSpc>
            </a:pP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1537853" y="3240699"/>
            <a:ext cx="54656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&lt;build&gt;</a:t>
            </a:r>
          </a:p>
          <a:p>
            <a:r>
              <a:rPr lang="en-US" altLang="zh-TW" sz="1400" dirty="0"/>
              <a:t>        &lt;resources&gt;</a:t>
            </a:r>
          </a:p>
          <a:p>
            <a:r>
              <a:rPr lang="en-US" altLang="zh-TW" sz="1400" dirty="0"/>
              <a:t>        &lt;resource&gt;</a:t>
            </a:r>
          </a:p>
          <a:p>
            <a:r>
              <a:rPr lang="en-US" altLang="zh-TW" sz="1400" dirty="0"/>
              <a:t>            &lt;directory&gt;${</a:t>
            </a:r>
            <a:r>
              <a:rPr lang="en-US" altLang="zh-TW" sz="1400" dirty="0" err="1"/>
              <a:t>basedir</a:t>
            </a:r>
            <a:r>
              <a:rPr lang="en-US" altLang="zh-TW" sz="1400" dirty="0"/>
              <a:t>}/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/main/resources&lt;/directory&gt;</a:t>
            </a:r>
          </a:p>
          <a:p>
            <a:r>
              <a:rPr lang="en-US" altLang="zh-TW" sz="1400" dirty="0"/>
              <a:t>            &lt;filtering&gt;true&lt;/filtering&gt;</a:t>
            </a:r>
          </a:p>
          <a:p>
            <a:r>
              <a:rPr lang="en-US" altLang="zh-TW" sz="1400" dirty="0"/>
              <a:t>        &lt;/resource&gt;</a:t>
            </a:r>
          </a:p>
          <a:p>
            <a:r>
              <a:rPr lang="en-US" altLang="zh-TW" sz="1400" dirty="0"/>
              <a:t>        &lt;/resources&gt;</a:t>
            </a:r>
          </a:p>
          <a:p>
            <a:r>
              <a:rPr lang="en-US" altLang="zh-TW" sz="1400" dirty="0"/>
              <a:t>        &lt;</a:t>
            </a:r>
            <a:r>
              <a:rPr lang="en-US" altLang="zh-TW" sz="1400" dirty="0" err="1"/>
              <a:t>testResources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&lt;</a:t>
            </a:r>
            <a:r>
              <a:rPr lang="en-US" altLang="zh-TW" sz="1400" dirty="0" err="1"/>
              <a:t>testResource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&lt;directory&gt;${</a:t>
            </a:r>
            <a:r>
              <a:rPr lang="en-US" altLang="zh-TW" sz="1400" dirty="0" err="1"/>
              <a:t>basedir</a:t>
            </a:r>
            <a:r>
              <a:rPr lang="en-US" altLang="zh-TW" sz="1400" dirty="0"/>
              <a:t>}/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/test/resources&lt;/directory&gt;</a:t>
            </a:r>
          </a:p>
          <a:p>
            <a:r>
              <a:rPr lang="en-US" altLang="zh-TW" sz="1400" dirty="0"/>
              <a:t>            &lt;filtering&gt;true&lt;/filtering&gt; </a:t>
            </a:r>
          </a:p>
          <a:p>
            <a:r>
              <a:rPr lang="en-US" altLang="zh-TW" sz="1400" dirty="0"/>
              <a:t>        &lt;/</a:t>
            </a:r>
            <a:r>
              <a:rPr lang="en-US" altLang="zh-TW" sz="1400" dirty="0" err="1"/>
              <a:t>testResource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&lt;/</a:t>
            </a:r>
            <a:r>
              <a:rPr lang="en-US" altLang="zh-TW" sz="1400" dirty="0" err="1"/>
              <a:t>testResources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&lt;/build&gt;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943350" y="32406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directory 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是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資源檔的目錄所在，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filtering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設為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true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表示裡面的檔案要替換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662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7858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常用的</a:t>
            </a:r>
            <a:r>
              <a:rPr lang="en-US" altLang="zh-TW" dirty="0"/>
              <a:t>Log4j2.xml</a:t>
            </a:r>
            <a:r>
              <a:rPr lang="zh-TW" altLang="en-US" dirty="0"/>
              <a:t>裡的</a:t>
            </a:r>
            <a:r>
              <a:rPr lang="zh-TW" altLang="en-US" dirty="0" smtClean="0"/>
              <a:t>設定，</a:t>
            </a:r>
            <a:r>
              <a:rPr lang="zh-TW" altLang="en-US" dirty="0"/>
              <a:t>裡面的</a:t>
            </a:r>
            <a:r>
              <a:rPr lang="zh-TW" altLang="en-US" dirty="0">
                <a:hlinkClick r:id="rId2"/>
              </a:rPr>
              <a:t>變數</a:t>
            </a:r>
            <a:r>
              <a:rPr lang="en-US" altLang="zh-TW" dirty="0"/>
              <a:t>(${</a:t>
            </a:r>
            <a:r>
              <a:rPr lang="en-US" altLang="zh-TW" dirty="0" err="1"/>
              <a:t>project.artifactId</a:t>
            </a:r>
            <a:r>
              <a:rPr lang="en-US" altLang="zh-TW" dirty="0"/>
              <a:t>})</a:t>
            </a:r>
            <a:r>
              <a:rPr lang="zh-TW" altLang="en-US" dirty="0"/>
              <a:t>就會被置換為專案名稱</a:t>
            </a:r>
          </a:p>
        </p:txBody>
      </p:sp>
      <p:sp>
        <p:nvSpPr>
          <p:cNvPr id="4" name="矩形 3"/>
          <p:cNvSpPr/>
          <p:nvPr/>
        </p:nvSpPr>
        <p:spPr>
          <a:xfrm>
            <a:off x="810491" y="2639145"/>
            <a:ext cx="883227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&lt;Configuration status="warn" name=</a:t>
            </a:r>
            <a:r>
              <a:rPr lang="en-US" altLang="zh-TW" sz="1200" dirty="0">
                <a:solidFill>
                  <a:srgbClr val="FF0000"/>
                </a:solidFill>
              </a:rPr>
              <a:t>"${</a:t>
            </a:r>
            <a:r>
              <a:rPr lang="en-US" altLang="zh-TW" sz="1200" dirty="0" err="1">
                <a:solidFill>
                  <a:srgbClr val="FF0000"/>
                </a:solidFill>
              </a:rPr>
              <a:t>project.artifactId</a:t>
            </a:r>
            <a:r>
              <a:rPr lang="en-US" altLang="zh-TW" sz="1200" dirty="0">
                <a:solidFill>
                  <a:srgbClr val="FF0000"/>
                </a:solidFill>
              </a:rPr>
              <a:t>}"</a:t>
            </a:r>
            <a:r>
              <a:rPr lang="en-US" altLang="zh-TW" sz="1200" dirty="0"/>
              <a:t> verbose="false" </a:t>
            </a:r>
            <a:r>
              <a:rPr lang="en-US" altLang="zh-TW" sz="1200" dirty="0" err="1"/>
              <a:t>monitorInterval</a:t>
            </a:r>
            <a:r>
              <a:rPr lang="en-US" altLang="zh-TW" sz="1200" dirty="0"/>
              <a:t>="30"&gt;</a:t>
            </a:r>
          </a:p>
          <a:p>
            <a:r>
              <a:rPr lang="en-US" altLang="zh-TW" sz="1200" dirty="0"/>
              <a:t>        &lt;</a:t>
            </a:r>
            <a:r>
              <a:rPr lang="en-US" altLang="zh-TW" sz="1200" dirty="0" err="1"/>
              <a:t>Appenders</a:t>
            </a:r>
            <a:r>
              <a:rPr lang="en-US" altLang="zh-TW" sz="1200" dirty="0"/>
              <a:t>&gt;</a:t>
            </a:r>
          </a:p>
          <a:p>
            <a:r>
              <a:rPr lang="en-US" altLang="zh-TW" sz="1200" dirty="0"/>
              <a:t>                &lt;Console name="console"&gt;</a:t>
            </a:r>
          </a:p>
          <a:p>
            <a:r>
              <a:rPr lang="en-US" altLang="zh-TW" sz="1200" dirty="0"/>
              <a:t>                        &lt;</a:t>
            </a:r>
            <a:r>
              <a:rPr lang="en-US" altLang="zh-TW" sz="1200" dirty="0" err="1"/>
              <a:t>PatternLayout</a:t>
            </a:r>
            <a:r>
              <a:rPr lang="en-US" altLang="zh-TW" sz="1200" dirty="0"/>
              <a:t> pattern="%d{</a:t>
            </a:r>
            <a:r>
              <a:rPr lang="en-US" altLang="zh-TW" sz="1200" dirty="0" err="1"/>
              <a:t>HH:mm:ss.SSS</a:t>
            </a:r>
            <a:r>
              <a:rPr lang="en-US" altLang="zh-TW" sz="1200" dirty="0"/>
              <a:t>} [%t] %highlight`{`%-5level`} %class{1.}.%M(%L) - %highlight{%</a:t>
            </a:r>
            <a:r>
              <a:rPr lang="en-US" altLang="zh-TW" sz="1200" dirty="0" err="1"/>
              <a:t>msg</a:t>
            </a:r>
            <a:r>
              <a:rPr lang="en-US" altLang="zh-TW" sz="1200" dirty="0"/>
              <a:t>}%</a:t>
            </a:r>
            <a:r>
              <a:rPr lang="en-US" altLang="zh-TW" sz="1200" dirty="0" err="1"/>
              <a:t>n%ex</a:t>
            </a:r>
            <a:r>
              <a:rPr lang="en-US" altLang="zh-TW" sz="1200" dirty="0"/>
              <a:t>{full}%n" /&gt;</a:t>
            </a:r>
          </a:p>
          <a:p>
            <a:r>
              <a:rPr lang="en-US" altLang="zh-TW" sz="1200" dirty="0"/>
              <a:t>                &lt;/Console&gt;</a:t>
            </a:r>
          </a:p>
          <a:p>
            <a:r>
              <a:rPr lang="en-US" altLang="zh-TW" sz="1200" dirty="0"/>
              <a:t>                &lt;</a:t>
            </a:r>
            <a:r>
              <a:rPr lang="en-US" altLang="zh-TW" sz="1200" dirty="0" err="1"/>
              <a:t>RollingRandomAccessFile</a:t>
            </a:r>
            <a:r>
              <a:rPr lang="en-US" altLang="zh-TW" sz="1200" dirty="0"/>
              <a:t> name="${</a:t>
            </a:r>
            <a:r>
              <a:rPr lang="en-US" altLang="zh-TW" sz="1200" dirty="0" err="1"/>
              <a:t>project.artifactId</a:t>
            </a:r>
            <a:r>
              <a:rPr lang="en-US" altLang="zh-TW" sz="1200" dirty="0"/>
              <a:t>}-Rolling" </a:t>
            </a:r>
            <a:r>
              <a:rPr lang="en-US" altLang="zh-TW" sz="1200" dirty="0" err="1"/>
              <a:t>fileName</a:t>
            </a:r>
            <a:r>
              <a:rPr lang="en-US" altLang="zh-TW" sz="1200" dirty="0"/>
              <a:t>="${</a:t>
            </a:r>
            <a:r>
              <a:rPr lang="en-US" altLang="zh-TW" sz="1200" dirty="0" err="1"/>
              <a:t>sys:catalina.home</a:t>
            </a:r>
            <a:r>
              <a:rPr lang="en-US" altLang="zh-TW" sz="1200" dirty="0"/>
              <a:t>}/logs/${</a:t>
            </a:r>
            <a:r>
              <a:rPr lang="en-US" altLang="zh-TW" sz="1200" dirty="0" err="1"/>
              <a:t>project.artifactId</a:t>
            </a:r>
            <a:r>
              <a:rPr lang="en-US" altLang="zh-TW" sz="1200" dirty="0"/>
              <a:t>}.log"</a:t>
            </a:r>
          </a:p>
          <a:p>
            <a:r>
              <a:rPr lang="en-US" altLang="zh-TW" sz="1200" dirty="0"/>
              <a:t>                        </a:t>
            </a:r>
            <a:r>
              <a:rPr lang="en-US" altLang="zh-TW" sz="1200" dirty="0" err="1"/>
              <a:t>filePattern</a:t>
            </a:r>
            <a:r>
              <a:rPr lang="en-US" altLang="zh-TW" sz="1200" dirty="0"/>
              <a:t>="${</a:t>
            </a:r>
            <a:r>
              <a:rPr lang="en-US" altLang="zh-TW" sz="1200" dirty="0" err="1"/>
              <a:t>sys:catalina.home</a:t>
            </a:r>
            <a:r>
              <a:rPr lang="en-US" altLang="zh-TW" sz="1200" dirty="0"/>
              <a:t>}/logs/${</a:t>
            </a:r>
            <a:r>
              <a:rPr lang="en-US" altLang="zh-TW" sz="1200" dirty="0" err="1"/>
              <a:t>project.artifactId</a:t>
            </a:r>
            <a:r>
              <a:rPr lang="en-US" altLang="zh-TW" sz="1200" dirty="0"/>
              <a:t>}-%d{MM-</a:t>
            </a:r>
            <a:r>
              <a:rPr lang="en-US" altLang="zh-TW" sz="1200" dirty="0" err="1"/>
              <a:t>dd</a:t>
            </a:r>
            <a:r>
              <a:rPr lang="en-US" altLang="zh-TW" sz="1200" dirty="0"/>
              <a:t>-</a:t>
            </a:r>
            <a:r>
              <a:rPr lang="en-US" altLang="zh-TW" sz="1200" dirty="0" err="1"/>
              <a:t>yyyy</a:t>
            </a:r>
            <a:r>
              <a:rPr lang="en-US" altLang="zh-TW" sz="1200" dirty="0"/>
              <a:t>}-%i.log.gz"&gt;</a:t>
            </a:r>
          </a:p>
          <a:p>
            <a:r>
              <a:rPr lang="en-US" altLang="zh-TW" sz="1200" dirty="0"/>
              <a:t>                        &lt;</a:t>
            </a:r>
            <a:r>
              <a:rPr lang="en-US" altLang="zh-TW" sz="1200" dirty="0" err="1"/>
              <a:t>PatternLayout</a:t>
            </a:r>
            <a:r>
              <a:rPr lang="en-US" altLang="zh-TW" sz="1200" dirty="0"/>
              <a:t>&gt;</a:t>
            </a:r>
          </a:p>
          <a:p>
            <a:r>
              <a:rPr lang="en-US" altLang="zh-TW" sz="1200" dirty="0"/>
              <a:t>                                &lt;pattern&gt;%d %p [%t] %C{1.}.%M(%L) %</a:t>
            </a:r>
            <a:r>
              <a:rPr lang="en-US" altLang="zh-TW" sz="1200" dirty="0" err="1"/>
              <a:t>m%n%ex</a:t>
            </a:r>
            <a:r>
              <a:rPr lang="en-US" altLang="zh-TW" sz="1200" dirty="0"/>
              <a:t>{full}%n&lt;/pattern&gt;</a:t>
            </a:r>
          </a:p>
          <a:p>
            <a:r>
              <a:rPr lang="en-US" altLang="zh-TW" sz="1200" dirty="0"/>
              <a:t>                        &lt;/</a:t>
            </a:r>
            <a:r>
              <a:rPr lang="en-US" altLang="zh-TW" sz="1200" dirty="0" err="1"/>
              <a:t>PatternLayout</a:t>
            </a:r>
            <a:r>
              <a:rPr lang="en-US" altLang="zh-TW" sz="1200" dirty="0"/>
              <a:t>&gt;</a:t>
            </a:r>
          </a:p>
          <a:p>
            <a:r>
              <a:rPr lang="en-US" altLang="zh-TW" sz="1200" dirty="0"/>
              <a:t>                        &lt;Policies&gt;</a:t>
            </a:r>
          </a:p>
          <a:p>
            <a:r>
              <a:rPr lang="en-US" altLang="zh-TW" sz="1200" dirty="0"/>
              <a:t>                                &lt;</a:t>
            </a:r>
            <a:r>
              <a:rPr lang="en-US" altLang="zh-TW" sz="1200" dirty="0" err="1"/>
              <a:t>TimeBasedTriggeringPolicy</a:t>
            </a:r>
            <a:r>
              <a:rPr lang="en-US" altLang="zh-TW" sz="1200" dirty="0"/>
              <a:t> /&gt;</a:t>
            </a:r>
          </a:p>
          <a:p>
            <a:r>
              <a:rPr lang="en-US" altLang="zh-TW" sz="1200" dirty="0"/>
              <a:t>                                &lt;</a:t>
            </a:r>
            <a:r>
              <a:rPr lang="en-US" altLang="zh-TW" sz="1200" dirty="0" err="1"/>
              <a:t>SizeBasedTriggeringPolicy</a:t>
            </a:r>
            <a:r>
              <a:rPr lang="en-US" altLang="zh-TW" sz="1200" dirty="0"/>
              <a:t> size="250 MB" /&gt;</a:t>
            </a:r>
          </a:p>
          <a:p>
            <a:r>
              <a:rPr lang="en-US" altLang="zh-TW" sz="1200" dirty="0"/>
              <a:t>                        &lt;/Policies&gt;</a:t>
            </a:r>
          </a:p>
          <a:p>
            <a:r>
              <a:rPr lang="en-US" altLang="zh-TW" sz="1200" dirty="0"/>
              <a:t>                &lt;/</a:t>
            </a:r>
            <a:r>
              <a:rPr lang="en-US" altLang="zh-TW" sz="1200" dirty="0" err="1"/>
              <a:t>RollingRandomAccessFile</a:t>
            </a:r>
            <a:r>
              <a:rPr lang="en-US" altLang="zh-TW" sz="1200" dirty="0"/>
              <a:t>&gt;</a:t>
            </a:r>
          </a:p>
          <a:p>
            <a:r>
              <a:rPr lang="en-US" altLang="zh-TW" sz="1200" dirty="0"/>
              <a:t>                &lt;</a:t>
            </a:r>
            <a:r>
              <a:rPr lang="en-US" altLang="zh-TW" sz="1200" dirty="0" err="1"/>
              <a:t>Async</a:t>
            </a:r>
            <a:r>
              <a:rPr lang="en-US" altLang="zh-TW" sz="1200" dirty="0"/>
              <a:t> name="</a:t>
            </a:r>
            <a:r>
              <a:rPr lang="en-US" altLang="zh-TW" sz="1200" dirty="0" err="1"/>
              <a:t>Async</a:t>
            </a:r>
            <a:r>
              <a:rPr lang="en-US" altLang="zh-TW" sz="1200" dirty="0"/>
              <a:t>-${</a:t>
            </a:r>
            <a:r>
              <a:rPr lang="en-US" altLang="zh-TW" sz="1200" dirty="0" err="1"/>
              <a:t>project.artifactId</a:t>
            </a:r>
            <a:r>
              <a:rPr lang="en-US" altLang="zh-TW" sz="1200" dirty="0"/>
              <a:t>}-Rolling"&gt;</a:t>
            </a:r>
          </a:p>
          <a:p>
            <a:r>
              <a:rPr lang="en-US" altLang="zh-TW" sz="1200" dirty="0"/>
              <a:t>                    &lt;</a:t>
            </a:r>
            <a:r>
              <a:rPr lang="en-US" altLang="zh-TW" sz="1200" dirty="0" err="1"/>
              <a:t>AppenderRef</a:t>
            </a:r>
            <a:r>
              <a:rPr lang="en-US" altLang="zh-TW" sz="1200" dirty="0"/>
              <a:t> ref="${</a:t>
            </a:r>
            <a:r>
              <a:rPr lang="en-US" altLang="zh-TW" sz="1200" dirty="0" err="1"/>
              <a:t>project.artifactId</a:t>
            </a:r>
            <a:r>
              <a:rPr lang="en-US" altLang="zh-TW" sz="1200" dirty="0"/>
              <a:t>}-Rolling"/&gt;</a:t>
            </a:r>
          </a:p>
          <a:p>
            <a:r>
              <a:rPr lang="en-US" altLang="zh-TW" sz="1200" dirty="0"/>
              <a:t>                &lt;/</a:t>
            </a:r>
            <a:r>
              <a:rPr lang="en-US" altLang="zh-TW" sz="1200" dirty="0" err="1"/>
              <a:t>Async</a:t>
            </a:r>
            <a:r>
              <a:rPr lang="en-US" altLang="zh-TW" sz="1200" dirty="0"/>
              <a:t>&gt;</a:t>
            </a:r>
          </a:p>
          <a:p>
            <a:r>
              <a:rPr lang="en-US" altLang="zh-TW" sz="1200" dirty="0"/>
              <a:t>        &lt;/</a:t>
            </a:r>
            <a:r>
              <a:rPr lang="en-US" altLang="zh-TW" sz="1200" dirty="0" err="1"/>
              <a:t>Appenders</a:t>
            </a:r>
            <a:r>
              <a:rPr lang="en-US" altLang="zh-TW" sz="1200" dirty="0"/>
              <a:t>&gt;</a:t>
            </a:r>
          </a:p>
          <a:p>
            <a:r>
              <a:rPr lang="en-US" altLang="zh-TW" sz="1200" dirty="0"/>
              <a:t>        &lt;Loggers&gt;</a:t>
            </a:r>
          </a:p>
          <a:p>
            <a:r>
              <a:rPr lang="en-US" altLang="zh-TW" sz="1200" dirty="0"/>
              <a:t>                &lt;Logger name="</a:t>
            </a:r>
            <a:r>
              <a:rPr lang="en-US" altLang="zh-TW" sz="1200" dirty="0" err="1"/>
              <a:t>com.spring</a:t>
            </a:r>
            <a:r>
              <a:rPr lang="en-US" altLang="zh-TW" sz="1200" dirty="0"/>
              <a:t>" level="INFO" additivity="false"&gt;</a:t>
            </a:r>
          </a:p>
          <a:p>
            <a:r>
              <a:rPr lang="en-US" altLang="zh-TW" sz="1200" dirty="0"/>
              <a:t>                        &lt;</a:t>
            </a:r>
            <a:r>
              <a:rPr lang="en-US" altLang="zh-TW" sz="1200" dirty="0" err="1"/>
              <a:t>AppenderRef</a:t>
            </a:r>
            <a:r>
              <a:rPr lang="en-US" altLang="zh-TW" sz="1200" dirty="0"/>
              <a:t> ref="console" /&gt;</a:t>
            </a:r>
          </a:p>
          <a:p>
            <a:r>
              <a:rPr lang="en-US" altLang="zh-TW" sz="1200" dirty="0"/>
              <a:t>                        &lt;</a:t>
            </a:r>
            <a:r>
              <a:rPr lang="en-US" altLang="zh-TW" sz="1200" dirty="0" err="1"/>
              <a:t>AppenderRef</a:t>
            </a:r>
            <a:r>
              <a:rPr lang="en-US" altLang="zh-TW" sz="1200" dirty="0"/>
              <a:t> ref="${</a:t>
            </a:r>
            <a:r>
              <a:rPr lang="en-US" altLang="zh-TW" sz="1200" dirty="0" err="1"/>
              <a:t>project.artifactId</a:t>
            </a:r>
            <a:r>
              <a:rPr lang="en-US" altLang="zh-TW" sz="1200" dirty="0"/>
              <a:t>}-Rolling" /&gt;</a:t>
            </a:r>
          </a:p>
          <a:p>
            <a:r>
              <a:rPr lang="en-US" altLang="zh-TW" sz="1200" dirty="0"/>
              <a:t>                &lt;/Logger&gt;</a:t>
            </a:r>
          </a:p>
          <a:p>
            <a:r>
              <a:rPr lang="en-US" altLang="zh-TW" sz="1200" dirty="0"/>
              <a:t>                &lt;Root level="info"&gt;</a:t>
            </a:r>
          </a:p>
          <a:p>
            <a:r>
              <a:rPr lang="en-US" altLang="zh-TW" sz="1200" dirty="0"/>
              <a:t>                        &lt;</a:t>
            </a:r>
            <a:r>
              <a:rPr lang="en-US" altLang="zh-TW" sz="1200" dirty="0" err="1"/>
              <a:t>AppenderRef</a:t>
            </a:r>
            <a:r>
              <a:rPr lang="en-US" altLang="zh-TW" sz="1200" dirty="0"/>
              <a:t> ref="console" /&gt;</a:t>
            </a:r>
          </a:p>
          <a:p>
            <a:r>
              <a:rPr lang="en-US" altLang="zh-TW" sz="1200" dirty="0"/>
              <a:t>                        &lt;</a:t>
            </a:r>
            <a:r>
              <a:rPr lang="en-US" altLang="zh-TW" sz="1200" dirty="0" err="1"/>
              <a:t>AppenderRef</a:t>
            </a:r>
            <a:r>
              <a:rPr lang="en-US" altLang="zh-TW" sz="1200" dirty="0"/>
              <a:t> ref="${</a:t>
            </a:r>
            <a:r>
              <a:rPr lang="en-US" altLang="zh-TW" sz="1200" dirty="0" err="1"/>
              <a:t>project.artifactId</a:t>
            </a:r>
            <a:r>
              <a:rPr lang="en-US" altLang="zh-TW" sz="1200" dirty="0"/>
              <a:t>}-Rolling" /&gt;</a:t>
            </a:r>
          </a:p>
          <a:p>
            <a:r>
              <a:rPr lang="en-US" altLang="zh-TW" sz="1200" dirty="0"/>
              <a:t>                &lt;/Root&gt;</a:t>
            </a:r>
          </a:p>
          <a:p>
            <a:r>
              <a:rPr lang="en-US" altLang="zh-TW" sz="1200" dirty="0"/>
              <a:t>        &lt;/Loggers&gt;</a:t>
            </a:r>
          </a:p>
          <a:p>
            <a:r>
              <a:rPr lang="en-US" altLang="zh-TW" sz="1200" dirty="0"/>
              <a:t>&lt;/Configuration&gt;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48148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組態</a:t>
            </a:r>
            <a:r>
              <a:rPr lang="zh-TW" altLang="en-US" b="1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41202"/>
            <a:ext cx="80581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&lt;project ...&gt;</a:t>
            </a:r>
          </a:p>
          <a:p>
            <a:r>
              <a:rPr lang="en-US" altLang="zh-TW" sz="1400" dirty="0"/>
              <a:t>  &lt;</a:t>
            </a:r>
            <a:r>
              <a:rPr lang="en-US" altLang="zh-TW" sz="1400" dirty="0" err="1"/>
              <a:t>modelVersion</a:t>
            </a:r>
            <a:r>
              <a:rPr lang="en-US" altLang="zh-TW" sz="1400" dirty="0"/>
              <a:t>&gt;4.0.0&lt;/</a:t>
            </a:r>
            <a:r>
              <a:rPr lang="en-US" altLang="zh-TW" sz="1400" dirty="0" err="1"/>
              <a:t>modelVersion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&lt;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  <a:r>
              <a:rPr lang="zh-TW" altLang="en-US" sz="1400" dirty="0"/>
              <a:t>您的單位或組識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&lt;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</a:t>
            </a:r>
            <a:r>
              <a:rPr lang="zh-TW" altLang="en-US" sz="1400" dirty="0"/>
              <a:t>專案名稱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&lt;version&gt;</a:t>
            </a:r>
            <a:r>
              <a:rPr lang="zh-TW" altLang="en-US" sz="1400" dirty="0"/>
              <a:t>版本</a:t>
            </a:r>
            <a:r>
              <a:rPr lang="en-US" altLang="zh-TW" sz="1400" dirty="0"/>
              <a:t>&lt;/version&gt;</a:t>
            </a:r>
          </a:p>
          <a:p>
            <a:r>
              <a:rPr lang="en-US" altLang="zh-TW" sz="1400" dirty="0"/>
              <a:t>  &lt;packaging&gt;</a:t>
            </a:r>
            <a:r>
              <a:rPr lang="en-US" altLang="zh-TW" sz="1400" dirty="0" err="1"/>
              <a:t>pom</a:t>
            </a:r>
            <a:r>
              <a:rPr lang="en-US" altLang="zh-TW" sz="1400" dirty="0"/>
              <a:t>&lt;/packaging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/>
          </a:p>
          <a:p>
            <a:r>
              <a:rPr lang="en-US" altLang="zh-TW" sz="1400" b="1" dirty="0">
                <a:solidFill>
                  <a:srgbClr val="FF0000"/>
                </a:solidFill>
              </a:rPr>
              <a:t>  &lt;</a:t>
            </a:r>
            <a:r>
              <a:rPr lang="en-US" altLang="zh-TW" sz="1400" b="1" dirty="0" err="1">
                <a:solidFill>
                  <a:srgbClr val="FF0000"/>
                </a:solidFill>
              </a:rPr>
              <a:t>scm</a:t>
            </a:r>
            <a:r>
              <a:rPr lang="en-US" altLang="zh-TW" sz="14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   &lt;</a:t>
            </a:r>
            <a:r>
              <a:rPr lang="en-US" altLang="zh-TW" sz="1400" b="1" dirty="0" err="1">
                <a:solidFill>
                  <a:srgbClr val="FF0000"/>
                </a:solidFill>
              </a:rPr>
              <a:t>url</a:t>
            </a:r>
            <a:r>
              <a:rPr lang="en-US" altLang="zh-TW" sz="1400" b="1" dirty="0">
                <a:solidFill>
                  <a:srgbClr val="FF0000"/>
                </a:solidFill>
              </a:rPr>
              <a:t>&gt;http://yourSvnHost:port/.../&lt;/url&gt;&lt;!--</a:t>
            </a:r>
            <a:r>
              <a:rPr lang="zh-TW" altLang="en-US" sz="1400" b="1" dirty="0">
                <a:solidFill>
                  <a:srgbClr val="FF0000"/>
                </a:solidFill>
              </a:rPr>
              <a:t>可直接檢視</a:t>
            </a:r>
            <a:r>
              <a:rPr lang="en-US" altLang="zh-TW" sz="1400" b="1" dirty="0">
                <a:solidFill>
                  <a:srgbClr val="FF0000"/>
                </a:solidFill>
              </a:rPr>
              <a:t>Repository</a:t>
            </a:r>
            <a:r>
              <a:rPr lang="zh-TW" altLang="en-US" sz="1400" b="1" dirty="0">
                <a:solidFill>
                  <a:srgbClr val="FF0000"/>
                </a:solidFill>
              </a:rPr>
              <a:t>的網址</a:t>
            </a:r>
            <a:r>
              <a:rPr lang="en-US" altLang="zh-TW" sz="1400" b="1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   &lt;connection&gt;</a:t>
            </a:r>
            <a:r>
              <a:rPr lang="en-US" altLang="zh-TW" sz="1400" b="1" dirty="0" err="1">
                <a:solidFill>
                  <a:srgbClr val="FF0000"/>
                </a:solidFill>
              </a:rPr>
              <a:t>scm:git:git@yourSvnHost</a:t>
            </a:r>
            <a:r>
              <a:rPr lang="en-US" altLang="zh-TW" sz="1400" b="1" dirty="0">
                <a:solidFill>
                  <a:srgbClr val="FF0000"/>
                </a:solidFill>
              </a:rPr>
              <a:t>/.../&lt;/connection&gt;&lt;!--</a:t>
            </a:r>
            <a:r>
              <a:rPr lang="en-US" altLang="zh-TW" sz="1400" b="1" dirty="0" err="1">
                <a:solidFill>
                  <a:srgbClr val="FF0000"/>
                </a:solidFill>
              </a:rPr>
              <a:t>git</a:t>
            </a:r>
            <a:r>
              <a:rPr lang="zh-TW" altLang="en-US" sz="1400" b="1" dirty="0">
                <a:solidFill>
                  <a:srgbClr val="FF0000"/>
                </a:solidFill>
              </a:rPr>
              <a:t>網址，如果是</a:t>
            </a:r>
            <a:r>
              <a:rPr lang="en-US" altLang="zh-TW" sz="1400" b="1" dirty="0" err="1">
                <a:solidFill>
                  <a:srgbClr val="FF0000"/>
                </a:solidFill>
              </a:rPr>
              <a:t>svn</a:t>
            </a:r>
            <a:r>
              <a:rPr lang="zh-TW" altLang="en-US" sz="1400" b="1" dirty="0">
                <a:solidFill>
                  <a:srgbClr val="FF0000"/>
                </a:solidFill>
              </a:rPr>
              <a:t>換成</a:t>
            </a:r>
            <a:r>
              <a:rPr lang="en-US" altLang="zh-TW" sz="1400" b="1" dirty="0" err="1">
                <a:solidFill>
                  <a:srgbClr val="FF0000"/>
                </a:solidFill>
              </a:rPr>
              <a:t>scm:svn:http</a:t>
            </a:r>
            <a:r>
              <a:rPr lang="en-US" altLang="zh-TW" sz="1400" b="1" dirty="0">
                <a:solidFill>
                  <a:srgbClr val="FF0000"/>
                </a:solidFill>
              </a:rPr>
              <a:t>://</a:t>
            </a:r>
            <a:r>
              <a:rPr lang="en-US" altLang="zh-TW" sz="1400" b="1" dirty="0" err="1">
                <a:solidFill>
                  <a:srgbClr val="FF0000"/>
                </a:solidFill>
              </a:rPr>
              <a:t>yourSvnHost:port</a:t>
            </a:r>
            <a:r>
              <a:rPr lang="en-US" altLang="zh-TW" sz="1400" b="1" dirty="0">
                <a:solidFill>
                  <a:srgbClr val="FF0000"/>
                </a:solidFill>
              </a:rPr>
              <a:t>/.../--&gt;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   &lt;</a:t>
            </a:r>
            <a:r>
              <a:rPr lang="en-US" altLang="zh-TW" sz="1400" b="1" dirty="0" err="1">
                <a:solidFill>
                  <a:srgbClr val="FF0000"/>
                </a:solidFill>
              </a:rPr>
              <a:t>developerConnection</a:t>
            </a:r>
            <a:r>
              <a:rPr lang="en-US" altLang="zh-TW" sz="1400" b="1" dirty="0">
                <a:solidFill>
                  <a:srgbClr val="FF0000"/>
                </a:solidFill>
              </a:rPr>
              <a:t>&gt;</a:t>
            </a:r>
            <a:r>
              <a:rPr lang="en-US" altLang="zh-TW" sz="1400" b="1" dirty="0" err="1">
                <a:solidFill>
                  <a:srgbClr val="FF0000"/>
                </a:solidFill>
              </a:rPr>
              <a:t>scm:git:git@yourSvnHost</a:t>
            </a:r>
            <a:r>
              <a:rPr lang="en-US" altLang="zh-TW" sz="1400" b="1" dirty="0">
                <a:solidFill>
                  <a:srgbClr val="FF0000"/>
                </a:solidFill>
              </a:rPr>
              <a:t>/.../&lt;/</a:t>
            </a:r>
            <a:r>
              <a:rPr lang="en-US" altLang="zh-TW" sz="1400" b="1" dirty="0" err="1">
                <a:solidFill>
                  <a:srgbClr val="FF0000"/>
                </a:solidFill>
              </a:rPr>
              <a:t>developerConnection</a:t>
            </a:r>
            <a:r>
              <a:rPr lang="en-US" altLang="zh-TW" sz="1400" b="1" dirty="0">
                <a:solidFill>
                  <a:srgbClr val="FF0000"/>
                </a:solidFill>
              </a:rPr>
              <a:t>&gt;&lt;!--</a:t>
            </a:r>
            <a:r>
              <a:rPr lang="zh-TW" altLang="en-US" sz="1400" b="1" dirty="0">
                <a:solidFill>
                  <a:srgbClr val="FF0000"/>
                </a:solidFill>
              </a:rPr>
              <a:t>開發人員所用的</a:t>
            </a:r>
            <a:r>
              <a:rPr lang="en-US" altLang="zh-TW" sz="1400" b="1" dirty="0" err="1">
                <a:solidFill>
                  <a:srgbClr val="FF0000"/>
                </a:solidFill>
              </a:rPr>
              <a:t>git</a:t>
            </a:r>
            <a:r>
              <a:rPr lang="zh-TW" altLang="en-US" sz="1400" b="1" dirty="0">
                <a:solidFill>
                  <a:srgbClr val="FF0000"/>
                </a:solidFill>
              </a:rPr>
              <a:t>網址，如果是</a:t>
            </a:r>
            <a:r>
              <a:rPr lang="en-US" altLang="zh-TW" sz="1400" b="1" dirty="0" err="1">
                <a:solidFill>
                  <a:srgbClr val="FF0000"/>
                </a:solidFill>
              </a:rPr>
              <a:t>svn</a:t>
            </a:r>
            <a:r>
              <a:rPr lang="zh-TW" altLang="en-US" sz="1400" b="1" dirty="0">
                <a:solidFill>
                  <a:srgbClr val="FF0000"/>
                </a:solidFill>
              </a:rPr>
              <a:t>換成</a:t>
            </a:r>
            <a:r>
              <a:rPr lang="en-US" altLang="zh-TW" sz="1400" b="1" dirty="0" err="1">
                <a:solidFill>
                  <a:srgbClr val="FF0000"/>
                </a:solidFill>
              </a:rPr>
              <a:t>scm:svn:http</a:t>
            </a:r>
            <a:r>
              <a:rPr lang="en-US" altLang="zh-TW" sz="1400" b="1" dirty="0">
                <a:solidFill>
                  <a:srgbClr val="FF0000"/>
                </a:solidFill>
              </a:rPr>
              <a:t>://</a:t>
            </a:r>
            <a:r>
              <a:rPr lang="en-US" altLang="zh-TW" sz="1400" b="1" dirty="0" err="1">
                <a:solidFill>
                  <a:srgbClr val="FF0000"/>
                </a:solidFill>
              </a:rPr>
              <a:t>yourSvnHost:port</a:t>
            </a:r>
            <a:r>
              <a:rPr lang="en-US" altLang="zh-TW" sz="1400" b="1" dirty="0">
                <a:solidFill>
                  <a:srgbClr val="FF0000"/>
                </a:solidFill>
              </a:rPr>
              <a:t>/.../--&gt;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 &lt;/</a:t>
            </a:r>
            <a:r>
              <a:rPr lang="en-US" altLang="zh-TW" sz="1400" b="1" dirty="0" err="1">
                <a:solidFill>
                  <a:srgbClr val="FF0000"/>
                </a:solidFill>
              </a:rPr>
              <a:t>scm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&gt;</a:t>
            </a:r>
            <a:endParaRPr lang="en-US" altLang="zh-TW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255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05245" y="2255403"/>
            <a:ext cx="852054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&lt;</a:t>
            </a:r>
            <a:r>
              <a:rPr lang="en-US" altLang="zh-TW" sz="1400" dirty="0"/>
              <a:t>build&gt;</a:t>
            </a:r>
          </a:p>
          <a:p>
            <a:r>
              <a:rPr lang="en-US" altLang="zh-TW" sz="1400" dirty="0"/>
              <a:t>    &lt;plugins&gt;</a:t>
            </a:r>
          </a:p>
          <a:p>
            <a:r>
              <a:rPr lang="en-US" altLang="zh-TW" sz="1400" dirty="0"/>
              <a:t>      &lt;plugin&gt;</a:t>
            </a:r>
          </a:p>
          <a:p>
            <a:r>
              <a:rPr lang="en-US" altLang="zh-TW" sz="1400" dirty="0"/>
              <a:t>        &lt;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org.apache.maven.plugins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&lt;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&gt;maven-</a:t>
            </a:r>
            <a:r>
              <a:rPr lang="en-US" altLang="zh-TW" sz="1400" dirty="0" err="1"/>
              <a:t>scm</a:t>
            </a:r>
            <a:r>
              <a:rPr lang="en-US" altLang="zh-TW" sz="1400" dirty="0"/>
              <a:t>-plugin&lt;/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&lt;version&gt;1.8.1&lt;/version&gt;</a:t>
            </a:r>
          </a:p>
          <a:p>
            <a:r>
              <a:rPr lang="en-US" altLang="zh-TW" sz="1400" dirty="0"/>
              <a:t>        &lt;!-- Checkout</a:t>
            </a:r>
            <a:r>
              <a:rPr lang="zh-TW" altLang="en-US" sz="1400" dirty="0"/>
              <a:t>之後要執行的</a:t>
            </a:r>
            <a:r>
              <a:rPr lang="en-US" altLang="zh-TW" sz="1400" dirty="0"/>
              <a:t>Goal --&gt;</a:t>
            </a:r>
          </a:p>
          <a:p>
            <a:r>
              <a:rPr lang="en-US" altLang="zh-TW" sz="1400" dirty="0"/>
              <a:t>        &lt;configuration&gt;</a:t>
            </a:r>
          </a:p>
          <a:p>
            <a:r>
              <a:rPr lang="en-US" altLang="zh-TW" sz="1400" dirty="0"/>
              <a:t>          &lt;goals&gt;package&lt;/goals&gt;&lt;!--</a:t>
            </a:r>
            <a:r>
              <a:rPr lang="zh-TW" altLang="en-US" sz="1400" dirty="0"/>
              <a:t>給</a:t>
            </a:r>
            <a:r>
              <a:rPr lang="en-US" altLang="zh-TW" sz="1400" dirty="0" err="1"/>
              <a:t>scm:bootstrap</a:t>
            </a:r>
            <a:r>
              <a:rPr lang="en-US" altLang="zh-TW" sz="1400" dirty="0"/>
              <a:t> goal</a:t>
            </a:r>
            <a:r>
              <a:rPr lang="zh-TW" altLang="en-US" sz="1400" dirty="0"/>
              <a:t>使用，</a:t>
            </a:r>
            <a:r>
              <a:rPr lang="en-US" altLang="zh-TW" sz="1400" dirty="0"/>
              <a:t>checkout</a:t>
            </a:r>
            <a:r>
              <a:rPr lang="zh-TW" altLang="en-US" sz="1400" dirty="0"/>
              <a:t>後立即執行 </a:t>
            </a:r>
            <a:r>
              <a:rPr lang="en-US" altLang="zh-TW" sz="1400" dirty="0"/>
              <a:t>package goal--&gt;</a:t>
            </a:r>
          </a:p>
          <a:p>
            <a:r>
              <a:rPr lang="en-US" altLang="zh-TW" sz="1400" dirty="0"/>
              <a:t>          &lt;</a:t>
            </a:r>
            <a:r>
              <a:rPr lang="en-US" altLang="zh-TW" sz="1400" dirty="0" err="1"/>
              <a:t>connectionType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developerConnection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connectionType</a:t>
            </a:r>
            <a:r>
              <a:rPr lang="en-US" altLang="zh-TW" sz="1400" dirty="0"/>
              <a:t>&gt;&lt;!--</a:t>
            </a:r>
            <a:r>
              <a:rPr lang="zh-TW" altLang="en-US" sz="1400" dirty="0"/>
              <a:t>預設是</a:t>
            </a:r>
            <a:r>
              <a:rPr lang="en-US" altLang="zh-TW" sz="1400" dirty="0"/>
              <a:t>connection</a:t>
            </a:r>
            <a:r>
              <a:rPr lang="zh-TW" altLang="en-US" sz="1400" dirty="0"/>
              <a:t>，這裡換成開發人員</a:t>
            </a:r>
            <a:r>
              <a:rPr lang="en-US" altLang="zh-TW" sz="1400" dirty="0"/>
              <a:t>--&gt;</a:t>
            </a:r>
          </a:p>
          <a:p>
            <a:r>
              <a:rPr lang="en-US" altLang="zh-TW" sz="1400" dirty="0"/>
              <a:t>          &lt;!--username&gt;</a:t>
            </a:r>
            <a:r>
              <a:rPr lang="en-US" altLang="zh-TW" sz="1400" dirty="0" err="1"/>
              <a:t>svn</a:t>
            </a:r>
            <a:r>
              <a:rPr lang="zh-TW" altLang="en-US" sz="1400" dirty="0"/>
              <a:t>帳號</a:t>
            </a:r>
            <a:r>
              <a:rPr lang="en-US" altLang="zh-TW" sz="1400" dirty="0"/>
              <a:t>&lt;/username--&gt;</a:t>
            </a:r>
          </a:p>
          <a:p>
            <a:r>
              <a:rPr lang="en-US" altLang="zh-TW" sz="1400" dirty="0"/>
              <a:t>          &lt;!--password&gt;</a:t>
            </a:r>
            <a:r>
              <a:rPr lang="en-US" altLang="zh-TW" sz="1400" dirty="0" err="1"/>
              <a:t>svn</a:t>
            </a:r>
            <a:r>
              <a:rPr lang="zh-TW" altLang="en-US" sz="1400" dirty="0"/>
              <a:t>密碼</a:t>
            </a:r>
            <a:r>
              <a:rPr lang="en-US" altLang="zh-TW" sz="1400" dirty="0"/>
              <a:t>&lt;/password--&gt;</a:t>
            </a:r>
          </a:p>
          <a:p>
            <a:r>
              <a:rPr lang="en-US" altLang="zh-TW" sz="1400" dirty="0"/>
              <a:t>        &lt;/configuration&gt;</a:t>
            </a:r>
          </a:p>
          <a:p>
            <a:r>
              <a:rPr lang="en-US" altLang="zh-TW" sz="1400" dirty="0"/>
              <a:t>      &lt;/plugin&gt;</a:t>
            </a:r>
          </a:p>
          <a:p>
            <a:r>
              <a:rPr lang="en-US" altLang="zh-TW" sz="1400" dirty="0"/>
              <a:t>    &lt;/plugins&gt;</a:t>
            </a:r>
          </a:p>
          <a:p>
            <a:r>
              <a:rPr lang="en-US" altLang="zh-TW" sz="1400" dirty="0"/>
              <a:t>  &lt;/build&gt;  </a:t>
            </a:r>
          </a:p>
          <a:p>
            <a:r>
              <a:rPr lang="en-US" altLang="zh-TW" sz="1400" dirty="0"/>
              <a:t>&lt;/project&gt;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80386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/>
              <a:t>"</a:t>
            </a:r>
            <a:r>
              <a:rPr lang="en-US" altLang="zh-TW" dirty="0" err="1"/>
              <a:t>mvn</a:t>
            </a:r>
            <a:r>
              <a:rPr lang="en-US" altLang="zh-TW" dirty="0"/>
              <a:t> </a:t>
            </a:r>
            <a:r>
              <a:rPr lang="en-US" altLang="zh-TW" dirty="0" err="1"/>
              <a:t>scm:bootstrap</a:t>
            </a:r>
            <a:r>
              <a:rPr lang="en-US" altLang="zh-TW" dirty="0"/>
              <a:t>" </a:t>
            </a:r>
            <a:r>
              <a:rPr lang="zh-TW" altLang="en-US" dirty="0"/>
              <a:t>您可以發現程式不但下載，且立即執行打包</a:t>
            </a:r>
            <a:r>
              <a:rPr lang="zh-TW" altLang="en-US" dirty="0" smtClean="0"/>
              <a:t>作業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scm</a:t>
            </a:r>
            <a:r>
              <a:rPr lang="zh-TW" altLang="en-US" dirty="0"/>
              <a:t>通常有帳號</a:t>
            </a:r>
            <a:r>
              <a:rPr lang="en-US" altLang="zh-TW" dirty="0"/>
              <a:t>/</a:t>
            </a:r>
            <a:r>
              <a:rPr lang="zh-TW" altLang="en-US" dirty="0" smtClean="0"/>
              <a:t>密碼，設定在</a:t>
            </a:r>
            <a:r>
              <a:rPr lang="en-US" altLang="zh-TW" dirty="0" smtClean="0"/>
              <a:t>settings.xml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58637" y="38686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&lt;servers&gt;  </a:t>
            </a:r>
          </a:p>
          <a:p>
            <a:r>
              <a:rPr lang="en-US" altLang="zh-TW" dirty="0"/>
              <a:t>  &lt;server&gt;</a:t>
            </a:r>
          </a:p>
          <a:p>
            <a:r>
              <a:rPr lang="en-US" altLang="zh-TW" dirty="0"/>
              <a:t>    &lt;id&gt;</a:t>
            </a:r>
            <a:r>
              <a:rPr lang="en-US" altLang="zh-TW" dirty="0" err="1"/>
              <a:t>yourRepoHost:port</a:t>
            </a:r>
            <a:r>
              <a:rPr lang="en-US" altLang="zh-TW" dirty="0"/>
              <a:t>&lt;/id&gt;</a:t>
            </a:r>
          </a:p>
          <a:p>
            <a:r>
              <a:rPr lang="en-US" altLang="zh-TW" dirty="0"/>
              <a:t>    &lt;username&gt;</a:t>
            </a:r>
            <a:r>
              <a:rPr lang="en-US" altLang="zh-TW" dirty="0" err="1"/>
              <a:t>svn</a:t>
            </a:r>
            <a:r>
              <a:rPr lang="zh-TW" altLang="en-US" dirty="0"/>
              <a:t>帳號</a:t>
            </a:r>
            <a:r>
              <a:rPr lang="en-US" altLang="zh-TW" dirty="0"/>
              <a:t>&lt;/username&gt;</a:t>
            </a:r>
          </a:p>
          <a:p>
            <a:r>
              <a:rPr lang="en-US" altLang="zh-TW" dirty="0"/>
              <a:t>    &lt;password&gt;</a:t>
            </a:r>
            <a:r>
              <a:rPr lang="en-US" altLang="zh-TW" dirty="0" err="1"/>
              <a:t>svn</a:t>
            </a:r>
            <a:r>
              <a:rPr lang="zh-TW" altLang="en-US" dirty="0"/>
              <a:t>密碼</a:t>
            </a:r>
            <a:r>
              <a:rPr lang="en-US" altLang="zh-TW" dirty="0"/>
              <a:t>&lt;/password&gt;</a:t>
            </a:r>
          </a:p>
          <a:p>
            <a:r>
              <a:rPr lang="en-US" altLang="zh-TW" dirty="0"/>
              <a:t>  &lt;/server&gt;</a:t>
            </a:r>
          </a:p>
          <a:p>
            <a:r>
              <a:rPr lang="en-US" altLang="zh-TW" dirty="0"/>
              <a:t>  ...</a:t>
            </a:r>
          </a:p>
          <a:p>
            <a:r>
              <a:rPr lang="en-US" altLang="zh-TW" dirty="0"/>
              <a:t>&lt;/servers&gt;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46085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版本衝突</a:t>
            </a:r>
            <a:r>
              <a:rPr lang="zh-TW" altLang="en-US" b="1" dirty="0" smtClean="0"/>
              <a:t>管理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0852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"</a:t>
            </a:r>
            <a:r>
              <a:rPr lang="en-US" altLang="zh-TW" dirty="0" err="1" smtClean="0"/>
              <a:t>mvn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dependency:tree</a:t>
            </a:r>
            <a:r>
              <a:rPr lang="en-US" altLang="zh-TW" dirty="0" smtClean="0"/>
              <a:t>" </a:t>
            </a:r>
            <a:r>
              <a:rPr lang="zh-TW" altLang="en-US" dirty="0" smtClean="0"/>
              <a:t>來</a:t>
            </a:r>
            <a:r>
              <a:rPr lang="zh-TW" altLang="en-US" dirty="0"/>
              <a:t>找出</a:t>
            </a:r>
            <a:r>
              <a:rPr lang="en-US" altLang="zh-TW" dirty="0"/>
              <a:t>dependency</a:t>
            </a:r>
            <a:r>
              <a:rPr lang="zh-TW" altLang="en-US" dirty="0"/>
              <a:t>的引用關</a:t>
            </a:r>
            <a:r>
              <a:rPr lang="zh-TW" altLang="en-US" dirty="0" smtClean="0"/>
              <a:t>系</a:t>
            </a:r>
            <a:endParaRPr lang="en-US" altLang="zh-TW" dirty="0" smtClean="0"/>
          </a:p>
          <a:p>
            <a:r>
              <a:rPr lang="zh-TW" altLang="en-US" dirty="0"/>
              <a:t>讓</a:t>
            </a:r>
            <a:r>
              <a:rPr lang="en-US" altLang="zh-TW" dirty="0"/>
              <a:t>spring-security-core</a:t>
            </a:r>
            <a:r>
              <a:rPr lang="zh-TW" altLang="en-US" dirty="0"/>
              <a:t>排除引用 </a:t>
            </a:r>
            <a:r>
              <a:rPr lang="en-US" altLang="zh-TW" dirty="0" err="1"/>
              <a:t>org.springframework.core</a:t>
            </a:r>
            <a:r>
              <a:rPr lang="en-US" altLang="zh-TW" dirty="0"/>
              <a:t> 3.0.3</a:t>
            </a:r>
            <a:r>
              <a:rPr lang="zh-TW" altLang="en-US" dirty="0"/>
              <a:t>版，設定如下：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61208" y="3034145"/>
            <a:ext cx="73048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&lt;dependencies&gt;</a:t>
            </a:r>
          </a:p>
          <a:p>
            <a:r>
              <a:rPr lang="en-US" altLang="zh-TW" sz="1400" dirty="0"/>
              <a:t>        &lt;dependency&gt;</a:t>
            </a:r>
          </a:p>
          <a:p>
            <a:r>
              <a:rPr lang="en-US" altLang="zh-TW" sz="1400" dirty="0"/>
              <a:t>            &lt;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org.springframework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&lt;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org.springframework.core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&lt;version&gt;3.0.5.RELEASE&lt;/version&gt;</a:t>
            </a:r>
          </a:p>
          <a:p>
            <a:r>
              <a:rPr lang="en-US" altLang="zh-TW" sz="1400" dirty="0"/>
              <a:t>        &lt;/dependency&gt;</a:t>
            </a:r>
          </a:p>
          <a:p>
            <a:r>
              <a:rPr lang="en-US" altLang="zh-TW" sz="1400" dirty="0"/>
              <a:t>        &lt;dependency&gt;</a:t>
            </a:r>
          </a:p>
          <a:p>
            <a:r>
              <a:rPr lang="en-US" altLang="zh-TW" sz="1400" dirty="0"/>
              <a:t>            &lt;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org.springframework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&lt;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&gt;spring-security-core&lt;/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&lt;version&gt;3.0.5.RELEASE&lt;/version&gt;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&lt;exclusions&gt;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    &lt;exclusion&gt;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        &lt;</a:t>
            </a:r>
            <a:r>
              <a:rPr lang="en-US" altLang="zh-TW" sz="1400" dirty="0" err="1">
                <a:solidFill>
                  <a:srgbClr val="FF0000"/>
                </a:solidFill>
              </a:rPr>
              <a:t>groupId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  <a:r>
              <a:rPr lang="en-US" altLang="zh-TW" sz="1400" dirty="0" err="1">
                <a:solidFill>
                  <a:srgbClr val="FF0000"/>
                </a:solidFill>
              </a:rPr>
              <a:t>org.springframework</a:t>
            </a:r>
            <a:r>
              <a:rPr lang="en-US" altLang="zh-TW" sz="1400" dirty="0">
                <a:solidFill>
                  <a:srgbClr val="FF0000"/>
                </a:solidFill>
              </a:rPr>
              <a:t>&lt;/</a:t>
            </a:r>
            <a:r>
              <a:rPr lang="en-US" altLang="zh-TW" sz="1400" dirty="0" err="1">
                <a:solidFill>
                  <a:srgbClr val="FF0000"/>
                </a:solidFill>
              </a:rPr>
              <a:t>groupId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        &lt;</a:t>
            </a:r>
            <a:r>
              <a:rPr lang="en-US" altLang="zh-TW" sz="1400" dirty="0" err="1">
                <a:solidFill>
                  <a:srgbClr val="FF0000"/>
                </a:solidFill>
              </a:rPr>
              <a:t>artifactId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  <a:r>
              <a:rPr lang="en-US" altLang="zh-TW" sz="1400" dirty="0" err="1">
                <a:solidFill>
                  <a:srgbClr val="FF0000"/>
                </a:solidFill>
              </a:rPr>
              <a:t>org.springframework.core</a:t>
            </a:r>
            <a:r>
              <a:rPr lang="en-US" altLang="zh-TW" sz="1400" dirty="0">
                <a:solidFill>
                  <a:srgbClr val="FF0000"/>
                </a:solidFill>
              </a:rPr>
              <a:t>&lt;/</a:t>
            </a:r>
            <a:r>
              <a:rPr lang="en-US" altLang="zh-TW" sz="1400" dirty="0" err="1">
                <a:solidFill>
                  <a:srgbClr val="FF0000"/>
                </a:solidFill>
              </a:rPr>
              <a:t>artifactId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    &lt;/exclusion&gt;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&lt;/exclusions&gt;</a:t>
            </a:r>
          </a:p>
          <a:p>
            <a:r>
              <a:rPr lang="en-US" altLang="zh-TW" sz="1400" dirty="0"/>
              <a:t>        &lt;/dependency&gt;</a:t>
            </a:r>
          </a:p>
          <a:p>
            <a:r>
              <a:rPr lang="en-US" altLang="zh-TW" sz="1400" dirty="0"/>
              <a:t>    &lt;dependencies&gt;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18299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最新版本</a:t>
            </a:r>
            <a:r>
              <a:rPr lang="zh-TW" altLang="en-US" b="1" dirty="0" smtClean="0"/>
              <a:t>檢查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</a:t>
            </a:r>
            <a:r>
              <a:rPr lang="en-US" altLang="zh-TW" dirty="0" err="1"/>
              <a:t>mvn</a:t>
            </a:r>
            <a:r>
              <a:rPr lang="en-US" altLang="zh-TW" dirty="0"/>
              <a:t> </a:t>
            </a:r>
            <a:r>
              <a:rPr lang="en-US" altLang="zh-TW" dirty="0" err="1"/>
              <a:t>versions:display-dependency-updates</a:t>
            </a:r>
            <a:r>
              <a:rPr lang="en-US" altLang="zh-TW" dirty="0"/>
              <a:t>" </a:t>
            </a:r>
            <a:r>
              <a:rPr lang="zh-TW" altLang="en-US" dirty="0"/>
              <a:t>檢查使用的函式庫有那些更新的版本 </a:t>
            </a:r>
          </a:p>
          <a:p>
            <a:endParaRPr lang="zh-TW" altLang="en-US" dirty="0"/>
          </a:p>
          <a:p>
            <a:r>
              <a:rPr lang="en-US" altLang="zh-TW" dirty="0"/>
              <a:t>"</a:t>
            </a:r>
            <a:r>
              <a:rPr lang="en-US" altLang="zh-TW" dirty="0" err="1"/>
              <a:t>mvn</a:t>
            </a:r>
            <a:r>
              <a:rPr lang="en-US" altLang="zh-TW" dirty="0"/>
              <a:t> </a:t>
            </a:r>
            <a:r>
              <a:rPr lang="en-US" altLang="zh-TW" dirty="0" err="1"/>
              <a:t>versions:display-plugin-updates</a:t>
            </a:r>
            <a:r>
              <a:rPr lang="en-US" altLang="zh-TW" dirty="0"/>
              <a:t>" </a:t>
            </a:r>
            <a:r>
              <a:rPr lang="zh-TW" altLang="en-US" dirty="0"/>
              <a:t>檢查使用的</a:t>
            </a:r>
            <a:r>
              <a:rPr lang="en-US" altLang="zh-TW" dirty="0"/>
              <a:t>Plugin</a:t>
            </a:r>
            <a:r>
              <a:rPr lang="zh-TW" altLang="en-US" dirty="0"/>
              <a:t>有那些更新的版本 </a:t>
            </a:r>
          </a:p>
        </p:txBody>
      </p:sp>
    </p:spTree>
    <p:extLst>
      <p:ext uri="{BB962C8B-B14F-4D97-AF65-F5344CB8AC3E}">
        <p14:creationId xmlns:p14="http://schemas.microsoft.com/office/powerpoint/2010/main" val="41110222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6884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4758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modularization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41" y="2552088"/>
            <a:ext cx="4460413" cy="24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BCBDC-616B-4DF2-BAC1-80D16C07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5291F3-8FEA-41E4-A950-B9FFF648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There are always </a:t>
            </a:r>
            <a:r>
              <a:rPr lang="en-US" altLang="zh-TW" b="1" dirty="0"/>
              <a:t>pre</a:t>
            </a:r>
            <a:r>
              <a:rPr lang="en-US" altLang="zh-TW" dirty="0"/>
              <a:t> and </a:t>
            </a:r>
            <a:r>
              <a:rPr lang="en-US" altLang="zh-TW" b="1" dirty="0"/>
              <a:t>post</a:t>
            </a:r>
            <a:r>
              <a:rPr lang="en-US" altLang="zh-TW" dirty="0"/>
              <a:t> phases to register </a:t>
            </a:r>
            <a:r>
              <a:rPr lang="en-US" altLang="zh-TW" b="1" dirty="0"/>
              <a:t>goals</a:t>
            </a:r>
            <a:r>
              <a:rPr lang="en-US" altLang="zh-TW" dirty="0"/>
              <a:t>, which must run prior to, or after a particular phase.</a:t>
            </a:r>
          </a:p>
          <a:p>
            <a:r>
              <a:rPr lang="en-US" altLang="zh-TW" dirty="0"/>
              <a:t>When Maven starts building a project, it steps through a defined sequence of phases and executes goals, which are registered with each phase.</a:t>
            </a:r>
          </a:p>
          <a:p>
            <a:r>
              <a:rPr lang="en-US" altLang="zh-TW" dirty="0"/>
              <a:t>Maven has the following three standard lifecycles −</a:t>
            </a:r>
          </a:p>
          <a:p>
            <a:pPr lvl="1"/>
            <a:r>
              <a:rPr lang="en-US" altLang="zh-TW" dirty="0"/>
              <a:t>clean</a:t>
            </a:r>
          </a:p>
          <a:p>
            <a:pPr lvl="1"/>
            <a:r>
              <a:rPr lang="en-US" altLang="zh-TW" dirty="0"/>
              <a:t>default(or build)</a:t>
            </a:r>
          </a:p>
          <a:p>
            <a:pPr lvl="1"/>
            <a:r>
              <a:rPr lang="en-US" altLang="zh-TW" dirty="0"/>
              <a:t>site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3375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5963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parent </a:t>
            </a:r>
            <a:r>
              <a:rPr lang="en-US" altLang="zh-TW" dirty="0" smtClean="0"/>
              <a:t>project</a:t>
            </a:r>
          </a:p>
          <a:p>
            <a:pPr lvl="1"/>
            <a:r>
              <a:rPr lang="en-US" altLang="zh-TW" dirty="0" smtClean="0"/>
              <a:t>set </a:t>
            </a:r>
            <a:r>
              <a:rPr lang="en-US" altLang="zh-TW" dirty="0"/>
              <a:t>the value of packaging to </a:t>
            </a:r>
            <a:r>
              <a:rPr lang="en-US" altLang="zh-TW" dirty="0" err="1" smtClean="0"/>
              <a:t>pom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navigate </a:t>
            </a:r>
            <a:r>
              <a:rPr lang="en-US" altLang="zh-TW" dirty="0"/>
              <a:t>to the parent </a:t>
            </a:r>
            <a:r>
              <a:rPr lang="en-US" altLang="zh-TW" dirty="0" smtClean="0"/>
              <a:t>POM directory</a:t>
            </a:r>
            <a:r>
              <a:rPr lang="en-US" altLang="zh-TW" dirty="0"/>
              <a:t>, and run the following command:</a:t>
            </a:r>
            <a:br>
              <a:rPr lang="en-US" altLang="zh-TW" dirty="0"/>
            </a:br>
            <a:r>
              <a:rPr lang="en-US" altLang="zh-TW" b="1" dirty="0"/>
              <a:t>$ </a:t>
            </a:r>
            <a:r>
              <a:rPr lang="en-US" altLang="zh-TW" b="1" dirty="0" err="1"/>
              <a:t>mvn</a:t>
            </a:r>
            <a:r>
              <a:rPr lang="en-US" altLang="zh-TW" b="1" dirty="0"/>
              <a:t> </a:t>
            </a:r>
            <a:r>
              <a:rPr lang="en-US" altLang="zh-TW" b="1" dirty="0" err="1"/>
              <a:t>archetype:generate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81991" y="2432818"/>
            <a:ext cx="5922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&lt;?xml version="1.0" encoding="UTF-8"?&gt;</a:t>
            </a:r>
            <a:br>
              <a:rPr lang="en-US" altLang="zh-TW" sz="1400" dirty="0">
                <a:solidFill>
                  <a:srgbClr val="000000"/>
                </a:solidFill>
                <a:latin typeface="+mn-ea"/>
              </a:rPr>
            </a:b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&lt;project </a:t>
            </a:r>
            <a:r>
              <a:rPr lang="en-US" altLang="zh-TW" sz="1400" dirty="0" err="1" smtClean="0">
                <a:solidFill>
                  <a:srgbClr val="000000"/>
                </a:solidFill>
                <a:latin typeface="+mn-ea"/>
              </a:rPr>
              <a:t>xmlns</a:t>
            </a:r>
            <a:r>
              <a:rPr lang="en-US" altLang="zh-TW" sz="1400" dirty="0" smtClean="0">
                <a:solidFill>
                  <a:srgbClr val="000000"/>
                </a:solidFill>
                <a:latin typeface="+mn-ea"/>
              </a:rPr>
              <a:t>="http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://</a:t>
            </a:r>
            <a:r>
              <a:rPr lang="en-US" altLang="zh-TW" sz="1400" dirty="0" smtClean="0">
                <a:solidFill>
                  <a:srgbClr val="000000"/>
                </a:solidFill>
                <a:latin typeface="+mn-ea"/>
              </a:rPr>
              <a:t>maven.apache.org/POM/4.0.0" </a:t>
            </a:r>
            <a:r>
              <a:rPr lang="en-US" altLang="zh-TW" sz="1400" dirty="0" err="1" smtClean="0">
                <a:solidFill>
                  <a:srgbClr val="000000"/>
                </a:solidFill>
                <a:latin typeface="+mn-ea"/>
              </a:rPr>
              <a:t>xmlns:xsi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="http://www.w3.org/2001/XMLSchema-instance"</a:t>
            </a:r>
            <a:r>
              <a:rPr lang="en-US" altLang="zh-TW" sz="1400" dirty="0">
                <a:latin typeface="+mn-ea"/>
              </a:rPr>
              <a:t> </a:t>
            </a:r>
            <a:r>
              <a:rPr lang="en-US" altLang="zh-TW" sz="1400" dirty="0" err="1" smtClean="0">
                <a:latin typeface="+mn-ea"/>
              </a:rPr>
              <a:t>xsi:schemaLocation</a:t>
            </a:r>
            <a:r>
              <a:rPr lang="en-US" altLang="zh-TW" sz="1400" dirty="0">
                <a:latin typeface="+mn-ea"/>
              </a:rPr>
              <a:t>="http://</a:t>
            </a:r>
            <a:r>
              <a:rPr lang="en-US" altLang="zh-TW" sz="1400" dirty="0" smtClean="0">
                <a:latin typeface="+mn-ea"/>
              </a:rPr>
              <a:t>maven.apache.org/POM/4.0.0 http</a:t>
            </a:r>
            <a:r>
              <a:rPr lang="en-US" altLang="zh-TW" sz="1400" dirty="0">
                <a:latin typeface="+mn-ea"/>
              </a:rPr>
              <a:t>://maven.apache.org/xsd/maven-4.0.0.xsd</a:t>
            </a:r>
            <a:r>
              <a:rPr lang="en-US" altLang="zh-TW" sz="1400" dirty="0" smtClean="0">
                <a:latin typeface="+mn-ea"/>
              </a:rPr>
              <a:t>"&gt;</a:t>
            </a:r>
            <a:r>
              <a:rPr lang="en-US" altLang="zh-TW" sz="1400" dirty="0">
                <a:latin typeface="+mn-ea"/>
              </a:rPr>
              <a:t/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&lt;</a:t>
            </a:r>
            <a:r>
              <a:rPr lang="en-US" altLang="zh-TW" sz="1400" dirty="0" err="1">
                <a:latin typeface="+mn-ea"/>
              </a:rPr>
              <a:t>modelVersion</a:t>
            </a:r>
            <a:r>
              <a:rPr lang="en-US" altLang="zh-TW" sz="1400" dirty="0">
                <a:latin typeface="+mn-ea"/>
              </a:rPr>
              <a:t>&gt;4.0.0&lt;/</a:t>
            </a:r>
            <a:r>
              <a:rPr lang="en-US" altLang="zh-TW" sz="1400" dirty="0" err="1">
                <a:latin typeface="+mn-ea"/>
              </a:rPr>
              <a:t>modelVersion</a:t>
            </a:r>
            <a:r>
              <a:rPr lang="en-US" altLang="zh-TW" sz="1400" dirty="0">
                <a:latin typeface="+mn-ea"/>
              </a:rPr>
              <a:t>&gt;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&lt;</a:t>
            </a:r>
            <a:r>
              <a:rPr lang="en-US" altLang="zh-TW" sz="1400" dirty="0" err="1">
                <a:latin typeface="+mn-ea"/>
              </a:rPr>
              <a:t>groupId</a:t>
            </a:r>
            <a:r>
              <a:rPr lang="en-US" altLang="zh-TW" sz="1400" dirty="0">
                <a:latin typeface="+mn-ea"/>
              </a:rPr>
              <a:t>&gt;</a:t>
            </a:r>
            <a:r>
              <a:rPr lang="en-US" altLang="zh-TW" sz="1400" dirty="0" err="1">
                <a:latin typeface="+mn-ea"/>
              </a:rPr>
              <a:t>net.srirangan.packt.maven</a:t>
            </a:r>
            <a:r>
              <a:rPr lang="en-US" altLang="zh-TW" sz="1400" dirty="0">
                <a:latin typeface="+mn-ea"/>
              </a:rPr>
              <a:t>&lt;/</a:t>
            </a:r>
            <a:r>
              <a:rPr lang="en-US" altLang="zh-TW" sz="1400" dirty="0" err="1">
                <a:latin typeface="+mn-ea"/>
              </a:rPr>
              <a:t>groupId</a:t>
            </a:r>
            <a:r>
              <a:rPr lang="en-US" altLang="zh-TW" sz="1400" dirty="0">
                <a:latin typeface="+mn-ea"/>
              </a:rPr>
              <a:t>&gt;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&lt;</a:t>
            </a:r>
            <a:r>
              <a:rPr lang="en-US" altLang="zh-TW" sz="1400" dirty="0" err="1">
                <a:latin typeface="+mn-ea"/>
              </a:rPr>
              <a:t>artifactId</a:t>
            </a:r>
            <a:r>
              <a:rPr lang="en-US" altLang="zh-TW" sz="1400" dirty="0">
                <a:latin typeface="+mn-ea"/>
              </a:rPr>
              <a:t>&gt;</a:t>
            </a:r>
            <a:r>
              <a:rPr lang="en-US" altLang="zh-TW" sz="1400" dirty="0" err="1">
                <a:latin typeface="+mn-ea"/>
              </a:rPr>
              <a:t>TestModularApp</a:t>
            </a:r>
            <a:r>
              <a:rPr lang="en-US" altLang="zh-TW" sz="1400" dirty="0">
                <a:latin typeface="+mn-ea"/>
              </a:rPr>
              <a:t>&lt;/</a:t>
            </a:r>
            <a:r>
              <a:rPr lang="en-US" altLang="zh-TW" sz="1400" dirty="0" err="1">
                <a:latin typeface="+mn-ea"/>
              </a:rPr>
              <a:t>artifactId</a:t>
            </a:r>
            <a:r>
              <a:rPr lang="en-US" altLang="zh-TW" sz="1400" dirty="0">
                <a:latin typeface="+mn-ea"/>
              </a:rPr>
              <a:t>&gt;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&lt;</a:t>
            </a:r>
            <a:r>
              <a:rPr lang="en-US" altLang="zh-TW" sz="1400" dirty="0">
                <a:latin typeface="+mn-ea"/>
              </a:rPr>
              <a:t>version&gt;1.0-SNAPSHOT&lt;/version&gt;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</a:t>
            </a:r>
            <a:r>
              <a:rPr lang="en-US" altLang="zh-TW" sz="1400" b="1" dirty="0" smtClean="0">
                <a:solidFill>
                  <a:srgbClr val="FF0000"/>
                </a:solidFill>
                <a:latin typeface="+mn-ea"/>
              </a:rPr>
              <a:t>&lt;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</a:rPr>
              <a:t>packaging&gt;</a:t>
            </a:r>
            <a:r>
              <a:rPr lang="en-US" altLang="zh-TW" sz="1400" b="1" dirty="0" err="1">
                <a:solidFill>
                  <a:srgbClr val="FF0000"/>
                </a:solidFill>
                <a:latin typeface="+mn-ea"/>
              </a:rPr>
              <a:t>pom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</a:rPr>
              <a:t>&lt;/packaging&gt;</a:t>
            </a:r>
            <a:br>
              <a:rPr lang="en-US" altLang="zh-TW" sz="1400" b="1" dirty="0">
                <a:solidFill>
                  <a:srgbClr val="FF0000"/>
                </a:solidFill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&lt;</a:t>
            </a:r>
            <a:r>
              <a:rPr lang="en-US" altLang="zh-TW" sz="1400" dirty="0">
                <a:latin typeface="+mn-ea"/>
              </a:rPr>
              <a:t>name&gt;</a:t>
            </a:r>
            <a:r>
              <a:rPr lang="en-US" altLang="zh-TW" sz="1400" dirty="0" err="1">
                <a:latin typeface="+mn-ea"/>
              </a:rPr>
              <a:t>MyLargeModularApp</a:t>
            </a:r>
            <a:r>
              <a:rPr lang="en-US" altLang="zh-TW" sz="1400" dirty="0">
                <a:latin typeface="+mn-ea"/>
              </a:rPr>
              <a:t>&lt;/name&gt;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&lt;/</a:t>
            </a:r>
            <a:r>
              <a:rPr lang="en-US" altLang="zh-TW" sz="1400" dirty="0">
                <a:latin typeface="+mn-ea"/>
              </a:rPr>
              <a:t>project&gt; 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04405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project generation, </a:t>
            </a:r>
            <a:r>
              <a:rPr lang="en-US" altLang="zh-TW" dirty="0" smtClean="0"/>
              <a:t>the </a:t>
            </a:r>
            <a:r>
              <a:rPr lang="en-US" altLang="zh-TW" dirty="0"/>
              <a:t>POM </a:t>
            </a:r>
            <a:r>
              <a:rPr lang="en-US" altLang="zh-TW" dirty="0" smtClean="0"/>
              <a:t>file </a:t>
            </a:r>
            <a:r>
              <a:rPr lang="en-US" altLang="zh-TW" dirty="0"/>
              <a:t>of the original parent project </a:t>
            </a:r>
            <a:r>
              <a:rPr lang="en-US" altLang="zh-TW" dirty="0" smtClean="0"/>
              <a:t>will be modified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20933" y="2760643"/>
            <a:ext cx="6229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&lt;?xml version="1.0" encoding="UTF-8"?</a:t>
            </a:r>
            <a:r>
              <a:rPr lang="zh-TW" altLang="en-US" sz="1400" dirty="0" smtClean="0"/>
              <a:t>&gt;</a:t>
            </a:r>
            <a:endParaRPr lang="en-US" altLang="zh-TW" sz="1400" dirty="0" smtClean="0"/>
          </a:p>
          <a:p>
            <a:r>
              <a:rPr lang="zh-TW" altLang="en-US" sz="1400" dirty="0" smtClean="0"/>
              <a:t>&lt;project </a:t>
            </a:r>
            <a:r>
              <a:rPr lang="zh-TW" altLang="en-US" sz="1400" dirty="0"/>
              <a:t>xmlns="http://maven.apache.org/POM/4.0.0" xmlns:xsi="http://www.w3.org/2001/XMLSchema-instance" xsi:schemaLocation="http://maven.apache.org/POM/4.0.0 http://maven.apache.org/xsd/maven-4.0.0.xsd"&gt;  </a:t>
            </a:r>
            <a:r>
              <a:rPr lang="zh-TW" altLang="en-US" sz="1400" dirty="0" smtClean="0"/>
              <a:t>   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&lt;modelVersion</a:t>
            </a:r>
            <a:r>
              <a:rPr lang="zh-TW" altLang="en-US" sz="1400" dirty="0"/>
              <a:t>&gt;4.0.0&lt;/modelVersion&gt;  </a:t>
            </a:r>
            <a:r>
              <a:rPr lang="zh-TW" altLang="en-US" sz="1400" dirty="0" smtClean="0"/>
              <a:t> 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&lt;groupId</a:t>
            </a:r>
            <a:r>
              <a:rPr lang="zh-TW" altLang="en-US" sz="1400" dirty="0"/>
              <a:t>&gt;net.srirangan.packt.maven&lt;/groupId&gt;  </a:t>
            </a:r>
            <a:r>
              <a:rPr lang="zh-TW" altLang="en-US" sz="1400" dirty="0" smtClean="0"/>
              <a:t>  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&lt;artifactId</a:t>
            </a:r>
            <a:r>
              <a:rPr lang="zh-TW" altLang="en-US" sz="1400" dirty="0"/>
              <a:t>&gt;TestModularApp&lt;/artifactId</a:t>
            </a:r>
            <a:r>
              <a:rPr lang="zh-TW" altLang="en-US" sz="1400" dirty="0" smtClean="0"/>
              <a:t>&gt;</a:t>
            </a:r>
            <a:endParaRPr lang="en-US" altLang="zh-TW" sz="1400" dirty="0" smtClean="0"/>
          </a:p>
          <a:p>
            <a:r>
              <a:rPr lang="zh-TW" altLang="en-US" sz="1400" dirty="0" smtClean="0"/>
              <a:t>  </a:t>
            </a:r>
            <a:r>
              <a:rPr lang="zh-TW" altLang="en-US" sz="1400" dirty="0"/>
              <a:t>&lt;version&gt;1.0-SNAPSHOT&lt;/version&gt;  </a:t>
            </a:r>
            <a:endParaRPr lang="en-US" altLang="zh-TW" sz="1400" dirty="0" smtClean="0"/>
          </a:p>
          <a:p>
            <a:r>
              <a:rPr lang="zh-TW" altLang="en-US" sz="1400" dirty="0" smtClean="0"/>
              <a:t>  &lt;packaging</a:t>
            </a:r>
            <a:r>
              <a:rPr lang="zh-TW" altLang="en-US" sz="1400" dirty="0"/>
              <a:t>&gt;pom&lt;/packaging&gt;  </a:t>
            </a:r>
            <a:endParaRPr lang="en-US" altLang="zh-TW" sz="1400" dirty="0" smtClean="0"/>
          </a:p>
          <a:p>
            <a:r>
              <a:rPr lang="zh-TW" altLang="en-US" sz="1400" dirty="0" smtClean="0"/>
              <a:t>  &lt;name</a:t>
            </a:r>
            <a:r>
              <a:rPr lang="zh-TW" altLang="en-US" sz="1400" dirty="0"/>
              <a:t>&gt;MyLargeModularApp&lt;/name</a:t>
            </a:r>
            <a:r>
              <a:rPr lang="zh-TW" altLang="en-US" sz="1400" dirty="0" smtClean="0"/>
              <a:t>&gt;</a:t>
            </a:r>
            <a:endParaRPr lang="en-US" altLang="zh-TW" sz="1400" dirty="0" smtClean="0"/>
          </a:p>
          <a:p>
            <a:r>
              <a:rPr lang="zh-TW" altLang="en-US" sz="1400" b="1" dirty="0" smtClean="0">
                <a:solidFill>
                  <a:srgbClr val="FF0000"/>
                </a:solidFill>
              </a:rPr>
              <a:t>  </a:t>
            </a:r>
            <a:r>
              <a:rPr lang="zh-TW" altLang="en-US" sz="1400" b="1" dirty="0">
                <a:solidFill>
                  <a:srgbClr val="FF0000"/>
                </a:solidFill>
              </a:rPr>
              <a:t>&lt;modules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&gt;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zh-TW" altLang="en-US" sz="1400" b="1" dirty="0" smtClean="0">
                <a:solidFill>
                  <a:srgbClr val="FF0000"/>
                </a:solidFill>
              </a:rPr>
              <a:t>      </a:t>
            </a:r>
            <a:r>
              <a:rPr lang="zh-TW" altLang="en-US" sz="1400" b="1" dirty="0">
                <a:solidFill>
                  <a:srgbClr val="FF0000"/>
                </a:solidFill>
              </a:rPr>
              <a:t>&lt;module&gt;test-child&lt;/module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&gt;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zh-TW" altLang="en-US" sz="1400" b="1" dirty="0" smtClean="0">
                <a:solidFill>
                  <a:srgbClr val="FF0000"/>
                </a:solidFill>
              </a:rPr>
              <a:t>  </a:t>
            </a:r>
            <a:r>
              <a:rPr lang="zh-TW" altLang="en-US" sz="1400" b="1" dirty="0">
                <a:solidFill>
                  <a:srgbClr val="FF0000"/>
                </a:solidFill>
              </a:rPr>
              <a:t>&lt;/modules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&gt;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zh-TW" altLang="en-US" sz="1400" dirty="0" smtClean="0"/>
              <a:t>&lt;</a:t>
            </a:r>
            <a:r>
              <a:rPr lang="zh-TW" altLang="en-US" sz="1400" dirty="0"/>
              <a:t>/project&gt;</a:t>
            </a:r>
          </a:p>
        </p:txBody>
      </p:sp>
    </p:spTree>
    <p:extLst>
      <p:ext uri="{BB962C8B-B14F-4D97-AF65-F5344CB8AC3E}">
        <p14:creationId xmlns:p14="http://schemas.microsoft.com/office/powerpoint/2010/main" val="15688717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child project's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file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4904" y="2399507"/>
            <a:ext cx="75541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&lt;?xml version="1.0" encoding="UTF-8"?&gt;</a:t>
            </a:r>
          </a:p>
          <a:p>
            <a:r>
              <a:rPr lang="zh-TW" altLang="en-US" sz="1600" dirty="0"/>
              <a:t>&lt;project xmlns="http://maven.apache.org/POM/4.0.0" xmlns:xsi="http://www.w3.org/2001/XMLSchema-instance" xsi:schemaLocation="http://maven.apache.org/POM/4.0.0 http://maven.apache.org/xsd/maven-4.0.0.xsd"&gt;</a:t>
            </a:r>
          </a:p>
          <a:p>
            <a:r>
              <a:rPr lang="zh-TW" altLang="en-US" sz="1600" dirty="0"/>
              <a:t>  &lt;modelVersion&gt;4.0.0&lt;/modelVersion&gt;</a:t>
            </a:r>
          </a:p>
          <a:p>
            <a:r>
              <a:rPr lang="zh-TW" altLang="en-US" sz="1600" b="1" dirty="0">
                <a:solidFill>
                  <a:srgbClr val="FF0000"/>
                </a:solidFill>
              </a:rPr>
              <a:t>  &lt;parent&gt;</a:t>
            </a:r>
          </a:p>
          <a:p>
            <a:r>
              <a:rPr lang="zh-TW" altLang="en-US" sz="1600" b="1" dirty="0">
                <a:solidFill>
                  <a:srgbClr val="FF0000"/>
                </a:solidFill>
              </a:rPr>
              <a:t>    &lt;artifactId&gt;TestModularApp&lt;/artifactId&gt;</a:t>
            </a:r>
          </a:p>
          <a:p>
            <a:r>
              <a:rPr lang="zh-TW" altLang="en-US" sz="1600" b="1" dirty="0">
                <a:solidFill>
                  <a:srgbClr val="FF0000"/>
                </a:solidFill>
              </a:rPr>
              <a:t>    &lt;groupId&gt;net.srirangan.packt.maven&lt;/groupId&gt;</a:t>
            </a:r>
          </a:p>
          <a:p>
            <a:r>
              <a:rPr lang="zh-TW" altLang="en-US" sz="1600" b="1" dirty="0">
                <a:solidFill>
                  <a:srgbClr val="FF0000"/>
                </a:solidFill>
              </a:rPr>
              <a:t>    &lt;version&gt;1.0-SNAPSHOT&lt;/version&gt;</a:t>
            </a:r>
          </a:p>
          <a:p>
            <a:r>
              <a:rPr lang="zh-TW" altLang="en-US" sz="1600" b="1" dirty="0">
                <a:solidFill>
                  <a:srgbClr val="FF0000"/>
                </a:solidFill>
              </a:rPr>
              <a:t>  &lt;/parent&gt;</a:t>
            </a:r>
          </a:p>
          <a:p>
            <a:endParaRPr lang="zh-TW" altLang="en-US" sz="1600" dirty="0"/>
          </a:p>
          <a:p>
            <a:r>
              <a:rPr lang="zh-TW" altLang="en-US" sz="1600" dirty="0"/>
              <a:t>  &lt;groupId&gt;cht.hioss.test&lt;/groupId&gt;</a:t>
            </a:r>
          </a:p>
          <a:p>
            <a:r>
              <a:rPr lang="zh-TW" altLang="en-US" sz="1600" dirty="0"/>
              <a:t>  &lt;artifactId&gt;test-child&lt;/artifactId&gt;</a:t>
            </a:r>
          </a:p>
          <a:p>
            <a:r>
              <a:rPr lang="zh-TW" altLang="en-US" sz="1600" dirty="0"/>
              <a:t>  &lt;version&gt;1.0-SNAPSHOT&lt;/version&gt;</a:t>
            </a:r>
          </a:p>
          <a:p>
            <a:r>
              <a:rPr lang="en-US" altLang="zh-TW" sz="1600" dirty="0" smtClean="0"/>
              <a:t>………………..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79546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executing </a:t>
            </a:r>
            <a:r>
              <a:rPr lang="en-US" altLang="zh-TW" dirty="0"/>
              <a:t>build phase on the parent project automatically gets executed for all its child</a:t>
            </a:r>
            <a:br>
              <a:rPr lang="en-US" altLang="zh-TW" dirty="0"/>
            </a:br>
            <a:r>
              <a:rPr lang="en-US" altLang="zh-TW" dirty="0"/>
              <a:t>projects in the correct order. </a:t>
            </a:r>
            <a:endParaRPr lang="en-US" altLang="zh-TW" dirty="0" smtClean="0"/>
          </a:p>
          <a:p>
            <a:r>
              <a:rPr lang="en-US" altLang="zh-TW" dirty="0" smtClean="0"/>
              <a:t>but executing </a:t>
            </a:r>
            <a:r>
              <a:rPr lang="en-US" altLang="zh-TW" dirty="0"/>
              <a:t>build </a:t>
            </a:r>
            <a:r>
              <a:rPr lang="en-US" altLang="zh-TW" dirty="0" smtClean="0"/>
              <a:t>phase on </a:t>
            </a:r>
            <a:r>
              <a:rPr lang="en-US" altLang="zh-TW" dirty="0"/>
              <a:t>the </a:t>
            </a:r>
            <a:r>
              <a:rPr lang="en-US" altLang="zh-TW" dirty="0" smtClean="0"/>
              <a:t>child project only gets executed for the child project.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75529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Dependency management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Maven dependencies have six possible </a:t>
            </a:r>
            <a:r>
              <a:rPr lang="en-US" altLang="zh-TW" dirty="0" smtClean="0"/>
              <a:t>scopes:</a:t>
            </a:r>
          </a:p>
          <a:p>
            <a:pPr lvl="1"/>
            <a:r>
              <a:rPr lang="en-US" altLang="zh-TW" dirty="0" smtClean="0"/>
              <a:t>Compile</a:t>
            </a:r>
            <a:r>
              <a:rPr lang="en-US" altLang="zh-TW" dirty="0"/>
              <a:t>: This is the default scope. Compile dependencies are available </a:t>
            </a:r>
            <a:r>
              <a:rPr lang="en-US" altLang="zh-TW" dirty="0" smtClean="0"/>
              <a:t>in the </a:t>
            </a:r>
            <a:r>
              <a:rPr lang="en-US" altLang="zh-TW" dirty="0" err="1"/>
              <a:t>classpaths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Provided</a:t>
            </a:r>
            <a:r>
              <a:rPr lang="en-US" altLang="zh-TW" dirty="0"/>
              <a:t>: This scope assumes that the JDK or the environment </a:t>
            </a:r>
            <a:r>
              <a:rPr lang="en-US" altLang="zh-TW" dirty="0" smtClean="0"/>
              <a:t>provides dependencies </a:t>
            </a:r>
            <a:r>
              <a:rPr lang="en-US" altLang="zh-TW" dirty="0"/>
              <a:t>at runtime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Runtime</a:t>
            </a:r>
            <a:r>
              <a:rPr lang="en-US" altLang="zh-TW" dirty="0"/>
              <a:t>: Dependencies that are required at runtime and are </a:t>
            </a:r>
            <a:r>
              <a:rPr lang="en-US" altLang="zh-TW" dirty="0" err="1"/>
              <a:t>specifed</a:t>
            </a:r>
            <a:r>
              <a:rPr lang="en-US" altLang="zh-TW" dirty="0"/>
              <a:t> in </a:t>
            </a:r>
            <a:r>
              <a:rPr lang="en-US" altLang="zh-TW" dirty="0" smtClean="0"/>
              <a:t>the runtime </a:t>
            </a:r>
            <a:r>
              <a:rPr lang="en-US" altLang="zh-TW" dirty="0" err="1"/>
              <a:t>classpaths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Test</a:t>
            </a:r>
            <a:r>
              <a:rPr lang="en-US" altLang="zh-TW" dirty="0"/>
              <a:t>: Dependencies required for test compilation and execution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System</a:t>
            </a:r>
            <a:r>
              <a:rPr lang="en-US" altLang="zh-TW" dirty="0"/>
              <a:t>: Dependency is always available, but the JAR is provided nonetheless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Import</a:t>
            </a:r>
            <a:r>
              <a:rPr lang="en-US" altLang="zh-TW" dirty="0"/>
              <a:t>: Imports dependencies </a:t>
            </a:r>
            <a:r>
              <a:rPr lang="en-US" altLang="zh-TW" dirty="0" err="1"/>
              <a:t>specifed</a:t>
            </a:r>
            <a:r>
              <a:rPr lang="en-US" altLang="zh-TW" dirty="0"/>
              <a:t> in POM included via the</a:t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err="1"/>
              <a:t>dependencyManagement</a:t>
            </a:r>
            <a:r>
              <a:rPr lang="en-US" altLang="zh-TW" dirty="0"/>
              <a:t>/&gt; element.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3094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103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According to http://maven.apache.org/plugins/maven-dependency-plugin</a:t>
            </a:r>
            <a:r>
              <a:rPr lang="en-US" altLang="zh-TW" dirty="0" smtClean="0"/>
              <a:t>/:</a:t>
            </a:r>
          </a:p>
          <a:p>
            <a:pPr lvl="1"/>
            <a:r>
              <a:rPr lang="en-US" altLang="zh-TW" i="1" dirty="0" smtClean="0"/>
              <a:t>"</a:t>
            </a:r>
            <a:r>
              <a:rPr lang="en-US" altLang="zh-TW" i="1" dirty="0"/>
              <a:t>The dependency plugin provides the capability to manipulate artifacts. It can copy</a:t>
            </a:r>
            <a:br>
              <a:rPr lang="en-US" altLang="zh-TW" i="1" dirty="0"/>
            </a:br>
            <a:r>
              <a:rPr lang="en-US" altLang="zh-TW" i="1" dirty="0"/>
              <a:t>and/or unpack artifacts from local or remote repositories to a </a:t>
            </a:r>
            <a:r>
              <a:rPr lang="en-US" altLang="zh-TW" i="1" dirty="0" err="1"/>
              <a:t>specifed</a:t>
            </a:r>
            <a:r>
              <a:rPr lang="en-US" altLang="zh-TW" i="1" dirty="0"/>
              <a:t> location.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b="1" dirty="0"/>
              <a:t>$ </a:t>
            </a:r>
            <a:r>
              <a:rPr lang="en-US" altLang="zh-TW" b="1" dirty="0" err="1"/>
              <a:t>mvn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dependency:analyze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Analyzes </a:t>
            </a:r>
            <a:r>
              <a:rPr lang="en-US" altLang="zh-TW" b="1" dirty="0"/>
              <a:t>dependencies (used, unused, declared, undeclared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smtClean="0"/>
              <a:t>$ </a:t>
            </a:r>
            <a:r>
              <a:rPr lang="en-US" altLang="zh-TW" b="1" dirty="0" err="1"/>
              <a:t>mvn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dependency:analyze-duplicate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Determines </a:t>
            </a:r>
            <a:r>
              <a:rPr lang="en-US" altLang="zh-TW" b="1" dirty="0"/>
              <a:t>duplicate </a:t>
            </a:r>
            <a:r>
              <a:rPr lang="en-US" altLang="zh-TW" b="1" dirty="0" smtClean="0"/>
              <a:t>dependencies</a:t>
            </a:r>
          </a:p>
          <a:p>
            <a:r>
              <a:rPr lang="en-US" altLang="zh-TW" b="1" dirty="0" smtClean="0"/>
              <a:t>$ </a:t>
            </a:r>
            <a:r>
              <a:rPr lang="en-US" altLang="zh-TW" b="1" dirty="0" err="1"/>
              <a:t>mvn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dependency:resolve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Resolves </a:t>
            </a:r>
            <a:r>
              <a:rPr lang="en-US" altLang="zh-TW" b="1" dirty="0"/>
              <a:t>all </a:t>
            </a:r>
            <a:r>
              <a:rPr lang="en-US" altLang="zh-TW" b="1" dirty="0" smtClean="0"/>
              <a:t>dependencies</a:t>
            </a:r>
          </a:p>
          <a:p>
            <a:r>
              <a:rPr lang="en-US" altLang="zh-TW" b="1" dirty="0" smtClean="0"/>
              <a:t>$ </a:t>
            </a:r>
            <a:r>
              <a:rPr lang="en-US" altLang="zh-TW" b="1" dirty="0" err="1"/>
              <a:t>mvn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dependency:resolve-plugins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Resolves </a:t>
            </a:r>
            <a:r>
              <a:rPr lang="en-US" altLang="zh-TW" b="1" dirty="0"/>
              <a:t>all </a:t>
            </a:r>
            <a:r>
              <a:rPr lang="en-US" altLang="zh-TW" b="1" dirty="0" smtClean="0"/>
              <a:t>plugins</a:t>
            </a:r>
          </a:p>
          <a:p>
            <a:r>
              <a:rPr lang="en-US" altLang="zh-TW" b="1" dirty="0" smtClean="0"/>
              <a:t>$ </a:t>
            </a:r>
            <a:r>
              <a:rPr lang="en-US" altLang="zh-TW" b="1" dirty="0" err="1"/>
              <a:t>mvn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dependency:tree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Displays </a:t>
            </a:r>
            <a:r>
              <a:rPr lang="en-US" altLang="zh-TW" b="1" dirty="0"/>
              <a:t>dependency trees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0224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1653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In Multi-modular projects, dependencies can be </a:t>
            </a:r>
            <a:r>
              <a:rPr lang="en-US" altLang="zh-TW" dirty="0" err="1"/>
              <a:t>defned</a:t>
            </a:r>
            <a:r>
              <a:rPr lang="en-US" altLang="zh-TW" dirty="0"/>
              <a:t> in the parent POM </a:t>
            </a:r>
            <a:r>
              <a:rPr lang="en-US" altLang="zh-TW" dirty="0" err="1"/>
              <a:t>fles</a:t>
            </a:r>
            <a:r>
              <a:rPr lang="en-US" altLang="zh-TW" dirty="0"/>
              <a:t> and can be</a:t>
            </a:r>
            <a:br>
              <a:rPr lang="en-US" altLang="zh-TW" dirty="0"/>
            </a:br>
            <a:r>
              <a:rPr lang="en-US" altLang="zh-TW" dirty="0"/>
              <a:t>subsequently </a:t>
            </a:r>
            <a:r>
              <a:rPr lang="en-US" altLang="zh-TW" i="1" dirty="0"/>
              <a:t>inherited </a:t>
            </a:r>
            <a:r>
              <a:rPr lang="en-US" altLang="zh-TW" dirty="0"/>
              <a:t>by child POM </a:t>
            </a:r>
            <a:r>
              <a:rPr lang="en-US" altLang="zh-TW" dirty="0" err="1"/>
              <a:t>fles</a:t>
            </a:r>
            <a:r>
              <a:rPr lang="en-US" altLang="zh-TW" dirty="0"/>
              <a:t> as and when required. </a:t>
            </a:r>
            <a:br>
              <a:rPr lang="en-US" altLang="zh-TW" dirty="0"/>
            </a:br>
            <a:endParaRPr lang="en-US" altLang="zh-TW" dirty="0" smtClean="0"/>
          </a:p>
          <a:p>
            <a:r>
              <a:rPr lang="en-US" altLang="zh-TW" dirty="0" smtClean="0"/>
              <a:t>The parent </a:t>
            </a:r>
            <a:r>
              <a:rPr lang="en-US" altLang="zh-TW" dirty="0"/>
              <a:t>POM would contain the complete </a:t>
            </a:r>
            <a:r>
              <a:rPr lang="en-US" altLang="zh-TW" dirty="0" err="1"/>
              <a:t>defnition</a:t>
            </a:r>
            <a:r>
              <a:rPr lang="en-US" altLang="zh-TW" dirty="0"/>
              <a:t> of the dependency: </a:t>
            </a:r>
            <a:endParaRPr lang="en-US" altLang="zh-TW" dirty="0" smtClean="0"/>
          </a:p>
          <a:p>
            <a:pPr lvl="1"/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2382" y="407880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urierStd"/>
              </a:rPr>
              <a:t>&lt;</a:t>
            </a:r>
            <a:r>
              <a:rPr lang="en-US" altLang="zh-TW" sz="1600" dirty="0" err="1">
                <a:solidFill>
                  <a:srgbClr val="FF0000"/>
                </a:solidFill>
                <a:latin typeface="CourierStd"/>
              </a:rPr>
              <a:t>dependencyManagement</a:t>
            </a:r>
            <a:r>
              <a:rPr lang="en-US" altLang="zh-TW" sz="1600" dirty="0">
                <a:solidFill>
                  <a:srgbClr val="FF0000"/>
                </a:solidFill>
                <a:latin typeface="CourierStd"/>
              </a:rPr>
              <a:t>&gt;</a:t>
            </a:r>
            <a:br>
              <a:rPr lang="en-US" altLang="zh-TW" sz="1600" dirty="0">
                <a:solidFill>
                  <a:srgbClr val="FF0000"/>
                </a:solidFill>
                <a:latin typeface="CourierStd"/>
              </a:rPr>
            </a:br>
            <a:r>
              <a:rPr lang="en-US" altLang="zh-TW" sz="1600" dirty="0" smtClean="0">
                <a:solidFill>
                  <a:srgbClr val="000000"/>
                </a:solidFill>
                <a:latin typeface="CourierStd"/>
              </a:rPr>
              <a:t>  &lt;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dependencies&gt;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 smtClean="0">
                <a:solidFill>
                  <a:srgbClr val="000000"/>
                </a:solidFill>
                <a:latin typeface="CourierStd"/>
              </a:rPr>
              <a:t>    &lt;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dependency&gt;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 smtClean="0">
                <a:solidFill>
                  <a:srgbClr val="000000"/>
                </a:solidFill>
                <a:latin typeface="CourierStd"/>
              </a:rPr>
              <a:t>      &lt;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groupId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mysql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groupId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 smtClean="0">
                <a:solidFill>
                  <a:srgbClr val="000000"/>
                </a:solidFill>
                <a:latin typeface="CourierStd"/>
              </a:rPr>
              <a:t>      &lt;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artifactId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mysql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-connector-java&lt;/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artifactId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 smtClean="0">
                <a:solidFill>
                  <a:srgbClr val="000000"/>
                </a:solidFill>
                <a:latin typeface="CourierStd"/>
              </a:rPr>
              <a:t>      &lt;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version&gt;5.1.2&lt;/version&gt;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 smtClean="0">
                <a:solidFill>
                  <a:srgbClr val="000000"/>
                </a:solidFill>
                <a:latin typeface="CourierStd"/>
              </a:rPr>
              <a:t>    &lt;/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dependency&gt;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 smtClean="0">
                <a:solidFill>
                  <a:srgbClr val="000000"/>
                </a:solidFill>
                <a:latin typeface="CourierStd"/>
              </a:rPr>
              <a:t>  &lt;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dependencies&gt;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FF0000"/>
                </a:solidFill>
                <a:latin typeface="CourierStd"/>
              </a:rPr>
              <a:t>&lt;/</a:t>
            </a:r>
            <a:r>
              <a:rPr lang="en-US" altLang="zh-TW" sz="1600" dirty="0" err="1">
                <a:solidFill>
                  <a:srgbClr val="FF0000"/>
                </a:solidFill>
                <a:latin typeface="CourierStd"/>
              </a:rPr>
              <a:t>dependencyManagement</a:t>
            </a:r>
            <a:r>
              <a:rPr lang="en-US" altLang="zh-TW" sz="1600" dirty="0">
                <a:solidFill>
                  <a:srgbClr val="FF0000"/>
                </a:solidFill>
                <a:latin typeface="CourierStd"/>
              </a:rPr>
              <a:t>&gt;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4921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All child modules that require MySQL would only include a stub dependency </a:t>
            </a:r>
            <a:r>
              <a:rPr lang="en-US" altLang="zh-TW" dirty="0" err="1"/>
              <a:t>defnition</a:t>
            </a:r>
            <a:r>
              <a:rPr lang="en-US" altLang="zh-TW" dirty="0"/>
              <a:t>: </a:t>
            </a:r>
            <a:br>
              <a:rPr lang="en-US" altLang="zh-TW" dirty="0"/>
            </a:b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There will be no version conﬂicts between multiple child modules having the same</a:t>
            </a:r>
            <a:br>
              <a:rPr lang="en-US" altLang="zh-TW" dirty="0"/>
            </a:br>
            <a:r>
              <a:rPr lang="en-US" altLang="zh-TW" dirty="0"/>
              <a:t>dependencies.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9254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&lt;dependency&gt;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groupId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mysql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&lt;/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groupId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artifactId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mysql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-connector-java&lt;/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artifactId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&lt;/dependency&gt;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6510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Source code quality checks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The Apache Maven PMD plugin automatically runs the PMD code analysis tool on the source</a:t>
            </a:r>
            <a:br>
              <a:rPr lang="en-US" altLang="zh-TW" dirty="0"/>
            </a:br>
            <a:r>
              <a:rPr lang="en-US" altLang="zh-TW" dirty="0"/>
              <a:t>code and generates a site report with results.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a typical </a:t>
            </a:r>
            <a:r>
              <a:rPr lang="en-US" altLang="zh-TW" dirty="0" err="1"/>
              <a:t>confguration</a:t>
            </a:r>
            <a:r>
              <a:rPr lang="en-US" altLang="zh-TW" dirty="0"/>
              <a:t>, the build fails if PMD</a:t>
            </a:r>
            <a:br>
              <a:rPr lang="en-US" altLang="zh-TW" dirty="0"/>
            </a:br>
            <a:r>
              <a:rPr lang="en-US" altLang="zh-TW" dirty="0"/>
              <a:t>detects quality issues in the source. </a:t>
            </a:r>
            <a:endParaRPr lang="en-US" altLang="zh-TW" dirty="0" smtClean="0"/>
          </a:p>
          <a:p>
            <a:r>
              <a:rPr lang="en-US" altLang="zh-TW" dirty="0"/>
              <a:t>This plugin introduces four </a:t>
            </a:r>
            <a:r>
              <a:rPr lang="en-US" altLang="zh-TW" dirty="0" smtClean="0"/>
              <a:t>goals:</a:t>
            </a:r>
          </a:p>
          <a:p>
            <a:r>
              <a:rPr lang="en-US" altLang="zh-TW" dirty="0" err="1" smtClean="0"/>
              <a:t>pmd:pmd</a:t>
            </a:r>
            <a:r>
              <a:rPr lang="en-US" altLang="zh-TW" dirty="0" smtClean="0"/>
              <a:t> </a:t>
            </a:r>
            <a:r>
              <a:rPr lang="en-US" altLang="zh-TW" dirty="0"/>
              <a:t>creates a PMD site report based on the rulesets and </a:t>
            </a:r>
            <a:r>
              <a:rPr lang="en-US" altLang="zh-TW" dirty="0" err="1"/>
              <a:t>confguration</a:t>
            </a:r>
            <a:r>
              <a:rPr lang="en-US" altLang="zh-TW" dirty="0"/>
              <a:t> set </a:t>
            </a:r>
            <a:r>
              <a:rPr lang="en-US" altLang="zh-TW" dirty="0" smtClean="0"/>
              <a:t>in the plugin</a:t>
            </a:r>
          </a:p>
          <a:p>
            <a:r>
              <a:rPr lang="en-US" altLang="zh-TW" dirty="0" err="1" smtClean="0"/>
              <a:t>pmd:cpd</a:t>
            </a:r>
            <a:r>
              <a:rPr lang="en-US" altLang="zh-TW" dirty="0" smtClean="0"/>
              <a:t> </a:t>
            </a:r>
            <a:r>
              <a:rPr lang="en-US" altLang="zh-TW" dirty="0"/>
              <a:t>generates a report for PMD's Copy/Paste Detector (CPD) </a:t>
            </a:r>
            <a:r>
              <a:rPr lang="en-US" altLang="zh-TW" dirty="0" smtClean="0"/>
              <a:t>tool</a:t>
            </a:r>
          </a:p>
          <a:p>
            <a:r>
              <a:rPr lang="en-US" altLang="zh-TW" dirty="0" err="1" smtClean="0"/>
              <a:t>pmd:check</a:t>
            </a:r>
            <a:r>
              <a:rPr lang="en-US" altLang="zh-TW" dirty="0" smtClean="0"/>
              <a:t> </a:t>
            </a:r>
            <a:r>
              <a:rPr lang="en-US" altLang="zh-TW" dirty="0" err="1"/>
              <a:t>verifes</a:t>
            </a:r>
            <a:r>
              <a:rPr lang="en-US" altLang="zh-TW" dirty="0"/>
              <a:t> that the PMD report is empty and fails the build if it is </a:t>
            </a:r>
            <a:r>
              <a:rPr lang="en-US" altLang="zh-TW" dirty="0" smtClean="0"/>
              <a:t>not</a:t>
            </a:r>
          </a:p>
          <a:p>
            <a:r>
              <a:rPr lang="en-US" altLang="zh-TW" dirty="0" err="1" smtClean="0"/>
              <a:t>pmd:cpd-check</a:t>
            </a:r>
            <a:r>
              <a:rPr lang="en-US" altLang="zh-TW" dirty="0" smtClean="0"/>
              <a:t> </a:t>
            </a:r>
            <a:r>
              <a:rPr lang="en-US" altLang="zh-TW" dirty="0" err="1"/>
              <a:t>verifes</a:t>
            </a:r>
            <a:r>
              <a:rPr lang="en-US" altLang="zh-TW" dirty="0"/>
              <a:t> that the CPD report is empty and fails the build if it is not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36824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PMD plugin needs to be integrated</a:t>
            </a:r>
            <a:br>
              <a:rPr lang="en-US" altLang="zh-TW" dirty="0"/>
            </a:br>
            <a:r>
              <a:rPr lang="en-US" altLang="zh-TW" dirty="0"/>
              <a:t>into your project. It can be added to the project POM </a:t>
            </a:r>
            <a:r>
              <a:rPr lang="en-US" altLang="zh-TW" dirty="0" err="1"/>
              <a:t>fle</a:t>
            </a:r>
            <a:r>
              <a:rPr lang="en-US" altLang="zh-TW" dirty="0"/>
              <a:t> under the reporting element: </a:t>
            </a:r>
            <a:br>
              <a:rPr lang="en-US" altLang="zh-TW" dirty="0"/>
            </a:b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7791" y="3172011"/>
            <a:ext cx="50084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&lt;reporting&gt;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urierStd"/>
              </a:rPr>
              <a:t>  &lt;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plugins&gt;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urierStd"/>
              </a:rPr>
              <a:t>    &lt;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plugin&gt;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urierStd"/>
              </a:rPr>
              <a:t>     &lt;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groupId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org.apache.maven.plugins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&lt;/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groupId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urierStd"/>
              </a:rPr>
              <a:t>     &lt;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artifactId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&gt;maven-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pmd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-plugin&lt;/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artifactId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urierStd"/>
              </a:rPr>
              <a:t>     &lt;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version&gt;2.5&lt;/version&gt;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urierStd"/>
              </a:rPr>
              <a:t>    &lt;/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plugin&gt;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urierStd"/>
              </a:rPr>
              <a:t>  &lt;/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plugins&gt;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&lt;/reporting&gt;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1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F2D94-6920-4D79-BD7D-543967DF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3013CB-1D7B-4454-9B66-1A6F507F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 </a:t>
            </a:r>
            <a:r>
              <a:rPr lang="en-US" altLang="zh-TW" b="1" dirty="0"/>
              <a:t>goal</a:t>
            </a:r>
            <a:r>
              <a:rPr lang="en-US" altLang="zh-TW" dirty="0"/>
              <a:t> represents a specific task which contributes to the building and managing of a project. </a:t>
            </a:r>
          </a:p>
          <a:p>
            <a:pPr lvl="1"/>
            <a:r>
              <a:rPr lang="en-US" altLang="zh-TW" dirty="0"/>
              <a:t>It may be bound to zero or more build phases. </a:t>
            </a:r>
          </a:p>
          <a:p>
            <a:pPr lvl="1"/>
            <a:r>
              <a:rPr lang="en-US" altLang="zh-TW" dirty="0"/>
              <a:t>A goal not bound to any build phase could be executed outside of the build lifecycle by direct invocation.</a:t>
            </a:r>
          </a:p>
          <a:p>
            <a:r>
              <a:rPr lang="en-US" altLang="zh-TW" dirty="0"/>
              <a:t>The order of execution depends on the order in which the goal(s) and the build phase(s) are invoked.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86663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PMD checks can be integrated with Maven's default build lifecycle, as shown in the</a:t>
            </a:r>
            <a:br>
              <a:rPr lang="en-US" altLang="zh-TW" dirty="0"/>
            </a:br>
            <a:r>
              <a:rPr lang="en-US" altLang="zh-TW" dirty="0"/>
              <a:t>following code: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14700" y="2656299"/>
            <a:ext cx="64735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&lt;build&gt;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&lt;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plugins&gt;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&lt;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plugin&gt;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  &lt;</a:t>
            </a:r>
            <a:r>
              <a:rPr lang="en-US" altLang="zh-TW" sz="1400" dirty="0" err="1">
                <a:solidFill>
                  <a:srgbClr val="000000"/>
                </a:solidFill>
                <a:latin typeface="CourierStd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&gt;</a:t>
            </a:r>
            <a:r>
              <a:rPr lang="en-US" altLang="zh-TW" sz="1400" dirty="0" err="1">
                <a:solidFill>
                  <a:srgbClr val="000000"/>
                </a:solidFill>
                <a:latin typeface="CourierStd"/>
              </a:rPr>
              <a:t>org.apache.maven.plugins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&lt;/</a:t>
            </a:r>
            <a:r>
              <a:rPr lang="en-US" altLang="zh-TW" sz="1400" dirty="0" err="1">
                <a:solidFill>
                  <a:srgbClr val="000000"/>
                </a:solidFill>
                <a:latin typeface="CourierStd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  &lt;</a:t>
            </a:r>
            <a:r>
              <a:rPr lang="en-US" altLang="zh-TW" sz="1400" dirty="0" err="1">
                <a:solidFill>
                  <a:srgbClr val="000000"/>
                </a:solidFill>
                <a:latin typeface="CourierStd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&gt;maven-</a:t>
            </a:r>
            <a:r>
              <a:rPr lang="en-US" altLang="zh-TW" sz="1400" dirty="0" err="1">
                <a:solidFill>
                  <a:srgbClr val="000000"/>
                </a:solidFill>
                <a:latin typeface="CourierStd"/>
              </a:rPr>
              <a:t>pmd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-plugin&lt;/</a:t>
            </a:r>
            <a:r>
              <a:rPr lang="en-US" altLang="zh-TW" sz="1400" dirty="0" err="1">
                <a:solidFill>
                  <a:srgbClr val="000000"/>
                </a:solidFill>
                <a:latin typeface="CourierStd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  &lt;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version&gt;2.5&lt;/version&gt;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  &lt;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executions&gt;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   &lt;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execution&gt;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      &lt;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goals&gt;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        &lt;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goal&gt;check&lt;/goal&gt;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        &lt;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goal&gt;</a:t>
            </a:r>
            <a:r>
              <a:rPr lang="en-US" altLang="zh-TW" sz="1400" dirty="0" err="1">
                <a:solidFill>
                  <a:srgbClr val="000000"/>
                </a:solidFill>
                <a:latin typeface="CourierStd"/>
              </a:rPr>
              <a:t>cpd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-check&lt;/goal&gt;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      &lt;/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goals&gt;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    &lt;/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execution&gt;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  &lt;/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executions&gt;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  &lt;/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plugin&gt;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urierStd"/>
              </a:rPr>
              <a:t>  &lt;/</a:t>
            </a: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plugins&gt;</a:t>
            </a:r>
            <a:br>
              <a:rPr lang="en-US" altLang="zh-TW" sz="14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400" dirty="0">
                <a:solidFill>
                  <a:srgbClr val="000000"/>
                </a:solidFill>
                <a:latin typeface="CourierStd"/>
              </a:rPr>
              <a:t>&lt;/build&gt;</a:t>
            </a:r>
            <a:r>
              <a:rPr lang="en-US" altLang="zh-TW" sz="1400" dirty="0"/>
              <a:t> </a:t>
            </a:r>
            <a:br>
              <a:rPr lang="en-US" altLang="zh-TW" sz="1400" dirty="0"/>
            </a:b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68062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Embedding the Apache Maven PMD plugin eliminates the need to otherwise install or</a:t>
            </a:r>
            <a:br>
              <a:rPr lang="en-US" altLang="zh-TW" dirty="0"/>
            </a:br>
            <a:r>
              <a:rPr lang="en-US" altLang="zh-TW" dirty="0" err="1"/>
              <a:t>confgure</a:t>
            </a:r>
            <a:r>
              <a:rPr lang="en-US" altLang="zh-TW" dirty="0"/>
              <a:t> PMD as a third-party application. 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7648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Deployment automation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5830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The Maven Deploy Plugin is used to add artifact(s) to a remote repository during the deploy</a:t>
            </a:r>
            <a:br>
              <a:rPr lang="en-US" altLang="zh-TW" dirty="0"/>
            </a:br>
            <a:r>
              <a:rPr lang="en-US" altLang="zh-TW" dirty="0"/>
              <a:t>phase of the build lifecycle.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/>
              <a:t>deploy:deploy</a:t>
            </a:r>
            <a:r>
              <a:rPr lang="en-US" altLang="zh-TW" dirty="0"/>
              <a:t>: To deploy a project and all its </a:t>
            </a:r>
            <a:r>
              <a:rPr lang="en-US" altLang="zh-TW" dirty="0" smtClean="0"/>
              <a:t>artifacts </a:t>
            </a:r>
          </a:p>
          <a:p>
            <a:pPr lvl="1"/>
            <a:r>
              <a:rPr lang="en-US" altLang="zh-TW" dirty="0" err="1" smtClean="0"/>
              <a:t>deploy:deploy-file</a:t>
            </a:r>
            <a:r>
              <a:rPr lang="en-US" altLang="zh-TW" dirty="0"/>
              <a:t>: To deploy a single artifact </a:t>
            </a:r>
            <a:r>
              <a:rPr lang="en-US" altLang="zh-TW" dirty="0" smtClean="0"/>
              <a:t>file </a:t>
            </a:r>
          </a:p>
          <a:p>
            <a:r>
              <a:rPr lang="en-US" altLang="zh-TW" dirty="0"/>
              <a:t>Deployment to a repository means not only to copy the artifacts to a folder but to </a:t>
            </a:r>
            <a:r>
              <a:rPr lang="en-US" altLang="zh-TW" dirty="0" err="1" smtClean="0"/>
              <a:t>updatemetadata</a:t>
            </a:r>
            <a:r>
              <a:rPr lang="en-US" altLang="zh-TW" dirty="0" smtClean="0"/>
              <a:t> </a:t>
            </a:r>
            <a:r>
              <a:rPr lang="en-US" altLang="zh-TW" dirty="0"/>
              <a:t>regarding the artifacts as well. It requires: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Target </a:t>
            </a:r>
            <a:r>
              <a:rPr lang="en-US" altLang="zh-TW" dirty="0"/>
              <a:t>repository: </a:t>
            </a:r>
            <a:r>
              <a:rPr lang="en-US" altLang="zh-TW" dirty="0" smtClean="0"/>
              <a:t>Its location</a:t>
            </a:r>
            <a:r>
              <a:rPr lang="en-US" altLang="zh-TW" dirty="0"/>
              <a:t>, the protocol for access (FTP, SCP, SFTP), and user-</a:t>
            </a:r>
            <a:r>
              <a:rPr lang="en-US" altLang="zh-TW" dirty="0" err="1"/>
              <a:t>specifc</a:t>
            </a:r>
            <a:r>
              <a:rPr lang="en-US" altLang="zh-TW" dirty="0"/>
              <a:t> </a:t>
            </a:r>
            <a:r>
              <a:rPr lang="en-US" altLang="zh-TW" dirty="0" smtClean="0"/>
              <a:t>account information </a:t>
            </a:r>
            <a:r>
              <a:rPr lang="en-US" altLang="zh-TW" dirty="0"/>
              <a:t>are required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Target </a:t>
            </a:r>
            <a:r>
              <a:rPr lang="en-US" altLang="zh-TW" dirty="0"/>
              <a:t>artifacts: </a:t>
            </a:r>
            <a:r>
              <a:rPr lang="en-US" altLang="zh-TW" dirty="0" smtClean="0"/>
              <a:t>Artifact </a:t>
            </a:r>
            <a:r>
              <a:rPr lang="en-US" altLang="zh-TW" dirty="0" err="1"/>
              <a:t>groupId</a:t>
            </a:r>
            <a:r>
              <a:rPr lang="en-US" altLang="zh-TW" dirty="0"/>
              <a:t>, </a:t>
            </a:r>
            <a:r>
              <a:rPr lang="en-US" altLang="zh-TW" dirty="0" err="1"/>
              <a:t>artifactId</a:t>
            </a:r>
            <a:r>
              <a:rPr lang="en-US" altLang="zh-TW" dirty="0"/>
              <a:t>, version, packaging, and classifier</a:t>
            </a:r>
            <a:br>
              <a:rPr lang="en-US" altLang="zh-TW" dirty="0"/>
            </a:br>
            <a:r>
              <a:rPr lang="en-US" altLang="zh-TW" dirty="0"/>
              <a:t>information are </a:t>
            </a:r>
            <a:r>
              <a:rPr lang="en-US" altLang="zh-TW" dirty="0" smtClean="0"/>
              <a:t>required.</a:t>
            </a:r>
          </a:p>
          <a:p>
            <a:pPr lvl="1"/>
            <a:r>
              <a:rPr lang="en-US" altLang="zh-TW" dirty="0" err="1" smtClean="0"/>
              <a:t>Deployer</a:t>
            </a:r>
            <a:r>
              <a:rPr lang="en-US" altLang="zh-TW" dirty="0" smtClean="0"/>
              <a:t> </a:t>
            </a:r>
            <a:r>
              <a:rPr lang="en-US" altLang="zh-TW" dirty="0"/>
              <a:t>method to actually perform the </a:t>
            </a:r>
            <a:r>
              <a:rPr lang="en-US" altLang="zh-TW" dirty="0" smtClean="0"/>
              <a:t>deployment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35171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specify a server </a:t>
            </a:r>
            <a:r>
              <a:rPr lang="en-US" altLang="zh-TW" dirty="0" err="1"/>
              <a:t>defnition</a:t>
            </a:r>
            <a:r>
              <a:rPr lang="en-US" altLang="zh-TW" dirty="0"/>
              <a:t> in your settings.xml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1371" y="3124131"/>
            <a:ext cx="5424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&lt;server&gt;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&lt;id&gt;</a:t>
            </a:r>
            <a:r>
              <a:rPr lang="en-US" altLang="zh-TW" b="1" dirty="0" err="1">
                <a:solidFill>
                  <a:srgbClr val="FF0000"/>
                </a:solidFill>
                <a:latin typeface="CourierStd"/>
              </a:rPr>
              <a:t>srirangan.repository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&lt;/id&gt;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&lt;username&gt;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srirangan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&lt;/username&gt;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&lt;password&gt;</a:t>
            </a:r>
            <a:r>
              <a:rPr lang="en-US" altLang="zh-TW" dirty="0" err="1"/>
              <a:t>myTopSecretPassword</a:t>
            </a:r>
            <a:r>
              <a:rPr lang="en-US" altLang="zh-TW" dirty="0"/>
              <a:t>&lt;/password&gt;</a:t>
            </a:r>
            <a:br>
              <a:rPr lang="en-US" altLang="zh-TW" dirty="0"/>
            </a:br>
            <a:r>
              <a:rPr lang="en-US" altLang="zh-TW" dirty="0"/>
              <a:t>&lt;/server&gt;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16925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project POM must include a valid &lt;</a:t>
            </a:r>
            <a:r>
              <a:rPr lang="en-US" altLang="zh-TW" dirty="0" err="1"/>
              <a:t>distributionManagement</a:t>
            </a:r>
            <a:r>
              <a:rPr lang="en-US" altLang="zh-TW" dirty="0"/>
              <a:t>/&gt; element, which</a:t>
            </a:r>
            <a:br>
              <a:rPr lang="en-US" altLang="zh-TW" dirty="0"/>
            </a:br>
            <a:r>
              <a:rPr lang="en-US" altLang="zh-TW" dirty="0"/>
              <a:t>provides a &lt;repository/&gt; element </a:t>
            </a:r>
            <a:r>
              <a:rPr lang="en-US" altLang="zh-TW" dirty="0" err="1"/>
              <a:t>defning</a:t>
            </a:r>
            <a:r>
              <a:rPr lang="en-US" altLang="zh-TW" dirty="0"/>
              <a:t> the remote repository location for the artifact.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9972" y="368800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distributionManagement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&lt;repository&gt;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&lt;id&gt;</a:t>
            </a:r>
            <a:r>
              <a:rPr lang="en-US" altLang="zh-TW" b="1" dirty="0" err="1">
                <a:solidFill>
                  <a:srgbClr val="FF0000"/>
                </a:solidFill>
                <a:latin typeface="CourierStd"/>
              </a:rPr>
              <a:t>srirangan.repository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&lt;/id&gt;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&lt;name&gt;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MyPrivateRepository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&lt;/name&gt;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url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&gt;...&lt;/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url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&lt;/repository&gt;</a:t>
            </a:r>
            <a:br>
              <a:rPr lang="en-US" altLang="zh-TW" dirty="0">
                <a:solidFill>
                  <a:srgbClr val="000000"/>
                </a:solidFill>
                <a:latin typeface="CourierStd"/>
              </a:rPr>
            </a:br>
            <a:r>
              <a:rPr lang="en-US" altLang="zh-TW" dirty="0">
                <a:solidFill>
                  <a:srgbClr val="000000"/>
                </a:solidFill>
                <a:latin typeface="CourierStd"/>
              </a:rPr>
              <a:t>&lt;/</a:t>
            </a:r>
            <a:r>
              <a:rPr lang="en-US" altLang="zh-TW" dirty="0" err="1">
                <a:solidFill>
                  <a:srgbClr val="000000"/>
                </a:solidFill>
                <a:latin typeface="CourierStd"/>
              </a:rPr>
              <a:t>distributionManagement</a:t>
            </a:r>
            <a:r>
              <a:rPr lang="en-US" altLang="zh-TW" dirty="0">
                <a:solidFill>
                  <a:srgbClr val="000000"/>
                </a:solidFill>
                <a:latin typeface="CourierStd"/>
              </a:rPr>
              <a:t>&gt;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027905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 &lt;</a:t>
            </a:r>
            <a:r>
              <a:rPr lang="en-US" altLang="zh-TW" dirty="0" err="1"/>
              <a:t>distributionManagement</a:t>
            </a:r>
            <a:r>
              <a:rPr lang="en-US" altLang="zh-TW" dirty="0"/>
              <a:t>/&gt; element is inherited allowing for registry of this</a:t>
            </a:r>
            <a:br>
              <a:rPr lang="en-US" altLang="zh-TW" dirty="0"/>
            </a:br>
            <a:r>
              <a:rPr lang="en-US" altLang="zh-TW" dirty="0"/>
              <a:t>information in the parent POM </a:t>
            </a:r>
            <a:r>
              <a:rPr lang="en-US" altLang="zh-TW" dirty="0" err="1"/>
              <a:t>fle</a:t>
            </a:r>
            <a:r>
              <a:rPr lang="en-US" altLang="zh-TW" dirty="0"/>
              <a:t> to make them available to all sub-modules.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The actual deployment takes place based on the protocol </a:t>
            </a:r>
            <a:r>
              <a:rPr lang="en-US" altLang="zh-TW" dirty="0" err="1"/>
              <a:t>defned</a:t>
            </a:r>
            <a:r>
              <a:rPr lang="en-US" altLang="zh-TW" dirty="0"/>
              <a:t> in the repository with the</a:t>
            </a:r>
            <a:br>
              <a:rPr lang="en-US" altLang="zh-TW" dirty="0"/>
            </a:br>
            <a:r>
              <a:rPr lang="en-US" altLang="zh-TW" dirty="0"/>
              <a:t>commonly used protocols being FTP and SSH.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wagon-ftp </a:t>
            </a:r>
            <a:r>
              <a:rPr lang="en-US" altLang="zh-TW" dirty="0"/>
              <a:t>and wagon-</a:t>
            </a:r>
            <a:r>
              <a:rPr lang="en-US" altLang="zh-TW" dirty="0" err="1"/>
              <a:t>ssh</a:t>
            </a:r>
            <a:r>
              <a:rPr lang="en-US" altLang="zh-TW" dirty="0"/>
              <a:t>-external are</a:t>
            </a:r>
            <a:br>
              <a:rPr lang="en-US" altLang="zh-TW" dirty="0"/>
            </a:br>
            <a:r>
              <a:rPr lang="en-US" altLang="zh-TW" dirty="0"/>
              <a:t>providers for these two protocols.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46466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318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If the remote repository is accessible through FTP, then the project POM build elements</a:t>
            </a:r>
            <a:br>
              <a:rPr lang="en-US" altLang="zh-TW" dirty="0"/>
            </a:br>
            <a:r>
              <a:rPr lang="en-US" altLang="zh-TW" dirty="0"/>
              <a:t>need to include the </a:t>
            </a:r>
            <a:r>
              <a:rPr lang="en-US" altLang="zh-TW" dirty="0" err="1"/>
              <a:t>specifcation</a:t>
            </a:r>
            <a:r>
              <a:rPr lang="en-US" altLang="zh-TW" dirty="0"/>
              <a:t> of the wagon-ftp extension.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9189" y="2805199"/>
            <a:ext cx="54864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distributionManagement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&lt;repository&gt;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&lt;id&gt;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sri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-ftp-repository&lt;/id&gt;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b="1" dirty="0">
                <a:solidFill>
                  <a:srgbClr val="FF0000"/>
                </a:solidFill>
                <a:latin typeface="CourierStd"/>
              </a:rPr>
              <a:t>&lt;</a:t>
            </a:r>
            <a:r>
              <a:rPr lang="en-US" altLang="zh-TW" sz="1600" b="1" dirty="0" err="1">
                <a:solidFill>
                  <a:srgbClr val="FF0000"/>
                </a:solidFill>
                <a:latin typeface="CourierStd"/>
              </a:rPr>
              <a:t>url</a:t>
            </a:r>
            <a:r>
              <a:rPr lang="en-US" altLang="zh-TW" sz="1600" b="1" dirty="0">
                <a:solidFill>
                  <a:srgbClr val="FF0000"/>
                </a:solidFill>
                <a:latin typeface="CourierStd"/>
              </a:rPr>
              <a:t>&gt;ftp://...&lt;/</a:t>
            </a:r>
            <a:r>
              <a:rPr lang="en-US" altLang="zh-TW" sz="1600" b="1" dirty="0" err="1">
                <a:solidFill>
                  <a:srgbClr val="FF0000"/>
                </a:solidFill>
                <a:latin typeface="CourierStd"/>
              </a:rPr>
              <a:t>url</a:t>
            </a:r>
            <a:r>
              <a:rPr lang="en-US" altLang="zh-TW" sz="1600" b="1" dirty="0">
                <a:solidFill>
                  <a:srgbClr val="FF0000"/>
                </a:solidFill>
                <a:latin typeface="CourierStd"/>
              </a:rPr>
              <a:t>&gt;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/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&lt;/repository&gt;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distributionManagement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&lt;build&gt;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&lt;extensions&gt;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&lt;extension&gt;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groupId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org.apache.maven.wagon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groupId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b="1" dirty="0">
                <a:solidFill>
                  <a:srgbClr val="FF0000"/>
                </a:solidFill>
                <a:latin typeface="CourierStd"/>
              </a:rPr>
              <a:t>&lt;</a:t>
            </a:r>
            <a:r>
              <a:rPr lang="en-US" altLang="zh-TW" sz="1600" b="1" dirty="0" err="1">
                <a:solidFill>
                  <a:srgbClr val="FF0000"/>
                </a:solidFill>
                <a:latin typeface="CourierStd"/>
              </a:rPr>
              <a:t>artifactId</a:t>
            </a:r>
            <a:r>
              <a:rPr lang="en-US" altLang="zh-TW" sz="1600" b="1" dirty="0">
                <a:solidFill>
                  <a:srgbClr val="FF0000"/>
                </a:solidFill>
                <a:latin typeface="CourierStd"/>
              </a:rPr>
              <a:t>&gt;wagon-ftp&lt;/</a:t>
            </a:r>
            <a:r>
              <a:rPr lang="en-US" altLang="zh-TW" sz="1600" b="1" dirty="0" err="1">
                <a:solidFill>
                  <a:srgbClr val="FF0000"/>
                </a:solidFill>
                <a:latin typeface="CourierStd"/>
              </a:rPr>
              <a:t>artifactId</a:t>
            </a:r>
            <a:r>
              <a:rPr lang="en-US" altLang="zh-TW" sz="1600" b="1" dirty="0">
                <a:solidFill>
                  <a:srgbClr val="FF0000"/>
                </a:solidFill>
                <a:latin typeface="CourierStd"/>
              </a:rPr>
              <a:t>&gt;</a:t>
            </a:r>
            <a:br>
              <a:rPr lang="en-US" altLang="zh-TW" sz="1600" b="1" dirty="0">
                <a:solidFill>
                  <a:srgbClr val="FF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&lt;version&gt;1.0-beta-6&lt;/version&gt;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&lt;/extension&gt;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&lt;/extensions&gt;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&lt;/build&gt;</a:t>
            </a:r>
            <a:r>
              <a:rPr lang="en-US" altLang="zh-TW" sz="1600" dirty="0"/>
              <a:t>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824615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4093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For deployment using SSH, note the changes in the extension </a:t>
            </a:r>
            <a:r>
              <a:rPr lang="en-US" altLang="zh-TW" dirty="0" err="1"/>
              <a:t>artifactId</a:t>
            </a:r>
            <a:r>
              <a:rPr lang="en-US" altLang="zh-TW" dirty="0"/>
              <a:t> and the URL.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47009" y="2701491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distributionManagement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&lt;repository&gt;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&lt;id&gt;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sri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-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ssh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-repository&lt;/id&gt;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b="1" dirty="0">
                <a:solidFill>
                  <a:srgbClr val="FF0000"/>
                </a:solidFill>
                <a:latin typeface="CourierStd"/>
              </a:rPr>
              <a:t>&lt;</a:t>
            </a:r>
            <a:r>
              <a:rPr lang="en-US" altLang="zh-TW" sz="1600" b="1" dirty="0" err="1">
                <a:solidFill>
                  <a:srgbClr val="FF0000"/>
                </a:solidFill>
                <a:latin typeface="CourierStd"/>
              </a:rPr>
              <a:t>url</a:t>
            </a:r>
            <a:r>
              <a:rPr lang="en-US" altLang="zh-TW" sz="1600" b="1" dirty="0">
                <a:solidFill>
                  <a:srgbClr val="FF0000"/>
                </a:solidFill>
                <a:latin typeface="CourierStd"/>
              </a:rPr>
              <a:t>&gt;</a:t>
            </a:r>
            <a:r>
              <a:rPr lang="en-US" altLang="zh-TW" sz="1600" b="1" dirty="0" err="1">
                <a:solidFill>
                  <a:srgbClr val="FF0000"/>
                </a:solidFill>
                <a:latin typeface="CourierStd"/>
              </a:rPr>
              <a:t>scpexe</a:t>
            </a:r>
            <a:r>
              <a:rPr lang="en-US" altLang="zh-TW" sz="1600" b="1" dirty="0">
                <a:solidFill>
                  <a:srgbClr val="FF0000"/>
                </a:solidFill>
                <a:latin typeface="CourierStd"/>
              </a:rPr>
              <a:t>://....&lt;/</a:t>
            </a:r>
            <a:r>
              <a:rPr lang="en-US" altLang="zh-TW" sz="1600" b="1" dirty="0" err="1">
                <a:solidFill>
                  <a:srgbClr val="FF0000"/>
                </a:solidFill>
                <a:latin typeface="CourierStd"/>
              </a:rPr>
              <a:t>url</a:t>
            </a:r>
            <a:r>
              <a:rPr lang="en-US" altLang="zh-TW" sz="1600" b="1" dirty="0">
                <a:solidFill>
                  <a:srgbClr val="FF0000"/>
                </a:solidFill>
                <a:latin typeface="CourierStd"/>
              </a:rPr>
              <a:t>&gt;</a:t>
            </a:r>
            <a:br>
              <a:rPr lang="en-US" altLang="zh-TW" sz="1600" b="1" dirty="0">
                <a:solidFill>
                  <a:srgbClr val="FF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&lt;/repository&gt;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distributionManagement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&lt;build&gt;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&lt;extensions&gt;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&lt;extension&gt;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groupId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org.apache.maven.wagon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groupId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artifactId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r>
              <a:rPr lang="en-US" altLang="zh-TW" sz="1600" b="1" dirty="0">
                <a:solidFill>
                  <a:srgbClr val="FF0000"/>
                </a:solidFill>
                <a:latin typeface="CourierStd"/>
              </a:rPr>
              <a:t>wagon-</a:t>
            </a:r>
            <a:r>
              <a:rPr lang="en-US" altLang="zh-TW" sz="1600" b="1" dirty="0" err="1">
                <a:solidFill>
                  <a:srgbClr val="FF0000"/>
                </a:solidFill>
                <a:latin typeface="CourierStd"/>
              </a:rPr>
              <a:t>ssh</a:t>
            </a:r>
            <a:r>
              <a:rPr lang="en-US" altLang="zh-TW" sz="1600" b="1" dirty="0">
                <a:solidFill>
                  <a:srgbClr val="FF0000"/>
                </a:solidFill>
                <a:latin typeface="CourierStd"/>
              </a:rPr>
              <a:t>-external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</a:t>
            </a:r>
            <a:r>
              <a:rPr lang="en-US" altLang="zh-TW" sz="1600" dirty="0" err="1">
                <a:solidFill>
                  <a:srgbClr val="000000"/>
                </a:solidFill>
                <a:latin typeface="CourierStd"/>
              </a:rPr>
              <a:t>artifactId</a:t>
            </a: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&lt;version&gt;1.0-beta-6&lt;/version&gt;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&lt;/extension&gt;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&lt;/extensions&gt;</a:t>
            </a:r>
            <a:br>
              <a:rPr lang="en-US" altLang="zh-TW" sz="1600" dirty="0">
                <a:solidFill>
                  <a:srgbClr val="000000"/>
                </a:solidFill>
                <a:latin typeface="CourierStd"/>
              </a:rPr>
            </a:br>
            <a:r>
              <a:rPr lang="en-US" altLang="zh-TW" sz="1600" dirty="0">
                <a:solidFill>
                  <a:srgbClr val="000000"/>
                </a:solidFill>
                <a:latin typeface="CourierStd"/>
              </a:rPr>
              <a:t>&lt;/build</a:t>
            </a:r>
            <a:r>
              <a:rPr lang="en-US" altLang="zh-TW" sz="1600">
                <a:solidFill>
                  <a:srgbClr val="000000"/>
                </a:solidFill>
                <a:latin typeface="CourierStd"/>
              </a:rPr>
              <a:t>&gt;</a:t>
            </a:r>
            <a:r>
              <a:rPr lang="en-US" altLang="zh-TW" sz="1600"/>
              <a:t>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45788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1847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Available </a:t>
            </a:r>
            <a:r>
              <a:rPr lang="en-US" altLang="zh-TW" b="1" dirty="0" smtClean="0"/>
              <a:t>Plugins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maven.apache.org/plugins/index.html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83100"/>
              </p:ext>
            </p:extLst>
          </p:nvPr>
        </p:nvGraphicFramePr>
        <p:xfrm>
          <a:off x="327313" y="2618495"/>
          <a:ext cx="8489374" cy="3521604"/>
        </p:xfrm>
        <a:graphic>
          <a:graphicData uri="http://schemas.openxmlformats.org/drawingml/2006/table">
            <a:tbl>
              <a:tblPr/>
              <a:tblGrid>
                <a:gridCol w="1676914">
                  <a:extLst>
                    <a:ext uri="{9D8B030D-6E8A-4147-A177-3AD203B41FA5}">
                      <a16:colId xmlns:a16="http://schemas.microsoft.com/office/drawing/2014/main" val="4132021051"/>
                    </a:ext>
                  </a:extLst>
                </a:gridCol>
                <a:gridCol w="720550">
                  <a:extLst>
                    <a:ext uri="{9D8B030D-6E8A-4147-A177-3AD203B41FA5}">
                      <a16:colId xmlns:a16="http://schemas.microsoft.com/office/drawing/2014/main" val="762371240"/>
                    </a:ext>
                  </a:extLst>
                </a:gridCol>
                <a:gridCol w="1034969">
                  <a:extLst>
                    <a:ext uri="{9D8B030D-6E8A-4147-A177-3AD203B41FA5}">
                      <a16:colId xmlns:a16="http://schemas.microsoft.com/office/drawing/2014/main" val="3221911361"/>
                    </a:ext>
                  </a:extLst>
                </a:gridCol>
                <a:gridCol w="1139568">
                  <a:extLst>
                    <a:ext uri="{9D8B030D-6E8A-4147-A177-3AD203B41FA5}">
                      <a16:colId xmlns:a16="http://schemas.microsoft.com/office/drawing/2014/main" val="1171718730"/>
                    </a:ext>
                  </a:extLst>
                </a:gridCol>
                <a:gridCol w="3917373">
                  <a:extLst>
                    <a:ext uri="{9D8B030D-6E8A-4147-A177-3AD203B41FA5}">
                      <a16:colId xmlns:a16="http://schemas.microsoft.com/office/drawing/2014/main" val="2520609448"/>
                    </a:ext>
                  </a:extLst>
                </a:gridCol>
              </a:tblGrid>
              <a:tr h="66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effectLst/>
                        </a:rPr>
                        <a:t>lugin</a:t>
                      </a:r>
                      <a:endParaRPr lang="en-US" sz="1400" b="1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Type*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Version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Release Date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16903"/>
                  </a:ext>
                </a:extLst>
              </a:tr>
              <a:tr h="222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Core plugins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Plugins corresponding to default core phases (ie. clean, compile). They may have multiple goals as well.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082209"/>
                  </a:ext>
                </a:extLst>
              </a:tr>
              <a:tr h="66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3"/>
                        </a:rPr>
                        <a:t>clean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3.1.0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2018-04-14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Clean up after the build.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591474"/>
                  </a:ext>
                </a:extLst>
              </a:tr>
              <a:tr h="66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4"/>
                        </a:rPr>
                        <a:t>compiler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3.8.1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2019-04-28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Compiles Java sources.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73082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5"/>
                        </a:rPr>
                        <a:t>deploy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3.0.0-M1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2018-09-23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Deploy the built artifact to the remote repository.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25454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6"/>
                        </a:rPr>
                        <a:t>failsafe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3.0.0-M4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2019-11-17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Run the JUnit integration tests in an isolated </a:t>
                      </a:r>
                      <a:r>
                        <a:rPr lang="en-US" sz="1400" dirty="0" err="1">
                          <a:effectLst/>
                        </a:rPr>
                        <a:t>classloader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21971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7"/>
                        </a:rPr>
                        <a:t>install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3.0.0-M1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2018-09-23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Install the built artifact into the local repository.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7734"/>
                  </a:ext>
                </a:extLst>
              </a:tr>
              <a:tr h="144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8"/>
                        </a:rPr>
                        <a:t>resources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3.1.0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2018-04-23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Copy the resources to the output directory for including in the JAR.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98933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9"/>
                        </a:rPr>
                        <a:t>site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3.9.0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2020-03-10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Generate a site for the current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08844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0"/>
                        </a:rPr>
                        <a:t>surefire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3.0.0-M4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2019-11-17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Run the JUnit unit tests in an isolated classloader.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41932"/>
                  </a:ext>
                </a:extLst>
              </a:tr>
              <a:tr h="1701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1"/>
                        </a:rPr>
                        <a:t>verifier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1.1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2015-04-14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Useful for integration tests - verifies the existence of certain conditions.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81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88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447BB-03C0-42E5-AE6E-7B4EBBDA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7B111-9F90-424A-B3E0-0E997B86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example, consider the command below.</a:t>
            </a:r>
          </a:p>
          <a:p>
            <a:pPr lvl="1"/>
            <a:r>
              <a:rPr lang="en-US" altLang="zh-TW" i="1" dirty="0" err="1">
                <a:highlight>
                  <a:srgbClr val="FFFF00"/>
                </a:highlight>
              </a:rPr>
              <a:t>mvn</a:t>
            </a:r>
            <a:r>
              <a:rPr lang="en-US" altLang="zh-TW" i="1" dirty="0">
                <a:highlight>
                  <a:srgbClr val="FFFF00"/>
                </a:highlight>
              </a:rPr>
              <a:t> clean </a:t>
            </a:r>
            <a:r>
              <a:rPr lang="en-US" altLang="zh-TW" i="1" dirty="0" err="1">
                <a:highlight>
                  <a:srgbClr val="FFFF00"/>
                </a:highlight>
              </a:rPr>
              <a:t>dependency:copy-dependencies</a:t>
            </a:r>
            <a:r>
              <a:rPr lang="en-US" altLang="zh-TW" i="1" dirty="0">
                <a:highlight>
                  <a:srgbClr val="FFFF00"/>
                </a:highlight>
              </a:rPr>
              <a:t> package</a:t>
            </a:r>
          </a:p>
          <a:p>
            <a:r>
              <a:rPr lang="en-US" altLang="zh-TW" dirty="0"/>
              <a:t>The </a:t>
            </a:r>
            <a:r>
              <a:rPr lang="en-US" altLang="zh-TW" b="1" dirty="0"/>
              <a:t>clean</a:t>
            </a:r>
            <a:r>
              <a:rPr lang="en-US" altLang="zh-TW" dirty="0"/>
              <a:t> and </a:t>
            </a:r>
            <a:r>
              <a:rPr lang="en-US" altLang="zh-TW" b="1" dirty="0"/>
              <a:t>package</a:t>
            </a:r>
            <a:r>
              <a:rPr lang="en-US" altLang="zh-TW" dirty="0"/>
              <a:t> arguments are build phases while the </a:t>
            </a:r>
            <a:r>
              <a:rPr lang="en-US" altLang="zh-TW" b="1" dirty="0" err="1"/>
              <a:t>dependency:copy-dependencies</a:t>
            </a:r>
            <a:r>
              <a:rPr lang="en-US" altLang="zh-TW" dirty="0"/>
              <a:t> is a goal.</a:t>
            </a:r>
          </a:p>
          <a:p>
            <a:r>
              <a:rPr lang="en-US" altLang="zh-TW" dirty="0"/>
              <a:t>Here the </a:t>
            </a:r>
            <a:r>
              <a:rPr lang="en-US" altLang="zh-TW" i="1" dirty="0"/>
              <a:t>clean</a:t>
            </a:r>
            <a:r>
              <a:rPr lang="en-US" altLang="zh-TW" dirty="0"/>
              <a:t> phase will be executed first, followed by the </a:t>
            </a:r>
            <a:r>
              <a:rPr lang="en-US" altLang="zh-TW" b="1" dirty="0" err="1"/>
              <a:t>dependency:copy-dependencies</a:t>
            </a:r>
            <a:r>
              <a:rPr lang="en-US" altLang="zh-TW" b="1" dirty="0"/>
              <a:t> goal</a:t>
            </a:r>
            <a:r>
              <a:rPr lang="en-US" altLang="zh-TW" dirty="0"/>
              <a:t>, and finally </a:t>
            </a:r>
            <a:r>
              <a:rPr lang="en-US" altLang="zh-TW" i="1" dirty="0"/>
              <a:t>package</a:t>
            </a:r>
            <a:r>
              <a:rPr lang="en-US" altLang="zh-TW" dirty="0"/>
              <a:t> phase will be executed.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06044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8003"/>
              </p:ext>
            </p:extLst>
          </p:nvPr>
        </p:nvGraphicFramePr>
        <p:xfrm>
          <a:off x="400050" y="1027907"/>
          <a:ext cx="8489374" cy="5500668"/>
        </p:xfrm>
        <a:graphic>
          <a:graphicData uri="http://schemas.openxmlformats.org/drawingml/2006/table">
            <a:tbl>
              <a:tblPr/>
              <a:tblGrid>
                <a:gridCol w="1676914">
                  <a:extLst>
                    <a:ext uri="{9D8B030D-6E8A-4147-A177-3AD203B41FA5}">
                      <a16:colId xmlns:a16="http://schemas.microsoft.com/office/drawing/2014/main" val="4132021051"/>
                    </a:ext>
                  </a:extLst>
                </a:gridCol>
                <a:gridCol w="720550">
                  <a:extLst>
                    <a:ext uri="{9D8B030D-6E8A-4147-A177-3AD203B41FA5}">
                      <a16:colId xmlns:a16="http://schemas.microsoft.com/office/drawing/2014/main" val="762371240"/>
                    </a:ext>
                  </a:extLst>
                </a:gridCol>
                <a:gridCol w="1034969">
                  <a:extLst>
                    <a:ext uri="{9D8B030D-6E8A-4147-A177-3AD203B41FA5}">
                      <a16:colId xmlns:a16="http://schemas.microsoft.com/office/drawing/2014/main" val="3221911361"/>
                    </a:ext>
                  </a:extLst>
                </a:gridCol>
                <a:gridCol w="1139568">
                  <a:extLst>
                    <a:ext uri="{9D8B030D-6E8A-4147-A177-3AD203B41FA5}">
                      <a16:colId xmlns:a16="http://schemas.microsoft.com/office/drawing/2014/main" val="1171718730"/>
                    </a:ext>
                  </a:extLst>
                </a:gridCol>
                <a:gridCol w="3917373">
                  <a:extLst>
                    <a:ext uri="{9D8B030D-6E8A-4147-A177-3AD203B41FA5}">
                      <a16:colId xmlns:a16="http://schemas.microsoft.com/office/drawing/2014/main" val="2520609448"/>
                    </a:ext>
                  </a:extLst>
                </a:gridCol>
              </a:tblGrid>
              <a:tr h="66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lugin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Type*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Version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Release Date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16903"/>
                  </a:ext>
                </a:extLst>
              </a:tr>
              <a:tr h="144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Packaging types/tools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These plugins relate to packaging respective artifact types.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368516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2"/>
                        </a:rPr>
                        <a:t>ear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3.0.2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2019-11-11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Generate an EAR from the current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710579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3"/>
                        </a:rPr>
                        <a:t>ejb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3.0.1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2018-05-03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Build an EJB (and optional client) from the current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38642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4"/>
                        </a:rPr>
                        <a:t>jar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3.2.0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2019-11-03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Build a JAR from the current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38173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5"/>
                        </a:rPr>
                        <a:t>rar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2.4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2014-09-08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Build a RAR from the current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39421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6"/>
                        </a:rPr>
                        <a:t>war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3.2.3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2019-05-23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Build a WAR from the current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86309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7"/>
                        </a:rPr>
                        <a:t>app-client/acr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3.1.0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2018-06-19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Build a JavaEE application client from the current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27541"/>
                  </a:ext>
                </a:extLst>
              </a:tr>
              <a:tr h="144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8"/>
                        </a:rPr>
                        <a:t>shade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3.2.3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2020-04-13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Build an Uber-JAR from the current project, including dependencies.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92551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  <a:hlinkClick r:id="rId9"/>
                        </a:rPr>
                        <a:t>source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3.2.1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 dirty="0">
                          <a:effectLst/>
                        </a:rPr>
                        <a:t>2019-12-21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Build a source-JAR from the current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10319"/>
                  </a:ext>
                </a:extLst>
              </a:tr>
              <a:tr h="66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solidFill>
                            <a:srgbClr val="0088CC"/>
                          </a:solidFill>
                          <a:effectLst/>
                          <a:hlinkClick r:id="rId10"/>
                        </a:rPr>
                        <a:t>jlink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3.0.0-alpha-1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 dirty="0">
                          <a:effectLst/>
                        </a:rPr>
                        <a:t>2017-09-09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Build Java Run Time Image.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746108"/>
                  </a:ext>
                </a:extLst>
              </a:tr>
              <a:tr h="66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solidFill>
                            <a:srgbClr val="0088CC"/>
                          </a:solidFill>
                          <a:effectLst/>
                          <a:hlinkClick r:id="rId11"/>
                        </a:rPr>
                        <a:t>jmod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3.0.0-alpha-1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2017-09-17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Build Java </a:t>
                      </a:r>
                      <a:r>
                        <a:rPr lang="en-US" sz="1400" dirty="0" err="1">
                          <a:effectLst/>
                        </a:rPr>
                        <a:t>JMod</a:t>
                      </a:r>
                      <a:r>
                        <a:rPr lang="en-US" sz="1400" dirty="0">
                          <a:effectLst/>
                        </a:rPr>
                        <a:t> files.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448726"/>
                  </a:ext>
                </a:extLst>
              </a:tr>
              <a:tr h="248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Reporting plugins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Plugins which generate reports, are configured as reports in the POM and run under the site generation lifecycle.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97847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  <a:hlinkClick r:id="rId12"/>
                        </a:rPr>
                        <a:t>changelog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2.3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2014-06-24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Generate a list of recent changes from your SCM.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11337"/>
                  </a:ext>
                </a:extLst>
              </a:tr>
              <a:tr h="144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  <a:hlinkClick r:id="rId13"/>
                        </a:rPr>
                        <a:t>changes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B+R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2.12.1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2016-11-01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Generate a report from an issue tracker or a change document.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827964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4"/>
                        </a:rPr>
                        <a:t>checkstyle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B+R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3.1.1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2020-02-08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Generate a </a:t>
                      </a:r>
                      <a:r>
                        <a:rPr lang="en-US" sz="1400" dirty="0" err="1">
                          <a:effectLst/>
                        </a:rPr>
                        <a:t>Checkstyle</a:t>
                      </a:r>
                      <a:r>
                        <a:rPr lang="en-US" sz="1400" dirty="0">
                          <a:effectLst/>
                        </a:rPr>
                        <a:t> report.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12128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5"/>
                        </a:rPr>
                        <a:t>doap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1.2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2015-03-17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Generate a Description of a Project (DOAP) file from a POM.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0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550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60123"/>
              </p:ext>
            </p:extLst>
          </p:nvPr>
        </p:nvGraphicFramePr>
        <p:xfrm>
          <a:off x="327313" y="1492775"/>
          <a:ext cx="8489374" cy="4850784"/>
        </p:xfrm>
        <a:graphic>
          <a:graphicData uri="http://schemas.openxmlformats.org/drawingml/2006/table">
            <a:tbl>
              <a:tblPr/>
              <a:tblGrid>
                <a:gridCol w="1676914">
                  <a:extLst>
                    <a:ext uri="{9D8B030D-6E8A-4147-A177-3AD203B41FA5}">
                      <a16:colId xmlns:a16="http://schemas.microsoft.com/office/drawing/2014/main" val="4132021051"/>
                    </a:ext>
                  </a:extLst>
                </a:gridCol>
                <a:gridCol w="720550">
                  <a:extLst>
                    <a:ext uri="{9D8B030D-6E8A-4147-A177-3AD203B41FA5}">
                      <a16:colId xmlns:a16="http://schemas.microsoft.com/office/drawing/2014/main" val="762371240"/>
                    </a:ext>
                  </a:extLst>
                </a:gridCol>
                <a:gridCol w="1034969">
                  <a:extLst>
                    <a:ext uri="{9D8B030D-6E8A-4147-A177-3AD203B41FA5}">
                      <a16:colId xmlns:a16="http://schemas.microsoft.com/office/drawing/2014/main" val="3221911361"/>
                    </a:ext>
                  </a:extLst>
                </a:gridCol>
                <a:gridCol w="1139568">
                  <a:extLst>
                    <a:ext uri="{9D8B030D-6E8A-4147-A177-3AD203B41FA5}">
                      <a16:colId xmlns:a16="http://schemas.microsoft.com/office/drawing/2014/main" val="1171718730"/>
                    </a:ext>
                  </a:extLst>
                </a:gridCol>
                <a:gridCol w="3917373">
                  <a:extLst>
                    <a:ext uri="{9D8B030D-6E8A-4147-A177-3AD203B41FA5}">
                      <a16:colId xmlns:a16="http://schemas.microsoft.com/office/drawing/2014/main" val="2520609448"/>
                    </a:ext>
                  </a:extLst>
                </a:gridCol>
              </a:tblGrid>
              <a:tr h="66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lugin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Type*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Version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Release Date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16903"/>
                  </a:ext>
                </a:extLst>
              </a:tr>
              <a:tr h="66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solidFill>
                            <a:srgbClr val="0088CC"/>
                          </a:solidFill>
                          <a:effectLst/>
                          <a:hlinkClick r:id="rId2"/>
                        </a:rPr>
                        <a:t>docck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1.1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2015-04-03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Documentation checker plugin.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050863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solidFill>
                            <a:srgbClr val="0088CC"/>
                          </a:solidFill>
                          <a:effectLst/>
                          <a:hlinkClick r:id="rId3"/>
                        </a:rPr>
                        <a:t>javadoc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B+R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3.2.0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2020-03-16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Generate Javadoc for the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98324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solidFill>
                            <a:srgbClr val="0088CC"/>
                          </a:solidFill>
                          <a:effectLst/>
                          <a:hlinkClick r:id="rId4"/>
                        </a:rPr>
                        <a:t>jdeps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3.1.2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2019-06-12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Run JDK's JDeps tool on the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33733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5"/>
                        </a:rPr>
                        <a:t>jxr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3.0.0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2018-09-25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Generate a source cross reference.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53633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solidFill>
                            <a:srgbClr val="0088CC"/>
                          </a:solidFill>
                          <a:effectLst/>
                          <a:hlinkClick r:id="rId6"/>
                        </a:rPr>
                        <a:t>linkcheck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1.2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2014-10-08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Generate a Linkcheck report of your project's documentation.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80787"/>
                  </a:ext>
                </a:extLst>
              </a:tr>
              <a:tr h="66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7"/>
                        </a:rPr>
                        <a:t>pmd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B+R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3.13.0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2020-01-25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Generate a PMD report.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01297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  <a:hlinkClick r:id="rId8"/>
                        </a:rPr>
                        <a:t>project-info-reports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3.0.0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2018-06-23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Generate standard project reports.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43667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9"/>
                        </a:rPr>
                        <a:t>surefire-report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3.0.0-M4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2019-11-17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Generate a report based on the results of unit tests.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33448"/>
                  </a:ext>
                </a:extLst>
              </a:tr>
              <a:tr h="144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Tools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These are miscellaneous tools available through Maven by default.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66670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0"/>
                        </a:rPr>
                        <a:t>antrun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3.0.0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2020-04-15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Run a set of ant tasks from a phase of the build.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169042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1"/>
                        </a:rPr>
                        <a:t>archetype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3.1.2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2019-08-22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Generate a skeleton project structure from an archetype.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7877"/>
                  </a:ext>
                </a:extLst>
              </a:tr>
              <a:tr h="144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2"/>
                        </a:rPr>
                        <a:t>assembly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3.2.0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2019-11-03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Build an assembly (distribution) of sources and/or binaries.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57134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  <a:hlinkClick r:id="rId13"/>
                        </a:rPr>
                        <a:t>dependency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B+R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3.1.2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2020-03-07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Dependency manipulation (copy, unpack) and analysis.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412638"/>
                  </a:ext>
                </a:extLst>
              </a:tr>
              <a:tr h="196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  <a:hlinkClick r:id="rId14"/>
                        </a:rPr>
                        <a:t>enforcer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3.0.0-M3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2019-11-23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Environmental constraint checking (Maven Version, JDK etc), User Custom Rule Execution.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38525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5"/>
                        </a:rPr>
                        <a:t>gpg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1.6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2015-01-19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Create signatures for the artifacts and </a:t>
                      </a:r>
                      <a:r>
                        <a:rPr lang="en-US" sz="1400" dirty="0" err="1">
                          <a:effectLst/>
                        </a:rPr>
                        <a:t>poms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85058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25621"/>
              </p:ext>
            </p:extLst>
          </p:nvPr>
        </p:nvGraphicFramePr>
        <p:xfrm>
          <a:off x="327313" y="1772507"/>
          <a:ext cx="8489374" cy="4404456"/>
        </p:xfrm>
        <a:graphic>
          <a:graphicData uri="http://schemas.openxmlformats.org/drawingml/2006/table">
            <a:tbl>
              <a:tblPr/>
              <a:tblGrid>
                <a:gridCol w="1676914">
                  <a:extLst>
                    <a:ext uri="{9D8B030D-6E8A-4147-A177-3AD203B41FA5}">
                      <a16:colId xmlns:a16="http://schemas.microsoft.com/office/drawing/2014/main" val="4132021051"/>
                    </a:ext>
                  </a:extLst>
                </a:gridCol>
                <a:gridCol w="720550">
                  <a:extLst>
                    <a:ext uri="{9D8B030D-6E8A-4147-A177-3AD203B41FA5}">
                      <a16:colId xmlns:a16="http://schemas.microsoft.com/office/drawing/2014/main" val="762371240"/>
                    </a:ext>
                  </a:extLst>
                </a:gridCol>
                <a:gridCol w="1034969">
                  <a:extLst>
                    <a:ext uri="{9D8B030D-6E8A-4147-A177-3AD203B41FA5}">
                      <a16:colId xmlns:a16="http://schemas.microsoft.com/office/drawing/2014/main" val="3221911361"/>
                    </a:ext>
                  </a:extLst>
                </a:gridCol>
                <a:gridCol w="1139568">
                  <a:extLst>
                    <a:ext uri="{9D8B030D-6E8A-4147-A177-3AD203B41FA5}">
                      <a16:colId xmlns:a16="http://schemas.microsoft.com/office/drawing/2014/main" val="1171718730"/>
                    </a:ext>
                  </a:extLst>
                </a:gridCol>
                <a:gridCol w="3917373">
                  <a:extLst>
                    <a:ext uri="{9D8B030D-6E8A-4147-A177-3AD203B41FA5}">
                      <a16:colId xmlns:a16="http://schemas.microsoft.com/office/drawing/2014/main" val="2520609448"/>
                    </a:ext>
                  </a:extLst>
                </a:gridCol>
              </a:tblGrid>
              <a:tr h="66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effectLst/>
                        </a:rPr>
                        <a:t>lugin</a:t>
                      </a:r>
                      <a:endParaRPr lang="en-US" sz="1400" b="1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Type*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Version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Release Date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16903"/>
                  </a:ext>
                </a:extLst>
              </a:tr>
              <a:tr h="144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  <a:hlinkClick r:id="rId2"/>
                        </a:rPr>
                        <a:t>help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3.2.0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2019-04-16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Get information about the working environment for the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33801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  <a:hlinkClick r:id="rId3"/>
                        </a:rPr>
                        <a:t>invoker</a:t>
                      </a:r>
                      <a:endParaRPr lang="en-US" sz="1400" dirty="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B+R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 dirty="0">
                          <a:effectLst/>
                        </a:rPr>
                        <a:t>3.2.1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2019-09-13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Run a set of Maven projects and verify the output.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06980"/>
                  </a:ext>
                </a:extLst>
              </a:tr>
              <a:tr h="66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4"/>
                        </a:rPr>
                        <a:t>jarsigner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 dirty="0">
                          <a:effectLst/>
                        </a:rPr>
                        <a:t>3.0.0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2018-11-06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Signs or verifies project artifacts.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04820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5"/>
                        </a:rPr>
                        <a:t>jdeprscan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3.0.0-alpha-1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 dirty="0">
                          <a:effectLst/>
                        </a:rPr>
                        <a:t>2017-11-15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Run JDK's </a:t>
                      </a:r>
                      <a:r>
                        <a:rPr lang="en-US" sz="1400" dirty="0" err="1">
                          <a:effectLst/>
                        </a:rPr>
                        <a:t>JDeprScan</a:t>
                      </a:r>
                      <a:r>
                        <a:rPr lang="en-US" sz="1400" dirty="0">
                          <a:effectLst/>
                        </a:rPr>
                        <a:t> tool on the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72521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6"/>
                        </a:rPr>
                        <a:t>patch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1.2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 dirty="0">
                          <a:effectLst/>
                        </a:rPr>
                        <a:t>2015-03-09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Use the gnu patch tool to apply patch files to source code.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083591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7"/>
                        </a:rPr>
                        <a:t>pdf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1.4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2017-12-28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Generate a PDF version of your project's documentation.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948298"/>
                  </a:ext>
                </a:extLst>
              </a:tr>
              <a:tr h="196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8"/>
                        </a:rPr>
                        <a:t>plugin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B+R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3.6.0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2018-11-01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Create a Maven plugin descriptor for any mojos found in the source tree, to include in the JAR.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46051"/>
                  </a:ext>
                </a:extLst>
              </a:tr>
              <a:tr h="1701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9"/>
                        </a:rPr>
                        <a:t>release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3.0.0-M1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2019-12-08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Release the current project - updating the POM and tagging in the SCM.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99998"/>
                  </a:ext>
                </a:extLst>
              </a:tr>
              <a:tr h="144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0"/>
                        </a:rPr>
                        <a:t>remote-resources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1.7.0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2020-01-21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Copy remote resources to the output directory for inclusion in the artifact.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52466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1"/>
                        </a:rPr>
                        <a:t>scm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1.11.2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2019-03-21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Execute SCM commands for the current project.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2338"/>
                  </a:ext>
                </a:extLst>
              </a:tr>
              <a:tr h="118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2"/>
                        </a:rPr>
                        <a:t>scm-publish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3.0.0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2018-01-29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Publish your Maven website to a scm location.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5762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3"/>
                        </a:rPr>
                        <a:t>stage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1.0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2015-03-03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Assists with release staging and promotion.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03524"/>
                  </a:ext>
                </a:extLst>
              </a:tr>
              <a:tr h="9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hlinkClick r:id="rId14"/>
                        </a:rPr>
                        <a:t>toolchains</a:t>
                      </a:r>
                      <a:endParaRPr lang="en-US" sz="1400">
                        <a:effectLst/>
                      </a:endParaRP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3.0.0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>
                          <a:effectLst/>
                        </a:rPr>
                        <a:t>2019-06-16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Allows to share configuration across plugins.</a:t>
                      </a:r>
                    </a:p>
                  </a:txBody>
                  <a:tcPr marL="4902" marR="4902" marT="4902" marB="4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07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6594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3340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DD5B2-B843-448C-A48B-C9CAFB63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239627-443B-4D86-9F22-B828A023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Maven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kentyeh.github.io/mavenStartup/index.html</a:t>
            </a:r>
          </a:p>
          <a:p>
            <a:r>
              <a:rPr lang="en-US" altLang="zh-TW" dirty="0" smtClean="0"/>
              <a:t>Maven tutorial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://www.tutorialspoint.com/maven/index.htm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8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4E8D9-384C-4057-81FA-0C7BE626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Clean Lifecycle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5FBFC-7C47-4581-AC95-E2EB4BF6C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When we execute </a:t>
            </a:r>
            <a:r>
              <a:rPr lang="en-US" altLang="zh-TW" i="1" dirty="0" err="1">
                <a:highlight>
                  <a:srgbClr val="FFFF00"/>
                </a:highlight>
              </a:rPr>
              <a:t>mvn</a:t>
            </a:r>
            <a:r>
              <a:rPr lang="en-US" altLang="zh-TW" i="1" dirty="0">
                <a:highlight>
                  <a:srgbClr val="FFFF00"/>
                </a:highlight>
              </a:rPr>
              <a:t> post-clean</a:t>
            </a:r>
            <a:r>
              <a:rPr lang="en-US" altLang="zh-TW" dirty="0"/>
              <a:t> command, Maven invokes the clean lifecycle consisting of the following phases.</a:t>
            </a:r>
          </a:p>
          <a:p>
            <a:pPr lvl="1"/>
            <a:r>
              <a:rPr lang="en-US" altLang="zh-TW" dirty="0"/>
              <a:t>pre-clean</a:t>
            </a:r>
          </a:p>
          <a:p>
            <a:pPr lvl="1"/>
            <a:r>
              <a:rPr lang="en-US" altLang="zh-TW" dirty="0"/>
              <a:t>clean</a:t>
            </a:r>
          </a:p>
          <a:p>
            <a:pPr lvl="1"/>
            <a:r>
              <a:rPr lang="en-US" altLang="zh-TW" dirty="0"/>
              <a:t>post-clean</a:t>
            </a:r>
          </a:p>
          <a:p>
            <a:r>
              <a:rPr lang="en-US" altLang="zh-TW" dirty="0"/>
              <a:t>Maven clean goal (</a:t>
            </a:r>
            <a:r>
              <a:rPr lang="en-US" altLang="zh-TW" dirty="0" err="1"/>
              <a:t>clean:clean</a:t>
            </a:r>
            <a:r>
              <a:rPr lang="en-US" altLang="zh-TW" dirty="0"/>
              <a:t>) is bound to the </a:t>
            </a:r>
            <a:r>
              <a:rPr lang="en-US" altLang="zh-TW" i="1" dirty="0"/>
              <a:t>clean</a:t>
            </a:r>
            <a:r>
              <a:rPr lang="en-US" altLang="zh-TW" dirty="0"/>
              <a:t> phase in the clean lifecycle.</a:t>
            </a:r>
          </a:p>
          <a:p>
            <a:pPr lvl="1"/>
            <a:r>
              <a:rPr lang="en-US" altLang="zh-TW" dirty="0"/>
              <a:t>Its </a:t>
            </a:r>
            <a:r>
              <a:rPr lang="en-US" altLang="zh-TW" b="1" dirty="0" err="1"/>
              <a:t>clean:cleangoal</a:t>
            </a:r>
            <a:r>
              <a:rPr lang="en-US" altLang="zh-TW" dirty="0"/>
              <a:t> deletes the output of a build by deleting the build directory. </a:t>
            </a:r>
          </a:p>
          <a:p>
            <a:r>
              <a:rPr lang="en-US" altLang="zh-TW" dirty="0"/>
              <a:t>Thus, when </a:t>
            </a:r>
            <a:r>
              <a:rPr lang="en-US" altLang="zh-TW" i="1" dirty="0" err="1"/>
              <a:t>mvn</a:t>
            </a:r>
            <a:r>
              <a:rPr lang="en-US" altLang="zh-TW" i="1" dirty="0"/>
              <a:t> clean</a:t>
            </a:r>
            <a:r>
              <a:rPr lang="en-US" altLang="zh-TW" dirty="0"/>
              <a:t> command executes, Maven deletes the build directory.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3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6D1EA-FE99-41F3-ABAA-49830D75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01DF31-A1AF-4B6C-B256-C4934FF0F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following example, We'll attach </a:t>
            </a:r>
            <a:r>
              <a:rPr lang="en-US" altLang="zh-TW" dirty="0" err="1"/>
              <a:t>maven-antrun-plugin:run</a:t>
            </a:r>
            <a:r>
              <a:rPr lang="en-US" altLang="zh-TW" dirty="0"/>
              <a:t> goal to the pre-clean, clean, and post-clean phases. 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868D4C-B9C5-43C6-8776-8EE03525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62" y="3300923"/>
            <a:ext cx="6979796" cy="30175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&lt;project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xmlns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  <a:hlinkClick r:id="rId2"/>
              </a:rPr>
              <a:t>http://maven.apache.org/POM/4.0.0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xmlns:xsi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  <a:hlinkClick r:id="rId3"/>
              </a:rPr>
              <a:t>http://www.w3.org/2001/XMLSchema-instance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xsi:schemaLocation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"http://maven.apache.org/POM/4.0.0 http://maven.apache.org/xsd/maven-4.0.0.xsd"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&lt;modelVersion&gt;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4.0.0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&lt;/modelVersion&gt;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&lt;groupId&gt;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com.companyname.projectgroup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&lt;/groupId&gt;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&lt;artifactId&gt;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project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&lt;/artifactId&gt;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1.0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&lt;/version&gt;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&lt;build&gt;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&lt;plugins&gt;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&lt;plugin&gt;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&lt;groupId&gt;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org.apache.maven.plugins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&lt;/groupId&gt;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&lt;artifactId&gt;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maven-antrun-plugin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&lt;/artifactId&gt;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1.1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8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98421-01A0-48E7-9312-A810F712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193B4-B464-4139-BF46-7148A62C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D50546-3537-401B-9E8B-7FA5F554A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40" y="1213210"/>
            <a:ext cx="5104889" cy="53873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id.pre-clean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pre-clean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pre-clean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id.clean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clean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clean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FC3C6-088D-49B8-8D37-40398216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68B3BF-9406-4AD6-A127-882EF596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3ADE10-3145-4386-9AB7-48501351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57" y="2169375"/>
            <a:ext cx="4859383" cy="36638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id.post-clean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post-clean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post-clean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&lt;/plugin&gt;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&lt;/plugins&gt;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&lt;/build&gt;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&lt;/project&gt;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0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EA4EB-F114-4E96-BB53-2D595014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EC1EB-C332-4335-B609-BBE6C8EC0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mvn</a:t>
            </a:r>
            <a:r>
              <a:rPr lang="en-US" altLang="zh-TW" dirty="0"/>
              <a:t> post-clean</a:t>
            </a:r>
            <a:endParaRPr lang="zh-TW" altLang="en-US" dirty="0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B58D02C2-EE2C-44BD-83C1-51E6DE25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8" y="2616590"/>
            <a:ext cx="7968812" cy="41359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0A3933C-A6EF-4F08-8C7B-839BBD2AD8D4}"/>
              </a:ext>
            </a:extLst>
          </p:cNvPr>
          <p:cNvSpPr/>
          <p:nvPr/>
        </p:nvSpPr>
        <p:spPr>
          <a:xfrm>
            <a:off x="428352" y="2584939"/>
            <a:ext cx="2716061" cy="436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C3F4CD-9F57-4D56-9190-3CF2CDB7BED1}"/>
              </a:ext>
            </a:extLst>
          </p:cNvPr>
          <p:cNvSpPr/>
          <p:nvPr/>
        </p:nvSpPr>
        <p:spPr>
          <a:xfrm>
            <a:off x="428352" y="3916576"/>
            <a:ext cx="2716062" cy="404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2529BC-EE2F-4BD2-BB9B-68F35B2E001E}"/>
              </a:ext>
            </a:extLst>
          </p:cNvPr>
          <p:cNvSpPr/>
          <p:nvPr/>
        </p:nvSpPr>
        <p:spPr>
          <a:xfrm>
            <a:off x="428352" y="5015906"/>
            <a:ext cx="2716061" cy="404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84768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E2428-ED47-402A-A2E6-201CCE3C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29C94C-AD3D-42BD-9D69-828A5780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try tuning </a:t>
            </a:r>
            <a:r>
              <a:rPr lang="en-US" altLang="zh-TW" b="1" dirty="0" err="1"/>
              <a:t>mvn</a:t>
            </a:r>
            <a:r>
              <a:rPr lang="en-US" altLang="zh-TW" b="1" dirty="0"/>
              <a:t> clean</a:t>
            </a:r>
            <a:r>
              <a:rPr lang="en-US" altLang="zh-TW" dirty="0"/>
              <a:t> command, which will display </a:t>
            </a:r>
            <a:r>
              <a:rPr lang="en-US" altLang="zh-TW" b="1" dirty="0"/>
              <a:t>pre-clean</a:t>
            </a:r>
            <a:r>
              <a:rPr lang="en-US" altLang="zh-TW" dirty="0"/>
              <a:t> and clean. Nothing will be executed for </a:t>
            </a:r>
            <a:r>
              <a:rPr lang="en-US" altLang="zh-TW" b="1" dirty="0"/>
              <a:t>post-clean</a:t>
            </a:r>
            <a:r>
              <a:rPr lang="en-US" altLang="zh-TW" dirty="0"/>
              <a:t> phase.</a:t>
            </a:r>
            <a:endParaRPr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9B85CB9-7D76-48E7-80B5-DFD02B86C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53" y="3133205"/>
            <a:ext cx="6763694" cy="37247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094BB2-7952-4BBD-9762-41609999A403}"/>
              </a:ext>
            </a:extLst>
          </p:cNvPr>
          <p:cNvSpPr/>
          <p:nvPr/>
        </p:nvSpPr>
        <p:spPr>
          <a:xfrm>
            <a:off x="924740" y="4270047"/>
            <a:ext cx="2716061" cy="436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33EA3A-9319-4CC2-83DB-D3DDCF3C8D1F}"/>
              </a:ext>
            </a:extLst>
          </p:cNvPr>
          <p:cNvSpPr/>
          <p:nvPr/>
        </p:nvSpPr>
        <p:spPr>
          <a:xfrm>
            <a:off x="820238" y="5400701"/>
            <a:ext cx="2716061" cy="436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4647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Apache Maven 3.6.3 (cecedd343002696d0abb50b32b541b8a6ba2883f)</a:t>
            </a:r>
          </a:p>
          <a:p>
            <a:r>
              <a:rPr lang="en-US" altLang="zh-TW" dirty="0"/>
              <a:t>Maven home: C:\Java\tools\apache-maven-3.6.3\bin\..</a:t>
            </a:r>
          </a:p>
          <a:p>
            <a:r>
              <a:rPr lang="en-US" altLang="zh-TW" dirty="0"/>
              <a:t>Java version: 1.8.0_172, vendor: Oracle Corporation, runtime: C:\Java\jdk1.8.0_172\jre</a:t>
            </a:r>
          </a:p>
          <a:p>
            <a:r>
              <a:rPr lang="en-US" altLang="zh-TW" dirty="0"/>
              <a:t>Default locale: </a:t>
            </a:r>
            <a:r>
              <a:rPr lang="en-US" altLang="zh-TW" dirty="0" err="1"/>
              <a:t>zh_TW</a:t>
            </a:r>
            <a:r>
              <a:rPr lang="en-US" altLang="zh-TW" dirty="0"/>
              <a:t>, platform encoding: MS950</a:t>
            </a:r>
          </a:p>
          <a:p>
            <a:r>
              <a:rPr lang="en-US" altLang="zh-TW" dirty="0"/>
              <a:t>OS name: "windows 10", version: "10.0", arch: "amd64", family: "windows"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1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929B0-58A9-4174-8038-E9C2F1AD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Default (or Build) Lifecycle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E3DA82C0-3FD5-47E9-B6B9-D7F5DE32A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537417"/>
              </p:ext>
            </p:extLst>
          </p:nvPr>
        </p:nvGraphicFramePr>
        <p:xfrm>
          <a:off x="836022" y="1825625"/>
          <a:ext cx="6753497" cy="4486311"/>
        </p:xfrm>
        <a:graphic>
          <a:graphicData uri="http://schemas.openxmlformats.org/drawingml/2006/table">
            <a:tbl>
              <a:tblPr/>
              <a:tblGrid>
                <a:gridCol w="977600">
                  <a:extLst>
                    <a:ext uri="{9D8B030D-6E8A-4147-A177-3AD203B41FA5}">
                      <a16:colId xmlns:a16="http://schemas.microsoft.com/office/drawing/2014/main" val="2643474580"/>
                    </a:ext>
                  </a:extLst>
                </a:gridCol>
                <a:gridCol w="5775897">
                  <a:extLst>
                    <a:ext uri="{9D8B030D-6E8A-4147-A177-3AD203B41FA5}">
                      <a16:colId xmlns:a16="http://schemas.microsoft.com/office/drawing/2014/main" val="3804828791"/>
                    </a:ext>
                  </a:extLst>
                </a:gridCol>
              </a:tblGrid>
              <a:tr h="26145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Sr.No.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Lifecycle Phase &amp; Description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72828"/>
                  </a:ext>
                </a:extLst>
              </a:tr>
              <a:tr h="933763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validate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Validates whether project is correct and all necessary information is available to complete the build process.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818010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2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initialize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Initializes build state, for example set properties.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120946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3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generate-sources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Generate any source code to be included in compilation phase.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630801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4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process-sources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Process the source code, for example, filter any value.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69869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5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generate-resources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Generate resources to be included in the package.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002564"/>
                  </a:ext>
                </a:extLst>
              </a:tr>
              <a:tr h="765686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6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process-resources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Copy and process the resources into the destination directory, ready for packaging phase.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76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2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0917D-4AF9-4DA5-862B-AD132E59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2A60D7B-BB2E-4AA7-835A-02FEB55C3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736218"/>
              </p:ext>
            </p:extLst>
          </p:nvPr>
        </p:nvGraphicFramePr>
        <p:xfrm>
          <a:off x="731520" y="1798034"/>
          <a:ext cx="7380514" cy="4351336"/>
        </p:xfrm>
        <a:graphic>
          <a:graphicData uri="http://schemas.openxmlformats.org/drawingml/2006/table">
            <a:tbl>
              <a:tblPr/>
              <a:tblGrid>
                <a:gridCol w="1003311">
                  <a:extLst>
                    <a:ext uri="{9D8B030D-6E8A-4147-A177-3AD203B41FA5}">
                      <a16:colId xmlns:a16="http://schemas.microsoft.com/office/drawing/2014/main" val="1204759174"/>
                    </a:ext>
                  </a:extLst>
                </a:gridCol>
                <a:gridCol w="6377203">
                  <a:extLst>
                    <a:ext uri="{9D8B030D-6E8A-4147-A177-3AD203B41FA5}">
                      <a16:colId xmlns:a16="http://schemas.microsoft.com/office/drawing/2014/main" val="3658691470"/>
                    </a:ext>
                  </a:extLst>
                </a:gridCol>
              </a:tblGrid>
              <a:tr h="587522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7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compile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Compile the source code of the project.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344742"/>
                  </a:ext>
                </a:extLst>
              </a:tr>
              <a:tr h="1083244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8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process-classes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Post-process the generated files from compilation, for example to do bytecode enhancement/optimization on Java classes.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156476"/>
                  </a:ext>
                </a:extLst>
              </a:tr>
              <a:tr h="752763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9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generate-test-sources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Generate any test source code to be included in compilation phase.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343620"/>
                  </a:ext>
                </a:extLst>
              </a:tr>
              <a:tr h="587522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10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process-test-sources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Process the test source code, for example, filter any values.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65673"/>
                  </a:ext>
                </a:extLst>
              </a:tr>
              <a:tr h="752763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11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test-compile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Compile the test source code into the test destination directory.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73569"/>
                  </a:ext>
                </a:extLst>
              </a:tr>
              <a:tr h="587522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12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process-test-classes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Process the generated files from test code file compilation.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5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66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C54E6-E18D-4E5F-A1A9-994F6F0F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0E18C2E-5C73-46E2-BB69-BE5B9141F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179737"/>
              </p:ext>
            </p:extLst>
          </p:nvPr>
        </p:nvGraphicFramePr>
        <p:xfrm>
          <a:off x="734786" y="1825625"/>
          <a:ext cx="7886700" cy="4623444"/>
        </p:xfrm>
        <a:graphic>
          <a:graphicData uri="http://schemas.openxmlformats.org/drawingml/2006/table">
            <a:tbl>
              <a:tblPr/>
              <a:tblGrid>
                <a:gridCol w="871945">
                  <a:extLst>
                    <a:ext uri="{9D8B030D-6E8A-4147-A177-3AD203B41FA5}">
                      <a16:colId xmlns:a16="http://schemas.microsoft.com/office/drawing/2014/main" val="3253381727"/>
                    </a:ext>
                  </a:extLst>
                </a:gridCol>
                <a:gridCol w="7014755">
                  <a:extLst>
                    <a:ext uri="{9D8B030D-6E8A-4147-A177-3AD203B41FA5}">
                      <a16:colId xmlns:a16="http://schemas.microsoft.com/office/drawing/2014/main" val="3643288120"/>
                    </a:ext>
                  </a:extLst>
                </a:gridCol>
              </a:tblGrid>
              <a:tr h="510047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 dirty="0">
                          <a:effectLst/>
                        </a:rPr>
                        <a:t>13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Run tests using a suitable unit testing framework (Junit is one).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030033"/>
                  </a:ext>
                </a:extLst>
              </a:tr>
              <a:tr h="65349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14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prepare-package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Perform any operations necessary to prepare a package before the actual packaging.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105052"/>
                  </a:ext>
                </a:extLst>
              </a:tr>
              <a:tr h="79694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15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package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Take the compiled code and package it in its distributable format, such as a JAR, WAR, or EAR file.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06204"/>
                  </a:ext>
                </a:extLst>
              </a:tr>
              <a:tr h="79694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16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pre-integration-test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Perform actions required before integration tests are executed. For example, setting up the required environment.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65827"/>
                  </a:ext>
                </a:extLst>
              </a:tr>
              <a:tr h="79694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17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integration-test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Process and deploy the package if necessary into an environment where integration tests can be run.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293456"/>
                  </a:ext>
                </a:extLst>
              </a:tr>
              <a:tr h="79694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 dirty="0">
                          <a:effectLst/>
                        </a:rPr>
                        <a:t>18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post-integration-test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Perform actions required after integration tests have been executed. For example, cleaning up the environment.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93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8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52264-5F49-42C9-B3F9-6BD45005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3CDD4AA-7116-4FFC-A2DB-123F29ABF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66640"/>
              </p:ext>
            </p:extLst>
          </p:nvPr>
        </p:nvGraphicFramePr>
        <p:xfrm>
          <a:off x="628650" y="1852454"/>
          <a:ext cx="7886700" cy="2651760"/>
        </p:xfrm>
        <a:graphic>
          <a:graphicData uri="http://schemas.openxmlformats.org/drawingml/2006/table">
            <a:tbl>
              <a:tblPr/>
              <a:tblGrid>
                <a:gridCol w="808264">
                  <a:extLst>
                    <a:ext uri="{9D8B030D-6E8A-4147-A177-3AD203B41FA5}">
                      <a16:colId xmlns:a16="http://schemas.microsoft.com/office/drawing/2014/main" val="1066305528"/>
                    </a:ext>
                  </a:extLst>
                </a:gridCol>
                <a:gridCol w="7078436">
                  <a:extLst>
                    <a:ext uri="{9D8B030D-6E8A-4147-A177-3AD203B41FA5}">
                      <a16:colId xmlns:a16="http://schemas.microsoft.com/office/drawing/2014/main" val="751267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19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verify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Run any check-ups to verify the package is valid and meets quality criteria.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41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install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Install the package into the local repository, which can be used as a dependency in other projects locally.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197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deploy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Copies the final package to the remote repository for sharing with other developers and projects.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90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676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9ED49-11DD-4757-AAF3-94C136A0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A1F014-AF4D-4565-97CA-0422BE80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important concepts related to Maven Lifecycles</a:t>
            </a:r>
          </a:p>
          <a:p>
            <a:pPr lvl="1"/>
            <a:r>
              <a:rPr lang="en-US" altLang="zh-TW" dirty="0"/>
              <a:t>When a phase is called via Maven command, for example </a:t>
            </a:r>
            <a:r>
              <a:rPr lang="en-US" altLang="zh-TW" b="1" dirty="0" err="1"/>
              <a:t>mvn</a:t>
            </a:r>
            <a:r>
              <a:rPr lang="en-US" altLang="zh-TW" b="1" dirty="0"/>
              <a:t> compile</a:t>
            </a:r>
            <a:r>
              <a:rPr lang="en-US" altLang="zh-TW" dirty="0"/>
              <a:t>, only phases up to and including that phase will execute.</a:t>
            </a:r>
          </a:p>
          <a:p>
            <a:pPr lvl="1"/>
            <a:r>
              <a:rPr lang="en-US" altLang="zh-TW" dirty="0"/>
              <a:t>Different maven goals will be bound to different phases of Maven lifecycle depending upon the type of packaging (JAR / WAR / EAR).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0519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6EF11-256A-47ED-A791-0CE09863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AB661-C793-4C40-AEE4-B9198739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following example, we will attach </a:t>
            </a:r>
            <a:r>
              <a:rPr lang="en-US" altLang="zh-TW" dirty="0" err="1"/>
              <a:t>maven-antrun-plugin:run</a:t>
            </a:r>
            <a:r>
              <a:rPr lang="en-US" altLang="zh-TW" dirty="0"/>
              <a:t> goal to few of the phases of Build lifecycle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20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34EB5-3AEA-4D29-B203-7106A687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DB080-13DE-41CE-A367-5CC89A59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D1E1A1-126C-48E5-B852-1E8510ADB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02" y="243713"/>
            <a:ext cx="6979796" cy="62491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&lt;project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xmlns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  <a:hlinkClick r:id="rId2"/>
              </a:rPr>
              <a:t>http://maven.apache.org/POM/4.0.0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xmlns:xsi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  <a:hlinkClick r:id="rId3"/>
              </a:rPr>
              <a:t>http://www.w3.org/2001/XMLSchema-instance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xsi:schemaLocation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"http://maven.apache.org/POM/4.0.0 http://maven.apache.org/xsd/maven-4.0.0.xsd"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&lt;modelVersion&gt;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4.0.0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&lt;/modelVersion&gt;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&lt;groupId&gt;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com.companyname.projectgroup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&lt;/groupId&gt;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&lt;artifactId&gt;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project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&lt;/artifactId&gt;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1.0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&lt;/version&gt;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&lt;build&gt;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&lt;plugins&gt;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&lt;plugin&gt;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&lt;groupId&gt;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org.apache.maven.plugins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&lt;/groupId&gt;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&lt;artifactId&gt;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maven-antrun-plugin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&lt;/artifactId&gt;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1.1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&lt;/version&gt;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id.validate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validate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validate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id.compile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compile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compile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3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EFCF7-38F5-4583-B335-33EE781D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6385C9-AE22-450A-964B-45A718BA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105488"/>
            <a:ext cx="5728447" cy="53873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id.test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test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test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id.package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package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package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id.deploy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deploy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deploy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&lt;/plugin&gt;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&lt;/plugins&gt;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&lt;/build&gt;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&lt;/project&gt;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C5B6C8B-38E2-41E6-B887-40C456BE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54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B092-DA44-4E58-92FE-F1978715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A11FB-6E41-4502-A06F-87F80A02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213EB19D-E561-46E1-8B27-09C71151E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" y="2076994"/>
            <a:ext cx="8332907" cy="42349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5B5FB1-6C7B-44E2-99F7-473CA4C225D4}"/>
              </a:ext>
            </a:extLst>
          </p:cNvPr>
          <p:cNvSpPr/>
          <p:nvPr/>
        </p:nvSpPr>
        <p:spPr>
          <a:xfrm>
            <a:off x="101780" y="3094390"/>
            <a:ext cx="2716061" cy="436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34C5BE-6C11-4D9D-9DF3-630B0197567E}"/>
              </a:ext>
            </a:extLst>
          </p:cNvPr>
          <p:cNvSpPr/>
          <p:nvPr/>
        </p:nvSpPr>
        <p:spPr>
          <a:xfrm>
            <a:off x="101779" y="4870939"/>
            <a:ext cx="2716061" cy="436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39085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6C98A-92F3-4379-9665-42D93341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Site Lifecycle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C31AB4-0CFB-4C4C-B78C-B07E1E23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Maven Site plugin is generally used to create fresh documentation to create reports, deploy site, etc. It has the following phases −</a:t>
            </a:r>
          </a:p>
          <a:p>
            <a:pPr lvl="1"/>
            <a:r>
              <a:rPr lang="en-US" altLang="zh-TW" dirty="0"/>
              <a:t>pre-site</a:t>
            </a:r>
          </a:p>
          <a:p>
            <a:pPr lvl="1"/>
            <a:r>
              <a:rPr lang="en-US" altLang="zh-TW" dirty="0"/>
              <a:t>site</a:t>
            </a:r>
          </a:p>
          <a:p>
            <a:pPr lvl="1"/>
            <a:r>
              <a:rPr lang="en-US" altLang="zh-TW" dirty="0"/>
              <a:t>post-site</a:t>
            </a:r>
          </a:p>
          <a:p>
            <a:pPr lvl="1"/>
            <a:r>
              <a:rPr lang="en-US" altLang="zh-TW" dirty="0"/>
              <a:t>site-deploy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42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71395-23CC-467E-AC1B-AC75F751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Setup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CEAD79-F17B-4FFE-9943-EF39BC08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 environment variable </a:t>
            </a:r>
          </a:p>
          <a:p>
            <a:pPr lvl="1"/>
            <a:r>
              <a:rPr lang="en-US" altLang="zh-TW" dirty="0"/>
              <a:t>JAVA_HOME to C:\Program Files\Java\jdk1.7.0_60</a:t>
            </a:r>
          </a:p>
          <a:p>
            <a:endParaRPr lang="en-US" altLang="zh-TW" dirty="0"/>
          </a:p>
          <a:p>
            <a:r>
              <a:rPr lang="en-US" altLang="zh-TW" dirty="0"/>
              <a:t>Set the environment variables using system properties.</a:t>
            </a:r>
          </a:p>
          <a:p>
            <a:pPr lvl="1"/>
            <a:r>
              <a:rPr lang="en-US" altLang="zh-TW" dirty="0"/>
              <a:t>M2_HOME=C:\Program Files\Apache Software Foundation\apache-maven-3.3.1 </a:t>
            </a:r>
          </a:p>
          <a:p>
            <a:pPr lvl="1"/>
            <a:r>
              <a:rPr lang="en-US" altLang="zh-TW" dirty="0"/>
              <a:t>M2=%M2_HOME%\bin </a:t>
            </a:r>
          </a:p>
          <a:p>
            <a:pPr lvl="1"/>
            <a:r>
              <a:rPr lang="en-US" altLang="zh-TW" dirty="0"/>
              <a:t>MAVEN_OPTS=-Xms256m -Xmx512m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72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01140-0FFA-4391-A8A8-07F109B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- Build </a:t>
            </a:r>
            <a:r>
              <a:rPr lang="en-US" altLang="zh-TW" dirty="0" smtClean="0"/>
              <a:t>Profiles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87A385-7066-4BA5-B2A0-7FE134AE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Build profile is a set of configuration values, which can be used to set or override default values of Maven build.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/>
              <a:t>a build profile, you can customize build for different environments such as Production v/s Development environments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Profiles are specified in pom.xml file using its </a:t>
            </a:r>
            <a:r>
              <a:rPr lang="en-US" altLang="zh-TW" dirty="0" err="1"/>
              <a:t>activeProfiles</a:t>
            </a:r>
            <a:r>
              <a:rPr lang="en-US" altLang="zh-TW" dirty="0"/>
              <a:t>/profiles elements and are triggered in variety of ways.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5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Build </a:t>
            </a:r>
            <a:r>
              <a:rPr lang="en-US" altLang="zh-TW" dirty="0" smtClean="0"/>
              <a:t>Profile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1166812" y="2873534"/>
          <a:ext cx="6810375" cy="225552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3459074348"/>
                    </a:ext>
                  </a:extLst>
                </a:gridCol>
                <a:gridCol w="5610225">
                  <a:extLst>
                    <a:ext uri="{9D8B030D-6E8A-4147-A177-3AD203B41FA5}">
                      <a16:colId xmlns:a16="http://schemas.microsoft.com/office/drawing/2014/main" val="2702605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Where it is defined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08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 Project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Defined in the project POM file, pom.xml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8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 User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Defined in Maven settings xml file (%USER_HOME%/.m2/settings.xml)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190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Global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Defined in Maven global settings xml file (%M2_HOME%/</a:t>
                      </a:r>
                      <a:r>
                        <a:rPr lang="en-US" dirty="0" err="1">
                          <a:effectLst/>
                        </a:rPr>
                        <a:t>conf</a:t>
                      </a:r>
                      <a:r>
                        <a:rPr lang="en-US" dirty="0">
                          <a:effectLst/>
                        </a:rPr>
                        <a:t>/settings.xml)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31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9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Profile </a:t>
            </a:r>
            <a:r>
              <a:rPr lang="en-US" altLang="zh-TW" dirty="0" smtClean="0"/>
              <a:t>Activation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Explicitly using command console input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Through maven settings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Based on environment variables (User/System variables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/>
              <a:t>OS Settings (for example, Windows family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/>
              <a:t>Present/missing files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08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Explicit Profile </a:t>
            </a:r>
            <a:r>
              <a:rPr lang="en-US" altLang="zh-TW" dirty="0" smtClean="0"/>
              <a:t>Activation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execute the following </a:t>
            </a:r>
            <a:r>
              <a:rPr lang="en-US" altLang="zh-TW" b="1" dirty="0" err="1"/>
              <a:t>mvn</a:t>
            </a:r>
            <a:r>
              <a:rPr lang="en-US" altLang="zh-TW" dirty="0"/>
              <a:t> command. Pass the profile name as argument using -P option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C:\MVN\project&gt;mvn test 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Ptest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9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Profile Activation via Maven </a:t>
            </a:r>
            <a:r>
              <a:rPr lang="en-US" altLang="zh-TW" dirty="0" smtClean="0"/>
              <a:t>Settings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Maven </a:t>
            </a:r>
            <a:r>
              <a:rPr lang="en-US" altLang="zh-TW" b="1" dirty="0"/>
              <a:t>settings.xml</a:t>
            </a:r>
            <a:r>
              <a:rPr lang="en-US" altLang="zh-TW" dirty="0"/>
              <a:t> file available in %USER_HOME%/.m2 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2837" y="2931801"/>
            <a:ext cx="7096815" cy="246991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&lt;settings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"http://maven.apache.org/POM/4.0.0"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"http://www.w3.org/2001/XMLSchema-instance"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"http://maven.apache.org/POM/4.0.0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http://maven.apache.org/xsd/settings-1.0.0.xsd"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&lt;activeProfiles&gt;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&lt;activeProfile&gt;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&lt;/activeProfile&gt;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&lt;/activeProfiles&gt;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&lt;/settings&gt;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Profile Activation via Environment </a:t>
            </a:r>
            <a:r>
              <a:rPr lang="fr-FR" altLang="zh-TW" dirty="0" smtClean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update the test profile mentioned in pom.xml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test profile will trigger when the system property "</a:t>
            </a:r>
            <a:r>
              <a:rPr lang="en-US" altLang="zh-TW" dirty="0" err="1"/>
              <a:t>env</a:t>
            </a:r>
            <a:r>
              <a:rPr lang="en-US" altLang="zh-TW" dirty="0"/>
              <a:t>" is specified with the value "test". Create an environment variable "</a:t>
            </a:r>
            <a:r>
              <a:rPr lang="en-US" altLang="zh-TW" dirty="0" err="1"/>
              <a:t>env</a:t>
            </a:r>
            <a:r>
              <a:rPr lang="en-US" altLang="zh-TW" dirty="0"/>
              <a:t>" and set its value as "test</a:t>
            </a:r>
            <a:r>
              <a:rPr lang="en-US" altLang="zh-TW" dirty="0" smtClean="0"/>
              <a:t>".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9582" y="4001294"/>
            <a:ext cx="2869696" cy="19466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&lt;profile&gt;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&lt;property&gt;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&lt;name&gt;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&lt;/property&gt;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&lt;/activation&gt;</a:t>
            </a:r>
            <a:endParaRPr lang="en-US" altLang="zh-TW" sz="1400" dirty="0">
              <a:solidFill>
                <a:srgbClr val="00008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&lt;/profile&gt;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Profile Activation via Operating </a:t>
            </a:r>
            <a:r>
              <a:rPr lang="en-US" altLang="zh-TW" dirty="0" smtClean="0"/>
              <a:t>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Activation element to include </a:t>
            </a:r>
            <a:r>
              <a:rPr lang="en-US" altLang="zh-TW" dirty="0" err="1"/>
              <a:t>os</a:t>
            </a:r>
            <a:r>
              <a:rPr lang="en-US" altLang="zh-TW" dirty="0"/>
              <a:t> detail as shown below. This test profile will trigger when the system is windows XP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09354" y="3234716"/>
            <a:ext cx="3640740" cy="271614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&lt;profile&gt;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&lt;id&gt;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&lt;/id&gt;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&lt;os&gt;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&lt;name&gt;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XP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&lt;family&gt;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&lt;/family&gt;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&lt;arch&gt;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x86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&lt;/arch&gt;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&lt;version&gt;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5.1.2600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&lt;/os&gt;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&lt;/activation&gt;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&lt;/profile&gt;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Profile Activation via </a:t>
            </a:r>
            <a:r>
              <a:rPr lang="en-US" altLang="zh-TW" dirty="0" smtClean="0"/>
              <a:t>Present/Missing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test profile will trigger when </a:t>
            </a:r>
            <a:r>
              <a:rPr lang="en-US" altLang="zh-TW" b="1" dirty="0"/>
              <a:t>target/generated-sources/</a:t>
            </a:r>
            <a:r>
              <a:rPr lang="en-US" altLang="zh-TW" b="1" dirty="0" err="1"/>
              <a:t>axistools</a:t>
            </a:r>
            <a:r>
              <a:rPr lang="en-US" altLang="zh-TW" b="1" dirty="0"/>
              <a:t>/wsdl2java/com/</a:t>
            </a:r>
            <a:r>
              <a:rPr lang="en-US" altLang="zh-TW" b="1" dirty="0" err="1"/>
              <a:t>companyname</a:t>
            </a:r>
            <a:r>
              <a:rPr lang="en-US" altLang="zh-TW" b="1" dirty="0"/>
              <a:t>/group</a:t>
            </a:r>
            <a:r>
              <a:rPr lang="en-US" altLang="zh-TW" dirty="0"/>
              <a:t> is missing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909" y="3344273"/>
            <a:ext cx="10923183" cy="19774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&lt;profile&gt;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&lt;id&gt;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&lt;/id&gt;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&lt;missing&gt;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target/generated-sources/axistools/wsdl2java/com/companyname/group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&lt;/missing&gt;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&lt;/file&gt;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&lt;/activation&gt;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&lt;/profile&gt;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- </a:t>
            </a:r>
            <a:r>
              <a:rPr lang="en-US" altLang="zh-TW" dirty="0" smtClean="0"/>
              <a:t>Repositories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repository is a directory where all the project jars, library jar, plugins or any other project specific artifacts are stored and can be used by Maven easily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Maven repository are of three types. </a:t>
            </a:r>
            <a:endParaRPr lang="en-US" altLang="zh-TW" dirty="0" smtClean="0"/>
          </a:p>
          <a:p>
            <a:pPr lvl="1"/>
            <a:r>
              <a:rPr lang="en-US" altLang="zh-TW" dirty="0"/>
              <a:t>local</a:t>
            </a:r>
          </a:p>
          <a:p>
            <a:pPr lvl="1"/>
            <a:r>
              <a:rPr lang="en-US" altLang="zh-TW" dirty="0"/>
              <a:t>central</a:t>
            </a:r>
          </a:p>
          <a:p>
            <a:pPr lvl="1"/>
            <a:r>
              <a:rPr lang="en-US" altLang="zh-TW" dirty="0"/>
              <a:t>remote</a:t>
            </a:r>
          </a:p>
          <a:p>
            <a:endParaRPr lang="zh-TW" altLang="en-US" dirty="0"/>
          </a:p>
        </p:txBody>
      </p:sp>
      <p:pic>
        <p:nvPicPr>
          <p:cNvPr id="7170" name="Picture 2" descr="Repository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65" y="4128941"/>
            <a:ext cx="503872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484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Maven local repository is a folder location on your machine.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gets created when you run any maven command for the first time.</a:t>
            </a:r>
          </a:p>
          <a:p>
            <a:pPr lvl="1"/>
            <a:r>
              <a:rPr lang="en-US" altLang="zh-TW" dirty="0"/>
              <a:t>Maven local repository keeps your project's all dependencies (library jars, plugin jars etc.). </a:t>
            </a:r>
            <a:endParaRPr lang="en-US" altLang="zh-TW" dirty="0" smtClean="0"/>
          </a:p>
          <a:p>
            <a:r>
              <a:rPr lang="en-US" altLang="zh-TW" dirty="0" smtClean="0"/>
              <a:t>When </a:t>
            </a:r>
            <a:r>
              <a:rPr lang="en-US" altLang="zh-TW" dirty="0"/>
              <a:t>you run a Maven build, then Maven automatically downloads all the dependency jars into the local repository. </a:t>
            </a:r>
          </a:p>
          <a:p>
            <a:r>
              <a:rPr lang="en-US" altLang="zh-TW" dirty="0" smtClean="0"/>
              <a:t>by default, %USER_HOME</a:t>
            </a:r>
            <a:r>
              <a:rPr lang="en-US" altLang="zh-TW" dirty="0"/>
              <a:t>% directory.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76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9D67E-A490-4296-BF1D-F43F883A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POM(Project Object Model)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8B285-A846-44CF-A7DE-3D664C15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POM stands for Project Object Model. It is fundamental unit of work in Maven. </a:t>
            </a:r>
          </a:p>
          <a:p>
            <a:pPr lvl="1"/>
            <a:r>
              <a:rPr lang="en-US" altLang="zh-TW" dirty="0"/>
              <a:t>XML file (pom.xml)</a:t>
            </a:r>
          </a:p>
          <a:p>
            <a:pPr lvl="1"/>
            <a:r>
              <a:rPr lang="en-US" altLang="zh-TW" dirty="0"/>
              <a:t>resides in the base directory of the project </a:t>
            </a:r>
          </a:p>
          <a:p>
            <a:r>
              <a:rPr lang="en-US" altLang="zh-TW" dirty="0"/>
              <a:t>The POM contains information about the project and various configuration detail used by Maven to build the project(s).</a:t>
            </a:r>
          </a:p>
          <a:p>
            <a:pPr lvl="1"/>
            <a:r>
              <a:rPr lang="en-US" altLang="zh-TW" dirty="0"/>
              <a:t>project dependencies</a:t>
            </a:r>
          </a:p>
          <a:p>
            <a:pPr lvl="1"/>
            <a:r>
              <a:rPr lang="en-US" altLang="zh-TW" dirty="0"/>
              <a:t>plugins</a:t>
            </a:r>
          </a:p>
          <a:p>
            <a:pPr lvl="1"/>
            <a:r>
              <a:rPr lang="en-US" altLang="zh-TW" dirty="0"/>
              <a:t>goals</a:t>
            </a:r>
          </a:p>
          <a:p>
            <a:pPr lvl="1"/>
            <a:r>
              <a:rPr lang="en-US" altLang="zh-TW" dirty="0"/>
              <a:t>build profiles</a:t>
            </a:r>
          </a:p>
          <a:p>
            <a:pPr lvl="1"/>
            <a:r>
              <a:rPr lang="en-US" altLang="zh-TW" dirty="0"/>
              <a:t>project version</a:t>
            </a:r>
          </a:p>
          <a:p>
            <a:pPr lvl="1"/>
            <a:r>
              <a:rPr lang="en-US" altLang="zh-TW" dirty="0"/>
              <a:t>developers</a:t>
            </a:r>
          </a:p>
          <a:p>
            <a:pPr lvl="1"/>
            <a:r>
              <a:rPr lang="en-US" altLang="zh-TW" dirty="0"/>
              <a:t>mailing list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1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override the default location, mention another path in Maven settings.xml file available at %M2_HOME%\</a:t>
            </a:r>
            <a:r>
              <a:rPr lang="en-US" altLang="zh-TW" dirty="0" err="1"/>
              <a:t>conf</a:t>
            </a:r>
            <a:r>
              <a:rPr lang="en-US" altLang="zh-TW" dirty="0"/>
              <a:t> directory.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3164" y="3623247"/>
            <a:ext cx="6736139" cy="173125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&lt;settings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http://maven.apache.org/SETTINGS/1.0.0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http://www.w3.org/2001/XMLSchema-instance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"http://maven.apache.org/SETTINGS/1.0.0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http://maven.apache.org/xsd/settings-1.0.0.xsd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&lt;localRepository&gt;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C:/MyLocalRepository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&lt;/localRepository&gt;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&lt;/settings&gt;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76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Central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Maven central repository is repository provided by Maven community.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When Maven does not find any dependency in local repository, it starts searching in central repository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−</a:t>
            </a:r>
            <a:r>
              <a:rPr lang="en-US" altLang="zh-TW" dirty="0"/>
              <a:t> </a:t>
            </a:r>
            <a:r>
              <a:rPr lang="en-US" altLang="zh-TW" dirty="0">
                <a:hlinkClick r:id="rId2"/>
              </a:rPr>
              <a:t>https://repo1.maven.org/maven2/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To browse the content of central maven repository,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−</a:t>
            </a:r>
            <a:r>
              <a:rPr lang="en-US" altLang="zh-TW" dirty="0"/>
              <a:t> </a:t>
            </a:r>
            <a:r>
              <a:rPr lang="en-US" altLang="zh-TW" u="sng" dirty="0">
                <a:hlinkClick r:id="rId3"/>
              </a:rPr>
              <a:t>https://search.maven.org/#browse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028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Remote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6707332" cy="22580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 smtClean="0"/>
              <a:t>Remote </a:t>
            </a:r>
            <a:r>
              <a:rPr lang="en-US" altLang="zh-TW" b="1" dirty="0"/>
              <a:t>Repository</a:t>
            </a:r>
            <a:r>
              <a:rPr lang="en-US" altLang="zh-TW" dirty="0"/>
              <a:t>, which is developer's own custom repository containing required libraries or other project jars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Maven </a:t>
            </a:r>
            <a:r>
              <a:rPr lang="en-US" altLang="zh-TW" dirty="0"/>
              <a:t>will download dependency </a:t>
            </a:r>
            <a:r>
              <a:rPr lang="en-US" altLang="zh-TW" dirty="0" smtClean="0"/>
              <a:t>(if not </a:t>
            </a:r>
            <a:r>
              <a:rPr lang="en-US" altLang="zh-TW" dirty="0"/>
              <a:t>available in central repository) from Remote Repositories mentioned in </a:t>
            </a:r>
            <a:r>
              <a:rPr lang="en-US" altLang="zh-TW" dirty="0" smtClean="0"/>
              <a:t>the </a:t>
            </a:r>
            <a:r>
              <a:rPr lang="en-US" altLang="zh-TW" dirty="0"/>
              <a:t>pom.xml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73371" y="4006778"/>
            <a:ext cx="5197257" cy="25468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&lt;project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"http://maven.apache.org/POM/4.0.0"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http://www.w3.org/2001/XMLSchema-instance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"http://maven.apache.org/POM/4.0.0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http://maven.apache.org/xsd/maven-4.0.0.xsd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&lt;modelVersion&gt;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4.0.0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&lt;/modelVersion&gt;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&lt;groupId&gt;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com.companyname.projectgroup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&lt;/groupId&gt;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&lt;artifactId&gt;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&lt;/artifactId&gt;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&lt;version&gt;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&lt;repositories&gt;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&lt;repository&gt;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&lt;id&gt;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companyname.lib1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&lt;/id&gt;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&lt;url&gt;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http://download.companyname.org/maven2/lib1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&lt;/url&gt;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&lt;/repository&gt;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&lt;/repositories&gt;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27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Dependency Search </a:t>
            </a:r>
            <a:r>
              <a:rPr lang="en-US" altLang="zh-TW" dirty="0" smtClean="0"/>
              <a:t>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</a:t>
            </a:r>
            <a:r>
              <a:rPr lang="en-US" altLang="zh-TW" dirty="0"/>
              <a:t> − Search dependency in local </a:t>
            </a:r>
            <a:r>
              <a:rPr lang="en-US" altLang="zh-TW" dirty="0" smtClean="0"/>
              <a:t>repository</a:t>
            </a:r>
          </a:p>
          <a:p>
            <a:endParaRPr lang="en-US" altLang="zh-TW" dirty="0"/>
          </a:p>
          <a:p>
            <a:r>
              <a:rPr lang="en-US" altLang="zh-TW" b="1" dirty="0" smtClean="0"/>
              <a:t>2</a:t>
            </a:r>
            <a:r>
              <a:rPr lang="en-US" altLang="zh-TW" dirty="0"/>
              <a:t> − Search dependency in central </a:t>
            </a:r>
            <a:r>
              <a:rPr lang="en-US" altLang="zh-TW" dirty="0" smtClean="0"/>
              <a:t>repository</a:t>
            </a:r>
          </a:p>
          <a:p>
            <a:endParaRPr lang="en-US" altLang="zh-TW" dirty="0"/>
          </a:p>
          <a:p>
            <a:r>
              <a:rPr lang="en-US" altLang="zh-TW" dirty="0" smtClean="0"/>
              <a:t>3</a:t>
            </a:r>
            <a:r>
              <a:rPr lang="en-US" altLang="zh-TW" dirty="0"/>
              <a:t> − Search dependency in remote </a:t>
            </a:r>
            <a:r>
              <a:rPr lang="en-US" altLang="zh-TW" dirty="0" smtClean="0"/>
              <a:t>repository If a remote repository has been mentioned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90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- </a:t>
            </a:r>
            <a:r>
              <a:rPr lang="en-US" altLang="zh-TW" dirty="0" smtClean="0"/>
              <a:t>Plugins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Maven is actually a plugin execution framework where every task is actually done by plugins. </a:t>
            </a:r>
            <a:endParaRPr lang="en-US" altLang="zh-TW" dirty="0" smtClean="0"/>
          </a:p>
          <a:p>
            <a:r>
              <a:rPr lang="en-US" altLang="zh-TW" dirty="0"/>
              <a:t>A plugin generally provides a set of goals, which can be executed using the following syntax </a:t>
            </a:r>
            <a:r>
              <a:rPr lang="en-US" altLang="zh-TW" dirty="0" smtClean="0"/>
              <a:t>−</a:t>
            </a:r>
          </a:p>
          <a:p>
            <a:pPr lvl="1"/>
            <a:r>
              <a:rPr lang="en-US" altLang="zh-TW" dirty="0" err="1"/>
              <a:t>mvn</a:t>
            </a:r>
            <a:r>
              <a:rPr lang="en-US" altLang="zh-TW" dirty="0"/>
              <a:t> [plugin-name]:[goal-name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ex:  </a:t>
            </a:r>
            <a:r>
              <a:rPr lang="en-US" altLang="zh-TW" dirty="0" err="1" smtClean="0"/>
              <a:t>mvn</a:t>
            </a:r>
            <a:r>
              <a:rPr lang="en-US" altLang="zh-TW" dirty="0" smtClean="0"/>
              <a:t> </a:t>
            </a:r>
            <a:r>
              <a:rPr lang="en-US" altLang="zh-TW" dirty="0" err="1"/>
              <a:t>compiler:compile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646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Plugin </a:t>
            </a:r>
            <a:r>
              <a:rPr lang="en-US" altLang="zh-TW" dirty="0" smtClean="0"/>
              <a:t>Types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0851"/>
              </p:ext>
            </p:extLst>
          </p:nvPr>
        </p:nvGraphicFramePr>
        <p:xfrm>
          <a:off x="1166812" y="2126774"/>
          <a:ext cx="6810376" cy="2651760"/>
        </p:xfrm>
        <a:graphic>
          <a:graphicData uri="http://schemas.openxmlformats.org/drawingml/2006/table">
            <a:tbl>
              <a:tblPr/>
              <a:tblGrid>
                <a:gridCol w="1046452">
                  <a:extLst>
                    <a:ext uri="{9D8B030D-6E8A-4147-A177-3AD203B41FA5}">
                      <a16:colId xmlns:a16="http://schemas.microsoft.com/office/drawing/2014/main" val="266997470"/>
                    </a:ext>
                  </a:extLst>
                </a:gridCol>
                <a:gridCol w="5763924">
                  <a:extLst>
                    <a:ext uri="{9D8B030D-6E8A-4147-A177-3AD203B41FA5}">
                      <a16:colId xmlns:a16="http://schemas.microsoft.com/office/drawing/2014/main" val="4183200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Type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55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Build plugins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They execute during the build process and should be configured in the &lt;build/&gt; element of pom.xml.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740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Reporting plugins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They execute during the site generation process and they should be configured in the &lt;reporting/&gt; element of the pom.xml.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52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plugins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357749"/>
              </p:ext>
            </p:extLst>
          </p:nvPr>
        </p:nvGraphicFramePr>
        <p:xfrm>
          <a:off x="667616" y="1415315"/>
          <a:ext cx="7808768" cy="5363152"/>
        </p:xfrm>
        <a:graphic>
          <a:graphicData uri="http://schemas.openxmlformats.org/drawingml/2006/table">
            <a:tbl>
              <a:tblPr/>
              <a:tblGrid>
                <a:gridCol w="787111">
                  <a:extLst>
                    <a:ext uri="{9D8B030D-6E8A-4147-A177-3AD203B41FA5}">
                      <a16:colId xmlns:a16="http://schemas.microsoft.com/office/drawing/2014/main" val="1317444398"/>
                    </a:ext>
                  </a:extLst>
                </a:gridCol>
                <a:gridCol w="7021657">
                  <a:extLst>
                    <a:ext uri="{9D8B030D-6E8A-4147-A177-3AD203B41FA5}">
                      <a16:colId xmlns:a16="http://schemas.microsoft.com/office/drawing/2014/main" val="1981167738"/>
                    </a:ext>
                  </a:extLst>
                </a:gridCol>
              </a:tblGrid>
              <a:tr h="27690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Sr.No.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Plugin &amp; Description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247475"/>
                  </a:ext>
                </a:extLst>
              </a:tr>
              <a:tr h="632922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2000">
                          <a:effectLst/>
                        </a:rPr>
                        <a:t>1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clean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Cleans up target after the build. Deletes the target directory.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272866"/>
                  </a:ext>
                </a:extLst>
              </a:tr>
              <a:tr h="454913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2000">
                          <a:effectLst/>
                        </a:rPr>
                        <a:t>2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fr-FR" sz="2000" b="1">
                          <a:solidFill>
                            <a:srgbClr val="000000"/>
                          </a:solidFill>
                          <a:effectLst/>
                        </a:rPr>
                        <a:t>compiler</a:t>
                      </a:r>
                      <a:endParaRPr lang="fr-FR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fr-FR" sz="2000">
                          <a:solidFill>
                            <a:srgbClr val="000000"/>
                          </a:solidFill>
                          <a:effectLst/>
                        </a:rPr>
                        <a:t>Compiles Java source files.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714482"/>
                  </a:ext>
                </a:extLst>
              </a:tr>
              <a:tr h="632922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2000">
                          <a:effectLst/>
                        </a:rPr>
                        <a:t>3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surefire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Runs the JUnit unit tests. Creates test reports.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008043"/>
                  </a:ext>
                </a:extLst>
              </a:tr>
              <a:tr h="632922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2000">
                          <a:effectLst/>
                        </a:rPr>
                        <a:t>4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jar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Builds a JAR file from the current project.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09171"/>
                  </a:ext>
                </a:extLst>
              </a:tr>
              <a:tr h="632922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2000">
                          <a:effectLst/>
                        </a:rPr>
                        <a:t>5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war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Builds a WAR file from the current project.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382955"/>
                  </a:ext>
                </a:extLst>
              </a:tr>
              <a:tr h="454913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2000">
                          <a:effectLst/>
                        </a:rPr>
                        <a:t>6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javadoc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Generates Javadoc for the project.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666154"/>
                  </a:ext>
                </a:extLst>
              </a:tr>
              <a:tr h="632922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2000">
                          <a:effectLst/>
                        </a:rPr>
                        <a:t>7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antrun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Runs a set of ant tasks from any phase mentioned of the build.</a:t>
                      </a:r>
                    </a:p>
                  </a:txBody>
                  <a:tcPr marL="49447" marR="49447" marT="49447" marB="49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93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837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We've used </a:t>
            </a:r>
            <a:r>
              <a:rPr lang="en-US" altLang="zh-TW" b="1" dirty="0"/>
              <a:t>maven-</a:t>
            </a:r>
            <a:r>
              <a:rPr lang="en-US" altLang="zh-TW" b="1" dirty="0" err="1"/>
              <a:t>antrun</a:t>
            </a:r>
            <a:r>
              <a:rPr lang="en-US" altLang="zh-TW" b="1" dirty="0"/>
              <a:t>-plugin</a:t>
            </a:r>
            <a:r>
              <a:rPr lang="en-US" altLang="zh-TW" dirty="0"/>
              <a:t> extensively in our examples to print data on console.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5578" y="2760643"/>
            <a:ext cx="43745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&lt;project xmlns = "http://maven.apache.org/POM/4.0.0"</a:t>
            </a:r>
          </a:p>
          <a:p>
            <a:r>
              <a:rPr lang="zh-TW" altLang="en-US" sz="1400" dirty="0"/>
              <a:t>   xmlns:xsi = "http://www.w3.org/2001/XMLSchema-instance"</a:t>
            </a:r>
          </a:p>
          <a:p>
            <a:r>
              <a:rPr lang="zh-TW" altLang="en-US" sz="1400" dirty="0"/>
              <a:t>   xsi:schemaLocation = "http://maven.apache.org/POM/4.0.0</a:t>
            </a:r>
          </a:p>
          <a:p>
            <a:r>
              <a:rPr lang="zh-TW" altLang="en-US" sz="1400" dirty="0"/>
              <a:t>   http://maven.apache.org/xsd/maven-4.0.0.xsd"&gt;</a:t>
            </a:r>
          </a:p>
          <a:p>
            <a:r>
              <a:rPr lang="zh-TW" altLang="en-US" sz="1400" dirty="0"/>
              <a:t>   &lt;modelVersion&gt;4.0.0&lt;/modelVersion&gt;</a:t>
            </a:r>
          </a:p>
          <a:p>
            <a:r>
              <a:rPr lang="zh-TW" altLang="en-US" sz="1400" dirty="0"/>
              <a:t>   &lt;groupId&gt;com.companyname.projectgroup&lt;/groupId&gt;</a:t>
            </a:r>
          </a:p>
          <a:p>
            <a:r>
              <a:rPr lang="zh-TW" altLang="en-US" sz="1400" dirty="0"/>
              <a:t>   &lt;artifactId&gt;project&lt;/artifactId&gt;</a:t>
            </a:r>
          </a:p>
          <a:p>
            <a:r>
              <a:rPr lang="zh-TW" altLang="en-US" sz="1400" dirty="0"/>
              <a:t>   &lt;version&gt;1.0&lt;/version&gt;</a:t>
            </a:r>
          </a:p>
          <a:p>
            <a:r>
              <a:rPr lang="zh-TW" altLang="en-US" sz="1400" dirty="0"/>
              <a:t>   &lt;build&gt;</a:t>
            </a:r>
          </a:p>
          <a:p>
            <a:r>
              <a:rPr lang="zh-TW" altLang="en-US" sz="1400" dirty="0"/>
              <a:t>      &lt;plugins&gt;</a:t>
            </a:r>
          </a:p>
          <a:p>
            <a:r>
              <a:rPr lang="zh-TW" altLang="en-US" sz="1400" dirty="0"/>
              <a:t>         &lt;plugin&gt;</a:t>
            </a:r>
          </a:p>
          <a:p>
            <a:r>
              <a:rPr lang="zh-TW" altLang="en-US" sz="1400" dirty="0"/>
              <a:t>            &lt;groupId&gt;org.apache.maven.plugins&lt;/groupId&gt;</a:t>
            </a:r>
          </a:p>
          <a:p>
            <a:r>
              <a:rPr lang="zh-TW" altLang="en-US" sz="1400" dirty="0"/>
              <a:t>            &lt;artifactId&gt;maven-antrun-plugin&lt;/artifactId&gt;</a:t>
            </a:r>
          </a:p>
          <a:p>
            <a:r>
              <a:rPr lang="zh-TW" altLang="en-US" sz="1400" dirty="0"/>
              <a:t>            &lt;version&gt;1.1&lt;/version</a:t>
            </a:r>
            <a:r>
              <a:rPr lang="zh-TW" altLang="en-US" sz="1400" dirty="0" smtClean="0"/>
              <a:t>&gt;</a:t>
            </a:r>
          </a:p>
        </p:txBody>
      </p:sp>
      <p:sp>
        <p:nvSpPr>
          <p:cNvPr id="5" name="矩形 4"/>
          <p:cNvSpPr/>
          <p:nvPr/>
        </p:nvSpPr>
        <p:spPr>
          <a:xfrm>
            <a:off x="5119252" y="2722709"/>
            <a:ext cx="350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&lt;</a:t>
            </a:r>
            <a:r>
              <a:rPr lang="zh-TW" altLang="en-US" sz="1400" dirty="0"/>
              <a:t>executions&gt;</a:t>
            </a:r>
          </a:p>
          <a:p>
            <a:r>
              <a:rPr lang="zh-TW" altLang="en-US" sz="1400" dirty="0"/>
              <a:t>               &lt;execution&gt;</a:t>
            </a:r>
          </a:p>
          <a:p>
            <a:r>
              <a:rPr lang="zh-TW" altLang="en-US" sz="1400" dirty="0"/>
              <a:t>                  &lt;id&gt;id.clean&lt;/id&gt;</a:t>
            </a:r>
          </a:p>
          <a:p>
            <a:r>
              <a:rPr lang="zh-TW" altLang="en-US" sz="1400" dirty="0"/>
              <a:t>                  &lt;phase&gt;clean&lt;/phase&gt;</a:t>
            </a:r>
          </a:p>
          <a:p>
            <a:r>
              <a:rPr lang="zh-TW" altLang="en-US" sz="1400" dirty="0"/>
              <a:t>                  &lt;goals&gt;</a:t>
            </a:r>
          </a:p>
          <a:p>
            <a:r>
              <a:rPr lang="zh-TW" altLang="en-US" sz="1400" dirty="0"/>
              <a:t>                     &lt;goal&gt;run&lt;/goal&gt;</a:t>
            </a:r>
          </a:p>
          <a:p>
            <a:r>
              <a:rPr lang="zh-TW" altLang="en-US" sz="1400" dirty="0"/>
              <a:t>                  &lt;/goals&gt;</a:t>
            </a:r>
          </a:p>
          <a:p>
            <a:r>
              <a:rPr lang="zh-TW" altLang="en-US" sz="1400" dirty="0"/>
              <a:t>                  &lt;configuration&gt;</a:t>
            </a:r>
          </a:p>
          <a:p>
            <a:r>
              <a:rPr lang="zh-TW" altLang="en-US" sz="1400" dirty="0"/>
              <a:t>                     &lt;tasks&gt;</a:t>
            </a:r>
          </a:p>
          <a:p>
            <a:r>
              <a:rPr lang="zh-TW" altLang="en-US" sz="1400" dirty="0"/>
              <a:t>                        &lt;echo&gt;clean phase&lt;/echo&gt;</a:t>
            </a:r>
          </a:p>
          <a:p>
            <a:r>
              <a:rPr lang="zh-TW" altLang="en-US" sz="1400" dirty="0"/>
              <a:t>                     &lt;/tasks&gt;</a:t>
            </a:r>
          </a:p>
          <a:p>
            <a:r>
              <a:rPr lang="zh-TW" altLang="en-US" sz="1400" dirty="0"/>
              <a:t>                  &lt;/configuration&gt;</a:t>
            </a:r>
          </a:p>
          <a:p>
            <a:r>
              <a:rPr lang="zh-TW" altLang="en-US" sz="1400" dirty="0"/>
              <a:t>               &lt;/execution&gt;     </a:t>
            </a:r>
          </a:p>
          <a:p>
            <a:r>
              <a:rPr lang="zh-TW" altLang="en-US" sz="1400" dirty="0"/>
              <a:t>            &lt;/executions&gt;</a:t>
            </a:r>
          </a:p>
          <a:p>
            <a:r>
              <a:rPr lang="zh-TW" altLang="en-US" sz="1400" dirty="0"/>
              <a:t>         &lt;/plugin&gt;</a:t>
            </a:r>
          </a:p>
          <a:p>
            <a:r>
              <a:rPr lang="zh-TW" altLang="en-US" sz="1400" dirty="0"/>
              <a:t>      &lt;/plugins&gt;</a:t>
            </a:r>
          </a:p>
          <a:p>
            <a:r>
              <a:rPr lang="zh-TW" altLang="en-US" sz="1400" dirty="0"/>
              <a:t>   &lt;/build&gt;</a:t>
            </a:r>
          </a:p>
          <a:p>
            <a:r>
              <a:rPr lang="zh-TW" altLang="en-US" sz="14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496266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above example illustrates the following key concepts −</a:t>
            </a:r>
          </a:p>
          <a:p>
            <a:pPr lvl="1"/>
            <a:r>
              <a:rPr lang="en-US" altLang="zh-TW" dirty="0"/>
              <a:t>Plugins are specified in pom.xml using plugins element.</a:t>
            </a:r>
          </a:p>
          <a:p>
            <a:pPr lvl="1"/>
            <a:r>
              <a:rPr lang="en-US" altLang="zh-TW" dirty="0"/>
              <a:t>Each plugin can have multiple goals.</a:t>
            </a:r>
          </a:p>
          <a:p>
            <a:pPr lvl="1"/>
            <a:r>
              <a:rPr lang="en-US" altLang="zh-TW" dirty="0"/>
              <a:t>You can define phase from where plugin should starts its processing using its phase element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/>
              <a:t>You can configure tasks to be executed by binding them to goals of plugin.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Maven </a:t>
            </a:r>
            <a:r>
              <a:rPr lang="en-US" altLang="zh-TW" dirty="0"/>
              <a:t>will then download the plugin if not available in local repository and start its processing.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6095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- Creating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Maven uses </a:t>
            </a:r>
            <a:r>
              <a:rPr lang="en-US" altLang="zh-TW" b="1" dirty="0"/>
              <a:t>archetype</a:t>
            </a:r>
            <a:r>
              <a:rPr lang="en-US" altLang="zh-TW" dirty="0"/>
              <a:t> plugins to create projects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b="1" dirty="0" err="1"/>
              <a:t>mvn</a:t>
            </a:r>
            <a:r>
              <a:rPr lang="en-US" altLang="zh-TW" b="1" dirty="0"/>
              <a:t> </a:t>
            </a:r>
            <a:r>
              <a:rPr lang="en-US" altLang="zh-TW" b="1" dirty="0" err="1"/>
              <a:t>archetype:generate</a:t>
            </a:r>
            <a:endParaRPr lang="en-US" altLang="zh-TW" b="1" dirty="0"/>
          </a:p>
          <a:p>
            <a:pPr marL="457200" lvl="1" indent="0">
              <a:buNone/>
            </a:pPr>
            <a:r>
              <a:rPr lang="en-US" altLang="zh-TW" b="1" dirty="0"/>
              <a:t>-</a:t>
            </a:r>
            <a:r>
              <a:rPr lang="en-US" altLang="zh-TW" b="1" dirty="0" err="1"/>
              <a:t>DgroupId</a:t>
            </a:r>
            <a:r>
              <a:rPr lang="en-US" altLang="zh-TW" b="1" dirty="0"/>
              <a:t> = </a:t>
            </a:r>
            <a:r>
              <a:rPr lang="en-US" altLang="zh-TW" b="1" dirty="0" err="1"/>
              <a:t>com.companyname.bank</a:t>
            </a:r>
            <a:r>
              <a:rPr lang="en-US" altLang="zh-TW" b="1" dirty="0"/>
              <a:t> </a:t>
            </a:r>
          </a:p>
          <a:p>
            <a:pPr marL="457200" lvl="1" indent="0">
              <a:buNone/>
            </a:pPr>
            <a:r>
              <a:rPr lang="en-US" altLang="zh-TW" b="1" dirty="0"/>
              <a:t>-</a:t>
            </a:r>
            <a:r>
              <a:rPr lang="en-US" altLang="zh-TW" b="1" dirty="0" err="1"/>
              <a:t>DartifactId</a:t>
            </a:r>
            <a:r>
              <a:rPr lang="en-US" altLang="zh-TW" b="1" dirty="0"/>
              <a:t> = </a:t>
            </a:r>
            <a:r>
              <a:rPr lang="en-US" altLang="zh-TW" b="1" dirty="0" err="1"/>
              <a:t>consumerBanking</a:t>
            </a:r>
            <a:r>
              <a:rPr lang="en-US" altLang="zh-TW" b="1" dirty="0"/>
              <a:t> </a:t>
            </a:r>
          </a:p>
          <a:p>
            <a:pPr marL="457200" lvl="1" indent="0">
              <a:buNone/>
            </a:pPr>
            <a:r>
              <a:rPr lang="en-US" altLang="zh-TW" b="1" dirty="0"/>
              <a:t>-</a:t>
            </a:r>
            <a:r>
              <a:rPr lang="en-US" altLang="zh-TW" b="1" dirty="0" err="1"/>
              <a:t>DarchetypeArtifactId</a:t>
            </a:r>
            <a:r>
              <a:rPr lang="en-US" altLang="zh-TW" b="1" dirty="0"/>
              <a:t> = maven-archetype-</a:t>
            </a:r>
            <a:r>
              <a:rPr lang="en-US" altLang="zh-TW" b="1" dirty="0" err="1"/>
              <a:t>quickstart</a:t>
            </a:r>
            <a:r>
              <a:rPr lang="en-US" altLang="zh-TW" b="1" dirty="0"/>
              <a:t> </a:t>
            </a:r>
          </a:p>
          <a:p>
            <a:pPr marL="457200" lvl="1" indent="0">
              <a:buNone/>
            </a:pPr>
            <a:r>
              <a:rPr lang="en-US" altLang="zh-TW" b="1" dirty="0"/>
              <a:t>-</a:t>
            </a:r>
            <a:r>
              <a:rPr lang="en-US" altLang="zh-TW" b="1" dirty="0" err="1"/>
              <a:t>DinteractiveMode</a:t>
            </a:r>
            <a:r>
              <a:rPr lang="en-US" altLang="zh-TW" b="1" dirty="0"/>
              <a:t> = </a:t>
            </a:r>
            <a:r>
              <a:rPr lang="en-US" altLang="zh-TW" b="1" dirty="0" smtClean="0"/>
              <a:t>false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4274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F809E-8CC6-432A-8711-A940F053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Minimal requirements for a POM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930F0-1963-4D3E-A0AD-6451E436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0316"/>
            <a:ext cx="7886700" cy="486255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Project root</a:t>
            </a:r>
          </a:p>
          <a:p>
            <a:pPr lvl="1"/>
            <a:r>
              <a:rPr lang="en-US" altLang="zh-TW" dirty="0"/>
              <a:t>This is project root tag.</a:t>
            </a:r>
          </a:p>
          <a:p>
            <a:r>
              <a:rPr lang="en-US" altLang="zh-TW" dirty="0"/>
              <a:t>Model version</a:t>
            </a:r>
          </a:p>
          <a:p>
            <a:pPr lvl="1"/>
            <a:r>
              <a:rPr lang="en-US" altLang="zh-TW" dirty="0"/>
              <a:t>Model version should be 4.0.0.</a:t>
            </a:r>
          </a:p>
          <a:p>
            <a:r>
              <a:rPr lang="en-US" altLang="zh-TW" dirty="0" err="1"/>
              <a:t>groupId</a:t>
            </a:r>
            <a:endParaRPr lang="en-US" altLang="zh-TW" dirty="0"/>
          </a:p>
          <a:p>
            <a:pPr lvl="1"/>
            <a:r>
              <a:rPr lang="en-US" altLang="zh-TW" dirty="0"/>
              <a:t>This is an Id of project's group. </a:t>
            </a:r>
          </a:p>
          <a:p>
            <a:pPr lvl="1"/>
            <a:r>
              <a:rPr lang="en-US" altLang="zh-TW" dirty="0"/>
              <a:t>This is generally unique amongst an organization or a project. </a:t>
            </a:r>
          </a:p>
          <a:p>
            <a:pPr lvl="1"/>
            <a:r>
              <a:rPr lang="en-US" altLang="zh-TW" dirty="0"/>
              <a:t>For example, a banking group </a:t>
            </a:r>
            <a:r>
              <a:rPr lang="en-US" altLang="zh-TW" dirty="0" err="1"/>
              <a:t>com.company.bank</a:t>
            </a:r>
            <a:r>
              <a:rPr lang="en-US" altLang="zh-TW" dirty="0"/>
              <a:t> has all bank related projects.</a:t>
            </a:r>
          </a:p>
          <a:p>
            <a:r>
              <a:rPr lang="en-US" altLang="zh-TW" dirty="0" err="1"/>
              <a:t>artifactId</a:t>
            </a:r>
            <a:endParaRPr lang="en-US" altLang="zh-TW" dirty="0"/>
          </a:p>
          <a:p>
            <a:pPr lvl="1"/>
            <a:r>
              <a:rPr lang="en-US" altLang="zh-TW" dirty="0"/>
              <a:t>This is an Id of the project. </a:t>
            </a:r>
          </a:p>
          <a:p>
            <a:pPr lvl="1"/>
            <a:r>
              <a:rPr lang="en-US" altLang="zh-TW" dirty="0"/>
              <a:t>This is generally name of the project. </a:t>
            </a:r>
          </a:p>
          <a:p>
            <a:pPr lvl="1"/>
            <a:r>
              <a:rPr lang="en-US" altLang="zh-TW" dirty="0"/>
              <a:t>For example, consumer-banking. </a:t>
            </a:r>
          </a:p>
          <a:p>
            <a:pPr lvl="1"/>
            <a:r>
              <a:rPr lang="en-US" altLang="zh-TW" dirty="0"/>
              <a:t>Along with the </a:t>
            </a:r>
            <a:r>
              <a:rPr lang="en-US" altLang="zh-TW" dirty="0" err="1"/>
              <a:t>groupId</a:t>
            </a:r>
            <a:r>
              <a:rPr lang="en-US" altLang="zh-TW" dirty="0"/>
              <a:t>, the </a:t>
            </a:r>
            <a:r>
              <a:rPr lang="en-US" altLang="zh-TW" dirty="0" err="1"/>
              <a:t>artifactId</a:t>
            </a:r>
            <a:r>
              <a:rPr lang="en-US" altLang="zh-TW" dirty="0"/>
              <a:t> defines the artifact's location within the repository.</a:t>
            </a:r>
          </a:p>
          <a:p>
            <a:r>
              <a:rPr lang="en-US" altLang="zh-TW" dirty="0"/>
              <a:t>version</a:t>
            </a:r>
          </a:p>
          <a:p>
            <a:pPr lvl="1"/>
            <a:r>
              <a:rPr lang="en-US" altLang="zh-TW" dirty="0"/>
              <a:t>This is the version of the project. </a:t>
            </a:r>
          </a:p>
          <a:p>
            <a:pPr lvl="1"/>
            <a:r>
              <a:rPr lang="en-US" altLang="zh-TW" dirty="0"/>
              <a:t>Along with the </a:t>
            </a:r>
            <a:r>
              <a:rPr lang="en-US" altLang="zh-TW" dirty="0" err="1"/>
              <a:t>groupId</a:t>
            </a:r>
            <a:r>
              <a:rPr lang="en-US" altLang="zh-TW" dirty="0"/>
              <a:t>, It is used within an artifact's repository to separate versions from each other. </a:t>
            </a:r>
          </a:p>
          <a:p>
            <a:pPr lvl="1"/>
            <a:r>
              <a:rPr lang="en-US" altLang="zh-TW" dirty="0"/>
              <a:t>For example −</a:t>
            </a:r>
          </a:p>
          <a:p>
            <a:pPr lvl="1"/>
            <a:r>
              <a:rPr lang="en-US" altLang="zh-TW" dirty="0"/>
              <a:t>com.company.bank:consumer-banking:1.0</a:t>
            </a:r>
          </a:p>
        </p:txBody>
      </p:sp>
    </p:spTree>
    <p:extLst>
      <p:ext uri="{BB962C8B-B14F-4D97-AF65-F5344CB8AC3E}">
        <p14:creationId xmlns:p14="http://schemas.microsoft.com/office/powerpoint/2010/main" val="10888895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Maven uses a standard directory layout as shown below</a:t>
            </a:r>
            <a:endParaRPr lang="zh-TW" altLang="en-US" dirty="0"/>
          </a:p>
        </p:txBody>
      </p:sp>
      <p:pic>
        <p:nvPicPr>
          <p:cNvPr id="4098" name="Picture 2" descr="Java application project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29" y="2843213"/>
            <a:ext cx="47720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81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09283"/>
              </p:ext>
            </p:extLst>
          </p:nvPr>
        </p:nvGraphicFramePr>
        <p:xfrm>
          <a:off x="1533712" y="1825625"/>
          <a:ext cx="6076576" cy="4351337"/>
        </p:xfrm>
        <a:graphic>
          <a:graphicData uri="http://schemas.openxmlformats.org/drawingml/2006/table">
            <a:tbl>
              <a:tblPr/>
              <a:tblGrid>
                <a:gridCol w="908152">
                  <a:extLst>
                    <a:ext uri="{9D8B030D-6E8A-4147-A177-3AD203B41FA5}">
                      <a16:colId xmlns:a16="http://schemas.microsoft.com/office/drawing/2014/main" val="4232581423"/>
                    </a:ext>
                  </a:extLst>
                </a:gridCol>
                <a:gridCol w="5168424">
                  <a:extLst>
                    <a:ext uri="{9D8B030D-6E8A-4147-A177-3AD203B41FA5}">
                      <a16:colId xmlns:a16="http://schemas.microsoft.com/office/drawing/2014/main" val="1059584136"/>
                    </a:ext>
                  </a:extLst>
                </a:gridCol>
              </a:tblGrid>
              <a:tr h="38074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Sr.No.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Folder Structure &amp; Description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939272"/>
                  </a:ext>
                </a:extLst>
              </a:tr>
              <a:tr h="625505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consumerBanking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contains src folder and pom.xml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4430"/>
                  </a:ext>
                </a:extLst>
              </a:tr>
              <a:tr h="111503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2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src/main/java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contains java code files under the package structure (com/companyName/bank).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516710"/>
                  </a:ext>
                </a:extLst>
              </a:tr>
              <a:tr h="111503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3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src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</a:rPr>
                        <a:t>/test/java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contains test java code files under the package structure (com/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companyName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/bank).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304082"/>
                  </a:ext>
                </a:extLst>
              </a:tr>
              <a:tr h="111503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4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src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/main/resources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it contains images/properties files (In above example, we need to create this structure manually).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8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109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mvn</a:t>
            </a:r>
            <a:r>
              <a:rPr lang="en-US" altLang="zh-TW" dirty="0"/>
              <a:t> clean </a:t>
            </a:r>
            <a:r>
              <a:rPr lang="en-US" altLang="zh-TW" dirty="0" smtClean="0"/>
              <a:t>package</a:t>
            </a:r>
          </a:p>
          <a:p>
            <a:r>
              <a:rPr lang="en-US" altLang="zh-TW" dirty="0"/>
              <a:t>You've built your project and created final jar file, following are the key learning concepts −</a:t>
            </a:r>
          </a:p>
          <a:p>
            <a:pPr lvl="1"/>
            <a:r>
              <a:rPr lang="en-US" altLang="zh-TW" dirty="0"/>
              <a:t>We give maven two goals, first to clean the target directory (clean) and then package the project build output as jar (package).</a:t>
            </a:r>
          </a:p>
          <a:p>
            <a:pPr lvl="1"/>
            <a:r>
              <a:rPr lang="en-US" altLang="zh-TW" dirty="0"/>
              <a:t>Packaged jar is available in </a:t>
            </a:r>
            <a:r>
              <a:rPr lang="en-US" altLang="zh-TW" dirty="0" err="1"/>
              <a:t>consumerBanking</a:t>
            </a:r>
            <a:r>
              <a:rPr lang="en-US" altLang="zh-TW" dirty="0"/>
              <a:t>\target folder as consumerBanking-1.0-SNAPSHOT.jar.</a:t>
            </a:r>
          </a:p>
          <a:p>
            <a:pPr lvl="1"/>
            <a:r>
              <a:rPr lang="en-US" altLang="zh-TW" dirty="0"/>
              <a:t>Test reports are available in </a:t>
            </a:r>
            <a:r>
              <a:rPr lang="en-US" altLang="zh-TW" dirty="0" err="1"/>
              <a:t>consumerBanking</a:t>
            </a:r>
            <a:r>
              <a:rPr lang="en-US" altLang="zh-TW" dirty="0"/>
              <a:t>\target\surefire-reports folder.</a:t>
            </a:r>
          </a:p>
          <a:p>
            <a:pPr lvl="1"/>
            <a:r>
              <a:rPr lang="en-US" altLang="zh-TW" dirty="0"/>
              <a:t>Maven compiles the source code file(s) and then tests the source code file(s).</a:t>
            </a:r>
          </a:p>
          <a:p>
            <a:pPr lvl="1"/>
            <a:r>
              <a:rPr lang="en-US" altLang="zh-TW" dirty="0"/>
              <a:t>Then Maven runs the test cases.</a:t>
            </a:r>
          </a:p>
          <a:p>
            <a:pPr lvl="1"/>
            <a:r>
              <a:rPr lang="en-US" altLang="zh-TW" dirty="0"/>
              <a:t>Finally, Maven creates the package.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904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- External </a:t>
            </a:r>
            <a:r>
              <a:rPr lang="en-US" altLang="zh-TW" dirty="0" smtClean="0"/>
              <a:t>Dependencies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 </a:t>
            </a:r>
            <a:r>
              <a:rPr lang="en-US" altLang="zh-TW" dirty="0"/>
              <a:t>you are having your own library, </a:t>
            </a:r>
            <a:r>
              <a:rPr lang="en-US" altLang="zh-TW" dirty="0" smtClean="0"/>
              <a:t>which </a:t>
            </a:r>
            <a:r>
              <a:rPr lang="en-US" altLang="zh-TW" dirty="0"/>
              <a:t>may not be available in any repository for maven to download from. 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67892" y="2795728"/>
            <a:ext cx="61514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&lt;project xmlns = "http://maven.apache.org/POM/4.0.0" </a:t>
            </a:r>
          </a:p>
          <a:p>
            <a:r>
              <a:rPr lang="zh-TW" altLang="en-US" sz="1200" dirty="0"/>
              <a:t>   xmlns:xsi = "http://www.w3.org/2001/XMLSchema-instance"</a:t>
            </a:r>
          </a:p>
          <a:p>
            <a:r>
              <a:rPr lang="zh-TW" altLang="en-US" sz="1200" dirty="0"/>
              <a:t>   xsi:schemaLocation="http://maven.apache.org/POM/4.0.0 </a:t>
            </a:r>
          </a:p>
          <a:p>
            <a:r>
              <a:rPr lang="zh-TW" altLang="en-US" sz="1200" dirty="0"/>
              <a:t>   http://maven.apache.org/maven-v4_0_0.xsd"&gt;</a:t>
            </a:r>
          </a:p>
          <a:p>
            <a:r>
              <a:rPr lang="zh-TW" altLang="en-US" sz="1200" dirty="0"/>
              <a:t>   &lt;modelVersion&gt;4.0.0&lt;/modelVersion&gt;</a:t>
            </a:r>
          </a:p>
          <a:p>
            <a:r>
              <a:rPr lang="zh-TW" altLang="en-US" sz="1200" dirty="0"/>
              <a:t>   &lt;groupId&gt;com.companyname.bank&lt;/groupId&gt;</a:t>
            </a:r>
          </a:p>
          <a:p>
            <a:r>
              <a:rPr lang="zh-TW" altLang="en-US" sz="1200" dirty="0"/>
              <a:t>   &lt;artifactId&gt;consumerBanking&lt;/artifactId&gt;</a:t>
            </a:r>
          </a:p>
          <a:p>
            <a:r>
              <a:rPr lang="zh-TW" altLang="en-US" sz="1200" dirty="0"/>
              <a:t>   &lt;packaging&gt;jar&lt;/packaging&gt;</a:t>
            </a:r>
          </a:p>
          <a:p>
            <a:r>
              <a:rPr lang="zh-TW" altLang="en-US" sz="1200" dirty="0"/>
              <a:t>   &lt;version&gt;1.0-SNAPSHOT&lt;/version&gt;</a:t>
            </a:r>
          </a:p>
          <a:p>
            <a:r>
              <a:rPr lang="zh-TW" altLang="en-US" sz="1200" dirty="0"/>
              <a:t>   &lt;name&gt;consumerBanking&lt;/name&gt;</a:t>
            </a:r>
          </a:p>
          <a:p>
            <a:r>
              <a:rPr lang="zh-TW" altLang="en-US" sz="1200" dirty="0"/>
              <a:t>   &lt;url&gt;http://maven.apache.org&lt;/ur</a:t>
            </a:r>
            <a:r>
              <a:rPr lang="zh-TW" altLang="en-US" sz="1200"/>
              <a:t>l</a:t>
            </a:r>
            <a:r>
              <a:rPr lang="zh-TW" altLang="en-US" sz="1200" smtClean="0"/>
              <a:t>&gt;</a:t>
            </a:r>
            <a:endParaRPr lang="zh-TW" altLang="en-US" sz="1200" dirty="0"/>
          </a:p>
          <a:p>
            <a:r>
              <a:rPr lang="zh-TW" altLang="en-US" sz="1200" dirty="0"/>
              <a:t>   &lt;dependencies&gt;</a:t>
            </a:r>
          </a:p>
          <a:p>
            <a:r>
              <a:rPr lang="zh-TW" altLang="en-US" sz="1200" dirty="0" smtClean="0"/>
              <a:t>      </a:t>
            </a:r>
            <a:r>
              <a:rPr lang="zh-TW" altLang="en-US" sz="1200" dirty="0"/>
              <a:t>&lt;dependency&gt;</a:t>
            </a:r>
          </a:p>
          <a:p>
            <a:r>
              <a:rPr lang="zh-TW" altLang="en-US" sz="1200" dirty="0"/>
              <a:t>         &lt;groupId&gt;ldapjdk&lt;/groupId&gt;</a:t>
            </a:r>
          </a:p>
          <a:p>
            <a:r>
              <a:rPr lang="zh-TW" altLang="en-US" sz="1200" dirty="0"/>
              <a:t>         &lt;artifactId&gt;ldapjdk&lt;/artifactId&gt;</a:t>
            </a:r>
          </a:p>
          <a:p>
            <a:r>
              <a:rPr lang="zh-TW" altLang="en-US" sz="1200" dirty="0"/>
              <a:t>         &lt;scope&gt;system&lt;/scope&gt;</a:t>
            </a:r>
          </a:p>
          <a:p>
            <a:r>
              <a:rPr lang="zh-TW" altLang="en-US" sz="1200" dirty="0"/>
              <a:t>         &lt;version&gt;1.0&lt;/version&gt;</a:t>
            </a:r>
          </a:p>
          <a:p>
            <a:r>
              <a:rPr lang="zh-TW" altLang="en-US" sz="1200" dirty="0"/>
              <a:t>         </a:t>
            </a:r>
            <a:r>
              <a:rPr lang="zh-TW" altLang="en-US" sz="1200" b="1" dirty="0">
                <a:solidFill>
                  <a:srgbClr val="FF0000"/>
                </a:solidFill>
              </a:rPr>
              <a:t>&lt;systemPath&gt;${basedir}\src\lib\ldapjdk.jar&lt;/systemPath&gt;</a:t>
            </a:r>
          </a:p>
          <a:p>
            <a:r>
              <a:rPr lang="zh-TW" altLang="en-US" sz="1200" dirty="0"/>
              <a:t>      &lt;/dependency&gt;</a:t>
            </a:r>
          </a:p>
          <a:p>
            <a:r>
              <a:rPr lang="zh-TW" altLang="en-US" sz="1200" dirty="0"/>
              <a:t>   &lt;/dependencies&gt;</a:t>
            </a:r>
          </a:p>
          <a:p>
            <a:endParaRPr lang="zh-TW" altLang="en-US" sz="1200" dirty="0"/>
          </a:p>
          <a:p>
            <a:r>
              <a:rPr lang="zh-TW" altLang="en-US" sz="12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3741906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External dependencies (library jar location) can be configured in pom.xml in same way as other dependencies.</a:t>
            </a:r>
          </a:p>
          <a:p>
            <a:pPr lvl="1"/>
            <a:r>
              <a:rPr lang="en-US" altLang="zh-TW" dirty="0"/>
              <a:t>Specify </a:t>
            </a:r>
            <a:r>
              <a:rPr lang="en-US" altLang="zh-TW" dirty="0" err="1"/>
              <a:t>groupId</a:t>
            </a:r>
            <a:r>
              <a:rPr lang="en-US" altLang="zh-TW" dirty="0"/>
              <a:t> same as the name of the library.</a:t>
            </a:r>
          </a:p>
          <a:p>
            <a:pPr lvl="1"/>
            <a:r>
              <a:rPr lang="en-US" altLang="zh-TW" dirty="0"/>
              <a:t>Specify </a:t>
            </a:r>
            <a:r>
              <a:rPr lang="en-US" altLang="zh-TW" dirty="0" err="1"/>
              <a:t>artifactId</a:t>
            </a:r>
            <a:r>
              <a:rPr lang="en-US" altLang="zh-TW" dirty="0"/>
              <a:t> same as the name of the library.</a:t>
            </a:r>
          </a:p>
          <a:p>
            <a:pPr lvl="1"/>
            <a:r>
              <a:rPr lang="en-US" altLang="zh-TW" dirty="0"/>
              <a:t>Specify scope as system.</a:t>
            </a:r>
          </a:p>
          <a:p>
            <a:pPr lvl="1"/>
            <a:r>
              <a:rPr lang="en-US" altLang="zh-TW" dirty="0"/>
              <a:t>Specify system path relative to the project location.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5341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</a:t>
            </a:r>
            <a:r>
              <a:rPr lang="en-US" altLang="zh-TW" dirty="0" smtClean="0"/>
              <a:t>Documents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48948"/>
          </a:xfrm>
        </p:spPr>
        <p:txBody>
          <a:bodyPr/>
          <a:lstStyle/>
          <a:p>
            <a:r>
              <a:rPr lang="en-US" altLang="zh-TW" dirty="0" err="1" smtClean="0"/>
              <a:t>mvn</a:t>
            </a:r>
            <a:r>
              <a:rPr lang="en-US" altLang="zh-TW" dirty="0" smtClean="0"/>
              <a:t> </a:t>
            </a:r>
            <a:r>
              <a:rPr lang="en-US" altLang="zh-TW" dirty="0"/>
              <a:t>site</a:t>
            </a:r>
          </a:p>
          <a:p>
            <a:pPr lvl="1"/>
            <a:r>
              <a:rPr lang="en-US" altLang="zh-TW" dirty="0"/>
              <a:t>build project documentation </a:t>
            </a:r>
          </a:p>
          <a:p>
            <a:pPr lvl="1"/>
            <a:r>
              <a:rPr lang="en-US" altLang="zh-TW" dirty="0" smtClean="0"/>
              <a:t>Maven </a:t>
            </a:r>
            <a:r>
              <a:rPr lang="en-US" altLang="zh-TW" dirty="0"/>
              <a:t>has created a site within the target directory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pic>
        <p:nvPicPr>
          <p:cNvPr id="1028" name="Picture 4" descr="documentation site p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4" y="3397827"/>
            <a:ext cx="4636272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sumer web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394" y="3417607"/>
            <a:ext cx="3730624" cy="284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09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35984"/>
          </a:xfrm>
        </p:spPr>
        <p:txBody>
          <a:bodyPr/>
          <a:lstStyle/>
          <a:p>
            <a:r>
              <a:rPr lang="en-US" altLang="zh-TW" sz="2400" dirty="0" smtClean="0"/>
              <a:t>maven-site plugins 3.3 </a:t>
            </a:r>
            <a:r>
              <a:rPr lang="en-US" altLang="zh-TW" sz="2400" dirty="0" err="1" smtClean="0"/>
              <a:t>java.lang.ClassNotFoundException</a:t>
            </a:r>
            <a:r>
              <a:rPr lang="en-US" altLang="zh-TW" sz="2400" dirty="0" smtClean="0"/>
              <a:t>: </a:t>
            </a:r>
            <a:r>
              <a:rPr lang="en-US" altLang="zh-TW" sz="2400" dirty="0" err="1" smtClean="0"/>
              <a:t>org.apache.maven.doxia.siterenderer.DocumentContent</a:t>
            </a:r>
            <a:endParaRPr lang="en-US" altLang="zh-TW" sz="2400" dirty="0" smtClean="0"/>
          </a:p>
          <a:p>
            <a:pPr lvl="1"/>
            <a:r>
              <a:rPr lang="en-US" altLang="zh-TW" sz="1600" dirty="0"/>
              <a:t>This is caused by maven-project-info-reports-plugin updated to 3.0.0, and rely on </a:t>
            </a:r>
            <a:r>
              <a:rPr lang="en-US" altLang="zh-TW" sz="1600" dirty="0" err="1"/>
              <a:t>doxia</a:t>
            </a:r>
            <a:r>
              <a:rPr lang="en-US" altLang="zh-TW" sz="1600" dirty="0"/>
              <a:t>-site-renderer 1.8 (and have </a:t>
            </a:r>
            <a:r>
              <a:rPr lang="en-US" altLang="zh-TW" sz="1600" dirty="0" err="1"/>
              <a:t>org.apache.maven.doxia.siterenderer.DocumentContent</a:t>
            </a:r>
            <a:r>
              <a:rPr lang="en-US" altLang="zh-TW" sz="1600" dirty="0"/>
              <a:t> this class), but maven-site-plugin:3.3 rely on doxia-site-renderer:1.4 (and do not have </a:t>
            </a:r>
            <a:r>
              <a:rPr lang="en-US" altLang="zh-TW" sz="1600" dirty="0" err="1"/>
              <a:t>org.apache.maven.doxia.siterenderer.DocumentContent</a:t>
            </a:r>
            <a:r>
              <a:rPr lang="en-US" altLang="zh-TW" sz="1600" dirty="0"/>
              <a:t>)</a:t>
            </a:r>
            <a:endParaRPr lang="en-US" altLang="zh-TW" sz="1600" dirty="0" smtClean="0"/>
          </a:p>
          <a:p>
            <a:r>
              <a:rPr lang="en-US" altLang="zh-TW" sz="2400" dirty="0" smtClean="0"/>
              <a:t>Solution: Do </a:t>
            </a:r>
            <a:r>
              <a:rPr lang="en-US" altLang="zh-TW" sz="2400" dirty="0"/>
              <a:t>not use the default maven-site-plugin:3.3 plugin, upgrade it to the latest version, for example, </a:t>
            </a:r>
            <a:r>
              <a:rPr lang="en-US" altLang="zh-TW" sz="2400" dirty="0" smtClean="0"/>
              <a:t>3.7.1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205345" y="4561609"/>
            <a:ext cx="6483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  &lt;</a:t>
            </a:r>
            <a:r>
              <a:rPr lang="zh-TW" altLang="en-US" sz="1400" dirty="0"/>
              <a:t>build&gt;</a:t>
            </a:r>
          </a:p>
          <a:p>
            <a:r>
              <a:rPr lang="zh-TW" altLang="en-US" sz="1400" dirty="0"/>
              <a:t>        &lt;plugins</a:t>
            </a:r>
            <a:r>
              <a:rPr lang="zh-TW" altLang="en-US" sz="1400" dirty="0" smtClean="0"/>
              <a:t>&gt;</a:t>
            </a:r>
            <a:endParaRPr lang="zh-TW" altLang="en-US" sz="1400" dirty="0"/>
          </a:p>
          <a:p>
            <a:r>
              <a:rPr lang="zh-TW" altLang="en-US" sz="1400" dirty="0"/>
              <a:t>            &lt;plugin&gt;</a:t>
            </a:r>
          </a:p>
          <a:p>
            <a:r>
              <a:rPr lang="zh-TW" altLang="en-US" sz="1400" dirty="0"/>
              <a:t>                &lt;groupId&gt;org.apache.maven.plugins&lt;/groupId&gt;</a:t>
            </a:r>
          </a:p>
          <a:p>
            <a:r>
              <a:rPr lang="zh-TW" altLang="en-US" sz="1400" dirty="0"/>
              <a:t>                &lt;artifactId&gt;maven-site-plugin&lt;/artifactId&gt;</a:t>
            </a:r>
          </a:p>
          <a:p>
            <a:r>
              <a:rPr lang="zh-TW" altLang="en-US" sz="1400" dirty="0"/>
              <a:t>                &lt;version&gt;3.7.1&lt;/version&gt;</a:t>
            </a:r>
          </a:p>
          <a:p>
            <a:r>
              <a:rPr lang="zh-TW" altLang="en-US" sz="1400" dirty="0"/>
              <a:t>            &lt;/plugin&gt;</a:t>
            </a:r>
          </a:p>
          <a:p>
            <a:r>
              <a:rPr lang="zh-TW" altLang="en-US" sz="1400" dirty="0" smtClean="0"/>
              <a:t>       &lt;</a:t>
            </a:r>
            <a:r>
              <a:rPr lang="zh-TW" altLang="en-US" sz="1400" dirty="0"/>
              <a:t>/plugins&gt;</a:t>
            </a:r>
          </a:p>
          <a:p>
            <a:r>
              <a:rPr lang="zh-TW" altLang="en-US" sz="1400" dirty="0"/>
              <a:t>    &lt;/build&gt;</a:t>
            </a:r>
          </a:p>
        </p:txBody>
      </p:sp>
    </p:spTree>
    <p:extLst>
      <p:ext uri="{BB962C8B-B14F-4D97-AF65-F5344CB8AC3E}">
        <p14:creationId xmlns:p14="http://schemas.microsoft.com/office/powerpoint/2010/main" val="3177882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268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Maven creates the documentation using a documentation-processing engine called </a:t>
            </a:r>
            <a:r>
              <a:rPr lang="en-US" altLang="zh-TW" dirty="0" smtClean="0">
                <a:hlinkClick r:id="rId2"/>
              </a:rPr>
              <a:t>Doxia</a:t>
            </a:r>
            <a:r>
              <a:rPr lang="en-US" altLang="zh-TW" dirty="0" smtClean="0"/>
              <a:t> which reads multiple source formats into a common document model. </a:t>
            </a:r>
          </a:p>
          <a:p>
            <a:r>
              <a:rPr lang="en-US" altLang="zh-TW" dirty="0" smtClean="0"/>
              <a:t>To write documentation for your project, you can write your content in a following few commonly used formats which are parsed by Doxia.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51726"/>
              </p:ext>
            </p:extLst>
          </p:nvPr>
        </p:nvGraphicFramePr>
        <p:xfrm>
          <a:off x="1395412" y="4187391"/>
          <a:ext cx="7260215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3396910224"/>
                    </a:ext>
                  </a:extLst>
                </a:gridCol>
                <a:gridCol w="2805113">
                  <a:extLst>
                    <a:ext uri="{9D8B030D-6E8A-4147-A177-3AD203B41FA5}">
                      <a16:colId xmlns:a16="http://schemas.microsoft.com/office/drawing/2014/main" val="1403816967"/>
                    </a:ext>
                  </a:extLst>
                </a:gridCol>
                <a:gridCol w="3254952">
                  <a:extLst>
                    <a:ext uri="{9D8B030D-6E8A-4147-A177-3AD203B41FA5}">
                      <a16:colId xmlns:a16="http://schemas.microsoft.com/office/drawing/2014/main" val="2853339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Format 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Reference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19244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XDoc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Maven 1.x documentation format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>
                          <a:effectLst/>
                          <a:hlinkClick r:id="rId3"/>
                        </a:rPr>
                        <a:t>https://jakarta.apache.org/site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7486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FML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Used for FAQ documents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 dirty="0">
                          <a:effectLst/>
                          <a:hlinkClick r:id="rId4"/>
                        </a:rPr>
                        <a:t>https://maven.apache.org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3340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6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- Project </a:t>
            </a:r>
            <a:r>
              <a:rPr lang="en-US" altLang="zh-TW" dirty="0" smtClean="0"/>
              <a:t>Templates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Maven provides users, a very large list of different types of project templates (614 in numbers) using the concept of </a:t>
            </a:r>
            <a:r>
              <a:rPr lang="en-US" altLang="zh-TW" b="1" dirty="0"/>
              <a:t>Archetype</a:t>
            </a:r>
            <a:r>
              <a:rPr lang="en-US" altLang="zh-TW" dirty="0"/>
              <a:t>. </a:t>
            </a:r>
            <a:endParaRPr lang="en-US" altLang="zh-TW" dirty="0" smtClean="0"/>
          </a:p>
          <a:p>
            <a:pPr lvl="1"/>
            <a:r>
              <a:rPr lang="en-US" altLang="zh-TW" dirty="0" err="1"/>
              <a:t>mvn</a:t>
            </a:r>
            <a:r>
              <a:rPr lang="en-US" altLang="zh-TW" dirty="0"/>
              <a:t> </a:t>
            </a:r>
            <a:r>
              <a:rPr lang="en-US" altLang="zh-TW" dirty="0" err="1" smtClean="0"/>
              <a:t>archetype:generate</a:t>
            </a:r>
            <a:endParaRPr lang="en-US" altLang="zh-TW" dirty="0" smtClean="0"/>
          </a:p>
          <a:p>
            <a:pPr lvl="1"/>
            <a:r>
              <a:rPr lang="en-US" altLang="zh-TW" dirty="0"/>
              <a:t>Archetype is a Maven plugin whose task is to create a project structure as per its </a:t>
            </a:r>
            <a:r>
              <a:rPr lang="en-US" altLang="zh-TW" dirty="0" smtClean="0"/>
              <a:t>template.</a:t>
            </a:r>
          </a:p>
          <a:p>
            <a:r>
              <a:rPr lang="en-US" altLang="zh-TW" dirty="0"/>
              <a:t>Maven will start processing and will ask to choose the required archetype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7: internal -&gt; </a:t>
            </a:r>
            <a:r>
              <a:rPr lang="en-US" altLang="zh-TW" dirty="0" err="1"/>
              <a:t>org.apache.maven.archetypes:maven-archetype-quickstart</a:t>
            </a:r>
            <a:r>
              <a:rPr lang="en-US" altLang="zh-TW" dirty="0"/>
              <a:t> (An archetype which contains a sample Maven project</a:t>
            </a:r>
            <a:r>
              <a:rPr lang="en-US" altLang="zh-TW" dirty="0" smtClean="0"/>
              <a:t>.)</a:t>
            </a:r>
          </a:p>
          <a:p>
            <a:pPr lvl="1"/>
            <a:r>
              <a:rPr lang="en-US" altLang="zh-TW" dirty="0"/>
              <a:t>10: internal -&gt; </a:t>
            </a:r>
            <a:r>
              <a:rPr lang="en-US" altLang="zh-TW" dirty="0" err="1"/>
              <a:t>org.apache.maven.archetypes:maven-archetype-webapp</a:t>
            </a:r>
            <a:r>
              <a:rPr lang="en-US" altLang="zh-TW" dirty="0"/>
              <a:t> (An archetype which contains a sample Maven </a:t>
            </a:r>
            <a:r>
              <a:rPr lang="en-US" altLang="zh-TW" dirty="0" err="1"/>
              <a:t>Webapp</a:t>
            </a:r>
            <a:r>
              <a:rPr lang="en-US" altLang="zh-TW" dirty="0"/>
              <a:t> project.)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631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</a:t>
            </a:r>
            <a:r>
              <a:rPr lang="en-US" altLang="zh-TW" dirty="0" smtClean="0"/>
              <a:t>Archetypes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184351"/>
              </p:ext>
            </p:extLst>
          </p:nvPr>
        </p:nvGraphicFramePr>
        <p:xfrm>
          <a:off x="781911" y="1108648"/>
          <a:ext cx="7582767" cy="5742264"/>
        </p:xfrm>
        <a:graphic>
          <a:graphicData uri="http://schemas.openxmlformats.org/drawingml/2006/table">
            <a:tbl>
              <a:tblPr/>
              <a:tblGrid>
                <a:gridCol w="934544">
                  <a:extLst>
                    <a:ext uri="{9D8B030D-6E8A-4147-A177-3AD203B41FA5}">
                      <a16:colId xmlns:a16="http://schemas.microsoft.com/office/drawing/2014/main" val="4211322656"/>
                    </a:ext>
                  </a:extLst>
                </a:gridCol>
                <a:gridCol w="6648223">
                  <a:extLst>
                    <a:ext uri="{9D8B030D-6E8A-4147-A177-3AD203B41FA5}">
                      <a16:colId xmlns:a16="http://schemas.microsoft.com/office/drawing/2014/main" val="3460665788"/>
                    </a:ext>
                  </a:extLst>
                </a:gridCol>
              </a:tblGrid>
              <a:tr h="23828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Sr.No.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Archetype ArtifactIds &amp; Description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63982"/>
                  </a:ext>
                </a:extLst>
              </a:tr>
              <a:tr h="33153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maven-archetype-archetype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An archetype, which contains a sample archetype.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76041"/>
                  </a:ext>
                </a:extLst>
              </a:tr>
              <a:tr h="33153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maven-archetype-j2ee-simple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An archetype, which contains a simplified sample J2EE application.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130528"/>
                  </a:ext>
                </a:extLst>
              </a:tr>
              <a:tr h="33153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>
                          <a:effectLst/>
                        </a:rPr>
                        <a:t>3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maven-archetype-mojo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An archetype, which contains a sample a sample Maven plugin.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904408"/>
                  </a:ext>
                </a:extLst>
              </a:tr>
              <a:tr h="33153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>
                          <a:effectLst/>
                        </a:rPr>
                        <a:t>4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maven-archetype-plugin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An archetype, which contains a sample Maven plugin.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750113"/>
                  </a:ext>
                </a:extLst>
              </a:tr>
              <a:tr h="33153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>
                          <a:effectLst/>
                        </a:rPr>
                        <a:t>5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maven-archetype-plugin-site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An archetype, which contains a sample Maven plugin site.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11631"/>
                  </a:ext>
                </a:extLst>
              </a:tr>
              <a:tr h="33153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>
                          <a:effectLst/>
                        </a:rPr>
                        <a:t>6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maven-archetype-portlet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An archetype, which contains a sample JSR-268 Portlet.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96260"/>
                  </a:ext>
                </a:extLst>
              </a:tr>
              <a:tr h="33153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>
                          <a:effectLst/>
                        </a:rPr>
                        <a:t>7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maven-archetype-quickstart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An archetype, which contains a sample Maven project.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563356"/>
                  </a:ext>
                </a:extLst>
              </a:tr>
              <a:tr h="33153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>
                          <a:effectLst/>
                        </a:rPr>
                        <a:t>8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maven-archetype-simple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An archetype, which contains a simple Maven project.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609633"/>
                  </a:ext>
                </a:extLst>
              </a:tr>
              <a:tr h="570366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>
                          <a:effectLst/>
                        </a:rPr>
                        <a:t>9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maven-archetype-site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An archetype, which contains a sample Maven site to demonstrates some of the supported document types like APT,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XDoc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, and FML and demonstrates how to i18n your site.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040345"/>
                  </a:ext>
                </a:extLst>
              </a:tr>
              <a:tr h="33153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>
                          <a:effectLst/>
                        </a:rPr>
                        <a:t>10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maven-archetype-site-simple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An archetype, which contains a sample Maven site.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747246"/>
                  </a:ext>
                </a:extLst>
              </a:tr>
              <a:tr h="33153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>
                          <a:effectLst/>
                        </a:rPr>
                        <a:t>11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maven-archetype-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webapp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An archetype, which contains a sample Maven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Webapp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project.</a:t>
                      </a:r>
                    </a:p>
                  </a:txBody>
                  <a:tcPr marL="25901" marR="25901" marT="25901" marB="25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9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7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50A5-7F08-4B3E-BCF2-E1981700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252C5-B5F1-48A0-B33E-1512236F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POM files require the </a:t>
            </a:r>
            <a:r>
              <a:rPr lang="en-US" altLang="zh-TW" b="1" dirty="0"/>
              <a:t>project</a:t>
            </a:r>
            <a:r>
              <a:rPr lang="en-US" altLang="zh-TW" dirty="0"/>
              <a:t> element and three mandatory fields: </a:t>
            </a:r>
            <a:r>
              <a:rPr lang="en-US" altLang="zh-TW" b="1" dirty="0" err="1"/>
              <a:t>groupId</a:t>
            </a:r>
            <a:r>
              <a:rPr lang="en-US" altLang="zh-TW" b="1" dirty="0"/>
              <a:t>, </a:t>
            </a:r>
            <a:r>
              <a:rPr lang="en-US" altLang="zh-TW" b="1" dirty="0" err="1"/>
              <a:t>artifactId</a:t>
            </a:r>
            <a:r>
              <a:rPr lang="en-US" altLang="zh-TW" b="1" dirty="0"/>
              <a:t>, version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Projects notation in repository is </a:t>
            </a:r>
            <a:r>
              <a:rPr lang="en-US" altLang="zh-TW" b="1" dirty="0" err="1"/>
              <a:t>groupId:artifactId:version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086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- Snapshots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SNAPSHOT is a special version that indicates a current development copy. </a:t>
            </a:r>
            <a:endParaRPr lang="en-US" altLang="zh-TW" dirty="0" smtClean="0"/>
          </a:p>
          <a:p>
            <a:r>
              <a:rPr lang="en-US" altLang="zh-TW" dirty="0" smtClean="0"/>
              <a:t>Unlike </a:t>
            </a:r>
            <a:r>
              <a:rPr lang="en-US" altLang="zh-TW" dirty="0"/>
              <a:t>regular versions, Maven checks for a new SNAPSHOT version in a remote repository for every build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Snapshot vs </a:t>
            </a:r>
            <a:r>
              <a:rPr lang="en-US" altLang="zh-TW" dirty="0" smtClean="0"/>
              <a:t>Version</a:t>
            </a:r>
          </a:p>
          <a:p>
            <a:pPr lvl="1"/>
            <a:r>
              <a:rPr lang="en-US" altLang="zh-TW" dirty="0" smtClean="0"/>
              <a:t>data-service:1.0,  Maven will never try to download a newer 1.0 available in repository. To download the updated code, data-service version is be upgraded to 1.1.</a:t>
            </a:r>
          </a:p>
          <a:p>
            <a:pPr lvl="1"/>
            <a:r>
              <a:rPr lang="en-US" altLang="zh-TW" dirty="0" smtClean="0"/>
              <a:t>data-service:1.0-SNAPSHOT,  Maven will automatically fetch the latest SNAPSHOT every time.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14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1916" y="1630812"/>
            <a:ext cx="458085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&lt;project xmlns = "http://maven.apache.org/POM/4.0.0" </a:t>
            </a:r>
          </a:p>
          <a:p>
            <a:r>
              <a:rPr lang="zh-TW" altLang="en-US" sz="1400" dirty="0"/>
              <a:t>   xmlns:xsi = "http://www.w3.org/2001/XMLSchema-instance"</a:t>
            </a:r>
          </a:p>
          <a:p>
            <a:r>
              <a:rPr lang="zh-TW" altLang="en-US" sz="1400" dirty="0"/>
              <a:t>   xsi:schemaLocation = "http://maven.apache.org/POM/4.0.0 </a:t>
            </a:r>
          </a:p>
          <a:p>
            <a:r>
              <a:rPr lang="zh-TW" altLang="en-US" sz="1400" dirty="0"/>
              <a:t>   http://maven.apache.org/xsd/maven-4.0.0.xsd"&gt;</a:t>
            </a:r>
          </a:p>
          <a:p>
            <a:r>
              <a:rPr lang="zh-TW" altLang="en-US" sz="1400" dirty="0"/>
              <a:t>   &lt;modelVersion&gt;4.0.0&lt;/modelVersion&gt;</a:t>
            </a:r>
          </a:p>
          <a:p>
            <a:r>
              <a:rPr lang="zh-TW" altLang="en-US" sz="1400" dirty="0"/>
              <a:t>   &lt;groupId&gt;app-ui&lt;/groupId&gt;</a:t>
            </a:r>
          </a:p>
          <a:p>
            <a:r>
              <a:rPr lang="zh-TW" altLang="en-US" sz="1400" dirty="0"/>
              <a:t>   &lt;artifactId&gt;app-ui&lt;/artifactId&gt;</a:t>
            </a:r>
          </a:p>
          <a:p>
            <a:r>
              <a:rPr lang="zh-TW" altLang="en-US" sz="1400" dirty="0"/>
              <a:t>   &lt;version&gt;1.0&lt;/version&gt;</a:t>
            </a:r>
          </a:p>
          <a:p>
            <a:r>
              <a:rPr lang="zh-TW" altLang="en-US" sz="1400" dirty="0"/>
              <a:t>   &lt;packaging&gt;jar&lt;/packaging&gt;</a:t>
            </a:r>
          </a:p>
          <a:p>
            <a:r>
              <a:rPr lang="zh-TW" altLang="en-US" sz="1400" dirty="0"/>
              <a:t>   &lt;name&gt;health&lt;/name&gt;</a:t>
            </a:r>
          </a:p>
          <a:p>
            <a:r>
              <a:rPr lang="zh-TW" altLang="en-US" sz="1400" dirty="0" smtClean="0"/>
              <a:t>   &lt;url&gt;http://maven.apache.org&lt;/url&gt;</a:t>
            </a:r>
          </a:p>
          <a:p>
            <a:r>
              <a:rPr lang="zh-TW" altLang="en-US" sz="1400" dirty="0" smtClean="0"/>
              <a:t>&lt;dependencies&gt;</a:t>
            </a:r>
          </a:p>
          <a:p>
            <a:r>
              <a:rPr lang="zh-TW" altLang="en-US" sz="1400" dirty="0" smtClean="0"/>
              <a:t>      </a:t>
            </a:r>
            <a:r>
              <a:rPr lang="zh-TW" altLang="en-US" sz="1400" dirty="0"/>
              <a:t>&lt;dependency&gt;</a:t>
            </a:r>
          </a:p>
          <a:p>
            <a:r>
              <a:rPr lang="zh-TW" altLang="en-US" sz="1400" dirty="0"/>
              <a:t>      &lt;groupId&gt;data-service&lt;/groupId&gt;</a:t>
            </a:r>
          </a:p>
          <a:p>
            <a:r>
              <a:rPr lang="zh-TW" altLang="en-US" sz="1400" dirty="0"/>
              <a:t>         &lt;artifactId&gt;data-service&lt;/artifactId&gt;</a:t>
            </a:r>
          </a:p>
          <a:p>
            <a:r>
              <a:rPr lang="zh-TW" altLang="en-US" sz="1400" dirty="0"/>
              <a:t>         </a:t>
            </a:r>
            <a:r>
              <a:rPr lang="zh-TW" altLang="en-US" sz="1400" dirty="0">
                <a:solidFill>
                  <a:srgbClr val="FF0000"/>
                </a:solidFill>
              </a:rPr>
              <a:t>&lt;version&gt;1.0-SNAPSHOT&lt;/version&gt;</a:t>
            </a:r>
          </a:p>
          <a:p>
            <a:r>
              <a:rPr lang="zh-TW" altLang="en-US" sz="1400" dirty="0"/>
              <a:t>         &lt;scope&gt;test&lt;/scope&gt;</a:t>
            </a:r>
          </a:p>
          <a:p>
            <a:r>
              <a:rPr lang="zh-TW" altLang="en-US" sz="1400" dirty="0"/>
              <a:t>      &lt;/dependency&gt;</a:t>
            </a:r>
          </a:p>
          <a:p>
            <a:r>
              <a:rPr lang="zh-TW" altLang="en-US" sz="1400" dirty="0"/>
              <a:t>   &lt;/dependencies&gt;</a:t>
            </a:r>
          </a:p>
          <a:p>
            <a:r>
              <a:rPr lang="zh-TW" altLang="en-US" sz="1400" dirty="0"/>
              <a:t>&lt;/project&gt;</a:t>
            </a:r>
          </a:p>
        </p:txBody>
      </p:sp>
      <p:sp>
        <p:nvSpPr>
          <p:cNvPr id="5" name="矩形 4"/>
          <p:cNvSpPr/>
          <p:nvPr/>
        </p:nvSpPr>
        <p:spPr>
          <a:xfrm>
            <a:off x="4752305" y="1630812"/>
            <a:ext cx="4481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&lt;project xmlns = "http://maven.apache.org/POM/4.0.0" </a:t>
            </a:r>
          </a:p>
          <a:p>
            <a:r>
              <a:rPr lang="zh-TW" altLang="en-US" sz="1400" dirty="0"/>
              <a:t>   xmlns:xsi = "http://www.w3.org/2001/XMLSchema-instance"</a:t>
            </a:r>
          </a:p>
          <a:p>
            <a:r>
              <a:rPr lang="zh-TW" altLang="en-US" sz="1400" dirty="0"/>
              <a:t>   xsi:schemaLocation = "http://maven.apache.org/POM/4.0.0 </a:t>
            </a:r>
          </a:p>
          <a:p>
            <a:r>
              <a:rPr lang="zh-TW" altLang="en-US" sz="1400" dirty="0"/>
              <a:t>   http://maven.apache.org/xsd/maven-4.0.0.xsd"&gt;</a:t>
            </a:r>
          </a:p>
          <a:p>
            <a:r>
              <a:rPr lang="zh-TW" altLang="en-US" sz="1400" dirty="0"/>
              <a:t>   &lt;modelVersion&gt;4.0.0&lt;/modelVersion&gt;</a:t>
            </a:r>
          </a:p>
          <a:p>
            <a:r>
              <a:rPr lang="zh-TW" altLang="en-US" sz="1400" dirty="0"/>
              <a:t>   &lt;groupId&gt;data-service&lt;/groupId&gt;</a:t>
            </a:r>
          </a:p>
          <a:p>
            <a:r>
              <a:rPr lang="zh-TW" altLang="en-US" sz="1400" dirty="0"/>
              <a:t>   &lt;artifactId&gt;data-service&lt;/artifactId&gt;</a:t>
            </a:r>
          </a:p>
          <a:p>
            <a:r>
              <a:rPr lang="zh-TW" altLang="en-US" sz="1400" dirty="0"/>
              <a:t>   </a:t>
            </a:r>
            <a:r>
              <a:rPr lang="zh-TW" altLang="en-US" sz="1400" dirty="0">
                <a:solidFill>
                  <a:srgbClr val="FF0000"/>
                </a:solidFill>
              </a:rPr>
              <a:t>&lt;version&gt;1.0-SNAPSHOT&lt;/version&gt;</a:t>
            </a:r>
          </a:p>
          <a:p>
            <a:r>
              <a:rPr lang="zh-TW" altLang="en-US" sz="1400" dirty="0"/>
              <a:t>   &lt;packaging&gt;jar&lt;/packaging&gt;</a:t>
            </a:r>
          </a:p>
          <a:p>
            <a:r>
              <a:rPr lang="zh-TW" altLang="en-US" sz="1400" dirty="0"/>
              <a:t>   &lt;name&gt;health&lt;/name&gt;</a:t>
            </a:r>
          </a:p>
          <a:p>
            <a:r>
              <a:rPr lang="zh-TW" altLang="en-US" sz="1400" dirty="0"/>
              <a:t>   &lt;url&gt;http://maven.apache.org&lt;/url&gt;</a:t>
            </a:r>
          </a:p>
          <a:p>
            <a:r>
              <a:rPr lang="zh-TW" altLang="en-US" sz="1400" dirty="0"/>
              <a:t>   &lt;properties&gt;</a:t>
            </a:r>
          </a:p>
          <a:p>
            <a:r>
              <a:rPr lang="zh-TW" altLang="en-US" sz="1400" dirty="0"/>
              <a:t>      &lt;project.build.sourceEncoding&gt;UTF-8&lt;/project.build.sourceEncoding&gt;</a:t>
            </a:r>
          </a:p>
          <a:p>
            <a:r>
              <a:rPr lang="zh-TW" altLang="en-US" sz="1400" dirty="0"/>
              <a:t>   &lt;/properties&gt;</a:t>
            </a:r>
          </a:p>
          <a:p>
            <a:r>
              <a:rPr lang="zh-TW" altLang="en-US" sz="14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2874967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</a:t>
            </a:r>
            <a:r>
              <a:rPr lang="en-US" altLang="zh-TW" dirty="0"/>
              <a:t>can force maven to download latest snapshot build using </a:t>
            </a:r>
            <a:r>
              <a:rPr lang="en-US" altLang="zh-TW" dirty="0">
                <a:solidFill>
                  <a:srgbClr val="FF0000"/>
                </a:solidFill>
              </a:rPr>
              <a:t>-U</a:t>
            </a:r>
            <a:r>
              <a:rPr lang="en-US" altLang="zh-TW" dirty="0"/>
              <a:t> switch to any maven command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err="1"/>
              <a:t>mvn</a:t>
            </a:r>
            <a:r>
              <a:rPr lang="en-US" altLang="zh-TW" dirty="0"/>
              <a:t> clean package -</a:t>
            </a:r>
            <a:r>
              <a:rPr lang="en-US" altLang="zh-TW" dirty="0" smtClean="0"/>
              <a:t>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- Build </a:t>
            </a:r>
            <a:r>
              <a:rPr lang="en-US" altLang="zh-TW" dirty="0" smtClean="0"/>
              <a:t>Automation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Automation defines the scenario where dependent project(s) build process gets started once the project build is successfully completed, in order to ensure that dependent project(s) is/are stable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7403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Example</a:t>
            </a:r>
            <a:endParaRPr lang="en-US" altLang="zh-TW" dirty="0"/>
          </a:p>
          <a:p>
            <a:pPr lvl="1"/>
            <a:r>
              <a:rPr lang="en-US" altLang="zh-TW" dirty="0"/>
              <a:t>Consider a team is developing a project </a:t>
            </a:r>
            <a:r>
              <a:rPr lang="en-US" altLang="zh-TW" b="1" dirty="0"/>
              <a:t>bus-core-</a:t>
            </a:r>
            <a:r>
              <a:rPr lang="en-US" altLang="zh-TW" b="1" dirty="0" err="1"/>
              <a:t>api</a:t>
            </a:r>
            <a:r>
              <a:rPr lang="en-US" altLang="zh-TW" dirty="0"/>
              <a:t> on which two other projects </a:t>
            </a:r>
            <a:r>
              <a:rPr lang="en-US" altLang="zh-TW" b="1" dirty="0"/>
              <a:t>app-web-</a:t>
            </a:r>
            <a:r>
              <a:rPr lang="en-US" altLang="zh-TW" b="1" dirty="0" err="1"/>
              <a:t>ui</a:t>
            </a:r>
            <a:r>
              <a:rPr lang="en-US" altLang="zh-TW" dirty="0"/>
              <a:t> and </a:t>
            </a:r>
            <a:r>
              <a:rPr lang="en-US" altLang="zh-TW" b="1" dirty="0"/>
              <a:t>app-desktop-</a:t>
            </a:r>
            <a:r>
              <a:rPr lang="en-US" altLang="zh-TW" b="1" dirty="0" err="1"/>
              <a:t>ui</a:t>
            </a:r>
            <a:r>
              <a:rPr lang="en-US" altLang="zh-TW" dirty="0"/>
              <a:t> are dependent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b="1" dirty="0" smtClean="0"/>
              <a:t>app-web-</a:t>
            </a:r>
            <a:r>
              <a:rPr lang="en-US" altLang="zh-TW" b="1" dirty="0" err="1" smtClean="0"/>
              <a:t>ui</a:t>
            </a:r>
            <a:r>
              <a:rPr lang="en-US" altLang="zh-TW" dirty="0"/>
              <a:t> and </a:t>
            </a:r>
            <a:r>
              <a:rPr lang="en-US" altLang="zh-TW" b="1" dirty="0"/>
              <a:t>app-desktop-</a:t>
            </a:r>
            <a:r>
              <a:rPr lang="en-US" altLang="zh-TW" b="1" dirty="0" err="1"/>
              <a:t>ui</a:t>
            </a:r>
            <a:r>
              <a:rPr lang="en-US" altLang="zh-TW" dirty="0"/>
              <a:t> projects require that their build process should kick off whenever </a:t>
            </a:r>
            <a:r>
              <a:rPr lang="en-US" altLang="zh-TW" b="1" dirty="0"/>
              <a:t>bus-core-</a:t>
            </a:r>
            <a:r>
              <a:rPr lang="en-US" altLang="zh-TW" b="1" dirty="0" err="1"/>
              <a:t>api</a:t>
            </a:r>
            <a:r>
              <a:rPr lang="en-US" altLang="zh-TW" dirty="0"/>
              <a:t> project changes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two ways</a:t>
            </a:r>
            <a:endParaRPr lang="en-US" altLang="zh-TW" dirty="0"/>
          </a:p>
          <a:p>
            <a:pPr lvl="1"/>
            <a:r>
              <a:rPr lang="en-US" altLang="zh-TW" dirty="0"/>
              <a:t>Add a post-build goal in bus-core-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en-US" altLang="zh-TW" dirty="0" err="1"/>
              <a:t>pom</a:t>
            </a:r>
            <a:r>
              <a:rPr lang="en-US" altLang="zh-TW" dirty="0"/>
              <a:t> to kick-off </a:t>
            </a:r>
            <a:r>
              <a:rPr lang="en-US" altLang="zh-TW" b="1" dirty="0"/>
              <a:t>app-web-</a:t>
            </a:r>
            <a:r>
              <a:rPr lang="en-US" altLang="zh-TW" b="1" dirty="0" err="1"/>
              <a:t>ui</a:t>
            </a:r>
            <a:r>
              <a:rPr lang="en-US" altLang="zh-TW" dirty="0"/>
              <a:t> and </a:t>
            </a:r>
            <a:r>
              <a:rPr lang="en-US" altLang="zh-TW" b="1" dirty="0"/>
              <a:t>app-desktop-</a:t>
            </a:r>
            <a:r>
              <a:rPr lang="en-US" altLang="zh-TW" b="1" dirty="0" err="1"/>
              <a:t>ui</a:t>
            </a:r>
            <a:r>
              <a:rPr lang="en-US" altLang="zh-TW" dirty="0"/>
              <a:t> builds.</a:t>
            </a:r>
          </a:p>
          <a:p>
            <a:pPr lvl="1"/>
            <a:r>
              <a:rPr lang="en-US" altLang="zh-TW" dirty="0"/>
              <a:t>Use a Continuous Integration (CI) Server like Hudson to manage build automation automatically.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0146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1. </a:t>
            </a:r>
            <a:r>
              <a:rPr lang="en-US" altLang="zh-TW" dirty="0"/>
              <a:t>Update </a:t>
            </a:r>
            <a:r>
              <a:rPr lang="en-US" altLang="zh-TW" b="1" dirty="0"/>
              <a:t>bus-core-</a:t>
            </a:r>
            <a:r>
              <a:rPr lang="en-US" altLang="zh-TW" b="1" dirty="0" err="1"/>
              <a:t>api</a:t>
            </a:r>
            <a:r>
              <a:rPr lang="en-US" altLang="zh-TW" dirty="0"/>
              <a:t> project pom.xml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58344" y="1027907"/>
            <a:ext cx="711155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&lt;project xmlns = "http://maven.apache.org/POM/4.0.0"</a:t>
            </a:r>
          </a:p>
          <a:p>
            <a:r>
              <a:rPr lang="zh-TW" altLang="en-US" sz="1200" dirty="0"/>
              <a:t>   xmlns:xsi = "http://www.w3.org/2001/XMLSchema-instance"</a:t>
            </a:r>
          </a:p>
          <a:p>
            <a:r>
              <a:rPr lang="zh-TW" altLang="en-US" sz="1200" dirty="0"/>
              <a:t>   xsi:schemaLocation = "http://maven.apache.org/POM/4.0.0</a:t>
            </a:r>
          </a:p>
          <a:p>
            <a:r>
              <a:rPr lang="zh-TW" altLang="en-US" sz="1200" dirty="0"/>
              <a:t>   http://maven.apache.org/xsd/maven-4.0.0.xsd"&gt;</a:t>
            </a:r>
          </a:p>
          <a:p>
            <a:r>
              <a:rPr lang="zh-TW" altLang="en-US" sz="1200" dirty="0"/>
              <a:t>   &lt;modelVersion&gt;4.0.0&lt;/modelVersion&gt;</a:t>
            </a:r>
          </a:p>
          <a:p>
            <a:r>
              <a:rPr lang="zh-TW" altLang="en-US" sz="1200" dirty="0"/>
              <a:t>   &lt;groupId&gt;bus-core-api&lt;/groupId&gt;</a:t>
            </a:r>
          </a:p>
          <a:p>
            <a:r>
              <a:rPr lang="zh-TW" altLang="en-US" sz="1200" dirty="0"/>
              <a:t>   &lt;artifactId&gt;bus-core-api&lt;/artifactId&gt;</a:t>
            </a:r>
          </a:p>
          <a:p>
            <a:r>
              <a:rPr lang="zh-TW" altLang="en-US" sz="1200" dirty="0"/>
              <a:t>   &lt;version&gt;1.0-SNAPSHOT&lt;/version&gt;</a:t>
            </a:r>
          </a:p>
          <a:p>
            <a:r>
              <a:rPr lang="zh-TW" altLang="en-US" sz="1200" dirty="0"/>
              <a:t>   &lt;packaging&gt;jar&lt;/packaging&gt;</a:t>
            </a:r>
          </a:p>
          <a:p>
            <a:r>
              <a:rPr lang="zh-TW" altLang="en-US" sz="1200" dirty="0"/>
              <a:t>   &lt;build&gt;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&lt;plugins&gt;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&lt;plugin&gt;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&lt;artifactId&gt;maven-invoker-plugin&lt;/artifactId&gt;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&lt;version&gt;1.6&lt;/version&gt;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&lt;configuration&gt;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   &lt;debug&gt;true&lt;/debug&gt;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   &lt;pomIncludes&gt;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      &lt;pomInclude&gt;app-web-ui/pom.xml&lt;/pomInclude&gt;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      &lt;pomInclude&gt;app-desktop-ui/pom.xml&lt;/pomInclude&gt;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   &lt;/pomIncludes&gt;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&lt;/configuration&gt;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&lt;executions&gt;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   &lt;execution&gt;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      &lt;id&gt;build&lt;/id&gt;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      &lt;goals&gt;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         &lt;goal&gt;run&lt;/goal&gt;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      &lt;/goals&gt;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   &lt;/execution&gt;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  &lt;/executions&gt;</a:t>
            </a:r>
          </a:p>
          <a:p>
            <a:r>
              <a:rPr lang="zh-TW" altLang="en-US" sz="1200" dirty="0"/>
              <a:t>         &lt;/plugin&gt;</a:t>
            </a:r>
          </a:p>
          <a:p>
            <a:r>
              <a:rPr lang="zh-TW" altLang="en-US" sz="1200" dirty="0"/>
              <a:t>      &lt;/plugins&gt;</a:t>
            </a:r>
          </a:p>
          <a:p>
            <a:r>
              <a:rPr lang="zh-TW" altLang="en-US" sz="1200" dirty="0"/>
              <a:t>   &lt;build&gt;</a:t>
            </a:r>
          </a:p>
          <a:p>
            <a:r>
              <a:rPr lang="zh-TW" altLang="en-US" sz="12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3755947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- Manage </a:t>
            </a:r>
            <a:r>
              <a:rPr lang="en-US" altLang="zh-TW" dirty="0" smtClean="0"/>
              <a:t>Dependencies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Transitive Dependencies Discovery</a:t>
            </a:r>
          </a:p>
          <a:p>
            <a:pPr lvl="1"/>
            <a:r>
              <a:rPr lang="en-US" altLang="zh-TW" dirty="0" smtClean="0"/>
              <a:t>We </a:t>
            </a:r>
            <a:r>
              <a:rPr lang="en-US" altLang="zh-TW" dirty="0"/>
              <a:t>only need to define direct dependency in each project </a:t>
            </a:r>
            <a:r>
              <a:rPr lang="en-US" altLang="zh-TW" dirty="0" err="1"/>
              <a:t>pom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1"/>
            <a:r>
              <a:rPr lang="en-US" altLang="zh-TW" dirty="0"/>
              <a:t>Maven helps to discover all the libraries required by reading project files (pom.xml) of dependencies, </a:t>
            </a:r>
            <a:r>
              <a:rPr lang="en-US" altLang="zh-TW" dirty="0" smtClean="0"/>
              <a:t>figuring </a:t>
            </a:r>
            <a:r>
              <a:rPr lang="en-US" altLang="zh-TW" dirty="0"/>
              <a:t>out their dependencies and so on.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9873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there are duplicate </a:t>
            </a:r>
            <a:r>
              <a:rPr lang="en-US" altLang="zh-TW" dirty="0" smtClean="0"/>
              <a:t>libraries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46252"/>
              </p:ext>
            </p:extLst>
          </p:nvPr>
        </p:nvGraphicFramePr>
        <p:xfrm>
          <a:off x="535260" y="2318800"/>
          <a:ext cx="8132222" cy="4487904"/>
        </p:xfrm>
        <a:graphic>
          <a:graphicData uri="http://schemas.openxmlformats.org/drawingml/2006/table">
            <a:tbl>
              <a:tblPr/>
              <a:tblGrid>
                <a:gridCol w="549474">
                  <a:extLst>
                    <a:ext uri="{9D8B030D-6E8A-4147-A177-3AD203B41FA5}">
                      <a16:colId xmlns:a16="http://schemas.microsoft.com/office/drawing/2014/main" val="2275550219"/>
                    </a:ext>
                  </a:extLst>
                </a:gridCol>
                <a:gridCol w="7582748">
                  <a:extLst>
                    <a:ext uri="{9D8B030D-6E8A-4147-A177-3AD203B41FA5}">
                      <a16:colId xmlns:a16="http://schemas.microsoft.com/office/drawing/2014/main" val="565719830"/>
                    </a:ext>
                  </a:extLst>
                </a:gridCol>
              </a:tblGrid>
              <a:tr h="25314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Sr.No.</a:t>
                      </a:r>
                    </a:p>
                  </a:txBody>
                  <a:tcPr marL="28552" marR="28552" marT="28552" marB="28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Feature &amp; Description</a:t>
                      </a:r>
                    </a:p>
                  </a:txBody>
                  <a:tcPr marL="28552" marR="28552" marT="28552" marB="28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62376"/>
                  </a:ext>
                </a:extLst>
              </a:tr>
              <a:tr h="85224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</a:t>
                      </a:r>
                    </a:p>
                  </a:txBody>
                  <a:tcPr marL="28552" marR="28552" marT="28552" marB="28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Dependency mediation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Determines what version of a dependency is to be used when multiple versions of an artifact are encountered. If two dependency versions are at the same depth in the dependency tree,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the first declared dependency will be used.</a:t>
                      </a:r>
                    </a:p>
                  </a:txBody>
                  <a:tcPr marL="28552" marR="28552" marT="28552" marB="28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37259"/>
                  </a:ext>
                </a:extLst>
              </a:tr>
              <a:tr h="724462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2</a:t>
                      </a:r>
                    </a:p>
                  </a:txBody>
                  <a:tcPr marL="28552" marR="28552" marT="28552" marB="28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Dependency management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Directly specify the versions of artifacts to be used when they are encountered in transitive dependencies. </a:t>
                      </a:r>
                    </a:p>
                  </a:txBody>
                  <a:tcPr marL="28552" marR="28552" marT="28552" marB="28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172890"/>
                  </a:ext>
                </a:extLst>
              </a:tr>
              <a:tr h="452844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3</a:t>
                      </a:r>
                    </a:p>
                  </a:txBody>
                  <a:tcPr marL="28552" marR="28552" marT="28552" marB="28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Dependency scope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Includes dependencies as per the current stage of the build.</a:t>
                      </a:r>
                    </a:p>
                  </a:txBody>
                  <a:tcPr marL="28552" marR="28552" marT="28552" marB="28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390778"/>
                  </a:ext>
                </a:extLst>
              </a:tr>
              <a:tr h="692267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4</a:t>
                      </a:r>
                    </a:p>
                  </a:txBody>
                  <a:tcPr marL="28552" marR="28552" marT="28552" marB="28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Excluded dependencies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Any transitive dependency can be excluded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using "exclusion" element.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As example, A depends upon B and B depends upon C, then A can mark C as excluded.</a:t>
                      </a:r>
                    </a:p>
                  </a:txBody>
                  <a:tcPr marL="28552" marR="28552" marT="28552" marB="28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6454"/>
                  </a:ext>
                </a:extLst>
              </a:tr>
              <a:tr h="78389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5</a:t>
                      </a:r>
                    </a:p>
                  </a:txBody>
                  <a:tcPr marL="28552" marR="28552" marT="28552" marB="28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Optional dependencies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Any transitive dependency can be marked as optional using "optional" element. As example, A depends upon B and B depends upon C. Now B marked C as optional. Then A will not use C.</a:t>
                      </a:r>
                    </a:p>
                  </a:txBody>
                  <a:tcPr marL="28552" marR="28552" marT="28552" marB="28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2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8268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Dependency </a:t>
            </a:r>
            <a:r>
              <a:rPr lang="en-US" altLang="zh-TW" dirty="0" smtClean="0"/>
              <a:t>Scope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721328"/>
              </p:ext>
            </p:extLst>
          </p:nvPr>
        </p:nvGraphicFramePr>
        <p:xfrm>
          <a:off x="797282" y="1629851"/>
          <a:ext cx="7549436" cy="5137817"/>
        </p:xfrm>
        <a:graphic>
          <a:graphicData uri="http://schemas.openxmlformats.org/drawingml/2006/table">
            <a:tbl>
              <a:tblPr/>
              <a:tblGrid>
                <a:gridCol w="557866">
                  <a:extLst>
                    <a:ext uri="{9D8B030D-6E8A-4147-A177-3AD203B41FA5}">
                      <a16:colId xmlns:a16="http://schemas.microsoft.com/office/drawing/2014/main" val="2985431533"/>
                    </a:ext>
                  </a:extLst>
                </a:gridCol>
                <a:gridCol w="6991570">
                  <a:extLst>
                    <a:ext uri="{9D8B030D-6E8A-4147-A177-3AD203B41FA5}">
                      <a16:colId xmlns:a16="http://schemas.microsoft.com/office/drawing/2014/main" val="2131797451"/>
                    </a:ext>
                  </a:extLst>
                </a:gridCol>
              </a:tblGrid>
              <a:tr h="17864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Sr.No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Scope &amp; Description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49142"/>
                  </a:ext>
                </a:extLst>
              </a:tr>
              <a:tr h="638026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compile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scope indicates that dependency is available in classpath of project. It is default scope.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75545"/>
                  </a:ext>
                </a:extLst>
              </a:tr>
              <a:tr h="638026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2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provided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scope indicates that dependency is to be provided by JDK or web-Server/Container at runtime.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704460"/>
                  </a:ext>
                </a:extLst>
              </a:tr>
              <a:tr h="638026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3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runtime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This scope indicates that dependency is not required for compilation, but is required during execution.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0736"/>
                  </a:ext>
                </a:extLst>
              </a:tr>
              <a:tr h="638026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4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This scope indicates that the dependency is only available for the test compilation and execution phases.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504483"/>
                  </a:ext>
                </a:extLst>
              </a:tr>
              <a:tr h="523181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5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system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scope indicates that you have to provide the system path.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023210"/>
                  </a:ext>
                </a:extLst>
              </a:tr>
              <a:tr h="1097405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6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import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This scope is only used when dependency is of type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pom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. This scope indicates that the specified POM should be replaced with the dependencies in that POM's &lt;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dependencyManagement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&gt; section.</a:t>
                      </a:r>
                    </a:p>
                  </a:txBody>
                  <a:tcPr marL="31901" marR="31901" marT="31901" marB="319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29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4562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Dependency </a:t>
            </a:r>
            <a:r>
              <a:rPr lang="en-US" altLang="zh-TW" dirty="0" smtClean="0"/>
              <a:t>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App-UI-WAR depends upon App-Core-lib and App-Data-lib.</a:t>
            </a:r>
          </a:p>
          <a:p>
            <a:r>
              <a:rPr lang="en-US" altLang="zh-TW" dirty="0"/>
              <a:t>Root is parent of App-Core-lib and App-Data-lib.</a:t>
            </a:r>
          </a:p>
          <a:p>
            <a:r>
              <a:rPr lang="en-US" altLang="zh-TW" dirty="0"/>
              <a:t>Root defines Lib1, lib2, Lib3 as dependencies in its dependency section.</a:t>
            </a:r>
          </a:p>
          <a:p>
            <a:endParaRPr lang="zh-TW" altLang="en-US" dirty="0"/>
          </a:p>
        </p:txBody>
      </p:sp>
      <p:pic>
        <p:nvPicPr>
          <p:cNvPr id="3074" name="Picture 2" descr="dependency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8" y="4329112"/>
            <a:ext cx="53340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6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ECE34-49D7-4EF2-9749-4611B0F1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POM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43F9EE-EF11-47E8-96DB-89559375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C549C2-069B-4B2C-B569-28DF268B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2238149"/>
            <a:ext cx="7772400" cy="27712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&lt;project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660066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xmlns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6666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8800"/>
                </a:solidFill>
                <a:latin typeface="Arial Unicode MS" panose="020B0604020202020204" pitchFamily="34" charset="-120"/>
                <a:ea typeface="Courier New" panose="02070309020205020404" pitchFamily="49" charset="0"/>
                <a:hlinkClick r:id="rId2"/>
              </a:rPr>
              <a:t>http://maven.apache.org/POM/4.0.0</a:t>
            </a:r>
            <a:endParaRPr lang="en-US" altLang="zh-TW" dirty="0">
              <a:solidFill>
                <a:srgbClr val="008800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660066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xmlns:xsi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6666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8800"/>
                </a:solidFill>
                <a:latin typeface="Arial Unicode MS" panose="020B0604020202020204" pitchFamily="34" charset="-120"/>
                <a:ea typeface="Courier New" panose="02070309020205020404" pitchFamily="49" charset="0"/>
                <a:hlinkClick r:id="rId3"/>
              </a:rPr>
              <a:t>http://www.w3.org/2001/XMLSchema-instance</a:t>
            </a:r>
            <a:endParaRPr lang="en-US" altLang="zh-TW" dirty="0">
              <a:solidFill>
                <a:srgbClr val="008800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660066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xsi:schemaLocation</a:t>
            </a:r>
            <a:endParaRPr lang="en-US" altLang="zh-TW" dirty="0">
              <a:solidFill>
                <a:srgbClr val="660066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6666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88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"http://maven.apache.org/POM/4.0.0</a:t>
            </a:r>
            <a:endParaRPr lang="en-US" altLang="zh-TW" dirty="0">
              <a:solidFill>
                <a:srgbClr val="008800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88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http://maven.apache.org/xsd/maven-4.0.0.xsd"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&gt;</a:t>
            </a:r>
            <a:endParaRPr lang="en-US" altLang="zh-TW" dirty="0">
              <a:solidFill>
                <a:srgbClr val="000088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&lt;modelVersion&gt;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4.0.0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&lt;/modelVersion&gt;</a:t>
            </a:r>
            <a:endParaRPr lang="en-US" altLang="zh-TW" dirty="0">
              <a:solidFill>
                <a:srgbClr val="000088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&lt;groupId&gt;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com.companyname.project-group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&lt;/groupId&gt;</a:t>
            </a:r>
            <a:endParaRPr lang="en-US" altLang="zh-TW" dirty="0">
              <a:solidFill>
                <a:srgbClr val="000088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&lt;artifactId&gt;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project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&lt;/artifactId&gt;</a:t>
            </a:r>
            <a:endParaRPr lang="en-US" altLang="zh-TW" dirty="0">
              <a:solidFill>
                <a:srgbClr val="000088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&lt;version&gt;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1.0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&lt;/version&gt;</a:t>
            </a:r>
            <a:endParaRPr lang="en-US" altLang="zh-TW" dirty="0">
              <a:solidFill>
                <a:srgbClr val="000088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&lt;/project&gt;</a:t>
            </a:r>
            <a:r>
              <a:rPr lang="zh-TW" altLang="zh-TW" dirty="0"/>
              <a:t> </a:t>
            </a: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552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App-UI-WAR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2658" y="2064164"/>
            <a:ext cx="65231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&lt;project xmlns = "http://maven.apache.org/POM/4.0.0"</a:t>
            </a:r>
          </a:p>
          <a:p>
            <a:r>
              <a:rPr lang="zh-TW" altLang="en-US" sz="1200" dirty="0"/>
              <a:t>   xmlns:xsi = "http://www.w3.org/2001/XMLSchema-instance"</a:t>
            </a:r>
          </a:p>
          <a:p>
            <a:r>
              <a:rPr lang="zh-TW" altLang="en-US" sz="1200" dirty="0"/>
              <a:t>   xsi:schemaLocation = "http://maven.apache.org/POM/4.0.0</a:t>
            </a:r>
          </a:p>
          <a:p>
            <a:r>
              <a:rPr lang="zh-TW" altLang="en-US" sz="1200" dirty="0"/>
              <a:t>   http://maven.apache.org/xsd/maven-4.0.0.xsd"&gt;</a:t>
            </a:r>
          </a:p>
          <a:p>
            <a:r>
              <a:rPr lang="zh-TW" altLang="en-US" sz="1200" dirty="0"/>
              <a:t>   &lt;modelVersion&gt;4.0.0&lt;/modelVersion&gt;</a:t>
            </a:r>
          </a:p>
          <a:p>
            <a:r>
              <a:rPr lang="zh-TW" altLang="en-US" sz="1200" dirty="0"/>
              <a:t>   &lt;groupId&gt;com.companyname.groupname&lt;/groupId&gt;</a:t>
            </a:r>
          </a:p>
          <a:p>
            <a:r>
              <a:rPr lang="zh-TW" altLang="en-US" sz="1200" dirty="0"/>
              <a:t>   &lt;artifactId&gt;App-UI-WAR&lt;/artifactId&gt;</a:t>
            </a:r>
          </a:p>
          <a:p>
            <a:r>
              <a:rPr lang="zh-TW" altLang="en-US" sz="1200" dirty="0"/>
              <a:t>   &lt;version&gt;1.0&lt;/version&gt;</a:t>
            </a:r>
          </a:p>
          <a:p>
            <a:r>
              <a:rPr lang="zh-TW" altLang="en-US" sz="1200" dirty="0"/>
              <a:t>   &lt;packaging&gt;war&lt;/packaging&gt;</a:t>
            </a:r>
          </a:p>
          <a:p>
            <a:r>
              <a:rPr lang="zh-TW" altLang="en-US" sz="1200" dirty="0"/>
              <a:t>   &lt;dependencies&gt;</a:t>
            </a:r>
          </a:p>
          <a:p>
            <a:r>
              <a:rPr lang="zh-TW" altLang="en-US" sz="1200" dirty="0"/>
              <a:t>      &lt;dependency&gt;</a:t>
            </a:r>
          </a:p>
          <a:p>
            <a:r>
              <a:rPr lang="zh-TW" altLang="en-US" sz="1200" dirty="0"/>
              <a:t>         &lt;groupId&gt;com.companyname.groupname&lt;/groupId&gt;</a:t>
            </a:r>
          </a:p>
          <a:p>
            <a:r>
              <a:rPr lang="zh-TW" altLang="en-US" sz="1200" dirty="0"/>
              <a:t>         &lt;artifactId</a:t>
            </a:r>
            <a:r>
              <a:rPr lang="zh-TW" altLang="en-US" sz="1200" dirty="0">
                <a:solidFill>
                  <a:srgbClr val="FF0000"/>
                </a:solidFill>
              </a:rPr>
              <a:t>&gt;App-Core-lib</a:t>
            </a:r>
            <a:r>
              <a:rPr lang="zh-TW" altLang="en-US" sz="1200" dirty="0"/>
              <a:t>&lt;/artifactId&gt;</a:t>
            </a:r>
          </a:p>
          <a:p>
            <a:r>
              <a:rPr lang="zh-TW" altLang="en-US" sz="1200" dirty="0"/>
              <a:t>         &lt;version&gt;1.0&lt;/version&gt;</a:t>
            </a:r>
          </a:p>
          <a:p>
            <a:r>
              <a:rPr lang="zh-TW" altLang="en-US" sz="1200" dirty="0"/>
              <a:t>      &lt;/dependency&gt;</a:t>
            </a:r>
          </a:p>
          <a:p>
            <a:r>
              <a:rPr lang="zh-TW" altLang="en-US" sz="1200" dirty="0" smtClean="0"/>
              <a:t>     &lt;dependency</a:t>
            </a:r>
            <a:r>
              <a:rPr lang="zh-TW" altLang="en-US" sz="1200" dirty="0"/>
              <a:t>&gt;</a:t>
            </a:r>
          </a:p>
          <a:p>
            <a:r>
              <a:rPr lang="zh-TW" altLang="en-US" sz="1200" dirty="0"/>
              <a:t>         &lt;groupId&gt;com.companyname.groupname&lt;/groupId&gt;</a:t>
            </a:r>
          </a:p>
          <a:p>
            <a:r>
              <a:rPr lang="zh-TW" altLang="en-US" sz="1200" dirty="0"/>
              <a:t>         &lt;artifactId</a:t>
            </a:r>
            <a:r>
              <a:rPr lang="zh-TW" altLang="en-US" sz="1200" dirty="0">
                <a:solidFill>
                  <a:srgbClr val="FF0000"/>
                </a:solidFill>
              </a:rPr>
              <a:t>&gt;App-Data-lib</a:t>
            </a:r>
            <a:r>
              <a:rPr lang="zh-TW" altLang="en-US" sz="1200" dirty="0"/>
              <a:t>&lt;/artifactId&gt;</a:t>
            </a:r>
          </a:p>
          <a:p>
            <a:r>
              <a:rPr lang="zh-TW" altLang="en-US" sz="1200" dirty="0"/>
              <a:t>         &lt;version&gt;1.0&lt;/version&gt;</a:t>
            </a:r>
          </a:p>
          <a:p>
            <a:r>
              <a:rPr lang="zh-TW" altLang="en-US" sz="1200" dirty="0"/>
              <a:t>      &lt;/dependency&gt;</a:t>
            </a:r>
          </a:p>
          <a:p>
            <a:r>
              <a:rPr lang="zh-TW" altLang="en-US" sz="1200" dirty="0"/>
              <a:t>   &lt;/dependencies&gt;  </a:t>
            </a:r>
          </a:p>
          <a:p>
            <a:r>
              <a:rPr lang="zh-TW" altLang="en-US" sz="12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41462047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App-Core-lib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26147" y="2325529"/>
            <a:ext cx="59178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&lt;project xmlns = "http://maven.apache.org/POM/4.0.0"</a:t>
            </a:r>
          </a:p>
          <a:p>
            <a:r>
              <a:rPr lang="zh-TW" altLang="en-US" sz="1400" dirty="0"/>
              <a:t>   xmlns:xsi = "http://www.w3.org/2001/XMLSchema-instance"</a:t>
            </a:r>
          </a:p>
          <a:p>
            <a:r>
              <a:rPr lang="zh-TW" altLang="en-US" sz="1400" dirty="0"/>
              <a:t>   xsi:schemaLocation = "http://maven.apache.org/POM/4.0.0</a:t>
            </a:r>
          </a:p>
          <a:p>
            <a:r>
              <a:rPr lang="zh-TW" altLang="en-US" sz="1400" dirty="0"/>
              <a:t>   http://maven.apache.org/xsd/maven-4.0.0.xsd"&gt;</a:t>
            </a:r>
          </a:p>
          <a:p>
            <a:r>
              <a:rPr lang="zh-TW" altLang="en-US" sz="1400" dirty="0"/>
              <a:t>   </a:t>
            </a:r>
            <a:r>
              <a:rPr lang="zh-TW" altLang="en-US" sz="1400" dirty="0">
                <a:solidFill>
                  <a:srgbClr val="FF0000"/>
                </a:solidFill>
              </a:rPr>
              <a:t>&lt;parent&gt;</a:t>
            </a:r>
          </a:p>
          <a:p>
            <a:r>
              <a:rPr lang="zh-TW" altLang="en-US" sz="1400" dirty="0"/>
              <a:t>      &lt;artifactId&gt;</a:t>
            </a:r>
            <a:r>
              <a:rPr lang="zh-TW" altLang="en-US" sz="1400" dirty="0">
                <a:solidFill>
                  <a:srgbClr val="FF0000"/>
                </a:solidFill>
              </a:rPr>
              <a:t>Root</a:t>
            </a:r>
            <a:r>
              <a:rPr lang="zh-TW" altLang="en-US" sz="1400" dirty="0"/>
              <a:t>&lt;/artifactId&gt;</a:t>
            </a:r>
          </a:p>
          <a:p>
            <a:r>
              <a:rPr lang="zh-TW" altLang="en-US" sz="1400" dirty="0"/>
              <a:t>      &lt;groupId&gt;com.companyname.groupname&lt;/groupId&gt;</a:t>
            </a:r>
          </a:p>
          <a:p>
            <a:r>
              <a:rPr lang="zh-TW" altLang="en-US" sz="1400" dirty="0"/>
              <a:t>      &lt;version&gt;1.0&lt;/version&gt;</a:t>
            </a:r>
          </a:p>
          <a:p>
            <a:r>
              <a:rPr lang="en-US" altLang="zh-TW" sz="11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1400" dirty="0">
                <a:solidFill>
                  <a:srgbClr val="FF0000"/>
                </a:solidFill>
              </a:rPr>
              <a:t>&lt;</a:t>
            </a:r>
            <a:r>
              <a:rPr lang="en-US" altLang="zh-TW" sz="1400" dirty="0" err="1">
                <a:solidFill>
                  <a:srgbClr val="FF0000"/>
                </a:solidFill>
              </a:rPr>
              <a:t>relativePath</a:t>
            </a:r>
            <a:r>
              <a:rPr lang="en-US" altLang="zh-TW" sz="1400" dirty="0">
                <a:solidFill>
                  <a:srgbClr val="FF0000"/>
                </a:solidFill>
              </a:rPr>
              <a:t>&gt;pom-parent.xml&lt;/</a:t>
            </a:r>
            <a:r>
              <a:rPr lang="en-US" altLang="zh-TW" sz="1400" dirty="0" err="1">
                <a:solidFill>
                  <a:srgbClr val="FF0000"/>
                </a:solidFill>
              </a:rPr>
              <a:t>relativePath</a:t>
            </a:r>
            <a:r>
              <a:rPr lang="en-US" altLang="zh-TW" sz="1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zh-TW" altLang="en-US" sz="1400" dirty="0" smtClean="0"/>
              <a:t>   </a:t>
            </a:r>
            <a:r>
              <a:rPr lang="zh-TW" altLang="en-US" sz="1400" dirty="0">
                <a:solidFill>
                  <a:srgbClr val="FF0000"/>
                </a:solidFill>
              </a:rPr>
              <a:t>&lt;/parent&gt;</a:t>
            </a:r>
          </a:p>
          <a:p>
            <a:r>
              <a:rPr lang="zh-TW" altLang="en-US" sz="1400" dirty="0"/>
              <a:t>   &lt;modelVersion&gt;4.0.0&lt;/modelVersion&gt;</a:t>
            </a:r>
          </a:p>
          <a:p>
            <a:r>
              <a:rPr lang="zh-TW" altLang="en-US" sz="1400" dirty="0"/>
              <a:t>   &lt;groupId&gt;com.companyname.groupname&lt;/groupId&gt;</a:t>
            </a:r>
          </a:p>
          <a:p>
            <a:r>
              <a:rPr lang="zh-TW" altLang="en-US" sz="1400" dirty="0"/>
              <a:t>   &lt;artifactId&gt;App-Core-lib&lt;/artifactId&gt;</a:t>
            </a:r>
          </a:p>
          <a:p>
            <a:r>
              <a:rPr lang="zh-TW" altLang="en-US" sz="1400" dirty="0"/>
              <a:t>   &lt;version&gt;1.0&lt;/version&gt; </a:t>
            </a:r>
          </a:p>
          <a:p>
            <a:r>
              <a:rPr lang="zh-TW" altLang="en-US" sz="1400" dirty="0"/>
              <a:t>   &lt;packaging&gt;jar&lt;/packaging&gt;</a:t>
            </a:r>
          </a:p>
          <a:p>
            <a:r>
              <a:rPr lang="zh-TW" altLang="en-US" sz="14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6790798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App-Data-lib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35805" y="2339300"/>
            <a:ext cx="607238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&lt;project xmlns = "http://maven.apache.org/POM/4.0.0"</a:t>
            </a:r>
          </a:p>
          <a:p>
            <a:r>
              <a:rPr lang="zh-TW" altLang="en-US" sz="1400" dirty="0"/>
              <a:t>   xmlns:xsi = "http://www.w3.org/2001/XMLSchema-instance"</a:t>
            </a:r>
          </a:p>
          <a:p>
            <a:r>
              <a:rPr lang="zh-TW" altLang="en-US" sz="1400" dirty="0"/>
              <a:t>   xsi:schemaLocation = "http://maven.apache.org/POM/4.0.0</a:t>
            </a:r>
          </a:p>
          <a:p>
            <a:r>
              <a:rPr lang="zh-TW" altLang="en-US" sz="1400" dirty="0"/>
              <a:t>   http://maven.apache.org/xsd/maven-4.0.0.xsd"&gt;</a:t>
            </a:r>
          </a:p>
          <a:p>
            <a:r>
              <a:rPr lang="zh-TW" altLang="en-US" sz="1400" dirty="0"/>
              <a:t>   </a:t>
            </a:r>
            <a:r>
              <a:rPr lang="zh-TW" altLang="en-US" sz="1400" dirty="0">
                <a:solidFill>
                  <a:srgbClr val="FF0000"/>
                </a:solidFill>
              </a:rPr>
              <a:t>&lt;parent&gt;</a:t>
            </a:r>
          </a:p>
          <a:p>
            <a:r>
              <a:rPr lang="zh-TW" altLang="en-US" sz="1400" dirty="0"/>
              <a:t>      &lt;artifactId&gt;Root&lt;/artifactId&gt;</a:t>
            </a:r>
          </a:p>
          <a:p>
            <a:r>
              <a:rPr lang="zh-TW" altLang="en-US" sz="1400" dirty="0"/>
              <a:t>      &lt;groupId&gt;com.companyname.groupname&lt;/groupId&gt;</a:t>
            </a:r>
          </a:p>
          <a:p>
            <a:r>
              <a:rPr lang="zh-TW" altLang="en-US" sz="1400" dirty="0"/>
              <a:t>      &lt;version&gt;1.0&lt;/version</a:t>
            </a:r>
            <a:r>
              <a:rPr lang="zh-TW" altLang="en-US" sz="1400" dirty="0" smtClean="0"/>
              <a:t>&gt;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 smtClean="0">
                <a:solidFill>
                  <a:srgbClr val="FF0000"/>
                </a:solidFill>
              </a:rPr>
              <a:t>relativePath</a:t>
            </a:r>
            <a:r>
              <a:rPr lang="en-US" altLang="zh-TW" dirty="0" smtClean="0">
                <a:solidFill>
                  <a:srgbClr val="FF0000"/>
                </a:solidFill>
              </a:rPr>
              <a:t>&gt;pom-parent.xml</a:t>
            </a:r>
            <a:r>
              <a:rPr lang="en-US" altLang="zh-TW" dirty="0">
                <a:solidFill>
                  <a:srgbClr val="FF0000"/>
                </a:solidFill>
              </a:rPr>
              <a:t>&lt;/</a:t>
            </a:r>
            <a:r>
              <a:rPr lang="en-US" altLang="zh-TW" dirty="0" err="1">
                <a:solidFill>
                  <a:srgbClr val="FF0000"/>
                </a:solidFill>
              </a:rPr>
              <a:t>relativePath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endParaRPr lang="zh-TW" altLang="en-US" sz="1400" dirty="0">
              <a:solidFill>
                <a:srgbClr val="FF0000"/>
              </a:solidFill>
            </a:endParaRPr>
          </a:p>
          <a:p>
            <a:r>
              <a:rPr lang="zh-TW" altLang="en-US" sz="1400" dirty="0"/>
              <a:t>   </a:t>
            </a:r>
            <a:r>
              <a:rPr lang="zh-TW" altLang="en-US" sz="1400" dirty="0">
                <a:solidFill>
                  <a:srgbClr val="FF0000"/>
                </a:solidFill>
              </a:rPr>
              <a:t>&lt;/parent&gt;</a:t>
            </a:r>
          </a:p>
          <a:p>
            <a:r>
              <a:rPr lang="zh-TW" altLang="en-US" sz="1400" dirty="0"/>
              <a:t>   &lt;modelVersion&gt;4.0.0&lt;/modelVersion&gt;</a:t>
            </a:r>
          </a:p>
          <a:p>
            <a:r>
              <a:rPr lang="zh-TW" altLang="en-US" sz="1400" dirty="0"/>
              <a:t>   &lt;groupId&gt;com.companyname.groupname&lt;/groupId&gt;</a:t>
            </a:r>
          </a:p>
          <a:p>
            <a:r>
              <a:rPr lang="zh-TW" altLang="en-US" sz="1400" dirty="0"/>
              <a:t>   &lt;artifactId&gt;App-Data-lib&lt;/artifactId&gt;</a:t>
            </a:r>
          </a:p>
          <a:p>
            <a:r>
              <a:rPr lang="zh-TW" altLang="en-US" sz="1400" dirty="0"/>
              <a:t>   &lt;version&gt;1.0&lt;/version&gt;   </a:t>
            </a:r>
          </a:p>
          <a:p>
            <a:r>
              <a:rPr lang="zh-TW" altLang="en-US" sz="1400" dirty="0"/>
              <a:t>   &lt;packaging&gt;jar&lt;/packaging&gt;</a:t>
            </a:r>
          </a:p>
          <a:p>
            <a:r>
              <a:rPr lang="zh-TW" altLang="en-US" sz="14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40323902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Root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1585" y="2231579"/>
            <a:ext cx="520306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&lt;project xmlns = "http://maven.apache.org/POM/4.0.0"</a:t>
            </a:r>
          </a:p>
          <a:p>
            <a:r>
              <a:rPr lang="zh-TW" altLang="en-US" sz="1400" dirty="0"/>
              <a:t>   xmlns:xsi = "http://www.w3.org/2001/XMLSchema-instance"</a:t>
            </a:r>
          </a:p>
          <a:p>
            <a:r>
              <a:rPr lang="zh-TW" altLang="en-US" sz="1400" dirty="0"/>
              <a:t>   xsi:schemaLocation = "http://maven.apache.org/POM/4.0.0</a:t>
            </a:r>
          </a:p>
          <a:p>
            <a:r>
              <a:rPr lang="zh-TW" altLang="en-US" sz="1400" dirty="0"/>
              <a:t>   http://maven.apache.org/xsd/maven-4.0.0.xsd"&gt;</a:t>
            </a:r>
          </a:p>
          <a:p>
            <a:r>
              <a:rPr lang="zh-TW" altLang="en-US" sz="1400" dirty="0"/>
              <a:t>   &lt;modelVersion&gt;4.0.0&lt;/modelVersion&gt;</a:t>
            </a:r>
          </a:p>
          <a:p>
            <a:r>
              <a:rPr lang="zh-TW" altLang="en-US" sz="1400" dirty="0"/>
              <a:t>   &lt;groupId&gt;com.companyname.groupname&lt;/groupId&gt;</a:t>
            </a:r>
          </a:p>
          <a:p>
            <a:r>
              <a:rPr lang="zh-TW" altLang="en-US" sz="1400" dirty="0"/>
              <a:t>   &lt;artifactId&gt;Root&lt;/artifactId&gt;</a:t>
            </a:r>
          </a:p>
          <a:p>
            <a:r>
              <a:rPr lang="zh-TW" altLang="en-US" sz="1400" dirty="0"/>
              <a:t>   &lt;version&gt;1.0&lt;/version&gt;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   &lt;packaging&gt;pom&lt;/packaging&gt;</a:t>
            </a:r>
          </a:p>
          <a:p>
            <a:r>
              <a:rPr lang="zh-TW" altLang="en-US" sz="1400" dirty="0"/>
              <a:t>   &lt;dependencies&gt;</a:t>
            </a:r>
          </a:p>
          <a:p>
            <a:r>
              <a:rPr lang="zh-TW" altLang="en-US" sz="1400" dirty="0"/>
              <a:t>      &lt;dependency&gt;</a:t>
            </a:r>
          </a:p>
          <a:p>
            <a:r>
              <a:rPr lang="zh-TW" altLang="en-US" sz="1400" dirty="0"/>
              <a:t>         &lt;groupId&gt;com.companyname.groupname1&lt;/groupId&gt;</a:t>
            </a:r>
          </a:p>
          <a:p>
            <a:r>
              <a:rPr lang="zh-TW" altLang="en-US" sz="1400" dirty="0"/>
              <a:t>         &lt;artifactId&gt;Lib1&lt;/artifactId&gt;</a:t>
            </a:r>
          </a:p>
          <a:p>
            <a:r>
              <a:rPr lang="zh-TW" altLang="en-US" sz="1400" dirty="0"/>
              <a:t>         &lt;version&gt;1.0&lt;/version&gt;</a:t>
            </a:r>
          </a:p>
          <a:p>
            <a:r>
              <a:rPr lang="zh-TW" altLang="en-US" sz="1400" dirty="0"/>
              <a:t>      &lt;/dependency</a:t>
            </a:r>
            <a:r>
              <a:rPr lang="zh-TW" altLang="en-US" sz="1400" dirty="0" smtClean="0"/>
              <a:t>&gt;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010968" y="2231579"/>
            <a:ext cx="52030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&lt;</a:t>
            </a:r>
            <a:r>
              <a:rPr lang="zh-TW" altLang="en-US" sz="1400" dirty="0"/>
              <a:t>dependency&gt;</a:t>
            </a:r>
          </a:p>
          <a:p>
            <a:r>
              <a:rPr lang="zh-TW" altLang="en-US" sz="1400" dirty="0"/>
              <a:t>         &lt;groupId&gt;com.companyname.groupname2&lt;/groupId&gt;</a:t>
            </a:r>
          </a:p>
          <a:p>
            <a:r>
              <a:rPr lang="zh-TW" altLang="en-US" sz="1400" dirty="0"/>
              <a:t>         &lt;artifactId&gt;Lib2&lt;/artifactId&gt;</a:t>
            </a:r>
          </a:p>
          <a:p>
            <a:r>
              <a:rPr lang="zh-TW" altLang="en-US" sz="1400" dirty="0"/>
              <a:t>         &lt;version&gt;2.1&lt;/version&gt;</a:t>
            </a:r>
          </a:p>
          <a:p>
            <a:r>
              <a:rPr lang="zh-TW" altLang="en-US" sz="1400" dirty="0"/>
              <a:t>      &lt;/dependency&gt;</a:t>
            </a:r>
          </a:p>
          <a:p>
            <a:r>
              <a:rPr lang="zh-TW" altLang="en-US" sz="1400" dirty="0" smtClean="0"/>
              <a:t>     &lt;dependency</a:t>
            </a:r>
            <a:r>
              <a:rPr lang="zh-TW" altLang="en-US" sz="1400" dirty="0"/>
              <a:t>&gt;</a:t>
            </a:r>
          </a:p>
          <a:p>
            <a:r>
              <a:rPr lang="zh-TW" altLang="en-US" sz="1400" dirty="0"/>
              <a:t>         &lt;groupId&gt;com.companyname.groupname3&lt;/groupId&gt;</a:t>
            </a:r>
          </a:p>
          <a:p>
            <a:r>
              <a:rPr lang="zh-TW" altLang="en-US" sz="1400" dirty="0"/>
              <a:t>         &lt;artifactId&gt;Lib3&lt;/artifactId&gt;</a:t>
            </a:r>
          </a:p>
          <a:p>
            <a:r>
              <a:rPr lang="zh-TW" altLang="en-US" sz="1400" dirty="0"/>
              <a:t>         &lt;version&gt;1.1&lt;/version&gt;</a:t>
            </a:r>
          </a:p>
          <a:p>
            <a:r>
              <a:rPr lang="zh-TW" altLang="en-US" sz="1400" dirty="0"/>
              <a:t>      &lt;/dependency&gt;</a:t>
            </a:r>
          </a:p>
          <a:p>
            <a:r>
              <a:rPr lang="zh-TW" altLang="en-US" sz="1400" dirty="0"/>
              <a:t>   &lt;/dependencies&gt;  </a:t>
            </a:r>
          </a:p>
          <a:p>
            <a:r>
              <a:rPr lang="zh-TW" altLang="en-US" sz="14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4833750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- Web Application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509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To create a simple java web application, we will use </a:t>
            </a:r>
            <a:r>
              <a:rPr lang="en-US" altLang="zh-TW" b="1" dirty="0"/>
              <a:t>maven-archetype-</a:t>
            </a:r>
            <a:r>
              <a:rPr lang="en-US" altLang="zh-TW" b="1" dirty="0" err="1"/>
              <a:t>webapp</a:t>
            </a:r>
            <a:r>
              <a:rPr lang="en-US" altLang="zh-TW" dirty="0"/>
              <a:t> plugin.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mvn</a:t>
            </a:r>
            <a:r>
              <a:rPr lang="en-US" altLang="zh-TW" dirty="0" smtClean="0"/>
              <a:t> </a:t>
            </a:r>
            <a:r>
              <a:rPr lang="en-US" altLang="zh-TW" dirty="0" err="1"/>
              <a:t>archetype:generate</a:t>
            </a:r>
            <a:r>
              <a:rPr lang="en-US" altLang="zh-TW" dirty="0"/>
              <a:t> </a:t>
            </a:r>
          </a:p>
          <a:p>
            <a:pPr marL="457200" lvl="1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DgroupId</a:t>
            </a:r>
            <a:r>
              <a:rPr lang="en-US" altLang="zh-TW" dirty="0"/>
              <a:t> = </a:t>
            </a:r>
            <a:r>
              <a:rPr lang="en-US" altLang="zh-TW" dirty="0" err="1"/>
              <a:t>com.companyname.automobile</a:t>
            </a:r>
            <a:r>
              <a:rPr lang="en-US" altLang="zh-TW" dirty="0"/>
              <a:t> </a:t>
            </a:r>
          </a:p>
          <a:p>
            <a:pPr marL="457200" lvl="1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DartifactId</a:t>
            </a:r>
            <a:r>
              <a:rPr lang="en-US" altLang="zh-TW" dirty="0"/>
              <a:t> = trucks</a:t>
            </a:r>
          </a:p>
          <a:p>
            <a:pPr marL="457200" lvl="1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DarchetypeArtifactId</a:t>
            </a:r>
            <a:r>
              <a:rPr lang="en-US" altLang="zh-TW" dirty="0"/>
              <a:t> = maven-archetype-</a:t>
            </a:r>
            <a:r>
              <a:rPr lang="en-US" altLang="zh-TW" dirty="0" err="1"/>
              <a:t>webapp</a:t>
            </a:r>
            <a:r>
              <a:rPr lang="en-US" altLang="zh-TW" dirty="0"/>
              <a:t> </a:t>
            </a:r>
          </a:p>
          <a:p>
            <a:pPr marL="457200" lvl="1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DinteractiveMode</a:t>
            </a:r>
            <a:r>
              <a:rPr lang="en-US" altLang="zh-TW" dirty="0"/>
              <a:t> = </a:t>
            </a:r>
            <a:r>
              <a:rPr lang="en-US" altLang="zh-TW" dirty="0" smtClean="0"/>
              <a:t>false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098" name="Picture 2" descr="Java web application project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29" y="4121441"/>
            <a:ext cx="53340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485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064326"/>
              </p:ext>
            </p:extLst>
          </p:nvPr>
        </p:nvGraphicFramePr>
        <p:xfrm>
          <a:off x="1295198" y="2270588"/>
          <a:ext cx="6296026" cy="3230880"/>
        </p:xfrm>
        <a:graphic>
          <a:graphicData uri="http://schemas.openxmlformats.org/drawingml/2006/table">
            <a:tbl>
              <a:tblPr/>
              <a:tblGrid>
                <a:gridCol w="1203303">
                  <a:extLst>
                    <a:ext uri="{9D8B030D-6E8A-4147-A177-3AD203B41FA5}">
                      <a16:colId xmlns:a16="http://schemas.microsoft.com/office/drawing/2014/main" val="1743840961"/>
                    </a:ext>
                  </a:extLst>
                </a:gridCol>
                <a:gridCol w="5092723">
                  <a:extLst>
                    <a:ext uri="{9D8B030D-6E8A-4147-A177-3AD203B41FA5}">
                      <a16:colId xmlns:a16="http://schemas.microsoft.com/office/drawing/2014/main" val="3640834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Folder Structure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00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trucks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src folder and pom.xml.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19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src/main/webapp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index.jsp and WEB-INF folder.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81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src/main/webapp/WEB-INF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web.xml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31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src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/main/resources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contains images/properties files.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295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8487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9487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變更中央倉庫到</a:t>
            </a:r>
            <a:r>
              <a:rPr lang="en-US" altLang="zh-TW" dirty="0"/>
              <a:t>Google</a:t>
            </a:r>
            <a:r>
              <a:rPr lang="zh-TW" altLang="en-US" dirty="0"/>
              <a:t>的鏡象倉庫以加速函式庫下載</a:t>
            </a:r>
            <a:r>
              <a:rPr lang="en-US" altLang="zh-TW" dirty="0"/>
              <a:t>(</a:t>
            </a:r>
            <a:r>
              <a:rPr lang="zh-TW" altLang="en-US" dirty="0"/>
              <a:t>修改 </a:t>
            </a:r>
            <a:r>
              <a:rPr lang="en-US" altLang="zh-TW" dirty="0"/>
              <a:t>x:\maven\conf\settings.xml</a:t>
            </a:r>
            <a:r>
              <a:rPr lang="zh-TW" altLang="en-US" dirty="0"/>
              <a:t>的設定 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44336" y="3081911"/>
            <a:ext cx="6483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&lt;mirrors&gt;</a:t>
            </a:r>
          </a:p>
          <a:p>
            <a:r>
              <a:rPr lang="en-US" altLang="zh-TW" dirty="0"/>
              <a:t>  &lt;mirror&gt;</a:t>
            </a:r>
          </a:p>
          <a:p>
            <a:r>
              <a:rPr lang="en-US" altLang="zh-TW" dirty="0"/>
              <a:t>    &lt;id&gt;google-maven-central&lt;/id&gt;</a:t>
            </a:r>
          </a:p>
          <a:p>
            <a:r>
              <a:rPr lang="en-US" altLang="zh-TW" dirty="0"/>
              <a:t>    &lt;name&gt;Google Maven Central&lt;/name&gt;</a:t>
            </a:r>
          </a:p>
          <a:p>
            <a:r>
              <a:rPr lang="en-US" altLang="zh-TW" dirty="0"/>
              <a:t>    &lt;</a:t>
            </a:r>
            <a:r>
              <a:rPr lang="en-US" altLang="zh-TW" dirty="0" err="1"/>
              <a:t>url</a:t>
            </a:r>
            <a:r>
              <a:rPr lang="en-US" altLang="zh-TW" dirty="0"/>
              <a:t>&gt;https://maven-central.storage.googleapis.com&lt;/url&gt;</a:t>
            </a:r>
          </a:p>
          <a:p>
            <a:r>
              <a:rPr lang="en-US" altLang="zh-TW" dirty="0"/>
              <a:t>    &lt;</a:t>
            </a:r>
            <a:r>
              <a:rPr lang="en-US" altLang="zh-TW" dirty="0" err="1"/>
              <a:t>mirrorOf</a:t>
            </a:r>
            <a:r>
              <a:rPr lang="en-US" altLang="zh-TW" dirty="0"/>
              <a:t>&gt;central&lt;/</a:t>
            </a:r>
            <a:r>
              <a:rPr lang="en-US" altLang="zh-TW" dirty="0" err="1"/>
              <a:t>mirrorOf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&lt;/mirror&gt;</a:t>
            </a:r>
          </a:p>
          <a:p>
            <a:r>
              <a:rPr lang="en-US" altLang="zh-TW" dirty="0"/>
              <a:t>&lt;/mirrors&gt;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6219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互動方式建立</a:t>
            </a:r>
            <a:r>
              <a:rPr lang="en-US" altLang="zh-TW" dirty="0"/>
              <a:t>Project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mvn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archetype:generate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下指令完成</a:t>
            </a:r>
            <a:endParaRPr lang="en-US" altLang="zh-TW" dirty="0" smtClean="0"/>
          </a:p>
          <a:p>
            <a:pPr lvl="1"/>
            <a:r>
              <a:rPr lang="en-US" altLang="zh-TW" dirty="0" err="1"/>
              <a:t>mvn</a:t>
            </a:r>
            <a:r>
              <a:rPr lang="en-US" altLang="zh-TW" dirty="0"/>
              <a:t> </a:t>
            </a:r>
            <a:r>
              <a:rPr lang="en-US" altLang="zh-TW" dirty="0" err="1"/>
              <a:t>archetype:create</a:t>
            </a:r>
            <a:r>
              <a:rPr lang="en-US" altLang="zh-TW" dirty="0"/>
              <a:t> -</a:t>
            </a:r>
            <a:r>
              <a:rPr lang="en-US" altLang="zh-TW" dirty="0" err="1"/>
              <a:t>DgroupId</a:t>
            </a:r>
            <a:r>
              <a:rPr lang="en-US" altLang="zh-TW" dirty="0"/>
              <a:t>=</a:t>
            </a:r>
            <a:r>
              <a:rPr lang="en-US" altLang="zh-TW" dirty="0" err="1"/>
              <a:t>idv.kentyeh.software</a:t>
            </a:r>
            <a:r>
              <a:rPr lang="en-US" altLang="zh-TW" dirty="0"/>
              <a:t> </a:t>
            </a:r>
            <a:r>
              <a:rPr lang="en-US" altLang="zh-TW" dirty="0" smtClean="0"/>
              <a:t>\</a:t>
            </a:r>
          </a:p>
          <a:p>
            <a:pPr marL="457200" lvl="1" indent="0">
              <a:buNone/>
            </a:pPr>
            <a:r>
              <a:rPr lang="en-US" altLang="zh-TW" dirty="0" smtClean="0"/>
              <a:t>-</a:t>
            </a:r>
            <a:r>
              <a:rPr lang="en-US" altLang="zh-TW" dirty="0" err="1"/>
              <a:t>DartifactId</a:t>
            </a:r>
            <a:r>
              <a:rPr lang="en-US" altLang="zh-TW" dirty="0"/>
              <a:t>=</a:t>
            </a:r>
            <a:r>
              <a:rPr lang="en-US" altLang="zh-TW" dirty="0" err="1"/>
              <a:t>firstmaven</a:t>
            </a:r>
            <a:r>
              <a:rPr lang="en-US" altLang="zh-TW" dirty="0"/>
              <a:t> \</a:t>
            </a:r>
          </a:p>
          <a:p>
            <a:pPr marL="457200" lvl="1" indent="0">
              <a:buNone/>
            </a:pPr>
            <a:r>
              <a:rPr lang="en-US" altLang="zh-TW" dirty="0" smtClean="0"/>
              <a:t>-</a:t>
            </a:r>
            <a:r>
              <a:rPr lang="en-US" altLang="zh-TW" dirty="0" err="1"/>
              <a:t>DpackageName</a:t>
            </a:r>
            <a:r>
              <a:rPr lang="en-US" altLang="zh-TW" dirty="0"/>
              <a:t>=</a:t>
            </a:r>
            <a:r>
              <a:rPr lang="en-US" altLang="zh-TW" dirty="0" err="1"/>
              <a:t>idv.kentyeh.software</a:t>
            </a:r>
            <a:r>
              <a:rPr lang="en-US" altLang="zh-TW" dirty="0"/>
              <a:t> </a:t>
            </a:r>
            <a:r>
              <a:rPr lang="en-US" altLang="zh-TW" dirty="0" smtClean="0"/>
              <a:t>\</a:t>
            </a:r>
          </a:p>
          <a:p>
            <a:pPr marL="457200" lvl="1" indent="0">
              <a:buNone/>
            </a:pPr>
            <a:r>
              <a:rPr lang="en-US" altLang="zh-TW" dirty="0" smtClean="0"/>
              <a:t>-</a:t>
            </a:r>
            <a:r>
              <a:rPr lang="en-US" altLang="zh-TW" dirty="0" err="1"/>
              <a:t>DarchetypeArtifactId:maven-archetype-quickstart</a:t>
            </a:r>
            <a:r>
              <a:rPr lang="en-US" altLang="zh-TW" dirty="0"/>
              <a:t> \</a:t>
            </a:r>
          </a:p>
          <a:p>
            <a:pPr marL="457200" lvl="1" indent="0">
              <a:buNone/>
            </a:pPr>
            <a:r>
              <a:rPr lang="en-US" altLang="zh-TW" dirty="0" smtClean="0"/>
              <a:t>-</a:t>
            </a:r>
            <a:r>
              <a:rPr lang="en-US" altLang="zh-TW" dirty="0" err="1"/>
              <a:t>Dversion</a:t>
            </a:r>
            <a:r>
              <a:rPr lang="en-US" altLang="zh-TW" dirty="0"/>
              <a:t>=1.0-SNAPSHOT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34848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POM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5572" y="151286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dirty="0"/>
              <a:t>&lt;!--</a:t>
            </a:r>
            <a:r>
              <a:rPr lang="zh-TW" altLang="en-US" dirty="0"/>
              <a:t>本</a:t>
            </a:r>
            <a:r>
              <a:rPr lang="en-US" altLang="zh-TW" dirty="0"/>
              <a:t>Project</a:t>
            </a:r>
            <a:r>
              <a:rPr lang="zh-TW" altLang="en-US" dirty="0"/>
              <a:t>識別</a:t>
            </a:r>
            <a:r>
              <a:rPr lang="en-US" altLang="zh-TW" dirty="0"/>
              <a:t>--&gt;</a:t>
            </a:r>
          </a:p>
          <a:p>
            <a:r>
              <a:rPr lang="en-US" altLang="zh-TW" dirty="0"/>
              <a:t>    &lt;</a:t>
            </a:r>
            <a:r>
              <a:rPr lang="en-US" altLang="zh-TW" dirty="0" err="1"/>
              <a:t>groupId</a:t>
            </a:r>
            <a:r>
              <a:rPr lang="en-US" altLang="zh-TW" dirty="0"/>
              <a:t>&gt;</a:t>
            </a:r>
            <a:r>
              <a:rPr lang="en-US" altLang="zh-TW" dirty="0" err="1"/>
              <a:t>idv.kentyeh.software</a:t>
            </a:r>
            <a:r>
              <a:rPr lang="en-US" altLang="zh-TW" dirty="0"/>
              <a:t>&lt;/</a:t>
            </a:r>
            <a:r>
              <a:rPr lang="en-US" altLang="zh-TW" dirty="0" err="1"/>
              <a:t>groupId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&lt;</a:t>
            </a:r>
            <a:r>
              <a:rPr lang="en-US" altLang="zh-TW" dirty="0" err="1"/>
              <a:t>artifactId</a:t>
            </a:r>
            <a:r>
              <a:rPr lang="en-US" altLang="zh-TW" dirty="0"/>
              <a:t>&gt;</a:t>
            </a:r>
            <a:r>
              <a:rPr lang="en-US" altLang="zh-TW" dirty="0" err="1"/>
              <a:t>firstmaven</a:t>
            </a:r>
            <a:r>
              <a:rPr lang="en-US" altLang="zh-TW" dirty="0"/>
              <a:t>&lt;/</a:t>
            </a:r>
            <a:r>
              <a:rPr lang="en-US" altLang="zh-TW" dirty="0" err="1"/>
              <a:t>artifactId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&lt;version&gt;1.0-SNAPSHOT&lt;/version&gt;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1045" y="2925687"/>
            <a:ext cx="5205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&lt;packaging&gt;jar&lt;/packaging&gt;  </a:t>
            </a:r>
          </a:p>
          <a:p>
            <a:r>
              <a:rPr lang="en-US" altLang="zh-TW" dirty="0" smtClean="0"/>
              <a:t>&lt;!--</a:t>
            </a:r>
            <a:r>
              <a:rPr lang="zh-TW" altLang="en-US" dirty="0" smtClean="0"/>
              <a:t>表示打包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的型態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可能為</a:t>
            </a:r>
            <a:r>
              <a:rPr lang="en-US" altLang="zh-TW" dirty="0" smtClean="0"/>
              <a:t>Jar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war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ear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pom</a:t>
            </a:r>
            <a:r>
              <a:rPr lang="zh-TW" altLang="en-US" dirty="0" smtClean="0"/>
              <a:t>，若是使用了</a:t>
            </a:r>
            <a:r>
              <a:rPr lang="en-US" altLang="zh-TW" dirty="0" smtClean="0"/>
              <a:t>android </a:t>
            </a:r>
            <a:r>
              <a:rPr lang="zh-TW" altLang="en-US" dirty="0" smtClean="0"/>
              <a:t>則為</a:t>
            </a:r>
            <a:r>
              <a:rPr lang="en-US" altLang="zh-TW" dirty="0" err="1" smtClean="0"/>
              <a:t>apk</a:t>
            </a:r>
            <a:r>
              <a:rPr lang="en-US" altLang="zh-TW" dirty="0" smtClean="0"/>
              <a:t>--&gt;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45572" y="4134471"/>
            <a:ext cx="6525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&lt;!--</a:t>
            </a:r>
            <a:r>
              <a:rPr lang="zh-TW" altLang="en-US" dirty="0"/>
              <a:t>以下是給工具看的</a:t>
            </a:r>
            <a:r>
              <a:rPr lang="en-US" altLang="zh-TW" dirty="0"/>
              <a:t>,</a:t>
            </a:r>
            <a:r>
              <a:rPr lang="zh-TW" altLang="en-US" dirty="0"/>
              <a:t>主要是本</a:t>
            </a:r>
            <a:r>
              <a:rPr lang="en-US" altLang="zh-TW" dirty="0"/>
              <a:t>Project</a:t>
            </a:r>
            <a:r>
              <a:rPr lang="zh-TW" altLang="en-US" dirty="0"/>
              <a:t>的資訊</a:t>
            </a:r>
            <a:r>
              <a:rPr lang="en-US" altLang="zh-TW" dirty="0"/>
              <a:t>--&gt;</a:t>
            </a:r>
          </a:p>
          <a:p>
            <a:r>
              <a:rPr lang="en-US" altLang="zh-TW" dirty="0"/>
              <a:t>    &lt;name&gt;</a:t>
            </a:r>
            <a:r>
              <a:rPr lang="zh-TW" altLang="en-US" dirty="0"/>
              <a:t>第一個</a:t>
            </a:r>
            <a:r>
              <a:rPr lang="en-US" altLang="zh-TW" dirty="0" err="1"/>
              <a:t>MavenProject</a:t>
            </a:r>
            <a:r>
              <a:rPr lang="en-US" altLang="zh-TW" dirty="0"/>
              <a:t>&lt;/name&gt;</a:t>
            </a:r>
          </a:p>
          <a:p>
            <a:r>
              <a:rPr lang="en-US" altLang="zh-TW" dirty="0"/>
              <a:t>    &lt;</a:t>
            </a:r>
            <a:r>
              <a:rPr lang="en-US" altLang="zh-TW" dirty="0" err="1"/>
              <a:t>url</a:t>
            </a:r>
            <a:r>
              <a:rPr lang="en-US" altLang="zh-TW" dirty="0"/>
              <a:t>&gt;http://sites.google.com/site/gwtmemo&lt;/url&gt;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52055" y="5343255"/>
            <a:ext cx="7439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&lt;!--</a:t>
            </a:r>
            <a:r>
              <a:rPr lang="zh-TW" altLang="en-US" dirty="0"/>
              <a:t>設定一些變數</a:t>
            </a:r>
            <a:r>
              <a:rPr lang="en-US" altLang="zh-TW" dirty="0"/>
              <a:t>--&gt;</a:t>
            </a:r>
          </a:p>
          <a:p>
            <a:r>
              <a:rPr lang="en-US" altLang="zh-TW" dirty="0"/>
              <a:t>    &lt;properties&gt;</a:t>
            </a:r>
          </a:p>
          <a:p>
            <a:r>
              <a:rPr lang="en-US" altLang="zh-TW" dirty="0"/>
              <a:t>        &lt;</a:t>
            </a:r>
            <a:r>
              <a:rPr lang="en-US" altLang="zh-TW" dirty="0" err="1"/>
              <a:t>project.build.sourceEncoding</a:t>
            </a:r>
            <a:r>
              <a:rPr lang="en-US" altLang="zh-TW" dirty="0"/>
              <a:t>&gt;UTF-8&lt;/</a:t>
            </a:r>
            <a:r>
              <a:rPr lang="en-US" altLang="zh-TW" dirty="0" err="1"/>
              <a:t>project.build.sourceEncoding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&lt;/properties&gt;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178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A1EEA-29FE-4865-A5E1-F3A4C05B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Super POM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60881-E6FC-437B-A35A-AE0042C4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Super POM </a:t>
            </a:r>
          </a:p>
          <a:p>
            <a:pPr lvl="1"/>
            <a:r>
              <a:rPr lang="en-US" altLang="zh-TW" dirty="0"/>
              <a:t>All POMs inherit from a parent or default (despite explicitly defined or not). </a:t>
            </a:r>
          </a:p>
          <a:p>
            <a:pPr lvl="1"/>
            <a:r>
              <a:rPr lang="en-US" altLang="zh-TW" dirty="0"/>
              <a:t>This base POM is known as the </a:t>
            </a:r>
            <a:r>
              <a:rPr lang="en-US" altLang="zh-TW" b="1" dirty="0"/>
              <a:t>Super POM</a:t>
            </a:r>
            <a:r>
              <a:rPr lang="en-US" altLang="zh-TW" dirty="0"/>
              <a:t>, and contains values inherited by default.</a:t>
            </a:r>
          </a:p>
          <a:p>
            <a:r>
              <a:rPr lang="en-US" altLang="zh-TW" dirty="0"/>
              <a:t>effective POM  </a:t>
            </a:r>
          </a:p>
          <a:p>
            <a:pPr lvl="1"/>
            <a:r>
              <a:rPr lang="en-US" altLang="zh-TW" dirty="0"/>
              <a:t>Maven use the effective POM (configuration from super pom plus project configuration) to execute relevant goal.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6784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66355" y="185578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&lt;!--</a:t>
            </a:r>
            <a:r>
              <a:rPr lang="zh-TW" altLang="en-US" dirty="0"/>
              <a:t>設定引用函式庫</a:t>
            </a:r>
            <a:r>
              <a:rPr lang="en-US" altLang="zh-TW" dirty="0"/>
              <a:t>--&gt;</a:t>
            </a:r>
          </a:p>
          <a:p>
            <a:r>
              <a:rPr lang="en-US" altLang="zh-TW" dirty="0"/>
              <a:t>    &lt;dependencies&gt;</a:t>
            </a:r>
          </a:p>
          <a:p>
            <a:r>
              <a:rPr lang="en-US" altLang="zh-TW" dirty="0"/>
              <a:t>        &lt;dependency&gt;</a:t>
            </a:r>
          </a:p>
          <a:p>
            <a:r>
              <a:rPr lang="en-US" altLang="zh-TW" dirty="0"/>
              <a:t>            &lt;</a:t>
            </a:r>
            <a:r>
              <a:rPr lang="en-US" altLang="zh-TW" dirty="0" err="1"/>
              <a:t>groupId</a:t>
            </a:r>
            <a:r>
              <a:rPr lang="en-US" altLang="zh-TW" dirty="0"/>
              <a:t>&gt;</a:t>
            </a:r>
            <a:r>
              <a:rPr lang="en-US" altLang="zh-TW" dirty="0" err="1"/>
              <a:t>junit</a:t>
            </a:r>
            <a:r>
              <a:rPr lang="en-US" altLang="zh-TW" dirty="0"/>
              <a:t>&lt;/</a:t>
            </a:r>
            <a:r>
              <a:rPr lang="en-US" altLang="zh-TW" dirty="0" err="1"/>
              <a:t>groupId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        &lt;</a:t>
            </a:r>
            <a:r>
              <a:rPr lang="en-US" altLang="zh-TW" dirty="0" err="1"/>
              <a:t>artifactId</a:t>
            </a:r>
            <a:r>
              <a:rPr lang="en-US" altLang="zh-TW" dirty="0"/>
              <a:t>&gt;</a:t>
            </a:r>
            <a:r>
              <a:rPr lang="en-US" altLang="zh-TW" dirty="0" err="1"/>
              <a:t>junit</a:t>
            </a:r>
            <a:r>
              <a:rPr lang="en-US" altLang="zh-TW" dirty="0"/>
              <a:t>&lt;/</a:t>
            </a:r>
            <a:r>
              <a:rPr lang="en-US" altLang="zh-TW" dirty="0" err="1"/>
              <a:t>artifactId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        &lt;version&gt;4.12&lt;/version&gt;</a:t>
            </a:r>
          </a:p>
          <a:p>
            <a:r>
              <a:rPr lang="en-US" altLang="zh-TW" dirty="0"/>
              <a:t>            &lt;scope&gt;test&lt;/scope&gt;</a:t>
            </a:r>
          </a:p>
          <a:p>
            <a:r>
              <a:rPr lang="en-US" altLang="zh-TW" dirty="0"/>
              <a:t>        &lt;/dependency&gt;</a:t>
            </a:r>
          </a:p>
          <a:p>
            <a:r>
              <a:rPr lang="en-US" altLang="zh-TW" dirty="0"/>
              <a:t>    &lt;/dependencies&gt;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4808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Dependency scope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66910"/>
              </p:ext>
            </p:extLst>
          </p:nvPr>
        </p:nvGraphicFramePr>
        <p:xfrm>
          <a:off x="1166990" y="1975057"/>
          <a:ext cx="6810020" cy="4360074"/>
        </p:xfrm>
        <a:graphic>
          <a:graphicData uri="http://schemas.openxmlformats.org/drawingml/2006/table">
            <a:tbl>
              <a:tblPr/>
              <a:tblGrid>
                <a:gridCol w="1430737">
                  <a:extLst>
                    <a:ext uri="{9D8B030D-6E8A-4147-A177-3AD203B41FA5}">
                      <a16:colId xmlns:a16="http://schemas.microsoft.com/office/drawing/2014/main" val="613633126"/>
                    </a:ext>
                  </a:extLst>
                </a:gridCol>
                <a:gridCol w="5379283">
                  <a:extLst>
                    <a:ext uri="{9D8B030D-6E8A-4147-A177-3AD203B41FA5}">
                      <a16:colId xmlns:a16="http://schemas.microsoft.com/office/drawing/2014/main" val="1295540900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compile</a:t>
                      </a:r>
                    </a:p>
                  </a:txBody>
                  <a:tcPr marL="114974" marR="114974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b="1" dirty="0" smtClean="0">
                          <a:effectLst/>
                        </a:rPr>
                        <a:t>預設值</a:t>
                      </a:r>
                      <a:r>
                        <a:rPr lang="zh-TW" altLang="en-US" sz="1700" b="1" dirty="0">
                          <a:effectLst/>
                        </a:rPr>
                        <a:t>，表示</a:t>
                      </a:r>
                      <a:r>
                        <a:rPr lang="en-US" altLang="zh-TW" sz="1700" b="1" dirty="0">
                          <a:effectLst/>
                        </a:rPr>
                        <a:t>Project</a:t>
                      </a:r>
                      <a:r>
                        <a:rPr lang="zh-TW" altLang="en-US" sz="1700" b="1" dirty="0">
                          <a:effectLst/>
                        </a:rPr>
                        <a:t>程式須要這個</a:t>
                      </a:r>
                      <a:r>
                        <a:rPr lang="en-US" altLang="zh-TW" sz="1700" b="1" dirty="0">
                          <a:effectLst/>
                        </a:rPr>
                        <a:t>Library</a:t>
                      </a:r>
                      <a:r>
                        <a:rPr lang="zh-TW" altLang="en-US" sz="1700" b="1" dirty="0">
                          <a:effectLst/>
                        </a:rPr>
                        <a:t>才能運作，所以會一併被打包</a:t>
                      </a:r>
                    </a:p>
                  </a:txBody>
                  <a:tcPr marL="114974" marR="114974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432023"/>
                  </a:ext>
                </a:extLst>
              </a:tr>
              <a:tr h="112498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provided</a:t>
                      </a:r>
                    </a:p>
                  </a:txBody>
                  <a:tcPr marL="114974" marR="114974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effectLst/>
                        </a:rPr>
                        <a:t>由系統提供</a:t>
                      </a:r>
                      <a:r>
                        <a:rPr lang="zh-TW" altLang="en-US" sz="1700" dirty="0">
                          <a:effectLst/>
                        </a:rPr>
                        <a:t>，打包</a:t>
                      </a:r>
                      <a:r>
                        <a:rPr lang="en-US" sz="1700" dirty="0">
                          <a:effectLst/>
                        </a:rPr>
                        <a:t>Project</a:t>
                      </a:r>
                      <a:r>
                        <a:rPr lang="zh-TW" altLang="en-US" sz="1700" dirty="0">
                          <a:effectLst/>
                        </a:rPr>
                        <a:t>不要含進去，例如</a:t>
                      </a:r>
                      <a:r>
                        <a:rPr lang="en-US" sz="1700" dirty="0">
                          <a:effectLst/>
                        </a:rPr>
                        <a:t>J2ee</a:t>
                      </a:r>
                      <a:r>
                        <a:rPr lang="zh-TW" altLang="en-US" sz="1700" dirty="0">
                          <a:effectLst/>
                        </a:rPr>
                        <a:t>的</a:t>
                      </a:r>
                      <a:r>
                        <a:rPr lang="en-US" sz="1700" dirty="0">
                          <a:effectLst/>
                        </a:rPr>
                        <a:t>Library，</a:t>
                      </a:r>
                      <a:r>
                        <a:rPr lang="zh-TW" altLang="en-US" sz="1700" dirty="0">
                          <a:effectLst/>
                        </a:rPr>
                        <a:t>像是</a:t>
                      </a:r>
                      <a:r>
                        <a:rPr lang="en-US" sz="1700" dirty="0">
                          <a:effectLst/>
                        </a:rPr>
                        <a:t>servlet-</a:t>
                      </a:r>
                      <a:r>
                        <a:rPr lang="en-US" sz="1700" dirty="0" err="1">
                          <a:effectLst/>
                        </a:rPr>
                        <a:t>api</a:t>
                      </a:r>
                      <a:r>
                        <a:rPr lang="en-US" sz="1700" dirty="0">
                          <a:effectLst/>
                        </a:rPr>
                        <a:t>，</a:t>
                      </a:r>
                      <a:r>
                        <a:rPr lang="zh-TW" altLang="en-US" sz="1700" dirty="0">
                          <a:effectLst/>
                        </a:rPr>
                        <a:t>就是由</a:t>
                      </a:r>
                      <a:r>
                        <a:rPr lang="en-US" sz="1700" dirty="0">
                          <a:effectLst/>
                        </a:rPr>
                        <a:t>App Server</a:t>
                      </a:r>
                      <a:r>
                        <a:rPr lang="zh-TW" altLang="en-US" sz="1700" dirty="0">
                          <a:effectLst/>
                        </a:rPr>
                        <a:t>提供</a:t>
                      </a:r>
                    </a:p>
                  </a:txBody>
                  <a:tcPr marL="114974" marR="114974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41813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runtime</a:t>
                      </a:r>
                    </a:p>
                  </a:txBody>
                  <a:tcPr marL="114974" marR="114974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表示編譯時用不到，只有執行時會用到，所以發佈程式時須要一併打包，如</a:t>
                      </a:r>
                      <a:r>
                        <a:rPr lang="en-US" altLang="zh-TW" sz="1700" dirty="0">
                          <a:effectLst/>
                        </a:rPr>
                        <a:t>GWT </a:t>
                      </a:r>
                      <a:r>
                        <a:rPr lang="zh-TW" altLang="en-US" sz="1700" dirty="0">
                          <a:effectLst/>
                        </a:rPr>
                        <a:t>的 </a:t>
                      </a:r>
                      <a:r>
                        <a:rPr lang="en-US" altLang="zh-TW" sz="1700" dirty="0">
                          <a:effectLst/>
                        </a:rPr>
                        <a:t>gwt-servlet.jar</a:t>
                      </a:r>
                    </a:p>
                  </a:txBody>
                  <a:tcPr marL="114974" marR="114974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15551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test</a:t>
                      </a:r>
                    </a:p>
                  </a:txBody>
                  <a:tcPr marL="114974" marR="114974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只有在單元測試時會用到，發佈程式時並不會用到，所以不會被打包</a:t>
                      </a:r>
                    </a:p>
                  </a:txBody>
                  <a:tcPr marL="114974" marR="114974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557507"/>
                  </a:ext>
                </a:extLst>
              </a:tr>
              <a:tr h="615555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system</a:t>
                      </a:r>
                    </a:p>
                  </a:txBody>
                  <a:tcPr marL="114974" marR="114974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與</a:t>
                      </a:r>
                      <a:r>
                        <a:rPr lang="en-US" sz="1700" dirty="0">
                          <a:effectLst/>
                        </a:rPr>
                        <a:t>provided</a:t>
                      </a:r>
                      <a:r>
                        <a:rPr lang="zh-TW" altLang="en-US" sz="1700" dirty="0">
                          <a:effectLst/>
                        </a:rPr>
                        <a:t>相似，但是固定存在系統檔案</a:t>
                      </a:r>
                      <a:r>
                        <a:rPr lang="en-US" altLang="zh-TW" sz="1700" dirty="0">
                          <a:effectLst/>
                        </a:rPr>
                        <a:t>,</a:t>
                      </a:r>
                      <a:r>
                        <a:rPr lang="zh-TW" altLang="en-US" sz="1700" dirty="0">
                          <a:effectLst/>
                        </a:rPr>
                        <a:t>須以 </a:t>
                      </a:r>
                      <a:r>
                        <a:rPr lang="en-US" sz="1700" dirty="0" err="1">
                          <a:effectLst/>
                        </a:rPr>
                        <a:t>systemPath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指定路徑</a:t>
                      </a:r>
                    </a:p>
                  </a:txBody>
                  <a:tcPr marL="114974" marR="114974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4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0000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Maven </a:t>
            </a:r>
            <a:r>
              <a:rPr lang="en-US" altLang="zh-TW" b="1" dirty="0" smtClean="0"/>
              <a:t>Plugin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plugin</a:t>
            </a:r>
            <a:r>
              <a:rPr lang="zh-TW" altLang="en-US" dirty="0"/>
              <a:t>是一種專供 </a:t>
            </a:r>
            <a:r>
              <a:rPr lang="en-US" altLang="zh-TW" dirty="0"/>
              <a:t>Maven</a:t>
            </a:r>
            <a:r>
              <a:rPr lang="zh-TW" altLang="en-US" dirty="0"/>
              <a:t>本身使用的</a:t>
            </a:r>
            <a:r>
              <a:rPr lang="en-US" altLang="zh-TW" dirty="0"/>
              <a:t>Library</a:t>
            </a:r>
            <a:r>
              <a:rPr lang="zh-TW" altLang="en-US" dirty="0"/>
              <a:t>，同一個</a:t>
            </a:r>
            <a:r>
              <a:rPr lang="en-US" altLang="zh-TW" dirty="0"/>
              <a:t>plugin</a:t>
            </a:r>
            <a:r>
              <a:rPr lang="zh-TW" altLang="en-US" dirty="0"/>
              <a:t>通常使用同一前置字，然後本身會帶有說明提供那些作業的自我解說檔</a:t>
            </a:r>
            <a:r>
              <a:rPr lang="en-US" altLang="zh-TW" dirty="0"/>
              <a:t>(metadata)</a:t>
            </a:r>
            <a:r>
              <a:rPr lang="zh-TW" altLang="en-US" dirty="0"/>
              <a:t>， 通常這個自我解說檔，也會定義每種作業隸屬於那種</a:t>
            </a:r>
            <a:r>
              <a:rPr lang="en-US" altLang="zh-TW" dirty="0">
                <a:hlinkClick r:id="rId2"/>
              </a:rPr>
              <a:t>phase</a:t>
            </a:r>
            <a:r>
              <a:rPr lang="en-US" altLang="zh-TW" dirty="0"/>
              <a:t>(</a:t>
            </a:r>
            <a:r>
              <a:rPr lang="zh-TW" altLang="en-US" dirty="0"/>
              <a:t>作業階段</a:t>
            </a:r>
            <a:r>
              <a:rPr lang="en-US" altLang="zh-TW" dirty="0"/>
              <a:t>)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Maven </a:t>
            </a:r>
            <a:r>
              <a:rPr lang="zh-TW" altLang="en-US" dirty="0"/>
              <a:t>的指令可以串接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mvn</a:t>
            </a:r>
            <a:r>
              <a:rPr lang="en-US" altLang="zh-TW" dirty="0" smtClean="0"/>
              <a:t> </a:t>
            </a:r>
            <a:r>
              <a:rPr lang="en-US" altLang="zh-TW" dirty="0"/>
              <a:t>clean package </a:t>
            </a:r>
            <a:r>
              <a:rPr lang="en-US" altLang="zh-TW" dirty="0" err="1"/>
              <a:t>javadoc:javadoc</a:t>
            </a:r>
            <a:r>
              <a:rPr lang="en-US" altLang="zh-TW" dirty="0"/>
              <a:t> </a:t>
            </a:r>
            <a:r>
              <a:rPr lang="en-US" altLang="zh-TW" dirty="0" err="1" smtClean="0"/>
              <a:t>exec:exec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06768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要執行</a:t>
            </a:r>
            <a:r>
              <a:rPr lang="en-US" altLang="zh-TW" dirty="0"/>
              <a:t>maven-</a:t>
            </a:r>
            <a:r>
              <a:rPr lang="en-US" altLang="zh-TW" dirty="0" err="1"/>
              <a:t>javadoc</a:t>
            </a:r>
            <a:r>
              <a:rPr lang="en-US" altLang="zh-TW" dirty="0"/>
              <a:t>-plugin</a:t>
            </a:r>
            <a:r>
              <a:rPr lang="zh-TW" altLang="en-US" dirty="0"/>
              <a:t>這個</a:t>
            </a:r>
            <a:r>
              <a:rPr lang="en-US" altLang="zh-TW" dirty="0"/>
              <a:t>Plugin</a:t>
            </a:r>
            <a:r>
              <a:rPr lang="zh-TW" altLang="en-US" dirty="0"/>
              <a:t>的</a:t>
            </a:r>
            <a:r>
              <a:rPr lang="en-US" altLang="zh-TW" dirty="0" err="1"/>
              <a:t>javadoc</a:t>
            </a:r>
            <a:r>
              <a:rPr lang="en-US" altLang="zh-TW" dirty="0"/>
              <a:t> task</a:t>
            </a:r>
            <a:r>
              <a:rPr lang="zh-TW" altLang="en-US" dirty="0"/>
              <a:t>時，完整的命令下法應該</a:t>
            </a:r>
            <a:r>
              <a:rPr lang="zh-TW" altLang="en-US" dirty="0" smtClean="0"/>
              <a:t>是</a:t>
            </a:r>
            <a:endParaRPr lang="en-US" altLang="zh-TW" dirty="0" smtClean="0"/>
          </a:p>
          <a:p>
            <a:pPr lvl="1"/>
            <a:r>
              <a:rPr lang="en-US" altLang="zh-TW" dirty="0" err="1"/>
              <a:t>mvn</a:t>
            </a:r>
            <a:r>
              <a:rPr lang="en-US" altLang="zh-TW" dirty="0"/>
              <a:t> </a:t>
            </a:r>
            <a:r>
              <a:rPr lang="en-US" altLang="zh-TW" dirty="0" smtClean="0"/>
              <a:t>org.apache.maven.plugins:maven-javadoc-plugin:2.10.1:Javadoc</a:t>
            </a:r>
          </a:p>
          <a:p>
            <a:r>
              <a:rPr lang="en-US" altLang="zh-TW" dirty="0"/>
              <a:t>Maven</a:t>
            </a:r>
            <a:r>
              <a:rPr lang="zh-TW" altLang="en-US" dirty="0"/>
              <a:t>執行時，會去讀取每個</a:t>
            </a:r>
            <a:r>
              <a:rPr lang="en-US" altLang="zh-TW" dirty="0"/>
              <a:t>plugin java</a:t>
            </a:r>
            <a:r>
              <a:rPr lang="zh-TW" altLang="en-US" dirty="0"/>
              <a:t>的</a:t>
            </a:r>
            <a:r>
              <a:rPr lang="en-US" altLang="zh-TW" dirty="0"/>
              <a:t>metadata</a:t>
            </a:r>
            <a:r>
              <a:rPr lang="zh-TW" altLang="en-US" dirty="0"/>
              <a:t>， 而</a:t>
            </a:r>
            <a:r>
              <a:rPr lang="en-US" altLang="zh-TW" dirty="0"/>
              <a:t>maven-</a:t>
            </a:r>
            <a:r>
              <a:rPr lang="en-US" altLang="zh-TW" dirty="0" err="1"/>
              <a:t>javadoc</a:t>
            </a:r>
            <a:r>
              <a:rPr lang="en-US" altLang="zh-TW" dirty="0"/>
              <a:t>-plugin</a:t>
            </a:r>
            <a:r>
              <a:rPr lang="zh-TW" altLang="en-US" dirty="0"/>
              <a:t>的</a:t>
            </a:r>
            <a:r>
              <a:rPr lang="en-US" altLang="zh-TW" dirty="0"/>
              <a:t>metadata</a:t>
            </a:r>
            <a:r>
              <a:rPr lang="zh-TW" altLang="en-US" dirty="0"/>
              <a:t>標記為</a:t>
            </a:r>
            <a:r>
              <a:rPr lang="en-US" altLang="zh-TW" dirty="0" err="1"/>
              <a:t>javadoc</a:t>
            </a:r>
            <a:r>
              <a:rPr lang="zh-TW" altLang="en-US" dirty="0"/>
              <a:t>，所以才省略為 </a:t>
            </a:r>
            <a:r>
              <a:rPr lang="en-US" altLang="zh-TW" dirty="0" err="1" smtClean="0"/>
              <a:t>javadoc:Javadoc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mvn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javadoc:javadoc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2169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plugin</a:t>
            </a:r>
            <a:r>
              <a:rPr lang="zh-TW" altLang="en-US" dirty="0"/>
              <a:t>的定義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023505" y="1991280"/>
            <a:ext cx="70969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 &lt;build&gt;</a:t>
            </a:r>
          </a:p>
          <a:p>
            <a:r>
              <a:rPr lang="en-US" altLang="zh-TW" sz="1600" dirty="0"/>
              <a:t>        &lt;plugins&gt;</a:t>
            </a:r>
          </a:p>
          <a:p>
            <a:r>
              <a:rPr lang="en-US" altLang="zh-TW" sz="1600" dirty="0"/>
              <a:t>            &lt;!--</a:t>
            </a:r>
            <a:r>
              <a:rPr lang="zh-TW" altLang="en-US" sz="1600" dirty="0"/>
              <a:t>可定義多個</a:t>
            </a:r>
            <a:r>
              <a:rPr lang="en-US" altLang="zh-TW" sz="1600" dirty="0"/>
              <a:t>plugin--&gt;</a:t>
            </a:r>
          </a:p>
          <a:p>
            <a:r>
              <a:rPr lang="en-US" altLang="zh-TW" sz="1600" dirty="0"/>
              <a:t>            &lt;plugin&gt;</a:t>
            </a:r>
          </a:p>
          <a:p>
            <a:r>
              <a:rPr lang="en-US" altLang="zh-TW" sz="1600" dirty="0"/>
              <a:t>                &lt;</a:t>
            </a:r>
            <a:r>
              <a:rPr lang="en-US" altLang="zh-TW" sz="1600" dirty="0" err="1"/>
              <a:t>groupId</a:t>
            </a:r>
            <a:r>
              <a:rPr lang="en-US" altLang="zh-TW" sz="1600" dirty="0"/>
              <a:t>&gt;</a:t>
            </a:r>
            <a:r>
              <a:rPr lang="en-US" altLang="zh-TW" sz="1600" dirty="0" err="1"/>
              <a:t>org.apache.maven.plugins</a:t>
            </a:r>
            <a:r>
              <a:rPr lang="en-US" altLang="zh-TW" sz="1600" dirty="0"/>
              <a:t>&lt;/</a:t>
            </a:r>
            <a:r>
              <a:rPr lang="en-US" altLang="zh-TW" sz="1600" dirty="0" err="1"/>
              <a:t>groupId</a:t>
            </a:r>
            <a:r>
              <a:rPr lang="en-US" altLang="zh-TW" sz="1600" dirty="0"/>
              <a:t>&gt;&lt;!--</a:t>
            </a:r>
            <a:r>
              <a:rPr lang="zh-TW" altLang="en-US" sz="1600" dirty="0"/>
              <a:t>若是此值，則可省略</a:t>
            </a:r>
            <a:r>
              <a:rPr lang="en-US" altLang="zh-TW" sz="1600" dirty="0"/>
              <a:t>--&gt;</a:t>
            </a:r>
          </a:p>
          <a:p>
            <a:r>
              <a:rPr lang="en-US" altLang="zh-TW" sz="1600" dirty="0"/>
              <a:t>                &lt;</a:t>
            </a:r>
            <a:r>
              <a:rPr lang="en-US" altLang="zh-TW" sz="1600" dirty="0" err="1"/>
              <a:t>artifactId</a:t>
            </a:r>
            <a:r>
              <a:rPr lang="en-US" altLang="zh-TW" sz="1600" dirty="0"/>
              <a:t>&gt;maven-compiler-plugin&lt;/</a:t>
            </a:r>
            <a:r>
              <a:rPr lang="en-US" altLang="zh-TW" sz="1600" dirty="0" err="1"/>
              <a:t>artifactId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            &lt;version&gt;3.1&lt;/version&gt;</a:t>
            </a:r>
          </a:p>
          <a:p>
            <a:r>
              <a:rPr lang="en-US" altLang="zh-TW" sz="1600" dirty="0"/>
              <a:t>                &lt;configuration&gt;</a:t>
            </a:r>
          </a:p>
          <a:p>
            <a:r>
              <a:rPr lang="en-US" altLang="zh-TW" sz="1600" dirty="0"/>
              <a:t>                ...</a:t>
            </a:r>
            <a:r>
              <a:rPr lang="zh-TW" altLang="en-US" sz="1600" dirty="0"/>
              <a:t>各種設定</a:t>
            </a:r>
          </a:p>
          <a:p>
            <a:r>
              <a:rPr lang="zh-TW" altLang="en-US" sz="1600" dirty="0"/>
              <a:t>                </a:t>
            </a:r>
            <a:r>
              <a:rPr lang="en-US" altLang="zh-TW" sz="1600" dirty="0"/>
              <a:t>&lt;/configuration&gt;</a:t>
            </a:r>
          </a:p>
          <a:p>
            <a:r>
              <a:rPr lang="en-US" altLang="zh-TW" sz="1600" dirty="0"/>
              <a:t>            &lt;/plugin&gt;</a:t>
            </a:r>
          </a:p>
          <a:p>
            <a:r>
              <a:rPr lang="en-US" altLang="zh-TW" sz="1600" dirty="0"/>
              <a:t>        &lt;plugins&gt;</a:t>
            </a:r>
          </a:p>
          <a:p>
            <a:r>
              <a:rPr lang="en-US" altLang="zh-TW" sz="1600" dirty="0"/>
              <a:t>        &lt;</a:t>
            </a:r>
            <a:r>
              <a:rPr lang="en-US" altLang="zh-TW" sz="1600" dirty="0" err="1"/>
              <a:t>finalName</a:t>
            </a:r>
            <a:r>
              <a:rPr lang="en-US" altLang="zh-TW" sz="1600" dirty="0"/>
              <a:t>&gt;</a:t>
            </a:r>
            <a:r>
              <a:rPr lang="en-US" altLang="zh-TW" sz="1600" dirty="0" err="1"/>
              <a:t>firstmvn</a:t>
            </a:r>
            <a:r>
              <a:rPr lang="en-US" altLang="zh-TW" sz="1600" dirty="0"/>
              <a:t>&lt;/</a:t>
            </a:r>
            <a:r>
              <a:rPr lang="en-US" altLang="zh-TW" sz="1600" dirty="0" err="1"/>
              <a:t>finalName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    ...</a:t>
            </a:r>
          </a:p>
          <a:p>
            <a:r>
              <a:rPr lang="en-US" altLang="zh-TW" sz="1600" dirty="0"/>
              <a:t>    &lt;build&gt;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12133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Project</a:t>
            </a:r>
            <a:r>
              <a:rPr lang="zh-TW" altLang="en-US" b="1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compiler Plugin</a:t>
            </a:r>
            <a:r>
              <a:rPr lang="zh-TW" altLang="en-US" dirty="0"/>
              <a:t>，</a:t>
            </a:r>
            <a:r>
              <a:rPr lang="en-US" altLang="zh-TW" dirty="0"/>
              <a:t>encoding</a:t>
            </a:r>
            <a:r>
              <a:rPr lang="zh-TW" altLang="en-US" dirty="0"/>
              <a:t>會預設參考</a:t>
            </a:r>
            <a:r>
              <a:rPr lang="en-US" altLang="zh-TW" dirty="0"/>
              <a:t>${</a:t>
            </a:r>
            <a:r>
              <a:rPr lang="en-US" altLang="zh-TW" dirty="0" err="1"/>
              <a:t>project.build.sourceEncoding</a:t>
            </a:r>
            <a:r>
              <a:rPr lang="en-US" altLang="zh-TW" dirty="0"/>
              <a:t>}</a:t>
            </a:r>
            <a:r>
              <a:rPr lang="zh-TW" altLang="en-US" dirty="0"/>
              <a:t>這個變數， 所以我們在</a:t>
            </a:r>
            <a:r>
              <a:rPr lang="en-US" altLang="zh-TW" dirty="0"/>
              <a:t>pom.xml</a:t>
            </a:r>
            <a:r>
              <a:rPr lang="zh-TW" altLang="en-US" dirty="0"/>
              <a:t>的指定這個變數的值為</a:t>
            </a:r>
            <a:r>
              <a:rPr lang="en-US" altLang="zh-TW" dirty="0"/>
              <a:t>"UTF-8"</a:t>
            </a:r>
            <a:r>
              <a:rPr lang="zh-TW" altLang="en-US" dirty="0"/>
              <a:t>，所以在編譯程式時，編譯器就會知道程式使用的編碼。 </a:t>
            </a:r>
            <a:endParaRPr lang="en-US" altLang="zh-TW" dirty="0" smtClean="0"/>
          </a:p>
          <a:p>
            <a:pPr lvl="1"/>
            <a:r>
              <a:rPr lang="en-US" altLang="zh-TW" sz="1800" dirty="0" smtClean="0"/>
              <a:t>&lt;</a:t>
            </a:r>
            <a:r>
              <a:rPr lang="en-US" altLang="zh-TW" sz="1800" dirty="0" err="1"/>
              <a:t>project.build.sourceEncoding</a:t>
            </a:r>
            <a:r>
              <a:rPr lang="en-US" altLang="zh-TW" sz="1800" dirty="0"/>
              <a:t>&gt;UTF-8&lt;/</a:t>
            </a:r>
            <a:r>
              <a:rPr lang="en-US" altLang="zh-TW" sz="1800" dirty="0" err="1" smtClean="0"/>
              <a:t>project.build.sourceEncoding</a:t>
            </a:r>
            <a:r>
              <a:rPr lang="en-US" altLang="zh-TW" sz="1800" dirty="0" smtClean="0"/>
              <a:t>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37181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預設變數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857541"/>
              </p:ext>
            </p:extLst>
          </p:nvPr>
        </p:nvGraphicFramePr>
        <p:xfrm>
          <a:off x="1294875" y="1880754"/>
          <a:ext cx="7319188" cy="4350033"/>
        </p:xfrm>
        <a:graphic>
          <a:graphicData uri="http://schemas.openxmlformats.org/drawingml/2006/table">
            <a:tbl>
              <a:tblPr/>
              <a:tblGrid>
                <a:gridCol w="3193998">
                  <a:extLst>
                    <a:ext uri="{9D8B030D-6E8A-4147-A177-3AD203B41FA5}">
                      <a16:colId xmlns:a16="http://schemas.microsoft.com/office/drawing/2014/main" val="2972104908"/>
                    </a:ext>
                  </a:extLst>
                </a:gridCol>
                <a:gridCol w="4125190">
                  <a:extLst>
                    <a:ext uri="{9D8B030D-6E8A-4147-A177-3AD203B41FA5}">
                      <a16:colId xmlns:a16="http://schemas.microsoft.com/office/drawing/2014/main" val="242041486"/>
                    </a:ext>
                  </a:extLst>
                </a:gridCol>
              </a:tblGrid>
              <a:tr h="2921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${basedir}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1">
                          <a:effectLst/>
                        </a:rPr>
                        <a:t>表示包含</a:t>
                      </a:r>
                      <a:r>
                        <a:rPr lang="en-US" altLang="zh-TW" sz="1600" b="1">
                          <a:effectLst/>
                        </a:rPr>
                        <a:t>pom.xml</a:t>
                      </a:r>
                      <a:r>
                        <a:rPr lang="zh-TW" altLang="en-US" sz="1600" b="1">
                          <a:effectLst/>
                        </a:rPr>
                        <a:t>的目錄路徑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7528"/>
                  </a:ext>
                </a:extLst>
              </a:tr>
              <a:tr h="108272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${version}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等同</a:t>
                      </a:r>
                      <a:r>
                        <a:rPr lang="en-US" altLang="zh-TW" sz="1600">
                          <a:effectLst/>
                        </a:rPr>
                        <a:t>${</a:t>
                      </a:r>
                      <a:r>
                        <a:rPr lang="en-US" sz="1600">
                          <a:effectLst/>
                        </a:rPr>
                        <a:t>project.version}</a:t>
                      </a:r>
                      <a:r>
                        <a:rPr lang="zh-TW" altLang="en-US" sz="1600">
                          <a:effectLst/>
                        </a:rPr>
                        <a:t>或</a:t>
                      </a:r>
                      <a:r>
                        <a:rPr lang="en-US" altLang="zh-TW" sz="1600">
                          <a:effectLst/>
                        </a:rPr>
                        <a:t>${</a:t>
                      </a:r>
                      <a:r>
                        <a:rPr lang="en-US" sz="1600">
                          <a:effectLst/>
                        </a:rPr>
                        <a:t>pom.version}，</a:t>
                      </a:r>
                      <a:r>
                        <a:rPr lang="zh-TW" altLang="en-US" sz="1600">
                          <a:effectLst/>
                        </a:rPr>
                        <a:t>即程式的版本編號</a:t>
                      </a:r>
                      <a:r>
                        <a:rPr lang="en-US" altLang="zh-TW" sz="1600">
                          <a:effectLst/>
                        </a:rPr>
                        <a:t>(</a:t>
                      </a:r>
                      <a:r>
                        <a:rPr lang="en-US" sz="1600">
                          <a:effectLst/>
                        </a:rPr>
                        <a:t>maven</a:t>
                      </a:r>
                      <a:r>
                        <a:rPr lang="zh-TW" altLang="en-US" sz="1600">
                          <a:effectLst/>
                        </a:rPr>
                        <a:t>通常建議不要直接使用</a:t>
                      </a:r>
                      <a:r>
                        <a:rPr lang="en-US" altLang="zh-TW" sz="1600">
                          <a:effectLst/>
                        </a:rPr>
                        <a:t>${</a:t>
                      </a:r>
                      <a:r>
                        <a:rPr lang="en-US" sz="1600">
                          <a:effectLst/>
                        </a:rPr>
                        <a:t>version})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252630"/>
                  </a:ext>
                </a:extLst>
              </a:tr>
              <a:tr h="5924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${project.build.directory}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就是</a:t>
                      </a:r>
                      <a:r>
                        <a:rPr lang="en-US" sz="1600">
                          <a:effectLst/>
                        </a:rPr>
                        <a:t>target</a:t>
                      </a:r>
                      <a:r>
                        <a:rPr lang="zh-TW" altLang="en-US" sz="1600">
                          <a:effectLst/>
                        </a:rPr>
                        <a:t>目錄，等同</a:t>
                      </a:r>
                      <a:r>
                        <a:rPr lang="en-US" altLang="zh-TW" sz="1600">
                          <a:effectLst/>
                        </a:rPr>
                        <a:t>${</a:t>
                      </a:r>
                      <a:r>
                        <a:rPr lang="en-US" sz="1600">
                          <a:effectLst/>
                        </a:rPr>
                        <a:t>pom.project.build.directory}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73731"/>
                  </a:ext>
                </a:extLst>
              </a:tr>
              <a:tr h="3472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${project.build.outputDirectory}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就是</a:t>
                      </a:r>
                      <a:r>
                        <a:rPr lang="en-US" sz="1600">
                          <a:effectLst/>
                        </a:rPr>
                        <a:t>target/classes</a:t>
                      </a:r>
                      <a:r>
                        <a:rPr lang="zh-TW" altLang="en-US" sz="1600">
                          <a:effectLst/>
                        </a:rPr>
                        <a:t>目錄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978189"/>
                  </a:ext>
                </a:extLst>
              </a:tr>
              <a:tr h="5924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${project.name} </a:t>
                      </a:r>
                      <a:r>
                        <a:rPr lang="zh-TW" altLang="en-US" sz="1600">
                          <a:effectLst/>
                        </a:rPr>
                        <a:t>或 </a:t>
                      </a:r>
                      <a:r>
                        <a:rPr lang="en-US" altLang="zh-TW" sz="1600">
                          <a:effectLst/>
                        </a:rPr>
                        <a:t>${</a:t>
                      </a:r>
                      <a:r>
                        <a:rPr lang="en-US" sz="1600">
                          <a:effectLst/>
                        </a:rPr>
                        <a:t>pom.name}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就是</a:t>
                      </a:r>
                      <a:r>
                        <a:rPr lang="en-US" sz="1600">
                          <a:effectLst/>
                        </a:rPr>
                        <a:t>pom.xml '&lt;name'&gt;</a:t>
                      </a:r>
                      <a:r>
                        <a:rPr lang="zh-TW" altLang="en-US" sz="1600">
                          <a:effectLst/>
                        </a:rPr>
                        <a:t>所指定的名稱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32072"/>
                  </a:ext>
                </a:extLst>
              </a:tr>
              <a:tr h="3472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${project.build.finalName}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Project</a:t>
                      </a:r>
                      <a:r>
                        <a:rPr lang="zh-TW" altLang="en-US" sz="1600">
                          <a:effectLst/>
                        </a:rPr>
                        <a:t>的打包名稱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44738"/>
                  </a:ext>
                </a:extLst>
              </a:tr>
              <a:tr h="3472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${env.M2_HOME}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maven</a:t>
                      </a:r>
                      <a:r>
                        <a:rPr lang="zh-TW" altLang="en-US" sz="1600">
                          <a:effectLst/>
                        </a:rPr>
                        <a:t>安裝目錄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117980"/>
                  </a:ext>
                </a:extLst>
              </a:tr>
              <a:tr h="3472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${java.home}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Java</a:t>
                      </a:r>
                      <a:r>
                        <a:rPr lang="zh-TW" altLang="en-US" sz="1600">
                          <a:effectLst/>
                        </a:rPr>
                        <a:t>安裝目錄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561451"/>
                  </a:ext>
                </a:extLst>
              </a:tr>
              <a:tr h="3472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${java</a:t>
                      </a:r>
                      <a:r>
                        <a:rPr lang="zh-TW" altLang="en-US" sz="1600">
                          <a:effectLst/>
                        </a:rPr>
                        <a:t>的系統變數</a:t>
                      </a:r>
                      <a:r>
                        <a:rPr lang="en-US" altLang="zh-TW" sz="1600">
                          <a:effectLst/>
                        </a:rPr>
                        <a:t>}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</a:rPr>
                        <a:t>與其它</a:t>
                      </a:r>
                      <a:r>
                        <a:rPr lang="en-US" altLang="zh-TW" sz="1600" dirty="0">
                          <a:effectLst/>
                        </a:rPr>
                        <a:t>JVM</a:t>
                      </a:r>
                      <a:r>
                        <a:rPr lang="zh-TW" altLang="en-US" sz="1600" dirty="0">
                          <a:effectLst/>
                        </a:rPr>
                        <a:t>所定義的變數</a:t>
                      </a:r>
                    </a:p>
                  </a:txBody>
                  <a:tcPr marL="110656" marR="110656" marT="51072" marB="510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32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Maven </a:t>
            </a:r>
            <a:r>
              <a:rPr lang="en-US" altLang="zh-TW" b="1" dirty="0" err="1" smtClean="0"/>
              <a:t>pahse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Maven</a:t>
            </a:r>
            <a:r>
              <a:rPr lang="zh-TW" altLang="en-US" dirty="0"/>
              <a:t>有三個</a:t>
            </a:r>
            <a:r>
              <a:rPr lang="en-US" altLang="zh-TW" dirty="0" err="1" smtClean="0"/>
              <a:t>LifeCycle</a:t>
            </a:r>
            <a:r>
              <a:rPr lang="zh-TW" altLang="en-US" dirty="0" smtClean="0"/>
              <a:t>，</a:t>
            </a:r>
            <a:r>
              <a:rPr lang="zh-TW" altLang="en-US" dirty="0"/>
              <a:t>分別是 </a:t>
            </a:r>
            <a:r>
              <a:rPr lang="en-US" altLang="zh-TW" dirty="0"/>
              <a:t>clean </a:t>
            </a:r>
            <a:r>
              <a:rPr lang="zh-TW" altLang="en-US" dirty="0"/>
              <a:t>、 </a:t>
            </a:r>
            <a:r>
              <a:rPr lang="en-US" altLang="zh-TW" dirty="0"/>
              <a:t>default </a:t>
            </a:r>
            <a:r>
              <a:rPr lang="zh-TW" altLang="en-US" dirty="0"/>
              <a:t>與 </a:t>
            </a:r>
            <a:r>
              <a:rPr lang="en-US" altLang="zh-TW" dirty="0"/>
              <a:t>site </a:t>
            </a:r>
            <a:r>
              <a:rPr lang="zh-TW" altLang="en-US" dirty="0"/>
              <a:t>，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clean</a:t>
            </a:r>
            <a:r>
              <a:rPr lang="zh-TW" altLang="en-US" dirty="0"/>
              <a:t>周期負責</a:t>
            </a:r>
            <a:r>
              <a:rPr lang="en-US" altLang="zh-TW" dirty="0"/>
              <a:t>Project</a:t>
            </a:r>
            <a:r>
              <a:rPr lang="zh-TW" altLang="en-US" dirty="0"/>
              <a:t>的清理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default</a:t>
            </a:r>
            <a:r>
              <a:rPr lang="zh-TW" altLang="en-US" dirty="0"/>
              <a:t>周期負責</a:t>
            </a:r>
            <a:r>
              <a:rPr lang="en-US" altLang="zh-TW" dirty="0"/>
              <a:t>Project</a:t>
            </a:r>
            <a:r>
              <a:rPr lang="zh-TW" altLang="en-US" dirty="0"/>
              <a:t>的</a:t>
            </a:r>
            <a:r>
              <a:rPr lang="zh-TW" altLang="en-US" dirty="0" smtClean="0"/>
              <a:t>建置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site</a:t>
            </a:r>
            <a:r>
              <a:rPr lang="zh-TW" altLang="en-US" dirty="0"/>
              <a:t>周期則是負責產生</a:t>
            </a:r>
            <a:r>
              <a:rPr lang="en-US" altLang="zh-TW" dirty="0"/>
              <a:t>Project</a:t>
            </a:r>
            <a:r>
              <a:rPr lang="zh-TW" altLang="en-US" dirty="0"/>
              <a:t>的文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035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常用的指令</a:t>
            </a:r>
            <a:r>
              <a:rPr lang="en-US" altLang="zh-TW" dirty="0"/>
              <a:t>(goals)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784867"/>
              </p:ext>
            </p:extLst>
          </p:nvPr>
        </p:nvGraphicFramePr>
        <p:xfrm>
          <a:off x="509154" y="1732334"/>
          <a:ext cx="7762009" cy="4003448"/>
        </p:xfrm>
        <a:graphic>
          <a:graphicData uri="http://schemas.openxmlformats.org/drawingml/2006/table">
            <a:tbl>
              <a:tblPr/>
              <a:tblGrid>
                <a:gridCol w="3241964">
                  <a:extLst>
                    <a:ext uri="{9D8B030D-6E8A-4147-A177-3AD203B41FA5}">
                      <a16:colId xmlns:a16="http://schemas.microsoft.com/office/drawing/2014/main" val="1262754435"/>
                    </a:ext>
                  </a:extLst>
                </a:gridCol>
                <a:gridCol w="4520045">
                  <a:extLst>
                    <a:ext uri="{9D8B030D-6E8A-4147-A177-3AD203B41FA5}">
                      <a16:colId xmlns:a16="http://schemas.microsoft.com/office/drawing/2014/main" val="639937178"/>
                    </a:ext>
                  </a:extLst>
                </a:gridCol>
              </a:tblGrid>
              <a:tr h="833696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mvn clean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>
                          <a:effectLst/>
                        </a:rPr>
                        <a:t>進行清理作業，通常是將</a:t>
                      </a:r>
                      <a:r>
                        <a:rPr lang="en-US" altLang="zh-TW" sz="1800" b="1">
                          <a:effectLst/>
                        </a:rPr>
                        <a:t>${</a:t>
                      </a:r>
                      <a:r>
                        <a:rPr lang="en-US" sz="1800" b="1">
                          <a:effectLst/>
                        </a:rPr>
                        <a:t>project.build.directory} </a:t>
                      </a:r>
                      <a:r>
                        <a:rPr lang="zh-TW" altLang="en-US" sz="1800" b="1">
                          <a:effectLst/>
                        </a:rPr>
                        <a:t>砍掉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986381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mvn compile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編譯程式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056034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mvn test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測試程式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4341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mvn</a:t>
                      </a:r>
                      <a:r>
                        <a:rPr lang="en-US" sz="1800" dirty="0">
                          <a:effectLst/>
                        </a:rPr>
                        <a:t> package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打包程式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90801"/>
                  </a:ext>
                </a:extLst>
              </a:tr>
              <a:tr h="49721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mvn install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把</a:t>
                      </a:r>
                      <a:r>
                        <a:rPr lang="en-US" sz="1800">
                          <a:effectLst/>
                        </a:rPr>
                        <a:t>Project</a:t>
                      </a:r>
                      <a:r>
                        <a:rPr lang="zh-TW" altLang="en-US" sz="1800">
                          <a:effectLst/>
                        </a:rPr>
                        <a:t>打包後，放進本地</a:t>
                      </a:r>
                      <a:r>
                        <a:rPr lang="en-US" sz="1800">
                          <a:effectLst/>
                        </a:rPr>
                        <a:t>repository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34745"/>
                  </a:ext>
                </a:extLst>
              </a:tr>
              <a:tr h="833696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mvn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jetty:run或是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 smtClean="0">
                        <a:effectLst/>
                      </a:endParaRPr>
                    </a:p>
                    <a:p>
                      <a:r>
                        <a:rPr lang="en-US" sz="1800" dirty="0" err="1" smtClean="0">
                          <a:effectLst/>
                        </a:rPr>
                        <a:t>mvn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tomcat:run</a:t>
                      </a:r>
                      <a:endParaRPr lang="en-US" sz="1800" dirty="0">
                        <a:effectLst/>
                      </a:endParaRP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如果是</a:t>
                      </a:r>
                      <a:r>
                        <a:rPr lang="en-US" sz="1800">
                          <a:effectLst/>
                        </a:rPr>
                        <a:t>webProject，</a:t>
                      </a:r>
                      <a:r>
                        <a:rPr lang="zh-TW" altLang="en-US" sz="1800">
                          <a:effectLst/>
                        </a:rPr>
                        <a:t>直接上起來執行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01735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mvn source:jar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把</a:t>
                      </a:r>
                      <a:r>
                        <a:rPr lang="en-US" sz="1800" dirty="0">
                          <a:effectLst/>
                        </a:rPr>
                        <a:t>source</a:t>
                      </a:r>
                      <a:r>
                        <a:rPr lang="zh-TW" altLang="en-US" sz="1800" dirty="0">
                          <a:effectLst/>
                        </a:rPr>
                        <a:t>打包成一個</a:t>
                      </a:r>
                      <a:r>
                        <a:rPr lang="en-US" sz="1800" dirty="0">
                          <a:effectLst/>
                        </a:rPr>
                        <a:t>jar</a:t>
                      </a:r>
                      <a:r>
                        <a:rPr lang="zh-TW" altLang="en-US" sz="1800" dirty="0">
                          <a:effectLst/>
                        </a:rPr>
                        <a:t>檔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3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7150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常用的指令</a:t>
            </a:r>
            <a:r>
              <a:rPr lang="en-US" altLang="zh-TW" dirty="0"/>
              <a:t>(goals)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167392"/>
              </p:ext>
            </p:extLst>
          </p:nvPr>
        </p:nvGraphicFramePr>
        <p:xfrm>
          <a:off x="509154" y="1732334"/>
          <a:ext cx="7762009" cy="3504683"/>
        </p:xfrm>
        <a:graphic>
          <a:graphicData uri="http://schemas.openxmlformats.org/drawingml/2006/table">
            <a:tbl>
              <a:tblPr/>
              <a:tblGrid>
                <a:gridCol w="4177146">
                  <a:extLst>
                    <a:ext uri="{9D8B030D-6E8A-4147-A177-3AD203B41FA5}">
                      <a16:colId xmlns:a16="http://schemas.microsoft.com/office/drawing/2014/main" val="1262754435"/>
                    </a:ext>
                  </a:extLst>
                </a:gridCol>
                <a:gridCol w="3584863">
                  <a:extLst>
                    <a:ext uri="{9D8B030D-6E8A-4147-A177-3AD203B41FA5}">
                      <a16:colId xmlns:a16="http://schemas.microsoft.com/office/drawing/2014/main" val="639937178"/>
                    </a:ext>
                  </a:extLst>
                </a:gridCol>
              </a:tblGrid>
              <a:tr h="508286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mvn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javadoc:javadoc</a:t>
                      </a:r>
                      <a:endParaRPr lang="en-US" sz="1800" dirty="0">
                        <a:effectLst/>
                      </a:endParaRP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產生</a:t>
                      </a:r>
                      <a:r>
                        <a:rPr lang="en-US" sz="1800">
                          <a:effectLst/>
                        </a:rPr>
                        <a:t>java api</a:t>
                      </a:r>
                      <a:r>
                        <a:rPr lang="zh-TW" altLang="en-US" sz="1800">
                          <a:effectLst/>
                        </a:rPr>
                        <a:t>檔案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0505"/>
                  </a:ext>
                </a:extLst>
              </a:tr>
              <a:tr h="508286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mvn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javadoc:jar</a:t>
                      </a:r>
                      <a:endParaRPr lang="en-US" sz="1800" dirty="0">
                        <a:effectLst/>
                      </a:endParaRP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產生</a:t>
                      </a:r>
                      <a:r>
                        <a:rPr lang="en-US" sz="1800">
                          <a:effectLst/>
                        </a:rPr>
                        <a:t>java api</a:t>
                      </a:r>
                      <a:r>
                        <a:rPr lang="zh-TW" altLang="en-US" sz="1800">
                          <a:effectLst/>
                        </a:rPr>
                        <a:t>打包檔案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1842"/>
                  </a:ext>
                </a:extLst>
              </a:tr>
              <a:tr h="50828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mvn exec:exec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執行</a:t>
                      </a:r>
                      <a:r>
                        <a:rPr lang="en-US" sz="1800">
                          <a:effectLst/>
                        </a:rPr>
                        <a:t>Project(</a:t>
                      </a:r>
                      <a:r>
                        <a:rPr lang="zh-TW" altLang="en-US" sz="1800">
                          <a:effectLst/>
                        </a:rPr>
                        <a:t>需進行一些</a:t>
                      </a:r>
                      <a:r>
                        <a:rPr lang="en-US" altLang="zh-TW" sz="1800">
                          <a:effectLst/>
                        </a:rPr>
                        <a:t>[</a:t>
                      </a:r>
                      <a:r>
                        <a:rPr lang="zh-TW" altLang="en-US" sz="1800">
                          <a:effectLst/>
                        </a:rPr>
                        <a:t>設定</a:t>
                      </a:r>
                      <a:r>
                        <a:rPr lang="en-US" altLang="zh-TW" sz="1800">
                          <a:effectLst/>
                        </a:rPr>
                        <a:t>])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25485"/>
                  </a:ext>
                </a:extLst>
              </a:tr>
              <a:tr h="549750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mvn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versions:display-dependency-updates</a:t>
                      </a:r>
                      <a:endParaRPr lang="en-US" sz="1800" dirty="0">
                        <a:effectLst/>
                      </a:endParaRP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檢查相依函式庫的版本更新狀況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49280"/>
                  </a:ext>
                </a:extLst>
              </a:tr>
              <a:tr h="921789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mvn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versions:use-latest-releases</a:t>
                      </a:r>
                      <a:endParaRPr lang="en-US" sz="1800" dirty="0">
                        <a:effectLst/>
                      </a:endParaRP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直接將</a:t>
                      </a:r>
                      <a:r>
                        <a:rPr lang="en-US" altLang="zh-TW" sz="1800">
                          <a:effectLst/>
                        </a:rPr>
                        <a:t>pom.xml</a:t>
                      </a:r>
                      <a:r>
                        <a:rPr lang="zh-TW" altLang="en-US" sz="1800">
                          <a:effectLst/>
                        </a:rPr>
                        <a:t>內的版本更新到最近一版釋出</a:t>
                      </a:r>
                      <a:r>
                        <a:rPr lang="en-US" altLang="zh-TW" sz="1800">
                          <a:effectLst/>
                        </a:rPr>
                        <a:t>(</a:t>
                      </a:r>
                      <a:r>
                        <a:rPr lang="zh-TW" altLang="en-US" sz="1800">
                          <a:effectLst/>
                        </a:rPr>
                        <a:t>會備分舊版的</a:t>
                      </a:r>
                      <a:r>
                        <a:rPr lang="en-US" altLang="zh-TW" sz="1800">
                          <a:effectLst/>
                        </a:rPr>
                        <a:t>pom.xml)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25695"/>
                  </a:ext>
                </a:extLst>
              </a:tr>
              <a:tr h="508286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mvn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versions:display-plugin-updates</a:t>
                      </a:r>
                      <a:endParaRPr lang="en-US" sz="1800" dirty="0">
                        <a:effectLst/>
                      </a:endParaRP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檢查</a:t>
                      </a:r>
                      <a:r>
                        <a:rPr lang="en-US" altLang="zh-TW" sz="1800" dirty="0">
                          <a:effectLst/>
                        </a:rPr>
                        <a:t>Plugin</a:t>
                      </a:r>
                      <a:r>
                        <a:rPr lang="zh-TW" altLang="en-US" sz="1800" dirty="0">
                          <a:effectLst/>
                        </a:rPr>
                        <a:t>的更新狀況</a:t>
                      </a:r>
                    </a:p>
                  </a:txBody>
                  <a:tcPr marL="68121" marR="68121" marT="31440" marB="31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5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82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D0708-B960-40FA-80A9-13AA933D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DEE1E0-145A-4759-9D33-DE07E0D6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easy way to look at the default configurations of the super POM </a:t>
            </a:r>
            <a:endParaRPr lang="en-US" altLang="zh-TW" b="1" dirty="0"/>
          </a:p>
          <a:p>
            <a:pPr lvl="1"/>
            <a:r>
              <a:rPr lang="en-US" altLang="zh-TW" b="1" dirty="0" err="1">
                <a:highlight>
                  <a:srgbClr val="FFFF00"/>
                </a:highlight>
              </a:rPr>
              <a:t>mvn</a:t>
            </a:r>
            <a:r>
              <a:rPr lang="en-US" altLang="zh-TW" b="1" dirty="0">
                <a:highlight>
                  <a:srgbClr val="FFFF00"/>
                </a:highlight>
              </a:rPr>
              <a:t> </a:t>
            </a:r>
            <a:r>
              <a:rPr lang="en-US" altLang="zh-TW" b="1" dirty="0" err="1">
                <a:highlight>
                  <a:srgbClr val="FFFF00"/>
                </a:highlight>
              </a:rPr>
              <a:t>help:effective-pom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8861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常用的</a:t>
            </a:r>
            <a:r>
              <a:rPr lang="en-US" altLang="zh-TW" b="1" dirty="0"/>
              <a:t>plugin build</a:t>
            </a:r>
            <a:r>
              <a:rPr lang="zh-TW" altLang="en-US" b="1" dirty="0" smtClean="0"/>
              <a:t>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Compile</a:t>
            </a:r>
            <a:r>
              <a:rPr lang="zh-TW" altLang="en-US" b="1" dirty="0"/>
              <a:t>的設定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6354" y="2490181"/>
            <a:ext cx="68268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&lt;build&gt;</a:t>
            </a:r>
          </a:p>
          <a:p>
            <a:r>
              <a:rPr lang="en-US" altLang="zh-TW" dirty="0"/>
              <a:t>        &lt;plugins&gt;</a:t>
            </a:r>
          </a:p>
          <a:p>
            <a:r>
              <a:rPr lang="en-US" altLang="zh-TW" dirty="0"/>
              <a:t>            &lt;plugin&gt;</a:t>
            </a:r>
          </a:p>
          <a:p>
            <a:r>
              <a:rPr lang="en-US" altLang="zh-TW" dirty="0"/>
              <a:t>                &lt;</a:t>
            </a:r>
            <a:r>
              <a:rPr lang="en-US" altLang="zh-TW" dirty="0" err="1"/>
              <a:t>groupId</a:t>
            </a:r>
            <a:r>
              <a:rPr lang="en-US" altLang="zh-TW" dirty="0"/>
              <a:t>&gt;</a:t>
            </a:r>
            <a:r>
              <a:rPr lang="en-US" altLang="zh-TW" dirty="0" err="1"/>
              <a:t>org.apache.maven.plugins</a:t>
            </a:r>
            <a:r>
              <a:rPr lang="en-US" altLang="zh-TW" dirty="0"/>
              <a:t>&lt;/</a:t>
            </a:r>
            <a:r>
              <a:rPr lang="en-US" altLang="zh-TW" dirty="0" err="1"/>
              <a:t>groupId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            &lt;</a:t>
            </a:r>
            <a:r>
              <a:rPr lang="en-US" altLang="zh-TW" dirty="0" err="1"/>
              <a:t>artifactId</a:t>
            </a:r>
            <a:r>
              <a:rPr lang="en-US" altLang="zh-TW" dirty="0"/>
              <a:t>&gt;maven-compiler-plugin&lt;/</a:t>
            </a:r>
            <a:r>
              <a:rPr lang="en-US" altLang="zh-TW" dirty="0" err="1"/>
              <a:t>artifactId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            &lt;version&gt;3.1&lt;/version&gt;</a:t>
            </a:r>
          </a:p>
          <a:p>
            <a:r>
              <a:rPr lang="en-US" altLang="zh-TW" dirty="0"/>
              <a:t>                &lt;configuration&gt;</a:t>
            </a:r>
          </a:p>
          <a:p>
            <a:r>
              <a:rPr lang="en-US" altLang="zh-TW" dirty="0"/>
              <a:t>                    &lt;source&gt;${</a:t>
            </a:r>
            <a:r>
              <a:rPr lang="en-US" altLang="zh-TW" dirty="0" err="1"/>
              <a:t>maven.compiler.source</a:t>
            </a:r>
            <a:r>
              <a:rPr lang="en-US" altLang="zh-TW" dirty="0"/>
              <a:t>}&lt;/source&gt;</a:t>
            </a:r>
          </a:p>
          <a:p>
            <a:r>
              <a:rPr lang="en-US" altLang="zh-TW" dirty="0"/>
              <a:t>                    &lt;target&gt;${</a:t>
            </a:r>
            <a:r>
              <a:rPr lang="en-US" altLang="zh-TW" dirty="0" err="1"/>
              <a:t>maven.compiler.target</a:t>
            </a:r>
            <a:r>
              <a:rPr lang="en-US" altLang="zh-TW" dirty="0"/>
              <a:t>}&lt;/target&gt;</a:t>
            </a:r>
          </a:p>
          <a:p>
            <a:r>
              <a:rPr lang="en-US" altLang="zh-TW" dirty="0"/>
              <a:t>                    &lt;encoding&gt;${</a:t>
            </a:r>
            <a:r>
              <a:rPr lang="en-US" altLang="zh-TW" dirty="0" err="1"/>
              <a:t>project.build.sourceEncoding</a:t>
            </a:r>
            <a:r>
              <a:rPr lang="en-US" altLang="zh-TW" dirty="0"/>
              <a:t>}&lt;/encoding&gt;</a:t>
            </a:r>
          </a:p>
          <a:p>
            <a:r>
              <a:rPr lang="en-US" altLang="zh-TW" dirty="0"/>
              <a:t>                &lt;/configuration&gt;</a:t>
            </a:r>
          </a:p>
          <a:p>
            <a:r>
              <a:rPr lang="en-US" altLang="zh-TW" dirty="0"/>
              <a:t>            &lt;/plugin&gt;</a:t>
            </a:r>
          </a:p>
          <a:p>
            <a:r>
              <a:rPr lang="en-US" altLang="zh-TW" dirty="0"/>
              <a:t>        &lt;/plugins&gt;</a:t>
            </a:r>
          </a:p>
          <a:p>
            <a:r>
              <a:rPr lang="en-US" altLang="zh-TW" dirty="0"/>
              <a:t>    &lt;/build&gt;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55555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打包時包含源碼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0265" y="2333685"/>
            <a:ext cx="71957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 &lt;build&gt;</a:t>
            </a:r>
          </a:p>
          <a:p>
            <a:r>
              <a:rPr lang="en-US" altLang="zh-TW" sz="1600" dirty="0"/>
              <a:t>        &lt;resources&gt;</a:t>
            </a:r>
          </a:p>
          <a:p>
            <a:r>
              <a:rPr lang="en-US" altLang="zh-TW" sz="1600" dirty="0"/>
              <a:t>            &lt;resource&gt;</a:t>
            </a:r>
          </a:p>
          <a:p>
            <a:r>
              <a:rPr lang="en-US" altLang="zh-TW" sz="1600" dirty="0"/>
              <a:t>                &lt;directory&gt;${</a:t>
            </a:r>
            <a:r>
              <a:rPr lang="en-US" altLang="zh-TW" sz="1600" dirty="0" err="1"/>
              <a:t>basedir</a:t>
            </a:r>
            <a:r>
              <a:rPr lang="en-US" altLang="zh-TW" sz="1600" dirty="0"/>
              <a:t>}/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/main/java&lt;/directory&gt;&lt;!--</a:t>
            </a:r>
            <a:r>
              <a:rPr lang="zh-TW" altLang="en-US" sz="1600" dirty="0"/>
              <a:t>資源檔存放路徑</a:t>
            </a:r>
            <a:r>
              <a:rPr lang="en-US" altLang="zh-TW" sz="1600" dirty="0"/>
              <a:t>--&gt;</a:t>
            </a:r>
          </a:p>
          <a:p>
            <a:r>
              <a:rPr lang="en-US" altLang="zh-TW" sz="1600" dirty="0"/>
              <a:t>                &lt;filtering&gt;false&lt;/filtering&gt;&lt;!--</a:t>
            </a:r>
            <a:r>
              <a:rPr lang="zh-TW" altLang="en-US" sz="1600" dirty="0"/>
              <a:t>不置換資源檔內容</a:t>
            </a:r>
            <a:r>
              <a:rPr lang="en-US" altLang="zh-TW" sz="1600" dirty="0"/>
              <a:t>,</a:t>
            </a:r>
            <a:r>
              <a:rPr lang="zh-TW" altLang="en-US" sz="1600" dirty="0"/>
              <a:t>如果要的話見</a:t>
            </a:r>
            <a:r>
              <a:rPr lang="en-US" altLang="zh-TW" sz="1600" dirty="0"/>
              <a:t>http://maven.apache.org/plugins/maven-resources-plugin/examples/filter.html--&gt;</a:t>
            </a:r>
          </a:p>
          <a:p>
            <a:r>
              <a:rPr lang="en-US" altLang="zh-TW" sz="1600" dirty="0"/>
              <a:t>                &lt;includes&gt;</a:t>
            </a:r>
          </a:p>
          <a:p>
            <a:r>
              <a:rPr lang="en-US" altLang="zh-TW" sz="1600" dirty="0"/>
              <a:t>                    &lt;include&gt;org/</a:t>
            </a:r>
            <a:r>
              <a:rPr lang="en-US" altLang="zh-TW" sz="1600" dirty="0" err="1"/>
              <a:t>gwtwidgets</a:t>
            </a:r>
            <a:r>
              <a:rPr lang="en-US" altLang="zh-TW" sz="1600" dirty="0"/>
              <a:t>/Stream.gwt.xml&lt;/include&gt;</a:t>
            </a:r>
          </a:p>
          <a:p>
            <a:r>
              <a:rPr lang="en-US" altLang="zh-TW" sz="1600" dirty="0"/>
              <a:t>                &lt;/includes&gt;</a:t>
            </a:r>
          </a:p>
          <a:p>
            <a:r>
              <a:rPr lang="en-US" altLang="zh-TW" sz="1600" dirty="0"/>
              <a:t>            &lt;/resource&gt;</a:t>
            </a:r>
          </a:p>
          <a:p>
            <a:r>
              <a:rPr lang="en-US" altLang="zh-TW" sz="1600" dirty="0"/>
              <a:t>            &lt;resource&gt;</a:t>
            </a:r>
          </a:p>
          <a:p>
            <a:r>
              <a:rPr lang="en-US" altLang="zh-TW" sz="1600" dirty="0"/>
              <a:t>                &lt;directory&gt;${</a:t>
            </a:r>
            <a:r>
              <a:rPr lang="en-US" altLang="zh-TW" sz="1600" dirty="0" err="1"/>
              <a:t>basedir</a:t>
            </a:r>
            <a:r>
              <a:rPr lang="en-US" altLang="zh-TW" sz="1600" dirty="0"/>
              <a:t>}/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/main/java&lt;/directory&gt;</a:t>
            </a:r>
          </a:p>
          <a:p>
            <a:r>
              <a:rPr lang="en-US" altLang="zh-TW" sz="1600" dirty="0"/>
              <a:t>                &lt;includes&gt;</a:t>
            </a:r>
          </a:p>
          <a:p>
            <a:r>
              <a:rPr lang="en-US" altLang="zh-TW" sz="1600" dirty="0"/>
              <a:t>                    &lt;include&gt; **/client/*.java &lt;/include&gt;</a:t>
            </a:r>
          </a:p>
          <a:p>
            <a:r>
              <a:rPr lang="en-US" altLang="zh-TW" sz="1600" dirty="0"/>
              <a:t>                &lt;/includes&gt;</a:t>
            </a:r>
          </a:p>
          <a:p>
            <a:r>
              <a:rPr lang="en-US" altLang="zh-TW" sz="1600" dirty="0"/>
              <a:t>            &lt;/resource&gt;</a:t>
            </a:r>
          </a:p>
          <a:p>
            <a:r>
              <a:rPr lang="en-US" altLang="zh-TW" sz="1600" dirty="0"/>
              <a:t>        &lt;/resources&gt;</a:t>
            </a:r>
          </a:p>
          <a:p>
            <a:r>
              <a:rPr lang="en-US" altLang="zh-TW" sz="1600" dirty="0"/>
              <a:t>    &lt;/build&gt;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79773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建立可執行</a:t>
            </a:r>
            <a:r>
              <a:rPr lang="en-US" altLang="zh-TW" b="1" dirty="0"/>
              <a:t>Jar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5736" y="2334925"/>
            <a:ext cx="692034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 &lt;build&gt;</a:t>
            </a:r>
          </a:p>
          <a:p>
            <a:r>
              <a:rPr lang="en-US" altLang="zh-TW" sz="1600" dirty="0"/>
              <a:t>        &lt;plugins&gt;</a:t>
            </a:r>
          </a:p>
          <a:p>
            <a:r>
              <a:rPr lang="en-US" altLang="zh-TW" sz="1600" dirty="0"/>
              <a:t>            &lt;plugin&gt;</a:t>
            </a:r>
          </a:p>
          <a:p>
            <a:r>
              <a:rPr lang="en-US" altLang="zh-TW" sz="1600" dirty="0"/>
              <a:t>                &lt;</a:t>
            </a:r>
            <a:r>
              <a:rPr lang="en-US" altLang="zh-TW" sz="1600" dirty="0" err="1"/>
              <a:t>groupId</a:t>
            </a:r>
            <a:r>
              <a:rPr lang="en-US" altLang="zh-TW" sz="1600" dirty="0"/>
              <a:t>&gt;</a:t>
            </a:r>
            <a:r>
              <a:rPr lang="en-US" altLang="zh-TW" sz="1600" dirty="0" err="1"/>
              <a:t>org.apache.maven.plugins</a:t>
            </a:r>
            <a:r>
              <a:rPr lang="en-US" altLang="zh-TW" sz="1600" dirty="0"/>
              <a:t>&lt;/</a:t>
            </a:r>
            <a:r>
              <a:rPr lang="en-US" altLang="zh-TW" sz="1600" dirty="0" err="1"/>
              <a:t>groupId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            &lt;</a:t>
            </a:r>
            <a:r>
              <a:rPr lang="en-US" altLang="zh-TW" sz="1600" dirty="0" err="1"/>
              <a:t>artifactId</a:t>
            </a:r>
            <a:r>
              <a:rPr lang="en-US" altLang="zh-TW" sz="1600" dirty="0"/>
              <a:t>&gt;maven-jar-plugin&lt;/</a:t>
            </a:r>
            <a:r>
              <a:rPr lang="en-US" altLang="zh-TW" sz="1600" dirty="0" err="1"/>
              <a:t>artifactId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            &lt;version&gt;2.4&lt;/version&gt;</a:t>
            </a:r>
          </a:p>
          <a:p>
            <a:r>
              <a:rPr lang="en-US" altLang="zh-TW" sz="1600" dirty="0"/>
              <a:t>                &lt;configuration&gt;</a:t>
            </a:r>
          </a:p>
          <a:p>
            <a:r>
              <a:rPr lang="en-US" altLang="zh-TW" sz="1600" dirty="0"/>
              <a:t>                    &lt;archive&gt;</a:t>
            </a:r>
          </a:p>
          <a:p>
            <a:r>
              <a:rPr lang="en-US" altLang="zh-TW" sz="1600" dirty="0"/>
              <a:t>                        &lt;manifest&gt;</a:t>
            </a:r>
          </a:p>
          <a:p>
            <a:r>
              <a:rPr lang="en-US" altLang="zh-TW" sz="1600" dirty="0"/>
              <a:t>                            &lt;</a:t>
            </a:r>
            <a:r>
              <a:rPr lang="en-US" altLang="zh-TW" sz="1600" dirty="0" err="1"/>
              <a:t>addClasspath</a:t>
            </a:r>
            <a:r>
              <a:rPr lang="en-US" altLang="zh-TW" sz="1600" dirty="0"/>
              <a:t>&gt;true&lt;/</a:t>
            </a:r>
            <a:r>
              <a:rPr lang="en-US" altLang="zh-TW" sz="1600" dirty="0" err="1"/>
              <a:t>addClasspath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                        &lt;</a:t>
            </a:r>
            <a:r>
              <a:rPr lang="en-US" altLang="zh-TW" sz="1600" dirty="0" err="1"/>
              <a:t>mainClass</a:t>
            </a:r>
            <a:r>
              <a:rPr lang="en-US" altLang="zh-TW" sz="1600" dirty="0"/>
              <a:t>&gt;</a:t>
            </a:r>
            <a:r>
              <a:rPr lang="zh-TW" altLang="en-US" sz="1600" dirty="0"/>
              <a:t>完整類別名稱</a:t>
            </a:r>
            <a:r>
              <a:rPr lang="en-US" altLang="zh-TW" sz="1600" dirty="0"/>
              <a:t>(</a:t>
            </a:r>
            <a:r>
              <a:rPr lang="zh-TW" altLang="en-US" sz="1600" dirty="0"/>
              <a:t>有</a:t>
            </a:r>
            <a:r>
              <a:rPr lang="en-US" altLang="zh-TW" sz="1600" dirty="0"/>
              <a:t>main</a:t>
            </a:r>
            <a:r>
              <a:rPr lang="zh-TW" altLang="en-US" sz="1600" dirty="0"/>
              <a:t>方法的</a:t>
            </a:r>
            <a:r>
              <a:rPr lang="en-US" altLang="zh-TW" sz="1600" dirty="0"/>
              <a:t>class)&lt;/</a:t>
            </a:r>
            <a:r>
              <a:rPr lang="en-US" altLang="zh-TW" sz="1600" dirty="0" err="1"/>
              <a:t>mainClass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                    &lt;/manifest&gt;</a:t>
            </a:r>
          </a:p>
          <a:p>
            <a:r>
              <a:rPr lang="en-US" altLang="zh-TW" sz="1600" dirty="0"/>
              <a:t>                    &lt;/archive&gt;</a:t>
            </a:r>
          </a:p>
          <a:p>
            <a:r>
              <a:rPr lang="en-US" altLang="zh-TW" sz="1600" dirty="0"/>
              <a:t>                &lt;/configuration&gt;</a:t>
            </a:r>
          </a:p>
          <a:p>
            <a:r>
              <a:rPr lang="en-US" altLang="zh-TW" sz="1600" dirty="0"/>
              <a:t>            &lt;/plugin&gt;</a:t>
            </a:r>
          </a:p>
          <a:p>
            <a:r>
              <a:rPr lang="en-US" altLang="zh-TW" sz="1600" dirty="0"/>
              <a:t>        &lt;/plugins&gt;</a:t>
            </a:r>
          </a:p>
          <a:p>
            <a:r>
              <a:rPr lang="en-US" altLang="zh-TW" sz="1600" dirty="0"/>
              <a:t>    &lt;/build&gt;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06018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建立單一可執行</a:t>
            </a:r>
            <a:r>
              <a:rPr lang="en-US" altLang="zh-TW" b="1" dirty="0"/>
              <a:t>Jar(</a:t>
            </a:r>
            <a:r>
              <a:rPr lang="zh-TW" altLang="en-US" b="1" dirty="0"/>
              <a:t>把所有</a:t>
            </a:r>
            <a:r>
              <a:rPr lang="en-US" altLang="zh-TW" b="1" dirty="0"/>
              <a:t>Library</a:t>
            </a:r>
            <a:r>
              <a:rPr lang="zh-TW" altLang="en-US" b="1" dirty="0"/>
              <a:t>一起打成一包</a:t>
            </a:r>
            <a:r>
              <a:rPr lang="en-US" altLang="zh-TW" b="1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3000" y="2303283"/>
            <a:ext cx="718011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&lt;build&gt;</a:t>
            </a:r>
          </a:p>
          <a:p>
            <a:r>
              <a:rPr lang="en-US" altLang="zh-TW" sz="1400" dirty="0"/>
              <a:t>        &lt;plugins&gt;</a:t>
            </a:r>
          </a:p>
          <a:p>
            <a:r>
              <a:rPr lang="en-US" altLang="zh-TW" sz="1400" dirty="0"/>
              <a:t>            &lt;plugin&gt;</a:t>
            </a:r>
          </a:p>
          <a:p>
            <a:r>
              <a:rPr lang="en-US" altLang="zh-TW" sz="1400" dirty="0"/>
              <a:t>                &lt;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org.apache.maven.plugins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&lt;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&gt;maven-assembly-plugin&lt;/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&lt;version&gt;2.4&lt;/version&gt;</a:t>
            </a:r>
          </a:p>
          <a:p>
            <a:r>
              <a:rPr lang="en-US" altLang="zh-TW" sz="1400" dirty="0"/>
              <a:t>                &lt;configuration&gt;</a:t>
            </a:r>
          </a:p>
          <a:p>
            <a:r>
              <a:rPr lang="en-US" altLang="zh-TW" sz="1400" dirty="0"/>
              <a:t>                    &lt;archive&gt;</a:t>
            </a:r>
          </a:p>
          <a:p>
            <a:r>
              <a:rPr lang="en-US" altLang="zh-TW" sz="1400" dirty="0"/>
              <a:t>                        &lt;manifest&gt;</a:t>
            </a:r>
          </a:p>
          <a:p>
            <a:r>
              <a:rPr lang="en-US" altLang="zh-TW" sz="1400" dirty="0"/>
              <a:t>                            &lt;</a:t>
            </a:r>
            <a:r>
              <a:rPr lang="en-US" altLang="zh-TW" sz="1400" dirty="0" err="1"/>
              <a:t>mainClass</a:t>
            </a:r>
            <a:r>
              <a:rPr lang="en-US" altLang="zh-TW" sz="1400" dirty="0"/>
              <a:t>&gt;</a:t>
            </a:r>
            <a:r>
              <a:rPr lang="zh-TW" altLang="en-US" sz="1400" dirty="0"/>
              <a:t>完整類別名稱</a:t>
            </a:r>
            <a:r>
              <a:rPr lang="en-US" altLang="zh-TW" sz="1400" dirty="0"/>
              <a:t>(</a:t>
            </a:r>
            <a:r>
              <a:rPr lang="zh-TW" altLang="en-US" sz="1400" dirty="0"/>
              <a:t>有</a:t>
            </a:r>
            <a:r>
              <a:rPr lang="en-US" altLang="zh-TW" sz="1400" dirty="0"/>
              <a:t>main</a:t>
            </a:r>
            <a:r>
              <a:rPr lang="zh-TW" altLang="en-US" sz="1400" dirty="0"/>
              <a:t>方法的</a:t>
            </a:r>
            <a:r>
              <a:rPr lang="en-US" altLang="zh-TW" sz="1400" dirty="0"/>
              <a:t>class)&lt;/</a:t>
            </a:r>
            <a:r>
              <a:rPr lang="en-US" altLang="zh-TW" sz="1400" dirty="0" err="1"/>
              <a:t>mainClass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        &lt;/manifest&gt;</a:t>
            </a:r>
          </a:p>
          <a:p>
            <a:r>
              <a:rPr lang="en-US" altLang="zh-TW" sz="1400" dirty="0"/>
              <a:t>                    &lt;/archive&gt;</a:t>
            </a:r>
          </a:p>
          <a:p>
            <a:r>
              <a:rPr lang="en-US" altLang="zh-TW" sz="1400" dirty="0"/>
              <a:t>                    &lt;</a:t>
            </a:r>
            <a:r>
              <a:rPr lang="en-US" altLang="zh-TW" sz="1400" dirty="0" err="1"/>
              <a:t>descriptorRefs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        &lt;</a:t>
            </a:r>
            <a:r>
              <a:rPr lang="en-US" altLang="zh-TW" sz="1400" dirty="0" err="1"/>
              <a:t>descriptorRef</a:t>
            </a:r>
            <a:r>
              <a:rPr lang="en-US" altLang="zh-TW" sz="1400" dirty="0"/>
              <a:t>&gt;jar-with-dependencies&lt;/</a:t>
            </a:r>
            <a:r>
              <a:rPr lang="en-US" altLang="zh-TW" sz="1400" dirty="0" err="1"/>
              <a:t>descriptorRef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    &lt;/</a:t>
            </a:r>
            <a:r>
              <a:rPr lang="en-US" altLang="zh-TW" sz="1400" dirty="0" err="1"/>
              <a:t>descriptorRefs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&lt;/configuration&gt;</a:t>
            </a:r>
          </a:p>
          <a:p>
            <a:r>
              <a:rPr lang="en-US" altLang="zh-TW" sz="1400" dirty="0"/>
              <a:t>            &lt;/plugin&gt;</a:t>
            </a:r>
          </a:p>
          <a:p>
            <a:r>
              <a:rPr lang="en-US" altLang="zh-TW" sz="1400" dirty="0"/>
              <a:t>        &lt;/plugins&gt;</a:t>
            </a:r>
          </a:p>
          <a:p>
            <a:r>
              <a:rPr lang="en-US" altLang="zh-TW" sz="1400" dirty="0"/>
              <a:t>    &lt;/build&gt;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5192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直接執行程式</a:t>
            </a:r>
          </a:p>
          <a:p>
            <a:pPr lvl="1"/>
            <a:r>
              <a:rPr lang="zh-TW" altLang="en-US" dirty="0"/>
              <a:t>設定好後便</a:t>
            </a:r>
            <a:r>
              <a:rPr lang="zh-TW" altLang="en-US" dirty="0" smtClean="0"/>
              <a:t>可以以 </a:t>
            </a:r>
            <a:r>
              <a:rPr lang="en-US" altLang="zh-TW" dirty="0"/>
              <a:t>"</a:t>
            </a:r>
            <a:r>
              <a:rPr lang="en-US" altLang="zh-TW" dirty="0" err="1"/>
              <a:t>mvn</a:t>
            </a:r>
            <a:r>
              <a:rPr lang="en-US" altLang="zh-TW" dirty="0"/>
              <a:t> </a:t>
            </a:r>
            <a:r>
              <a:rPr lang="en-US" altLang="zh-TW" dirty="0" err="1"/>
              <a:t>exec:exec</a:t>
            </a:r>
            <a:r>
              <a:rPr lang="en-US" altLang="zh-TW" dirty="0"/>
              <a:t>"</a:t>
            </a:r>
            <a:r>
              <a:rPr lang="zh-TW" altLang="en-US" dirty="0"/>
              <a:t>執行程式</a:t>
            </a:r>
          </a:p>
        </p:txBody>
      </p:sp>
      <p:sp>
        <p:nvSpPr>
          <p:cNvPr id="4" name="矩形 3"/>
          <p:cNvSpPr/>
          <p:nvPr/>
        </p:nvSpPr>
        <p:spPr>
          <a:xfrm>
            <a:off x="945573" y="2646045"/>
            <a:ext cx="635923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&lt;build&gt;</a:t>
            </a:r>
          </a:p>
          <a:p>
            <a:r>
              <a:rPr lang="en-US" altLang="zh-TW" sz="1400" dirty="0"/>
              <a:t>        &lt;plugins&gt;</a:t>
            </a:r>
          </a:p>
          <a:p>
            <a:r>
              <a:rPr lang="en-US" altLang="zh-TW" sz="1400" dirty="0"/>
              <a:t>            &lt;plugin&gt;</a:t>
            </a:r>
          </a:p>
          <a:p>
            <a:r>
              <a:rPr lang="en-US" altLang="zh-TW" sz="1400" dirty="0"/>
              <a:t>                &lt;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org.codehaus.mojo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&lt;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&gt;exec-maven-plugin&lt;/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&lt;version&gt;1.2.1&lt;/version&gt;</a:t>
            </a:r>
          </a:p>
          <a:p>
            <a:r>
              <a:rPr lang="en-US" altLang="zh-TW" sz="1400" dirty="0"/>
              <a:t>                &lt;configuration&gt;</a:t>
            </a:r>
          </a:p>
          <a:p>
            <a:r>
              <a:rPr lang="en-US" altLang="zh-TW" sz="1400" dirty="0"/>
              <a:t>                    &lt;executable&gt;java&lt;/executable&gt;</a:t>
            </a:r>
          </a:p>
          <a:p>
            <a:r>
              <a:rPr lang="en-US" altLang="zh-TW" sz="1400" dirty="0"/>
              <a:t>                    &lt;arguments&gt;</a:t>
            </a:r>
          </a:p>
          <a:p>
            <a:r>
              <a:rPr lang="en-US" altLang="zh-TW" sz="1400" dirty="0"/>
              <a:t>                        &lt;argument&gt;-</a:t>
            </a:r>
            <a:r>
              <a:rPr lang="en-US" altLang="zh-TW" sz="1400" dirty="0" err="1"/>
              <a:t>classpath</a:t>
            </a:r>
            <a:r>
              <a:rPr lang="en-US" altLang="zh-TW" sz="1400" dirty="0"/>
              <a:t>&lt;/argument&gt;</a:t>
            </a:r>
          </a:p>
          <a:p>
            <a:r>
              <a:rPr lang="en-US" altLang="zh-TW" sz="1400" dirty="0"/>
              <a:t>                        &lt;</a:t>
            </a:r>
            <a:r>
              <a:rPr lang="en-US" altLang="zh-TW" sz="1400" dirty="0" err="1"/>
              <a:t>classpath</a:t>
            </a:r>
            <a:r>
              <a:rPr lang="en-US" altLang="zh-TW" sz="1400" dirty="0"/>
              <a:t> /&gt; </a:t>
            </a:r>
          </a:p>
          <a:p>
            <a:r>
              <a:rPr lang="en-US" altLang="zh-TW" sz="1400" dirty="0"/>
              <a:t>                        &lt;argument&gt;</a:t>
            </a:r>
            <a:r>
              <a:rPr lang="zh-TW" altLang="en-US" sz="1400" dirty="0"/>
              <a:t>完整類別名稱</a:t>
            </a:r>
            <a:r>
              <a:rPr lang="en-US" altLang="zh-TW" sz="1400" dirty="0"/>
              <a:t>(</a:t>
            </a:r>
            <a:r>
              <a:rPr lang="zh-TW" altLang="en-US" sz="1400" dirty="0"/>
              <a:t>有</a:t>
            </a:r>
            <a:r>
              <a:rPr lang="en-US" altLang="zh-TW" sz="1400" dirty="0"/>
              <a:t>main</a:t>
            </a:r>
            <a:r>
              <a:rPr lang="zh-TW" altLang="en-US" sz="1400" dirty="0"/>
              <a:t>方法的</a:t>
            </a:r>
            <a:r>
              <a:rPr lang="en-US" altLang="zh-TW" sz="1400" dirty="0"/>
              <a:t>class)&lt;/argument&gt;</a:t>
            </a:r>
          </a:p>
          <a:p>
            <a:r>
              <a:rPr lang="en-US" altLang="zh-TW" sz="1400" dirty="0"/>
              <a:t>                    &lt;/arguments&gt;</a:t>
            </a:r>
          </a:p>
          <a:p>
            <a:r>
              <a:rPr lang="en-US" altLang="zh-TW" sz="1400" dirty="0"/>
              <a:t>                &lt;/configuration&gt;</a:t>
            </a:r>
          </a:p>
          <a:p>
            <a:r>
              <a:rPr lang="en-US" altLang="zh-TW" sz="1400" dirty="0"/>
              <a:t>            &lt;/plugin&gt;</a:t>
            </a:r>
          </a:p>
          <a:p>
            <a:r>
              <a:rPr lang="en-US" altLang="zh-TW" sz="1400" dirty="0"/>
              <a:t>        &lt;/plugins&gt;</a:t>
            </a:r>
          </a:p>
          <a:p>
            <a:r>
              <a:rPr lang="en-US" altLang="zh-TW" sz="1400" dirty="0"/>
              <a:t>    &lt;/build&gt;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04302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設定</a:t>
            </a:r>
            <a:r>
              <a:rPr lang="en-US" altLang="zh-TW" b="1" dirty="0"/>
              <a:t>goal</a:t>
            </a:r>
            <a:r>
              <a:rPr lang="zh-TW" altLang="en-US" b="1" dirty="0"/>
              <a:t>關聯到</a:t>
            </a:r>
            <a:r>
              <a:rPr lang="en-US" altLang="zh-TW" b="1" dirty="0" smtClean="0"/>
              <a:t>phase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設定將 </a:t>
            </a:r>
            <a:r>
              <a:rPr lang="en-US" altLang="zh-TW" dirty="0" err="1"/>
              <a:t>exec:exec</a:t>
            </a:r>
            <a:r>
              <a:rPr lang="en-US" altLang="zh-TW" dirty="0"/>
              <a:t> </a:t>
            </a:r>
            <a:r>
              <a:rPr lang="zh-TW" altLang="en-US" dirty="0"/>
              <a:t>關聯到 </a:t>
            </a:r>
            <a:r>
              <a:rPr lang="en-US" altLang="zh-TW" dirty="0"/>
              <a:t>test </a:t>
            </a:r>
            <a:r>
              <a:rPr lang="zh-TW" altLang="en-US" dirty="0"/>
              <a:t>這個 </a:t>
            </a:r>
            <a:r>
              <a:rPr lang="en-US" altLang="zh-TW" dirty="0"/>
              <a:t>phase</a:t>
            </a:r>
            <a:r>
              <a:rPr lang="zh-TW" altLang="en-US" dirty="0" smtClean="0"/>
              <a:t>，當</a:t>
            </a:r>
            <a:r>
              <a:rPr lang="zh-TW" altLang="en-US" dirty="0"/>
              <a:t>我們執行 </a:t>
            </a:r>
            <a:r>
              <a:rPr lang="en-US" altLang="zh-TW" dirty="0"/>
              <a:t>"</a:t>
            </a:r>
            <a:r>
              <a:rPr lang="en-US" altLang="zh-TW" dirty="0" err="1"/>
              <a:t>mvn</a:t>
            </a:r>
            <a:r>
              <a:rPr lang="en-US" altLang="zh-TW" dirty="0"/>
              <a:t> test" </a:t>
            </a:r>
            <a:r>
              <a:rPr lang="zh-TW" altLang="en-US" dirty="0"/>
              <a:t>時，就會先進行 </a:t>
            </a:r>
            <a:r>
              <a:rPr lang="en-US" altLang="zh-TW" dirty="0"/>
              <a:t>compile</a:t>
            </a:r>
            <a:r>
              <a:rPr lang="zh-TW" altLang="en-US" dirty="0"/>
              <a:t>然後再執行 </a:t>
            </a:r>
            <a:r>
              <a:rPr lang="en-US" altLang="zh-TW" dirty="0"/>
              <a:t>"</a:t>
            </a:r>
            <a:r>
              <a:rPr lang="en-US" altLang="zh-TW" dirty="0" err="1"/>
              <a:t>exec:exec</a:t>
            </a:r>
            <a:r>
              <a:rPr lang="en-US" altLang="zh-TW" dirty="0" smtClean="0"/>
              <a:t>"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413000"/>
            <a:ext cx="66917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&lt;build&gt;</a:t>
            </a:r>
          </a:p>
          <a:p>
            <a:r>
              <a:rPr lang="en-US" altLang="zh-TW" sz="1400" dirty="0"/>
              <a:t>        &lt;plugins&gt;</a:t>
            </a:r>
          </a:p>
          <a:p>
            <a:r>
              <a:rPr lang="en-US" altLang="zh-TW" sz="1400" dirty="0"/>
              <a:t>            &lt;plugin&gt;</a:t>
            </a:r>
          </a:p>
          <a:p>
            <a:r>
              <a:rPr lang="en-US" altLang="zh-TW" sz="1400" dirty="0"/>
              <a:t>                &lt;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org.codehaus.mojo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&lt;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&gt;exec-maven-plugin&lt;/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&lt;version&gt;1.2.1&lt;/version&gt;</a:t>
            </a:r>
          </a:p>
          <a:p>
            <a:r>
              <a:rPr lang="en-US" altLang="zh-TW" sz="1400" dirty="0"/>
              <a:t>                &lt;executions&gt;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                   &lt;execution&gt;&lt;!--</a:t>
            </a:r>
            <a:r>
              <a:rPr lang="zh-TW" altLang="en-US" sz="1400" b="1" dirty="0">
                <a:solidFill>
                  <a:srgbClr val="FF0000"/>
                </a:solidFill>
              </a:rPr>
              <a:t>設定</a:t>
            </a:r>
            <a:r>
              <a:rPr lang="en-US" altLang="zh-TW" sz="1400" b="1" dirty="0">
                <a:solidFill>
                  <a:srgbClr val="FF0000"/>
                </a:solidFill>
              </a:rPr>
              <a:t>Goal</a:t>
            </a:r>
            <a:r>
              <a:rPr lang="zh-TW" altLang="en-US" sz="1400" b="1" dirty="0">
                <a:solidFill>
                  <a:srgbClr val="FF0000"/>
                </a:solidFill>
              </a:rPr>
              <a:t>的執行方式</a:t>
            </a:r>
            <a:r>
              <a:rPr lang="en-US" altLang="zh-TW" sz="1400" b="1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                       &lt;phase&gt;test&lt;/phase&gt;&lt;!--</a:t>
            </a:r>
            <a:r>
              <a:rPr lang="zh-TW" altLang="en-US" sz="1400" b="1" dirty="0">
                <a:solidFill>
                  <a:srgbClr val="FF0000"/>
                </a:solidFill>
              </a:rPr>
              <a:t>將以下</a:t>
            </a:r>
            <a:r>
              <a:rPr lang="en-US" altLang="zh-TW" sz="1400" b="1" dirty="0">
                <a:solidFill>
                  <a:srgbClr val="FF0000"/>
                </a:solidFill>
              </a:rPr>
              <a:t>Goals</a:t>
            </a:r>
            <a:r>
              <a:rPr lang="zh-TW" altLang="en-US" sz="1400" b="1" dirty="0">
                <a:solidFill>
                  <a:srgbClr val="FF0000"/>
                </a:solidFill>
              </a:rPr>
              <a:t>關聯到 </a:t>
            </a:r>
            <a:r>
              <a:rPr lang="en-US" altLang="zh-TW" sz="1400" b="1" dirty="0">
                <a:solidFill>
                  <a:srgbClr val="FF0000"/>
                </a:solidFill>
              </a:rPr>
              <a:t>test Phase--&gt;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                       &lt;goals&gt;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                           &lt;goal&gt;exec&lt;/goal&gt; &lt;!--</a:t>
            </a:r>
            <a:r>
              <a:rPr lang="zh-TW" altLang="en-US" sz="1400" b="1" dirty="0">
                <a:solidFill>
                  <a:srgbClr val="FF0000"/>
                </a:solidFill>
              </a:rPr>
              <a:t>要設定的</a:t>
            </a:r>
            <a:r>
              <a:rPr lang="en-US" altLang="zh-TW" sz="1400" b="1" dirty="0">
                <a:solidFill>
                  <a:srgbClr val="FF0000"/>
                </a:solidFill>
              </a:rPr>
              <a:t>goal--&gt;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                       &lt;/goals&gt;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                   &lt;/execution&gt;</a:t>
            </a:r>
          </a:p>
          <a:p>
            <a:r>
              <a:rPr lang="en-US" altLang="zh-TW" sz="1400" dirty="0"/>
              <a:t>                &lt;/executions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</p:txBody>
      </p:sp>
      <p:sp>
        <p:nvSpPr>
          <p:cNvPr id="5" name="矩形 4"/>
          <p:cNvSpPr/>
          <p:nvPr/>
        </p:nvSpPr>
        <p:spPr>
          <a:xfrm>
            <a:off x="5015345" y="3849686"/>
            <a:ext cx="669174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              &lt;</a:t>
            </a:r>
            <a:r>
              <a:rPr lang="en-US" altLang="zh-TW" sz="1400" dirty="0"/>
              <a:t>configuration&gt;</a:t>
            </a:r>
          </a:p>
          <a:p>
            <a:r>
              <a:rPr lang="en-US" altLang="zh-TW" sz="1400" dirty="0"/>
              <a:t>                    &lt;executable&gt;java&lt;/executable&gt;</a:t>
            </a:r>
          </a:p>
          <a:p>
            <a:r>
              <a:rPr lang="en-US" altLang="zh-TW" sz="1400" dirty="0"/>
              <a:t>                    &lt;arguments&gt;</a:t>
            </a:r>
          </a:p>
          <a:p>
            <a:r>
              <a:rPr lang="en-US" altLang="zh-TW" sz="1400" dirty="0"/>
              <a:t>                        &lt;argument&gt;-</a:t>
            </a:r>
            <a:r>
              <a:rPr lang="en-US" altLang="zh-TW" sz="1400" dirty="0" err="1"/>
              <a:t>classpath</a:t>
            </a:r>
            <a:r>
              <a:rPr lang="en-US" altLang="zh-TW" sz="1400" dirty="0"/>
              <a:t>&lt;/argument&gt;</a:t>
            </a:r>
          </a:p>
          <a:p>
            <a:r>
              <a:rPr lang="en-US" altLang="zh-TW" sz="1400" dirty="0"/>
              <a:t>                        &lt;</a:t>
            </a:r>
            <a:r>
              <a:rPr lang="en-US" altLang="zh-TW" sz="1400" dirty="0" err="1"/>
              <a:t>classpath</a:t>
            </a:r>
            <a:r>
              <a:rPr lang="en-US" altLang="zh-TW" sz="1400" dirty="0"/>
              <a:t> /&gt; </a:t>
            </a:r>
          </a:p>
          <a:p>
            <a:r>
              <a:rPr lang="en-US" altLang="zh-TW" sz="1400" dirty="0"/>
              <a:t>                        &lt;argument&gt;</a:t>
            </a:r>
            <a:r>
              <a:rPr lang="zh-TW" altLang="en-US" sz="1400" dirty="0"/>
              <a:t>完整類別名稱</a:t>
            </a:r>
            <a:r>
              <a:rPr lang="en-US" altLang="zh-TW" sz="1400" dirty="0"/>
              <a:t>(</a:t>
            </a:r>
            <a:r>
              <a:rPr lang="zh-TW" altLang="en-US" sz="1400" dirty="0"/>
              <a:t>有</a:t>
            </a:r>
            <a:r>
              <a:rPr lang="en-US" altLang="zh-TW" sz="1400" dirty="0"/>
              <a:t>main</a:t>
            </a:r>
            <a:r>
              <a:rPr lang="zh-TW" altLang="en-US" sz="1400" dirty="0"/>
              <a:t>方法的</a:t>
            </a:r>
            <a:r>
              <a:rPr lang="en-US" altLang="zh-TW" sz="1400" dirty="0"/>
              <a:t>class)&lt;/argument&gt;</a:t>
            </a:r>
          </a:p>
          <a:p>
            <a:r>
              <a:rPr lang="en-US" altLang="zh-TW" sz="1400" dirty="0"/>
              <a:t>                    &lt;/arguments&gt;</a:t>
            </a:r>
          </a:p>
          <a:p>
            <a:r>
              <a:rPr lang="en-US" altLang="zh-TW" sz="1400" dirty="0"/>
              <a:t>                &lt;/configuration&gt;</a:t>
            </a:r>
          </a:p>
          <a:p>
            <a:r>
              <a:rPr lang="en-US" altLang="zh-TW" sz="1400" dirty="0"/>
              <a:t>            &lt;/plugin&gt;</a:t>
            </a:r>
          </a:p>
          <a:p>
            <a:r>
              <a:rPr lang="en-US" altLang="zh-TW" sz="1400" dirty="0"/>
              <a:t>        &lt;/plugins&gt;</a:t>
            </a:r>
          </a:p>
          <a:p>
            <a:r>
              <a:rPr lang="en-US" altLang="zh-TW" sz="1400" dirty="0"/>
              <a:t>    &lt;/build&gt;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47581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建立單一可執行</a:t>
            </a:r>
            <a:r>
              <a:rPr lang="en-US" altLang="zh-TW" b="1" dirty="0" smtClean="0"/>
              <a:t>Jar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68393"/>
          </a:xfrm>
        </p:spPr>
        <p:txBody>
          <a:bodyPr/>
          <a:lstStyle/>
          <a:p>
            <a:r>
              <a:rPr lang="zh-TW" altLang="en-US" dirty="0">
                <a:hlinkClick r:id="rId2"/>
              </a:rPr>
              <a:t>之前</a:t>
            </a:r>
            <a:r>
              <a:rPr lang="zh-TW" altLang="en-US" dirty="0"/>
              <a:t>建立單一可執行</a:t>
            </a:r>
            <a:r>
              <a:rPr lang="en-US" altLang="zh-TW" dirty="0"/>
              <a:t>Jar</a:t>
            </a:r>
            <a:r>
              <a:rPr lang="zh-TW" altLang="en-US" dirty="0"/>
              <a:t>，並不會把</a:t>
            </a:r>
            <a:r>
              <a:rPr lang="en-US" altLang="zh-TW" dirty="0"/>
              <a:t>Jar</a:t>
            </a:r>
            <a:r>
              <a:rPr lang="zh-TW" altLang="en-US" dirty="0"/>
              <a:t>裡面的</a:t>
            </a:r>
            <a:r>
              <a:rPr lang="en-US" altLang="zh-TW" dirty="0"/>
              <a:t>META-INF</a:t>
            </a:r>
            <a:r>
              <a:rPr lang="zh-TW" altLang="en-US" dirty="0"/>
              <a:t>一起包進去，可是像</a:t>
            </a:r>
            <a:r>
              <a:rPr lang="en-US" altLang="zh-TW" dirty="0"/>
              <a:t>Spring</a:t>
            </a:r>
            <a:r>
              <a:rPr lang="zh-TW" altLang="en-US" dirty="0"/>
              <a:t>的把</a:t>
            </a:r>
            <a:r>
              <a:rPr lang="en-US" altLang="zh-TW" dirty="0" err="1"/>
              <a:t>Schma</a:t>
            </a:r>
            <a:r>
              <a:rPr lang="zh-TW" altLang="en-US" dirty="0"/>
              <a:t>等相關資料都放在</a:t>
            </a:r>
            <a:r>
              <a:rPr lang="en-US" altLang="zh-TW" dirty="0"/>
              <a:t>META-INFO</a:t>
            </a:r>
            <a:r>
              <a:rPr lang="zh-TW" altLang="en-US" dirty="0"/>
              <a:t>內， 所以必須使用其它的</a:t>
            </a:r>
            <a:r>
              <a:rPr lang="en-US" altLang="zh-TW" dirty="0"/>
              <a:t>plugin</a:t>
            </a:r>
            <a:r>
              <a:rPr lang="zh-TW" altLang="en-US" dirty="0"/>
              <a:t>一起將這些資料包進去，並設定關聯到</a:t>
            </a:r>
            <a:r>
              <a:rPr lang="en-US" altLang="zh-TW" dirty="0"/>
              <a:t>"package" phase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90248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50" y="1455981"/>
            <a:ext cx="796982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&lt;project ...&gt;</a:t>
            </a:r>
          </a:p>
          <a:p>
            <a:r>
              <a:rPr lang="en-US" altLang="zh-TW" sz="1400" dirty="0"/>
              <a:t>    &lt;build&gt;</a:t>
            </a:r>
          </a:p>
          <a:p>
            <a:r>
              <a:rPr lang="en-US" altLang="zh-TW" sz="1400" dirty="0"/>
              <a:t>        &lt;plugins&gt;</a:t>
            </a:r>
          </a:p>
          <a:p>
            <a:r>
              <a:rPr lang="en-US" altLang="zh-TW" sz="1400" dirty="0"/>
              <a:t>            &lt;plugin&gt;</a:t>
            </a:r>
          </a:p>
          <a:p>
            <a:r>
              <a:rPr lang="en-US" altLang="zh-TW" sz="1400" dirty="0"/>
              <a:t>                &lt;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org.apache.maven.plugins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&lt;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&gt;maven-shade-plugin&lt;/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&lt;version&gt;2.1&lt;/version&gt;</a:t>
            </a:r>
          </a:p>
          <a:p>
            <a:r>
              <a:rPr lang="en-US" altLang="zh-TW" sz="1400" dirty="0"/>
              <a:t>                &lt;executions&gt;</a:t>
            </a:r>
          </a:p>
          <a:p>
            <a:r>
              <a:rPr lang="en-US" altLang="zh-TW" sz="1400" dirty="0"/>
              <a:t>                    &lt;execution&gt;</a:t>
            </a:r>
          </a:p>
          <a:p>
            <a:r>
              <a:rPr lang="en-US" altLang="zh-TW" sz="1400" dirty="0"/>
              <a:t>                        &lt;phase&gt;package&lt;/phase&gt;</a:t>
            </a:r>
          </a:p>
          <a:p>
            <a:r>
              <a:rPr lang="en-US" altLang="zh-TW" sz="1400" dirty="0"/>
              <a:t>                        &lt;goals&gt;</a:t>
            </a:r>
          </a:p>
          <a:p>
            <a:r>
              <a:rPr lang="en-US" altLang="zh-TW" sz="1400" dirty="0"/>
              <a:t>                            &lt;goal&gt;shade&lt;/goal&gt;</a:t>
            </a:r>
          </a:p>
          <a:p>
            <a:r>
              <a:rPr lang="en-US" altLang="zh-TW" sz="1400" dirty="0"/>
              <a:t>                        &lt;/goals&gt;</a:t>
            </a:r>
          </a:p>
          <a:p>
            <a:r>
              <a:rPr lang="en-US" altLang="zh-TW" sz="1400" dirty="0"/>
              <a:t>                        &lt;configuration&gt;</a:t>
            </a:r>
          </a:p>
          <a:p>
            <a:r>
              <a:rPr lang="en-US" altLang="zh-TW" sz="1400" dirty="0"/>
              <a:t>                            &lt;</a:t>
            </a:r>
            <a:r>
              <a:rPr lang="en-US" altLang="zh-TW" sz="1400" dirty="0" err="1"/>
              <a:t>artifactSet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              &lt;excludes&gt;&lt;!--</a:t>
            </a:r>
            <a:r>
              <a:rPr lang="zh-TW" altLang="en-US" sz="1400" dirty="0">
                <a:solidFill>
                  <a:srgbClr val="FF0000"/>
                </a:solidFill>
              </a:rPr>
              <a:t>用 </a:t>
            </a:r>
            <a:r>
              <a:rPr lang="en-US" altLang="zh-TW" sz="1400" dirty="0" err="1">
                <a:solidFill>
                  <a:srgbClr val="FF0000"/>
                </a:solidFill>
              </a:rPr>
              <a:t>mvn</a:t>
            </a:r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</a:rPr>
              <a:t>dependency:analyze</a:t>
            </a:r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zh-TW" altLang="en-US" sz="1400" dirty="0"/>
              <a:t>指令檢視並移除一些不需要的函式庫</a:t>
            </a:r>
            <a:r>
              <a:rPr lang="en-US" altLang="zh-TW" sz="1400" dirty="0"/>
              <a:t>--&gt;</a:t>
            </a:r>
          </a:p>
          <a:p>
            <a:r>
              <a:rPr lang="en-US" altLang="zh-TW" sz="1400" dirty="0"/>
              <a:t>                                &lt;exclude&gt;org.apache.logging.log4j:log4j-1.2-api:jar:&lt;/exclude&gt;</a:t>
            </a:r>
          </a:p>
          <a:p>
            <a:r>
              <a:rPr lang="en-US" altLang="zh-TW" sz="1400" dirty="0"/>
              <a:t>                                &lt;exclude&gt;org.apache.logging.log4j:log4j-jcl:jar:&lt;/exclude&gt;</a:t>
            </a:r>
          </a:p>
          <a:p>
            <a:r>
              <a:rPr lang="en-US" altLang="zh-TW" sz="1400" dirty="0"/>
              <a:t>                                &lt;exclude&gt;org.apache.logging.log4j:log4j-slf4j-impl:jar:&lt;/exclude&gt;</a:t>
            </a:r>
          </a:p>
          <a:p>
            <a:r>
              <a:rPr lang="en-US" altLang="zh-TW" sz="1400" dirty="0"/>
              <a:t>                                &lt;exclude&gt;</a:t>
            </a:r>
            <a:r>
              <a:rPr lang="en-US" altLang="zh-TW" sz="1400" dirty="0" err="1"/>
              <a:t>org.springframework:spring-context-support:jar</a:t>
            </a:r>
            <a:r>
              <a:rPr lang="en-US" altLang="zh-TW" sz="1400" dirty="0"/>
              <a:t>:&lt;/exclude&gt;</a:t>
            </a:r>
          </a:p>
          <a:p>
            <a:r>
              <a:rPr lang="en-US" altLang="zh-TW" sz="1400" dirty="0"/>
              <a:t>                              &lt;/excludes&gt;</a:t>
            </a:r>
          </a:p>
          <a:p>
            <a:r>
              <a:rPr lang="en-US" altLang="zh-TW" sz="1400" dirty="0"/>
              <a:t>                            &lt;/</a:t>
            </a:r>
            <a:r>
              <a:rPr lang="en-US" altLang="zh-TW" sz="1400" dirty="0" err="1"/>
              <a:t>artifactSet</a:t>
            </a:r>
            <a:r>
              <a:rPr lang="en-US" altLang="zh-TW" sz="1400" dirty="0"/>
              <a:t>&gt;</a:t>
            </a:r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6214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235298"/>
            <a:ext cx="97362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                         &lt;</a:t>
            </a:r>
            <a:r>
              <a:rPr lang="en-US" altLang="zh-TW" sz="1400" dirty="0"/>
              <a:t>transformers&gt;</a:t>
            </a:r>
          </a:p>
          <a:p>
            <a:r>
              <a:rPr lang="en-US" altLang="zh-TW" sz="1400" dirty="0"/>
              <a:t>                                &lt;transformer implementation="org.apache.maven.plugins.shade.resource.ManifestResourceTransformer"&gt;</a:t>
            </a:r>
          </a:p>
          <a:p>
            <a:r>
              <a:rPr lang="en-US" altLang="zh-TW" sz="1400" dirty="0"/>
              <a:t>                                    &lt;</a:t>
            </a:r>
            <a:r>
              <a:rPr lang="en-US" altLang="zh-TW" sz="1400" dirty="0" err="1"/>
              <a:t>mainClass</a:t>
            </a:r>
            <a:r>
              <a:rPr lang="en-US" altLang="zh-TW" sz="1400" dirty="0"/>
              <a:t>&gt;</a:t>
            </a:r>
            <a:r>
              <a:rPr lang="zh-TW" altLang="en-US" sz="1400" dirty="0"/>
              <a:t>完整類別名稱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mainClass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                &lt;/transformer&gt;</a:t>
            </a:r>
          </a:p>
          <a:p>
            <a:r>
              <a:rPr lang="en-US" altLang="zh-TW" sz="1400" dirty="0"/>
              <a:t>                                &lt;transformer implementation="</a:t>
            </a:r>
            <a:r>
              <a:rPr lang="en-US" altLang="zh-TW" sz="1400" dirty="0" err="1"/>
              <a:t>org.apache.maven.plugins.shade.resource.AppendingTransformer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/>
              <a:t>                                    &lt;resource&gt;META-INF/</a:t>
            </a:r>
            <a:r>
              <a:rPr lang="en-US" altLang="zh-TW" sz="1400" dirty="0" err="1"/>
              <a:t>spring.handlers</a:t>
            </a:r>
            <a:r>
              <a:rPr lang="en-US" altLang="zh-TW" sz="1400" dirty="0"/>
              <a:t>&lt;/resource&gt;</a:t>
            </a:r>
          </a:p>
          <a:p>
            <a:r>
              <a:rPr lang="en-US" altLang="zh-TW" sz="1400" dirty="0"/>
              <a:t>                                &lt;/transformer&gt;</a:t>
            </a:r>
          </a:p>
          <a:p>
            <a:r>
              <a:rPr lang="en-US" altLang="zh-TW" sz="1400" dirty="0"/>
              <a:t>                                &lt;transformer implementation="</a:t>
            </a:r>
            <a:r>
              <a:rPr lang="en-US" altLang="zh-TW" sz="1400" dirty="0" err="1"/>
              <a:t>org.apache.maven.plugins.shade.resource.AppendingTransformer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/>
              <a:t>                                    &lt;resource&gt;META-INF/</a:t>
            </a:r>
            <a:r>
              <a:rPr lang="en-US" altLang="zh-TW" sz="1400" dirty="0" err="1"/>
              <a:t>spring.schemas</a:t>
            </a:r>
            <a:r>
              <a:rPr lang="en-US" altLang="zh-TW" sz="1400" dirty="0"/>
              <a:t>&lt;/resource&gt;</a:t>
            </a:r>
          </a:p>
          <a:p>
            <a:r>
              <a:rPr lang="en-US" altLang="zh-TW" sz="1400" dirty="0"/>
              <a:t>                                &lt;/transformer&gt;</a:t>
            </a:r>
          </a:p>
          <a:p>
            <a:r>
              <a:rPr lang="en-US" altLang="zh-TW" sz="1400" dirty="0"/>
              <a:t>                            &lt;/transformers&gt;</a:t>
            </a:r>
          </a:p>
          <a:p>
            <a:r>
              <a:rPr lang="en-US" altLang="zh-TW" sz="1400" dirty="0"/>
              <a:t>                        &lt;/configuration&gt;</a:t>
            </a:r>
          </a:p>
          <a:p>
            <a:r>
              <a:rPr lang="en-US" altLang="zh-TW" sz="1400" dirty="0"/>
              <a:t>                    &lt;/execution&gt;</a:t>
            </a:r>
          </a:p>
          <a:p>
            <a:r>
              <a:rPr lang="en-US" altLang="zh-TW" sz="1400" dirty="0"/>
              <a:t>                &lt;/executions&gt;</a:t>
            </a:r>
          </a:p>
          <a:p>
            <a:r>
              <a:rPr lang="en-US" altLang="zh-TW" sz="1400" dirty="0"/>
              <a:t>            &lt;/plugin&gt;</a:t>
            </a:r>
          </a:p>
          <a:p>
            <a:r>
              <a:rPr lang="en-US" altLang="zh-TW" sz="1400" dirty="0"/>
              <a:t>        &lt;/plugins&gt;</a:t>
            </a:r>
          </a:p>
          <a:p>
            <a:r>
              <a:rPr lang="en-US" altLang="zh-TW" sz="1400" dirty="0"/>
              <a:t>    &lt;/build&gt;</a:t>
            </a:r>
          </a:p>
          <a:p>
            <a:r>
              <a:rPr lang="en-US" altLang="zh-TW" sz="1400" dirty="0"/>
              <a:t>&lt;/project&gt;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3112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系統變數的</a:t>
            </a:r>
            <a:r>
              <a:rPr lang="zh-TW" altLang="en-US" b="1" dirty="0" smtClean="0"/>
              <a:t>問題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11046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Tomcat</a:t>
            </a:r>
            <a:r>
              <a:rPr lang="zh-TW" altLang="en-US" dirty="0"/>
              <a:t>有一個預設的系統變數</a:t>
            </a:r>
            <a:r>
              <a:rPr lang="en-US" altLang="zh-TW" dirty="0"/>
              <a:t>${</a:t>
            </a:r>
            <a:r>
              <a:rPr lang="en-US" altLang="zh-TW" dirty="0" err="1"/>
              <a:t>catalina.home</a:t>
            </a:r>
            <a:r>
              <a:rPr lang="en-US" altLang="zh-TW" dirty="0"/>
              <a:t>}</a:t>
            </a:r>
            <a:r>
              <a:rPr lang="zh-TW" altLang="en-US" dirty="0"/>
              <a:t>可指到</a:t>
            </a:r>
            <a:r>
              <a:rPr lang="en-US" altLang="zh-TW" dirty="0"/>
              <a:t>Tomcat</a:t>
            </a:r>
            <a:r>
              <a:rPr lang="zh-TW" altLang="en-US" dirty="0"/>
              <a:t>所在的</a:t>
            </a:r>
            <a:r>
              <a:rPr lang="zh-TW" altLang="en-US" dirty="0" smtClean="0"/>
              <a:t>目錄，當</a:t>
            </a:r>
            <a:r>
              <a:rPr lang="zh-TW" altLang="en-US" dirty="0"/>
              <a:t>我們進行單元測試時，開發環境下根本不認識這兩個變數，所以我們必須設定</a:t>
            </a:r>
            <a:r>
              <a:rPr lang="zh-TW" altLang="en-US" dirty="0" smtClean="0"/>
              <a:t>這個變數。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2445" y="2504819"/>
            <a:ext cx="79594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&lt;build&gt;</a:t>
            </a:r>
          </a:p>
          <a:p>
            <a:r>
              <a:rPr lang="en-US" altLang="zh-TW" sz="1400" dirty="0"/>
              <a:t>        &lt;plugins&gt;</a:t>
            </a:r>
          </a:p>
          <a:p>
            <a:r>
              <a:rPr lang="en-US" altLang="zh-TW" sz="1400" dirty="0"/>
              <a:t>            &lt;plugin&gt;</a:t>
            </a:r>
          </a:p>
          <a:p>
            <a:r>
              <a:rPr lang="en-US" altLang="zh-TW" sz="1400" dirty="0"/>
              <a:t>              &lt;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org.apache.maven.plugins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&lt;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&gt;maven-surefire-plugin&lt;/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&gt;&lt;!--</a:t>
            </a:r>
            <a:r>
              <a:rPr lang="zh-TW" altLang="en-US" sz="1400" dirty="0"/>
              <a:t>因為是測試時發生，所以設定這個</a:t>
            </a:r>
            <a:r>
              <a:rPr lang="en-US" altLang="zh-TW" sz="1400" dirty="0"/>
              <a:t>Plugin--&gt;</a:t>
            </a:r>
          </a:p>
          <a:p>
            <a:r>
              <a:rPr lang="en-US" altLang="zh-TW" sz="1400" dirty="0"/>
              <a:t>              &lt;version&gt;2.16&lt;/version&gt;</a:t>
            </a:r>
          </a:p>
          <a:p>
            <a:r>
              <a:rPr lang="en-US" altLang="zh-TW" sz="1400" dirty="0"/>
              <a:t>              &lt;configuration&gt;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    &lt;</a:t>
            </a:r>
            <a:r>
              <a:rPr lang="en-US" altLang="zh-TW" sz="1400" dirty="0" err="1">
                <a:solidFill>
                  <a:srgbClr val="FF0000"/>
                </a:solidFill>
              </a:rPr>
              <a:t>systemProperties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      &lt;property&gt;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        &lt;name&gt;</a:t>
            </a:r>
            <a:r>
              <a:rPr lang="en-US" altLang="zh-TW" sz="1400" dirty="0" err="1">
                <a:solidFill>
                  <a:srgbClr val="FF0000"/>
                </a:solidFill>
              </a:rPr>
              <a:t>catalina.home</a:t>
            </a:r>
            <a:r>
              <a:rPr lang="en-US" altLang="zh-TW" sz="1400" dirty="0">
                <a:solidFill>
                  <a:srgbClr val="FF0000"/>
                </a:solidFill>
              </a:rPr>
              <a:t>&lt;/name&gt;&lt;!--</a:t>
            </a:r>
            <a:r>
              <a:rPr lang="zh-TW" altLang="en-US" sz="1400" dirty="0">
                <a:solidFill>
                  <a:srgbClr val="FF0000"/>
                </a:solidFill>
              </a:rPr>
              <a:t>要設定系統變數名稱</a:t>
            </a:r>
            <a:r>
              <a:rPr lang="en-US" altLang="zh-TW" sz="14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        &lt;value&gt;${</a:t>
            </a:r>
            <a:r>
              <a:rPr lang="en-US" altLang="zh-TW" sz="1400" dirty="0" err="1">
                <a:solidFill>
                  <a:srgbClr val="FF0000"/>
                </a:solidFill>
              </a:rPr>
              <a:t>project.build.directory</a:t>
            </a:r>
            <a:r>
              <a:rPr lang="en-US" altLang="zh-TW" sz="1400" dirty="0">
                <a:solidFill>
                  <a:srgbClr val="FF0000"/>
                </a:solidFill>
              </a:rPr>
              <a:t>}&lt;/value&gt;&lt;!--</a:t>
            </a:r>
            <a:r>
              <a:rPr lang="zh-TW" altLang="en-US" sz="1400" dirty="0">
                <a:solidFill>
                  <a:srgbClr val="FF0000"/>
                </a:solidFill>
              </a:rPr>
              <a:t>把這個變數指到輸出目錄</a:t>
            </a:r>
            <a:r>
              <a:rPr lang="en-US" altLang="zh-TW" sz="14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      &lt;/property&gt;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            &lt;/</a:t>
            </a:r>
            <a:r>
              <a:rPr lang="en-US" altLang="zh-TW" sz="1400" dirty="0" err="1">
                <a:solidFill>
                  <a:srgbClr val="FF0000"/>
                </a:solidFill>
              </a:rPr>
              <a:t>systemProperties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dirty="0"/>
              <a:t>                &lt;</a:t>
            </a:r>
            <a:r>
              <a:rPr lang="en-US" altLang="zh-TW" sz="1400" dirty="0" err="1"/>
              <a:t>suiteXmlFiles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      &lt;</a:t>
            </a:r>
            <a:r>
              <a:rPr lang="en-US" altLang="zh-TW" sz="1400" dirty="0" err="1"/>
              <a:t>suiteXmlFile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/test/resources/testng.xml&lt;/</a:t>
            </a:r>
            <a:r>
              <a:rPr lang="en-US" altLang="zh-TW" sz="1400" dirty="0" err="1"/>
              <a:t>suiteXmlFile</a:t>
            </a:r>
            <a:r>
              <a:rPr lang="en-US" altLang="zh-TW" sz="1400" dirty="0"/>
              <a:t>&gt;&lt;!--</a:t>
            </a:r>
            <a:r>
              <a:rPr lang="zh-TW" altLang="en-US" sz="1400" dirty="0"/>
              <a:t>因為我是用</a:t>
            </a:r>
            <a:r>
              <a:rPr lang="en-US" altLang="zh-TW" sz="1400" dirty="0" err="1"/>
              <a:t>testNG</a:t>
            </a:r>
            <a:r>
              <a:rPr lang="zh-TW" altLang="en-US" sz="1400" dirty="0"/>
              <a:t>，所以指定</a:t>
            </a:r>
            <a:r>
              <a:rPr lang="en-US" altLang="zh-TW" sz="1400" dirty="0" err="1"/>
              <a:t>testNG</a:t>
            </a:r>
            <a:r>
              <a:rPr lang="zh-TW" altLang="en-US" sz="1400" dirty="0"/>
              <a:t>的設定檔</a:t>
            </a:r>
            <a:r>
              <a:rPr lang="en-US" altLang="zh-TW" sz="1400" dirty="0"/>
              <a:t>--&gt;</a:t>
            </a:r>
          </a:p>
          <a:p>
            <a:r>
              <a:rPr lang="en-US" altLang="zh-TW" sz="1400" dirty="0"/>
              <a:t>                &lt;/</a:t>
            </a:r>
            <a:r>
              <a:rPr lang="en-US" altLang="zh-TW" sz="1400" dirty="0" err="1"/>
              <a:t>suiteXmlFiles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         &lt;/configuration&gt;</a:t>
            </a:r>
          </a:p>
          <a:p>
            <a:r>
              <a:rPr lang="en-US" altLang="zh-TW" sz="1400" dirty="0"/>
              <a:t>            &lt;/plugin&gt;</a:t>
            </a:r>
          </a:p>
          <a:p>
            <a:r>
              <a:rPr lang="en-US" altLang="zh-TW" sz="1400" dirty="0"/>
              <a:t>        &lt;/plugins&gt;</a:t>
            </a:r>
          </a:p>
          <a:p>
            <a:r>
              <a:rPr lang="en-US" altLang="zh-TW" sz="1400" dirty="0"/>
              <a:t>    &lt;/build&gt;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349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</TotalTime>
  <Words>13737</Words>
  <Application>Microsoft Office PowerPoint</Application>
  <PresentationFormat>如螢幕大小 (4:3)</PresentationFormat>
  <Paragraphs>1697</Paragraphs>
  <Slides>134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134</vt:i4>
      </vt:variant>
    </vt:vector>
  </HeadingPairs>
  <TitlesOfParts>
    <vt:vector size="143" baseType="lpstr">
      <vt:lpstr>Arial Unicode MS</vt:lpstr>
      <vt:lpstr>CourierStd</vt:lpstr>
      <vt:lpstr>Helvetica Neue</vt:lpstr>
      <vt:lpstr>新細明體</vt:lpstr>
      <vt:lpstr>Arial</vt:lpstr>
      <vt:lpstr>Calibri</vt:lpstr>
      <vt:lpstr>Calibri Light</vt:lpstr>
      <vt:lpstr>Courier New</vt:lpstr>
      <vt:lpstr>Office 佈景主題</vt:lpstr>
      <vt:lpstr>Maven Tutorial</vt:lpstr>
      <vt:lpstr>PowerPoint 簡報</vt:lpstr>
      <vt:lpstr>Environment Setup</vt:lpstr>
      <vt:lpstr>POM(Project Object Model)</vt:lpstr>
      <vt:lpstr>Minimal requirements for a POM</vt:lpstr>
      <vt:lpstr>PowerPoint 簡報</vt:lpstr>
      <vt:lpstr>POM example</vt:lpstr>
      <vt:lpstr>Super POM</vt:lpstr>
      <vt:lpstr>PowerPoint 簡報</vt:lpstr>
      <vt:lpstr>Build Life Cycle</vt:lpstr>
      <vt:lpstr>PowerPoint 簡報</vt:lpstr>
      <vt:lpstr>PowerPoint 簡報</vt:lpstr>
      <vt:lpstr>PowerPoint 簡報</vt:lpstr>
      <vt:lpstr>Clean Lifecycle</vt:lpstr>
      <vt:lpstr>PowerPoint 簡報</vt:lpstr>
      <vt:lpstr>PowerPoint 簡報</vt:lpstr>
      <vt:lpstr>PowerPoint 簡報</vt:lpstr>
      <vt:lpstr>PowerPoint 簡報</vt:lpstr>
      <vt:lpstr>PowerPoint 簡報</vt:lpstr>
      <vt:lpstr>Default (or Build) Lifecycle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Site Lifecycle</vt:lpstr>
      <vt:lpstr>Maven - Build Profiles</vt:lpstr>
      <vt:lpstr>Types of Build Profile</vt:lpstr>
      <vt:lpstr>Profile Activation</vt:lpstr>
      <vt:lpstr>Explicit Profile Activation</vt:lpstr>
      <vt:lpstr>Profile Activation via Maven Settings</vt:lpstr>
      <vt:lpstr>Profile Activation via Environment Variables</vt:lpstr>
      <vt:lpstr>Profile Activation via Operating System</vt:lpstr>
      <vt:lpstr>Profile Activation via Present/Missing File</vt:lpstr>
      <vt:lpstr>Maven - Repositories</vt:lpstr>
      <vt:lpstr>Local Repository</vt:lpstr>
      <vt:lpstr>PowerPoint 簡報</vt:lpstr>
      <vt:lpstr>Central Repository</vt:lpstr>
      <vt:lpstr>Remote Repository</vt:lpstr>
      <vt:lpstr>Maven Dependency Search Sequence</vt:lpstr>
      <vt:lpstr>Maven - Plugins</vt:lpstr>
      <vt:lpstr>Plugin Types</vt:lpstr>
      <vt:lpstr>common plugins</vt:lpstr>
      <vt:lpstr>Example</vt:lpstr>
      <vt:lpstr>PowerPoint 簡報</vt:lpstr>
      <vt:lpstr>Maven - Creating Project</vt:lpstr>
      <vt:lpstr>PowerPoint 簡報</vt:lpstr>
      <vt:lpstr>PowerPoint 簡報</vt:lpstr>
      <vt:lpstr>PowerPoint 簡報</vt:lpstr>
      <vt:lpstr>Maven - External Dependencies</vt:lpstr>
      <vt:lpstr>PowerPoint 簡報</vt:lpstr>
      <vt:lpstr>Project Documents</vt:lpstr>
      <vt:lpstr>PowerPoint 簡報</vt:lpstr>
      <vt:lpstr>PowerPoint 簡報</vt:lpstr>
      <vt:lpstr>Maven - Project Templates</vt:lpstr>
      <vt:lpstr>Different Archetypes</vt:lpstr>
      <vt:lpstr>Maven - Snapshots</vt:lpstr>
      <vt:lpstr>PowerPoint 簡報</vt:lpstr>
      <vt:lpstr>PowerPoint 簡報</vt:lpstr>
      <vt:lpstr>Maven - Build Automation</vt:lpstr>
      <vt:lpstr>PowerPoint 簡報</vt:lpstr>
      <vt:lpstr>solution 1. Update bus-core-api project pom.xml.</vt:lpstr>
      <vt:lpstr>Maven - Manage Dependencies</vt:lpstr>
      <vt:lpstr>PowerPoint 簡報</vt:lpstr>
      <vt:lpstr>Dependency Scope</vt:lpstr>
      <vt:lpstr>Dependency Management</vt:lpstr>
      <vt:lpstr>App-UI-WAR</vt:lpstr>
      <vt:lpstr>App-Core-lib</vt:lpstr>
      <vt:lpstr>App-Data-lib</vt:lpstr>
      <vt:lpstr>Root</vt:lpstr>
      <vt:lpstr>Maven - Web Application</vt:lpstr>
      <vt:lpstr>PowerPoint 簡報</vt:lpstr>
      <vt:lpstr>PowerPoint 簡報</vt:lpstr>
      <vt:lpstr>PowerPoint 簡報</vt:lpstr>
      <vt:lpstr>PowerPoint 簡報</vt:lpstr>
      <vt:lpstr>POM</vt:lpstr>
      <vt:lpstr>PowerPoint 簡報</vt:lpstr>
      <vt:lpstr>Dependency scope</vt:lpstr>
      <vt:lpstr>Maven Plugin</vt:lpstr>
      <vt:lpstr>PowerPoint 簡報</vt:lpstr>
      <vt:lpstr>plugin的定義結構</vt:lpstr>
      <vt:lpstr>Project變數</vt:lpstr>
      <vt:lpstr>預設變數</vt:lpstr>
      <vt:lpstr>Maven pahse</vt:lpstr>
      <vt:lpstr>常用的指令(goals)</vt:lpstr>
      <vt:lpstr>常用的指令(goals)</vt:lpstr>
      <vt:lpstr>常用的plugin build設定</vt:lpstr>
      <vt:lpstr>PowerPoint 簡報</vt:lpstr>
      <vt:lpstr>PowerPoint 簡報</vt:lpstr>
      <vt:lpstr>PowerPoint 簡報</vt:lpstr>
      <vt:lpstr>PowerPoint 簡報</vt:lpstr>
      <vt:lpstr>設定goal關聯到phase</vt:lpstr>
      <vt:lpstr>建立單一可執行Jar</vt:lpstr>
      <vt:lpstr>PowerPoint 簡報</vt:lpstr>
      <vt:lpstr>PowerPoint 簡報</vt:lpstr>
      <vt:lpstr>系統變數的問題</vt:lpstr>
      <vt:lpstr>資源檔的變數替代</vt:lpstr>
      <vt:lpstr>PowerPoint 簡報</vt:lpstr>
      <vt:lpstr>組態管理</vt:lpstr>
      <vt:lpstr>PowerPoint 簡報</vt:lpstr>
      <vt:lpstr>PowerPoint 簡報</vt:lpstr>
      <vt:lpstr>版本衝突管理</vt:lpstr>
      <vt:lpstr>最新版本檢查</vt:lpstr>
      <vt:lpstr>PowerPoint 簡報</vt:lpstr>
      <vt:lpstr>PowerPoint 簡報</vt:lpstr>
      <vt:lpstr>Project modularization </vt:lpstr>
      <vt:lpstr>PowerPoint 簡報</vt:lpstr>
      <vt:lpstr>PowerPoint 簡報</vt:lpstr>
      <vt:lpstr>PowerPoint 簡報</vt:lpstr>
      <vt:lpstr>PowerPoint 簡報</vt:lpstr>
      <vt:lpstr>Dependency management </vt:lpstr>
      <vt:lpstr>PowerPoint 簡報</vt:lpstr>
      <vt:lpstr>PowerPoint 簡報</vt:lpstr>
      <vt:lpstr>PowerPoint 簡報</vt:lpstr>
      <vt:lpstr>Source code quality checks </vt:lpstr>
      <vt:lpstr>PowerPoint 簡報</vt:lpstr>
      <vt:lpstr>PowerPoint 簡報</vt:lpstr>
      <vt:lpstr>PowerPoint 簡報</vt:lpstr>
      <vt:lpstr>Deployment automation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Available Plugins</vt:lpstr>
      <vt:lpstr>PowerPoint 簡報</vt:lpstr>
      <vt:lpstr>PowerPoint 簡報</vt:lpstr>
      <vt:lpstr>PowerPoint 簡報</vt:lpstr>
      <vt:lpstr>PowerPoint 簡報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Tutorial</dc:title>
  <dc:creator>Lawren Houng</dc:creator>
  <cp:lastModifiedBy>Lawren Houng</cp:lastModifiedBy>
  <cp:revision>101</cp:revision>
  <dcterms:created xsi:type="dcterms:W3CDTF">2019-10-23T11:16:47Z</dcterms:created>
  <dcterms:modified xsi:type="dcterms:W3CDTF">2020-04-27T11:28:59Z</dcterms:modified>
</cp:coreProperties>
</file>