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342" r:id="rId4"/>
    <p:sldId id="348" r:id="rId5"/>
    <p:sldId id="350" r:id="rId6"/>
    <p:sldId id="351" r:id="rId7"/>
    <p:sldId id="352" r:id="rId8"/>
    <p:sldId id="353" r:id="rId9"/>
    <p:sldId id="355" r:id="rId10"/>
    <p:sldId id="356" r:id="rId11"/>
    <p:sldId id="358" r:id="rId12"/>
    <p:sldId id="364" r:id="rId13"/>
    <p:sldId id="362" r:id="rId14"/>
    <p:sldId id="365" r:id="rId15"/>
    <p:sldId id="369" r:id="rId16"/>
    <p:sldId id="371" r:id="rId17"/>
    <p:sldId id="370" r:id="rId18"/>
    <p:sldId id="373" r:id="rId19"/>
    <p:sldId id="374" r:id="rId20"/>
    <p:sldId id="367" r:id="rId21"/>
    <p:sldId id="383" r:id="rId22"/>
    <p:sldId id="359" r:id="rId23"/>
    <p:sldId id="372" r:id="rId24"/>
    <p:sldId id="375" r:id="rId25"/>
    <p:sldId id="377" r:id="rId26"/>
    <p:sldId id="384" r:id="rId27"/>
    <p:sldId id="379" r:id="rId28"/>
    <p:sldId id="380" r:id="rId29"/>
    <p:sldId id="381" r:id="rId30"/>
    <p:sldId id="385" r:id="rId31"/>
    <p:sldId id="382" r:id="rId32"/>
    <p:sldId id="259" r:id="rId3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301B821-A1FF-4177-AEE7-76D212191A09}" styleName="中等深淺樣式 1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EB344D84-9AFB-497E-A393-DC336BA19D2E}" styleName="中等深淺樣式 3 - 輔色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淺色樣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FECB4D8-DB02-4DC6-A0A2-4F2EBAE1DC90}" styleName="中等深淺樣式 1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ABFCF23-3B69-468F-B69F-88F6DE6A72F2}" styleName="中等深淺樣式 1 - 輔色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E9639D4-E3E2-4D34-9284-5A2195B3D0D7}" styleName="淺色樣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ECDC8-BA8A-40BE-ADB5-07E1343FAE8E}" type="datetimeFigureOut">
              <a:rPr lang="zh-TW" altLang="en-US" smtClean="0"/>
              <a:t>2018-11-15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F8CBE-5294-42E7-BF9D-935D3AD1B0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0018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ECDC8-BA8A-40BE-ADB5-07E1343FAE8E}" type="datetimeFigureOut">
              <a:rPr lang="zh-TW" altLang="en-US" smtClean="0"/>
              <a:t>2018-11-15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F8CBE-5294-42E7-BF9D-935D3AD1B0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8483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ECDC8-BA8A-40BE-ADB5-07E1343FAE8E}" type="datetimeFigureOut">
              <a:rPr lang="zh-TW" altLang="en-US" smtClean="0"/>
              <a:t>2018-11-15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F8CBE-5294-42E7-BF9D-935D3AD1B0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0170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ECDC8-BA8A-40BE-ADB5-07E1343FAE8E}" type="datetimeFigureOut">
              <a:rPr lang="zh-TW" altLang="en-US" smtClean="0"/>
              <a:t>2018-11-15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F8CBE-5294-42E7-BF9D-935D3AD1B0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5544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ECDC8-BA8A-40BE-ADB5-07E1343FAE8E}" type="datetimeFigureOut">
              <a:rPr lang="zh-TW" altLang="en-US" smtClean="0"/>
              <a:t>2018-11-15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F8CBE-5294-42E7-BF9D-935D3AD1B0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3626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ECDC8-BA8A-40BE-ADB5-07E1343FAE8E}" type="datetimeFigureOut">
              <a:rPr lang="zh-TW" altLang="en-US" smtClean="0"/>
              <a:t>2018-11-15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F8CBE-5294-42E7-BF9D-935D3AD1B0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1549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ECDC8-BA8A-40BE-ADB5-07E1343FAE8E}" type="datetimeFigureOut">
              <a:rPr lang="zh-TW" altLang="en-US" smtClean="0"/>
              <a:t>2018-11-15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F8CBE-5294-42E7-BF9D-935D3AD1B0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3806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ECDC8-BA8A-40BE-ADB5-07E1343FAE8E}" type="datetimeFigureOut">
              <a:rPr lang="zh-TW" altLang="en-US" smtClean="0"/>
              <a:t>2018-11-15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F8CBE-5294-42E7-BF9D-935D3AD1B0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7332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ECDC8-BA8A-40BE-ADB5-07E1343FAE8E}" type="datetimeFigureOut">
              <a:rPr lang="zh-TW" altLang="en-US" smtClean="0"/>
              <a:t>2018-11-15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F8CBE-5294-42E7-BF9D-935D3AD1B0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6294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ECDC8-BA8A-40BE-ADB5-07E1343FAE8E}" type="datetimeFigureOut">
              <a:rPr lang="zh-TW" altLang="en-US" smtClean="0"/>
              <a:t>2018-11-15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F8CBE-5294-42E7-BF9D-935D3AD1B0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162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ECDC8-BA8A-40BE-ADB5-07E1343FAE8E}" type="datetimeFigureOut">
              <a:rPr lang="zh-TW" altLang="en-US" smtClean="0"/>
              <a:t>2018-11-15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F8CBE-5294-42E7-BF9D-935D3AD1B0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2333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8ECDC8-BA8A-40BE-ADB5-07E1343FAE8E}" type="datetimeFigureOut">
              <a:rPr lang="zh-TW" altLang="en-US" smtClean="0"/>
              <a:t>2018-11-15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FF8CBE-5294-42E7-BF9D-935D3AD1B0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0552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spring.io/spring/docs/4.3.x/spring-framework-reference/html/transaction.html#tx-propagation" TargetMode="External"/><Relationship Id="rId2" Type="http://schemas.openxmlformats.org/officeDocument/2006/relationships/hyperlink" Target="https://docs.spring.io/spring/docs/4.3.x/spring-framework-reference/html/transaction.html#tx-multiple-tx-mgrs-with-attransactional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2001/XMLSchema-instance" TargetMode="External"/><Relationship Id="rId7" Type="http://schemas.openxmlformats.org/officeDocument/2006/relationships/hyperlink" Target="http://www.springframework.org/schema/tx/spring-tx.xsd" TargetMode="External"/><Relationship Id="rId2" Type="http://schemas.openxmlformats.org/officeDocument/2006/relationships/hyperlink" Target="http://www.springframework.org/schema/bean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springframework.org/schema/beans/spring-beans.xsd" TargetMode="External"/><Relationship Id="rId5" Type="http://schemas.openxmlformats.org/officeDocument/2006/relationships/hyperlink" Target="http://www.springframework.org/schema/tx" TargetMode="External"/><Relationship Id="rId4" Type="http://schemas.openxmlformats.org/officeDocument/2006/relationships/hyperlink" Target="http://www.springframework.org/schema/aop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pringframework.org/schema/beans/spring-beans.xsd" TargetMode="External"/><Relationship Id="rId2" Type="http://schemas.openxmlformats.org/officeDocument/2006/relationships/hyperlink" Target="http://www.springframework.org/schema/bean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springframework.org/schema/jee/spring-jee.xsd" TargetMode="External"/><Relationship Id="rId4" Type="http://schemas.openxmlformats.org/officeDocument/2006/relationships/hyperlink" Target="http://www.springframework.org/schema/jee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924791"/>
            <a:ext cx="9144000" cy="3408218"/>
          </a:xfrm>
        </p:spPr>
        <p:txBody>
          <a:bodyPr>
            <a:normAutofit fontScale="90000"/>
          </a:bodyPr>
          <a:lstStyle/>
          <a:p>
            <a:r>
              <a:rPr lang="en-US" altLang="zh-TW" sz="7300" b="1" dirty="0"/>
              <a:t>JPA</a:t>
            </a:r>
            <a:r>
              <a:rPr lang="zh-TW" altLang="en-US" sz="7300" b="1" dirty="0"/>
              <a:t> </a:t>
            </a:r>
            <a:r>
              <a:rPr lang="en-US" altLang="zh-TW" sz="7300" b="1" dirty="0"/>
              <a:t>Tutorial</a:t>
            </a:r>
            <a:br>
              <a:rPr lang="en-US" altLang="zh-TW" sz="7300" b="1" dirty="0"/>
            </a:br>
            <a:r>
              <a:rPr lang="en-US" altLang="zh-TW" dirty="0"/>
              <a:t>Part </a:t>
            </a:r>
            <a:r>
              <a:rPr lang="en-US" altLang="zh-TW" dirty="0" smtClean="0"/>
              <a:t>III. Integration with 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Spring Transaction Management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4696690"/>
            <a:ext cx="9144000" cy="561109"/>
          </a:xfrm>
        </p:spPr>
        <p:txBody>
          <a:bodyPr/>
          <a:lstStyle/>
          <a:p>
            <a:r>
              <a:rPr lang="en-US" altLang="zh-TW" dirty="0" smtClean="0"/>
              <a:t>2018/11/12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042255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EF5450-93CC-4AD6-A791-FD64CEB3A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E4F6B57-300B-4E84-B398-4C7693CC91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By </a:t>
            </a:r>
            <a:r>
              <a:rPr lang="en-US" altLang="zh-TW" dirty="0"/>
              <a:t>default, </a:t>
            </a:r>
            <a:r>
              <a:rPr lang="en-US" altLang="zh-TW" dirty="0" smtClean="0"/>
              <a:t>rollback </a:t>
            </a:r>
            <a:r>
              <a:rPr lang="en-US" altLang="zh-TW" dirty="0"/>
              <a:t>is automatic only on unchecked exceptions(ex: an instance or subclass</a:t>
            </a:r>
            <a:r>
              <a:rPr lang="en-US" altLang="zh-TW" dirty="0" smtClean="0"/>
              <a:t> </a:t>
            </a:r>
            <a:r>
              <a:rPr lang="en-US" altLang="zh-TW" dirty="0"/>
              <a:t>of </a:t>
            </a:r>
            <a:r>
              <a:rPr lang="en-US" altLang="zh-TW" dirty="0" err="1"/>
              <a:t>RuntimeException</a:t>
            </a:r>
            <a:r>
              <a:rPr lang="en-US" altLang="zh-TW" dirty="0" smtClean="0"/>
              <a:t>).</a:t>
            </a:r>
          </a:p>
          <a:p>
            <a:pPr lvl="1"/>
            <a:r>
              <a:rPr lang="en-US" altLang="zh-TW" dirty="0"/>
              <a:t>Checked exceptions that are thrown from a transactional method do not result in rollback</a:t>
            </a:r>
            <a:endParaRPr lang="zh-TW" altLang="en-US" dirty="0"/>
          </a:p>
          <a:p>
            <a:endParaRPr lang="en-US" altLang="zh-TW" dirty="0" smtClean="0"/>
          </a:p>
          <a:p>
            <a:r>
              <a:rPr lang="en-US" altLang="zh-TW" dirty="0"/>
              <a:t>Y</a:t>
            </a:r>
            <a:r>
              <a:rPr lang="en-US" altLang="zh-TW" dirty="0" smtClean="0"/>
              <a:t>ou can </a:t>
            </a:r>
            <a:r>
              <a:rPr lang="en-US" altLang="zh-TW" dirty="0"/>
              <a:t>specify which exceptions (and throwables) should cause automatic rollback. </a:t>
            </a:r>
          </a:p>
          <a:p>
            <a:pPr lvl="1"/>
            <a:r>
              <a:rPr lang="en-US" altLang="zh-TW" dirty="0"/>
              <a:t>You specify this declaratively, in configuration, not in Java code. </a:t>
            </a:r>
          </a:p>
          <a:p>
            <a:pPr lvl="1"/>
            <a:endParaRPr lang="en-US" altLang="zh-TW" dirty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7483119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EF13FE-0902-443F-A474-27F6F294F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 </a:t>
            </a:r>
            <a:r>
              <a:rPr lang="en-US" altLang="zh-TW" dirty="0"/>
              <a:t>of declarative transaction implementation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93B556C-7DF7-4F16-BA8D-CFEDEF5433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800793E-EA3E-4A7A-B0A0-8BA285DD75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5436" y="1690688"/>
            <a:ext cx="10123284" cy="4616648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1" u="none" strike="noStrike" cap="none" normalizeH="0" baseline="0" dirty="0">
                <a:ln>
                  <a:noFill/>
                </a:ln>
                <a:solidFill>
                  <a:srgbClr val="3F5F5F"/>
                </a:solidFill>
                <a:effectLst/>
                <a:latin typeface="Consolas" panose="020B0609020204030204" pitchFamily="49" charset="0"/>
              </a:rPr>
              <a:t>&lt;!-- this is the service object that we want to make transactional --&gt;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zh-TW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&lt;bean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7F007F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"fooService"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7F007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"x.y.service.DefaultFooService"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/&gt;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zh-TW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TW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1" u="none" strike="noStrike" cap="none" normalizeH="0" baseline="0" dirty="0">
                <a:ln>
                  <a:noFill/>
                </a:ln>
                <a:solidFill>
                  <a:srgbClr val="3F5F5F"/>
                </a:solidFill>
                <a:effectLst/>
                <a:latin typeface="Consolas" panose="020B0609020204030204" pitchFamily="49" charset="0"/>
              </a:rPr>
              <a:t>&lt;!-- the transactional advice (what 'happens'; see the &lt;aop:advisor/&gt; bean below) --&gt;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zh-TW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&lt;tx:advice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7F007F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"txAdvice"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7F007F"/>
                </a:solidFill>
                <a:effectLst/>
                <a:latin typeface="Consolas" panose="020B0609020204030204" pitchFamily="49" charset="0"/>
              </a:rPr>
              <a:t>transaction-manager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"txManager"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zh-TW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0" i="1" u="none" strike="noStrike" cap="none" normalizeH="0" baseline="0" dirty="0">
                <a:ln>
                  <a:noFill/>
                </a:ln>
                <a:solidFill>
                  <a:srgbClr val="3F5F5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TW" altLang="zh-TW" sz="1400" b="0" i="1" u="none" strike="noStrike" cap="none" normalizeH="0" baseline="0" dirty="0">
                <a:ln>
                  <a:noFill/>
                </a:ln>
                <a:solidFill>
                  <a:srgbClr val="3F5F5F"/>
                </a:solidFill>
                <a:effectLst/>
                <a:latin typeface="Consolas" panose="020B0609020204030204" pitchFamily="49" charset="0"/>
              </a:rPr>
              <a:t>&lt;!-- the transactional semantics... --&gt;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zh-TW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0" i="0" u="none" strike="noStrike" cap="none" normalizeH="0" baseline="0" dirty="0">
                <a:ln>
                  <a:noFill/>
                </a:ln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&lt;tx:attributes&gt;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zh-TW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0" i="1" u="none" strike="noStrike" cap="none" normalizeH="0" baseline="0" dirty="0">
                <a:ln>
                  <a:noFill/>
                </a:ln>
                <a:solidFill>
                  <a:srgbClr val="3F5F5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TW" altLang="zh-TW" sz="1400" b="0" i="1" u="none" strike="noStrike" cap="none" normalizeH="0" baseline="0" dirty="0">
                <a:ln>
                  <a:noFill/>
                </a:ln>
                <a:solidFill>
                  <a:srgbClr val="3F5F5F"/>
                </a:solidFill>
                <a:effectLst/>
                <a:latin typeface="Consolas" panose="020B0609020204030204" pitchFamily="49" charset="0"/>
              </a:rPr>
              <a:t>&lt;!-- all methods starting with 'get' are read-only --&gt;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zh-TW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0" i="0" u="none" strike="noStrike" cap="none" normalizeH="0" baseline="0" dirty="0">
                <a:ln>
                  <a:noFill/>
                </a:ln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&lt;tx:method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7F007F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"get*"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7F007F"/>
                </a:solidFill>
                <a:effectLst/>
                <a:latin typeface="Consolas" panose="020B0609020204030204" pitchFamily="49" charset="0"/>
              </a:rPr>
              <a:t>read-only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"true"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/&gt;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zh-TW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0" i="1" u="none" strike="noStrike" cap="none" normalizeH="0" baseline="0" dirty="0">
                <a:ln>
                  <a:noFill/>
                </a:ln>
                <a:solidFill>
                  <a:srgbClr val="3F5F5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TW" altLang="zh-TW" sz="1400" b="0" i="1" u="none" strike="noStrike" cap="none" normalizeH="0" baseline="0" dirty="0">
                <a:ln>
                  <a:noFill/>
                </a:ln>
                <a:solidFill>
                  <a:srgbClr val="3F5F5F"/>
                </a:solidFill>
                <a:effectLst/>
                <a:latin typeface="Consolas" panose="020B0609020204030204" pitchFamily="49" charset="0"/>
              </a:rPr>
              <a:t>&lt;!-- other methods use the default transaction settings (see below) --&gt;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zh-TW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0" i="0" u="none" strike="noStrike" cap="none" normalizeH="0" baseline="0" dirty="0">
                <a:ln>
                  <a:noFill/>
                </a:ln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&lt;tx:method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7F007F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"*"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/&gt;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zh-TW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0" i="0" u="none" strike="noStrike" cap="none" normalizeH="0" baseline="0" dirty="0">
                <a:ln>
                  <a:noFill/>
                </a:ln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&lt;/tx:attributes&gt;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zh-TW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&lt;/tx:advice&gt;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zh-TW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TW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1" u="none" strike="noStrike" cap="none" normalizeH="0" baseline="0" dirty="0">
                <a:ln>
                  <a:noFill/>
                </a:ln>
                <a:solidFill>
                  <a:srgbClr val="3F5F5F"/>
                </a:solidFill>
                <a:effectLst/>
                <a:latin typeface="Consolas" panose="020B0609020204030204" pitchFamily="49" charset="0"/>
              </a:rPr>
              <a:t>&lt;!-- ensure that the above transactional advice runs for any execution</a:t>
            </a:r>
            <a:endParaRPr kumimoji="0" lang="en-US" altLang="zh-TW" sz="1400" b="0" i="1" u="none" strike="noStrike" cap="none" normalizeH="0" baseline="0" dirty="0">
              <a:ln>
                <a:noFill/>
              </a:ln>
              <a:solidFill>
                <a:srgbClr val="3F5F5F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1" u="none" strike="noStrike" cap="none" normalizeH="0" baseline="0" dirty="0">
                <a:ln>
                  <a:noFill/>
                </a:ln>
                <a:solidFill>
                  <a:srgbClr val="3F5F5F"/>
                </a:solidFill>
                <a:effectLst/>
                <a:latin typeface="Consolas" panose="020B0609020204030204" pitchFamily="49" charset="0"/>
              </a:rPr>
              <a:t> of an operation defined by the FooService interface --&gt;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zh-TW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&lt;aop:config&gt;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zh-TW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0" i="0" u="none" strike="noStrike" cap="none" normalizeH="0" baseline="0" dirty="0">
                <a:ln>
                  <a:noFill/>
                </a:ln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&lt;aop:pointcut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7F007F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"fooServiceOperation"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7F007F"/>
                </a:solidFill>
                <a:effectLst/>
                <a:latin typeface="Consolas" panose="020B0609020204030204" pitchFamily="49" charset="0"/>
              </a:rPr>
              <a:t>expression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"execution(* x.y.service.FooService.*(..))"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/&gt;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zh-TW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0" i="0" u="none" strike="noStrike" cap="none" normalizeH="0" baseline="0" dirty="0">
                <a:ln>
                  <a:noFill/>
                </a:ln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&lt;aop:advisor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7F007F"/>
                </a:solidFill>
                <a:effectLst/>
                <a:latin typeface="Consolas" panose="020B0609020204030204" pitchFamily="49" charset="0"/>
              </a:rPr>
              <a:t>advice-ref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"txAdvice"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7F007F"/>
                </a:solidFill>
                <a:effectLst/>
                <a:latin typeface="Consolas" panose="020B0609020204030204" pitchFamily="49" charset="0"/>
              </a:rPr>
              <a:t>pointcut-ref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"fooServiceOperation"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/&gt;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zh-TW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&lt;/aop:config&gt;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zh-TW" altLang="zh-TW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86125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3EB5F6-BD2E-4A5F-BDA5-B7836562A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&lt;</a:t>
            </a:r>
            <a:r>
              <a:rPr lang="en-US" altLang="zh-TW" dirty="0" err="1"/>
              <a:t>tx:advice</a:t>
            </a:r>
            <a:r>
              <a:rPr lang="en-US" altLang="zh-TW" dirty="0"/>
              <a:t>/&gt; settings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A4D3372-1D65-4F99-BA9A-2726C5E90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CF3B0ED2-234C-4852-BA57-32B3F460F2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780450"/>
              </p:ext>
            </p:extLst>
          </p:nvPr>
        </p:nvGraphicFramePr>
        <p:xfrm>
          <a:off x="1326777" y="1642689"/>
          <a:ext cx="9224684" cy="4740182"/>
        </p:xfrm>
        <a:graphic>
          <a:graphicData uri="http://schemas.openxmlformats.org/drawingml/2006/table">
            <a:tbl>
              <a:tblPr firstRow="1">
                <a:tableStyleId>{B301B821-A1FF-4177-AEE7-76D212191A09}</a:tableStyleId>
              </a:tblPr>
              <a:tblGrid>
                <a:gridCol w="1523999">
                  <a:extLst>
                    <a:ext uri="{9D8B030D-6E8A-4147-A177-3AD203B41FA5}">
                      <a16:colId xmlns:a16="http://schemas.microsoft.com/office/drawing/2014/main" val="2834707146"/>
                    </a:ext>
                  </a:extLst>
                </a:gridCol>
                <a:gridCol w="1246095">
                  <a:extLst>
                    <a:ext uri="{9D8B030D-6E8A-4147-A177-3AD203B41FA5}">
                      <a16:colId xmlns:a16="http://schemas.microsoft.com/office/drawing/2014/main" val="753155047"/>
                    </a:ext>
                  </a:extLst>
                </a:gridCol>
                <a:gridCol w="1541929">
                  <a:extLst>
                    <a:ext uri="{9D8B030D-6E8A-4147-A177-3AD203B41FA5}">
                      <a16:colId xmlns:a16="http://schemas.microsoft.com/office/drawing/2014/main" val="3439266014"/>
                    </a:ext>
                  </a:extLst>
                </a:gridCol>
                <a:gridCol w="4912661">
                  <a:extLst>
                    <a:ext uri="{9D8B030D-6E8A-4147-A177-3AD203B41FA5}">
                      <a16:colId xmlns:a16="http://schemas.microsoft.com/office/drawing/2014/main" val="243881398"/>
                    </a:ext>
                  </a:extLst>
                </a:gridCol>
              </a:tblGrid>
              <a:tr h="272217"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Attribute</a:t>
                      </a:r>
                      <a:endParaRPr lang="en-US" sz="1400" b="1">
                        <a:effectLst/>
                      </a:endParaRPr>
                    </a:p>
                  </a:txBody>
                  <a:tcPr marL="47520" marR="47520" marT="21932" marB="21932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Required?</a:t>
                      </a:r>
                      <a:endParaRPr lang="en-US" sz="1400" b="1">
                        <a:effectLst/>
                      </a:endParaRPr>
                    </a:p>
                  </a:txBody>
                  <a:tcPr marL="47520" marR="47520" marT="21932" marB="21932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Default</a:t>
                      </a:r>
                      <a:endParaRPr lang="en-US" sz="1400" b="1">
                        <a:effectLst/>
                      </a:endParaRPr>
                    </a:p>
                  </a:txBody>
                  <a:tcPr marL="47520" marR="47520" marT="21932" marB="21932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Description</a:t>
                      </a:r>
                      <a:endParaRPr lang="en-US" sz="1400" b="1">
                        <a:effectLst/>
                      </a:endParaRPr>
                    </a:p>
                  </a:txBody>
                  <a:tcPr marL="47520" marR="47520" marT="21932" marB="21932"/>
                </a:tc>
                <a:extLst>
                  <a:ext uri="{0D108BD9-81ED-4DB2-BD59-A6C34878D82A}">
                    <a16:rowId xmlns:a16="http://schemas.microsoft.com/office/drawing/2014/main" val="815629700"/>
                  </a:ext>
                </a:extLst>
              </a:tr>
              <a:tr h="1271938"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name</a:t>
                      </a:r>
                    </a:p>
                  </a:txBody>
                  <a:tcPr marL="25588" marR="25588" marT="21932" marB="21932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</a:rPr>
                        <a:t>Yes</a:t>
                      </a:r>
                    </a:p>
                  </a:txBody>
                  <a:tcPr marL="25588" marR="25588" marT="21932" marB="21932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dirty="0">
                          <a:effectLst/>
                        </a:rPr>
                        <a:t> </a:t>
                      </a:r>
                    </a:p>
                  </a:txBody>
                  <a:tcPr marL="25588" marR="25588" marT="21932" marB="21932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Method name(s) with which the transaction attributes are to be associated. The wildcard (*) character can be used to associate the same transaction attribute settings with a number of methods; for example, get*, handle*, on*Event, and so forth.</a:t>
                      </a:r>
                    </a:p>
                  </a:txBody>
                  <a:tcPr marL="25588" marR="25588" marT="21932" marB="21932"/>
                </a:tc>
                <a:extLst>
                  <a:ext uri="{0D108BD9-81ED-4DB2-BD59-A6C34878D82A}">
                    <a16:rowId xmlns:a16="http://schemas.microsoft.com/office/drawing/2014/main" val="1441870669"/>
                  </a:ext>
                </a:extLst>
              </a:tr>
              <a:tr h="272217"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propagation</a:t>
                      </a:r>
                    </a:p>
                  </a:txBody>
                  <a:tcPr marL="25588" marR="25588" marT="21932" marB="21932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No</a:t>
                      </a:r>
                    </a:p>
                  </a:txBody>
                  <a:tcPr marL="25588" marR="25588" marT="21932" marB="21932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REQUIRED</a:t>
                      </a:r>
                    </a:p>
                  </a:txBody>
                  <a:tcPr marL="25588" marR="25588" marT="21932" marB="21932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Transaction propagation behavior.</a:t>
                      </a:r>
                    </a:p>
                  </a:txBody>
                  <a:tcPr marL="25588" marR="25588" marT="21932" marB="21932"/>
                </a:tc>
                <a:extLst>
                  <a:ext uri="{0D108BD9-81ED-4DB2-BD59-A6C34878D82A}">
                    <a16:rowId xmlns:a16="http://schemas.microsoft.com/office/drawing/2014/main" val="270483930"/>
                  </a:ext>
                </a:extLst>
              </a:tr>
              <a:tr h="498014"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isolation</a:t>
                      </a:r>
                    </a:p>
                  </a:txBody>
                  <a:tcPr marL="25588" marR="25588" marT="21932" marB="21932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No</a:t>
                      </a:r>
                    </a:p>
                  </a:txBody>
                  <a:tcPr marL="25588" marR="25588" marT="21932" marB="21932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DEFAULT</a:t>
                      </a:r>
                    </a:p>
                  </a:txBody>
                  <a:tcPr marL="25588" marR="25588" marT="21932" marB="21932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Transaction isolation level. Only applicable to propagation REQUIRED or REQUIRES_NEW.</a:t>
                      </a:r>
                    </a:p>
                  </a:txBody>
                  <a:tcPr marL="25588" marR="25588" marT="21932" marB="21932"/>
                </a:tc>
                <a:extLst>
                  <a:ext uri="{0D108BD9-81ED-4DB2-BD59-A6C34878D82A}">
                    <a16:rowId xmlns:a16="http://schemas.microsoft.com/office/drawing/2014/main" val="620082720"/>
                  </a:ext>
                </a:extLst>
              </a:tr>
              <a:tr h="498014"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timeout</a:t>
                      </a:r>
                    </a:p>
                  </a:txBody>
                  <a:tcPr marL="25588" marR="25588" marT="21932" marB="21932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No</a:t>
                      </a:r>
                    </a:p>
                  </a:txBody>
                  <a:tcPr marL="25588" marR="25588" marT="21932" marB="21932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>
                          <a:effectLst/>
                        </a:rPr>
                        <a:t>-1</a:t>
                      </a:r>
                    </a:p>
                  </a:txBody>
                  <a:tcPr marL="25588" marR="25588" marT="21932" marB="21932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Transaction timeout (seconds). Only applicable to propagation REQUIRED or REQUIRES_NEW.</a:t>
                      </a:r>
                    </a:p>
                  </a:txBody>
                  <a:tcPr marL="25588" marR="25588" marT="21932" marB="21932"/>
                </a:tc>
                <a:extLst>
                  <a:ext uri="{0D108BD9-81ED-4DB2-BD59-A6C34878D82A}">
                    <a16:rowId xmlns:a16="http://schemas.microsoft.com/office/drawing/2014/main" val="250499425"/>
                  </a:ext>
                </a:extLst>
              </a:tr>
              <a:tr h="498014"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read-only</a:t>
                      </a:r>
                    </a:p>
                  </a:txBody>
                  <a:tcPr marL="25588" marR="25588" marT="21932" marB="21932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No</a:t>
                      </a:r>
                    </a:p>
                  </a:txBody>
                  <a:tcPr marL="25588" marR="25588" marT="21932" marB="21932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false</a:t>
                      </a:r>
                    </a:p>
                  </a:txBody>
                  <a:tcPr marL="25588" marR="25588" marT="21932" marB="21932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Read/write vs. read-only transaction. Only applicable to REQUIRED or REQUIRES_NEW.</a:t>
                      </a:r>
                    </a:p>
                  </a:txBody>
                  <a:tcPr marL="25588" marR="25588" marT="21932" marB="21932"/>
                </a:tc>
                <a:extLst>
                  <a:ext uri="{0D108BD9-81ED-4DB2-BD59-A6C34878D82A}">
                    <a16:rowId xmlns:a16="http://schemas.microsoft.com/office/drawing/2014/main" val="241729814"/>
                  </a:ext>
                </a:extLst>
              </a:tr>
              <a:tr h="714884"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rollback-for</a:t>
                      </a:r>
                    </a:p>
                  </a:txBody>
                  <a:tcPr marL="25588" marR="25588" marT="21932" marB="21932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No</a:t>
                      </a:r>
                    </a:p>
                  </a:txBody>
                  <a:tcPr marL="25588" marR="25588" marT="21932" marB="21932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>
                          <a:effectLst/>
                        </a:rPr>
                        <a:t> </a:t>
                      </a:r>
                    </a:p>
                  </a:txBody>
                  <a:tcPr marL="25588" marR="25588" marT="21932" marB="21932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Exception(s) that trigger rollback; comma-delimited. For example,com.foo.MyBusinessException,ServletException.</a:t>
                      </a:r>
                    </a:p>
                  </a:txBody>
                  <a:tcPr marL="25588" marR="25588" marT="21932" marB="21932"/>
                </a:tc>
                <a:extLst>
                  <a:ext uri="{0D108BD9-81ED-4DB2-BD59-A6C34878D82A}">
                    <a16:rowId xmlns:a16="http://schemas.microsoft.com/office/drawing/2014/main" val="4223857148"/>
                  </a:ext>
                </a:extLst>
              </a:tr>
              <a:tr h="714884"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no-rollback-for</a:t>
                      </a:r>
                    </a:p>
                  </a:txBody>
                  <a:tcPr marL="25588" marR="25588" marT="21932" marB="21932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No</a:t>
                      </a:r>
                    </a:p>
                  </a:txBody>
                  <a:tcPr marL="25588" marR="25588" marT="21932" marB="21932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>
                          <a:effectLst/>
                        </a:rPr>
                        <a:t> </a:t>
                      </a:r>
                    </a:p>
                  </a:txBody>
                  <a:tcPr marL="25588" marR="25588" marT="21932" marB="21932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</a:rPr>
                        <a:t>Exception(s) that do not trigger rollback; comma-delimited. For </a:t>
                      </a:r>
                      <a:r>
                        <a:rPr lang="en-US" sz="1400" dirty="0" err="1">
                          <a:effectLst/>
                        </a:rPr>
                        <a:t>example,com.foo.MyBusinessException,ServletException</a:t>
                      </a:r>
                      <a:r>
                        <a:rPr lang="en-US" sz="1400" dirty="0">
                          <a:effectLst/>
                        </a:rPr>
                        <a:t>.</a:t>
                      </a:r>
                    </a:p>
                  </a:txBody>
                  <a:tcPr marL="25588" marR="25588" marT="21932" marB="21932"/>
                </a:tc>
                <a:extLst>
                  <a:ext uri="{0D108BD9-81ED-4DB2-BD59-A6C34878D82A}">
                    <a16:rowId xmlns:a16="http://schemas.microsoft.com/office/drawing/2014/main" val="32171821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5621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B30FF0-DC42-42FA-809D-447164609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5B3AB88-3982-45D7-B9E4-465AB37DA1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You can also indicate a required rollback </a:t>
            </a:r>
            <a:r>
              <a:rPr lang="en-US" altLang="zh-TW" i="1" dirty="0"/>
              <a:t>programmatically</a:t>
            </a:r>
            <a:r>
              <a:rPr lang="en-US" altLang="zh-TW" dirty="0"/>
              <a:t>. </a:t>
            </a:r>
            <a:endParaRPr lang="zh-TW" alt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2B4D167-2FD8-46D7-8535-3EE5F823D8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1093" y="2435008"/>
            <a:ext cx="8600431" cy="2308324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6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TW" altLang="zh-TW" sz="16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resolvePosition() { </a:t>
            </a:r>
            <a:endParaRPr kumimoji="0" lang="en-US" altLang="zh-TW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zh-TW" altLang="zh-TW" sz="16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</a:t>
            </a:r>
            <a:endParaRPr kumimoji="0" lang="en-US" altLang="zh-TW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kumimoji="0" lang="zh-TW" altLang="zh-TW" sz="1600" b="0" i="1" u="none" strike="noStrike" cap="none" normalizeH="0" baseline="0" dirty="0">
                <a:ln>
                  <a:noFill/>
                </a:ln>
                <a:solidFill>
                  <a:srgbClr val="3F5F5F"/>
                </a:solidFill>
                <a:effectLst/>
                <a:latin typeface="Consolas" panose="020B0609020204030204" pitchFamily="49" charset="0"/>
              </a:rPr>
              <a:t>// some business logic...</a:t>
            </a: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zh-TW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 </a:t>
            </a:r>
            <a:endParaRPr kumimoji="0" lang="en-US" altLang="zh-TW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zh-TW" altLang="zh-TW" sz="16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(NoProductInStockException ex) { </a:t>
            </a:r>
            <a:endParaRPr kumimoji="0" lang="en-US" altLang="zh-TW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1" u="none" strike="noStrike" cap="none" normalizeH="0" baseline="0" dirty="0">
                <a:ln>
                  <a:noFill/>
                </a:ln>
                <a:solidFill>
                  <a:srgbClr val="3F5F5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TW" altLang="zh-TW" sz="1600" b="0" i="1" u="none" strike="noStrike" cap="none" normalizeH="0" baseline="0" dirty="0">
                <a:ln>
                  <a:noFill/>
                </a:ln>
                <a:solidFill>
                  <a:srgbClr val="3F5F5F"/>
                </a:solidFill>
                <a:effectLst/>
                <a:latin typeface="Consolas" panose="020B0609020204030204" pitchFamily="49" charset="0"/>
              </a:rPr>
              <a:t>// trigger rollback programmatically</a:t>
            </a: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zh-TW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TransactionAspectSupport.currentTransactionStatus().setRollbackOnly(); </a:t>
            </a:r>
            <a:endParaRPr kumimoji="0" lang="en-US" altLang="zh-TW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 </a:t>
            </a:r>
            <a:endParaRPr kumimoji="0" lang="en-US" altLang="zh-TW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01013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2FBFA5-7DEC-4EE3-9AD0-B93B5828F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5. </a:t>
            </a:r>
            <a:r>
              <a:rPr lang="en-US" altLang="zh-TW" dirty="0"/>
              <a:t>Using @Transactional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3264D4A-9685-4C96-965A-2F80C4CE81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In addition to the XML-based declarative approach to transaction configuration, you can use an annotation-based approach. 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A842234-B9C1-4C0F-BCCC-E0D8BA52EC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5592" y="2828574"/>
            <a:ext cx="6468437" cy="2062103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600" b="0" i="1" u="none" strike="noStrike" cap="none" normalizeH="0" baseline="0" dirty="0">
                <a:ln>
                  <a:noFill/>
                </a:ln>
                <a:solidFill>
                  <a:srgbClr val="3F5F5F"/>
                </a:solidFill>
                <a:effectLst/>
                <a:latin typeface="Consolas" panose="020B0609020204030204" pitchFamily="49" charset="0"/>
              </a:rPr>
              <a:t>// the service class that we want to make transactional</a:t>
            </a: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zh-TW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@Transactional</a:t>
            </a: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zh-TW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6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TW" altLang="zh-TW" sz="16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DefaultFooService </a:t>
            </a:r>
            <a:r>
              <a:rPr kumimoji="0" lang="zh-TW" altLang="zh-TW" sz="16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implements</a:t>
            </a: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FooService { </a:t>
            </a:r>
            <a:endParaRPr kumimoji="0" lang="en-US" altLang="zh-TW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Foo getFoo(String fooName); </a:t>
            </a:r>
            <a:endParaRPr kumimoji="0" lang="en-US" altLang="zh-TW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Foo getFoo(String fooName, String barName); </a:t>
            </a:r>
            <a:endParaRPr kumimoji="0" lang="en-US" altLang="zh-TW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zh-TW" altLang="zh-TW" sz="16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insertFoo(Foo foo); </a:t>
            </a:r>
            <a:endParaRPr kumimoji="0" lang="en-US" altLang="zh-TW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zh-TW" altLang="zh-TW" sz="16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updateFoo(Foo foo); </a:t>
            </a:r>
            <a:endParaRPr kumimoji="0" lang="en-US" altLang="zh-TW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65155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07A8C0-6D57-4DEA-864C-022D74E80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713900B-7D74-460D-825C-8A9BACAD28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You can place the @Transactional annotation </a:t>
            </a:r>
          </a:p>
          <a:p>
            <a:pPr lvl="1"/>
            <a:r>
              <a:rPr lang="en-US" altLang="zh-TW" dirty="0"/>
              <a:t>before an interface definition, </a:t>
            </a:r>
          </a:p>
          <a:p>
            <a:pPr lvl="1"/>
            <a:r>
              <a:rPr lang="en-US" altLang="zh-TW" dirty="0"/>
              <a:t>a method on an interface, </a:t>
            </a:r>
          </a:p>
          <a:p>
            <a:pPr lvl="1"/>
            <a:r>
              <a:rPr lang="en-US" altLang="zh-TW" dirty="0"/>
              <a:t>a class definition, </a:t>
            </a:r>
          </a:p>
          <a:p>
            <a:pPr lvl="1"/>
            <a:r>
              <a:rPr lang="en-US" altLang="zh-TW" dirty="0"/>
              <a:t>or a public method on a class</a:t>
            </a:r>
            <a:r>
              <a:rPr lang="en-US" altLang="zh-TW" dirty="0" smtClean="0"/>
              <a:t>.</a:t>
            </a:r>
          </a:p>
          <a:p>
            <a:pPr lvl="1"/>
            <a:endParaRPr lang="en-US" altLang="zh-TW" dirty="0" smtClean="0"/>
          </a:p>
          <a:p>
            <a:r>
              <a:rPr lang="en-US" altLang="zh-TW" dirty="0"/>
              <a:t>apply the @Transactional annotation only to methods with public visibility. </a:t>
            </a:r>
          </a:p>
          <a:p>
            <a:pPr lvl="1"/>
            <a:r>
              <a:rPr lang="en-US" altLang="zh-TW" dirty="0"/>
              <a:t>If you do annotate protected, private or package-visible methods with the @Transactional annotation, no error is raised, but the annotated method does not exhibit the configured transactional settings. </a:t>
            </a:r>
            <a:r>
              <a:rPr lang="en-US" altLang="zh-TW" dirty="0" smtClean="0"/>
              <a:t> 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6327784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42DB7F-7CDB-4AD7-8C2C-71F76F9F5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@Transactional settings</a:t>
            </a:r>
            <a:endParaRPr lang="zh-TW" altLang="en-US" dirty="0"/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05D2DE96-2E69-41D8-8947-29CCD19DA01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3962765"/>
              </p:ext>
            </p:extLst>
          </p:nvPr>
        </p:nvGraphicFramePr>
        <p:xfrm>
          <a:off x="1039907" y="1470210"/>
          <a:ext cx="9955306" cy="516367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250141">
                  <a:extLst>
                    <a:ext uri="{9D8B030D-6E8A-4147-A177-3AD203B41FA5}">
                      <a16:colId xmlns:a16="http://schemas.microsoft.com/office/drawing/2014/main" val="1596105766"/>
                    </a:ext>
                  </a:extLst>
                </a:gridCol>
                <a:gridCol w="3343835">
                  <a:extLst>
                    <a:ext uri="{9D8B030D-6E8A-4147-A177-3AD203B41FA5}">
                      <a16:colId xmlns:a16="http://schemas.microsoft.com/office/drawing/2014/main" val="3003841203"/>
                    </a:ext>
                  </a:extLst>
                </a:gridCol>
                <a:gridCol w="4361330">
                  <a:extLst>
                    <a:ext uri="{9D8B030D-6E8A-4147-A177-3AD203B41FA5}">
                      <a16:colId xmlns:a16="http://schemas.microsoft.com/office/drawing/2014/main" val="2063808494"/>
                    </a:ext>
                  </a:extLst>
                </a:gridCol>
              </a:tblGrid>
              <a:tr h="304686"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</a:rPr>
                        <a:t>Property</a:t>
                      </a:r>
                      <a:endParaRPr lang="en-US" sz="1400" b="1" dirty="0">
                        <a:effectLst/>
                      </a:endParaRPr>
                    </a:p>
                  </a:txBody>
                  <a:tcPr marL="78046" marR="78046" marT="36021" marB="3602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</a:rPr>
                        <a:t>Type</a:t>
                      </a:r>
                      <a:endParaRPr lang="en-US" sz="1400" b="1" dirty="0">
                        <a:effectLst/>
                      </a:endParaRPr>
                    </a:p>
                  </a:txBody>
                  <a:tcPr marL="78046" marR="78046" marT="36021" marB="3602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Description</a:t>
                      </a:r>
                      <a:endParaRPr lang="en-US" sz="1400" b="1">
                        <a:effectLst/>
                      </a:endParaRPr>
                    </a:p>
                  </a:txBody>
                  <a:tcPr marL="78046" marR="78046" marT="36021" marB="36021"/>
                </a:tc>
                <a:extLst>
                  <a:ext uri="{0D108BD9-81ED-4DB2-BD59-A6C34878D82A}">
                    <a16:rowId xmlns:a16="http://schemas.microsoft.com/office/drawing/2014/main" val="1869412533"/>
                  </a:ext>
                </a:extLst>
              </a:tr>
              <a:tr h="532463">
                <a:tc>
                  <a:txBody>
                    <a:bodyPr/>
                    <a:lstStyle/>
                    <a:p>
                      <a:pPr algn="l"/>
                      <a:r>
                        <a:rPr lang="en-US" sz="1400" u="none" strike="noStrike">
                          <a:effectLst/>
                          <a:hlinkClick r:id="rId2" tooltip="Multiple Transaction Managers with @Transactional"/>
                        </a:rPr>
                        <a:t>value</a:t>
                      </a:r>
                      <a:endParaRPr lang="en-US" sz="1400">
                        <a:effectLst/>
                      </a:endParaRPr>
                    </a:p>
                  </a:txBody>
                  <a:tcPr marL="42025" marR="42025" marT="36021" marB="3602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String</a:t>
                      </a:r>
                    </a:p>
                  </a:txBody>
                  <a:tcPr marL="42025" marR="42025" marT="36021" marB="3602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Optional qualifier specifying the transaction manager to be used.</a:t>
                      </a:r>
                    </a:p>
                  </a:txBody>
                  <a:tcPr marL="42025" marR="42025" marT="36021" marB="36021"/>
                </a:tc>
                <a:extLst>
                  <a:ext uri="{0D108BD9-81ED-4DB2-BD59-A6C34878D82A}">
                    <a16:rowId xmlns:a16="http://schemas.microsoft.com/office/drawing/2014/main" val="18854525"/>
                  </a:ext>
                </a:extLst>
              </a:tr>
              <a:tr h="304686">
                <a:tc>
                  <a:txBody>
                    <a:bodyPr/>
                    <a:lstStyle/>
                    <a:p>
                      <a:pPr algn="l"/>
                      <a:r>
                        <a:rPr lang="en-US" sz="1400" u="none" strike="noStrike" dirty="0">
                          <a:effectLst/>
                          <a:hlinkClick r:id="rId3" tooltip="17.5.7 Transaction propagation"/>
                        </a:rPr>
                        <a:t>propagation</a:t>
                      </a:r>
                      <a:endParaRPr lang="en-US" sz="1400" dirty="0">
                        <a:effectLst/>
                      </a:endParaRPr>
                    </a:p>
                  </a:txBody>
                  <a:tcPr marL="42025" marR="42025" marT="36021" marB="3602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enum: Propagation</a:t>
                      </a:r>
                    </a:p>
                  </a:txBody>
                  <a:tcPr marL="42025" marR="42025" marT="36021" marB="3602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Optional propagation setting.</a:t>
                      </a:r>
                    </a:p>
                  </a:txBody>
                  <a:tcPr marL="42025" marR="42025" marT="36021" marB="36021"/>
                </a:tc>
                <a:extLst>
                  <a:ext uri="{0D108BD9-81ED-4DB2-BD59-A6C34878D82A}">
                    <a16:rowId xmlns:a16="http://schemas.microsoft.com/office/drawing/2014/main" val="1192554524"/>
                  </a:ext>
                </a:extLst>
              </a:tr>
              <a:tr h="630661"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isolation</a:t>
                      </a:r>
                    </a:p>
                  </a:txBody>
                  <a:tcPr marL="42025" marR="42025" marT="36021" marB="3602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enum: Isolation</a:t>
                      </a:r>
                    </a:p>
                  </a:txBody>
                  <a:tcPr marL="42025" marR="42025" marT="36021" marB="3602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Optional isolation level. Only applicable to propagation REQUIRED or REQUIRES_NEW.</a:t>
                      </a:r>
                    </a:p>
                  </a:txBody>
                  <a:tcPr marL="42025" marR="42025" marT="36021" marB="36021"/>
                </a:tc>
                <a:extLst>
                  <a:ext uri="{0D108BD9-81ED-4DB2-BD59-A6C34878D82A}">
                    <a16:rowId xmlns:a16="http://schemas.microsoft.com/office/drawing/2014/main" val="1575227575"/>
                  </a:ext>
                </a:extLst>
              </a:tr>
              <a:tr h="630661"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</a:rPr>
                        <a:t>timeout</a:t>
                      </a:r>
                    </a:p>
                  </a:txBody>
                  <a:tcPr marL="42025" marR="42025" marT="36021" marB="3602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int (in seconds granularity)</a:t>
                      </a:r>
                    </a:p>
                  </a:txBody>
                  <a:tcPr marL="42025" marR="42025" marT="36021" marB="3602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Optional transaction timeout. Only applicable to propagation REQUIRED or REQUIRES_NEW.</a:t>
                      </a:r>
                    </a:p>
                  </a:txBody>
                  <a:tcPr marL="42025" marR="42025" marT="36021" marB="36021"/>
                </a:tc>
                <a:extLst>
                  <a:ext uri="{0D108BD9-81ED-4DB2-BD59-A6C34878D82A}">
                    <a16:rowId xmlns:a16="http://schemas.microsoft.com/office/drawing/2014/main" val="3427100139"/>
                  </a:ext>
                </a:extLst>
              </a:tr>
              <a:tr h="630661"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readOnly</a:t>
                      </a:r>
                    </a:p>
                  </a:txBody>
                  <a:tcPr marL="42025" marR="42025" marT="36021" marB="3602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boolean</a:t>
                      </a:r>
                    </a:p>
                  </a:txBody>
                  <a:tcPr marL="42025" marR="42025" marT="36021" marB="3602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Read/write vs. read-only transaction. Only applicable to REQUIRED or REQUIRES_NEW.</a:t>
                      </a:r>
                    </a:p>
                  </a:txBody>
                  <a:tcPr marL="42025" marR="42025" marT="36021" marB="36021"/>
                </a:tc>
                <a:extLst>
                  <a:ext uri="{0D108BD9-81ED-4DB2-BD59-A6C34878D82A}">
                    <a16:rowId xmlns:a16="http://schemas.microsoft.com/office/drawing/2014/main" val="1184015354"/>
                  </a:ext>
                </a:extLst>
              </a:tr>
              <a:tr h="532463"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rollbackFor</a:t>
                      </a:r>
                    </a:p>
                  </a:txBody>
                  <a:tcPr marL="42025" marR="42025" marT="36021" marB="3602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Array of Class objects, which must be derived from Throwable.</a:t>
                      </a:r>
                    </a:p>
                  </a:txBody>
                  <a:tcPr marL="42025" marR="42025" marT="36021" marB="3602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Optional array of exception classes that must cause rollback.</a:t>
                      </a:r>
                    </a:p>
                  </a:txBody>
                  <a:tcPr marL="42025" marR="42025" marT="36021" marB="36021"/>
                </a:tc>
                <a:extLst>
                  <a:ext uri="{0D108BD9-81ED-4DB2-BD59-A6C34878D82A}">
                    <a16:rowId xmlns:a16="http://schemas.microsoft.com/office/drawing/2014/main" val="1976863636"/>
                  </a:ext>
                </a:extLst>
              </a:tr>
              <a:tr h="532463"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rollbackForClassName</a:t>
                      </a:r>
                    </a:p>
                  </a:txBody>
                  <a:tcPr marL="42025" marR="42025" marT="36021" marB="3602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Array of class names. Classes must be derived from Throwable.</a:t>
                      </a:r>
                    </a:p>
                  </a:txBody>
                  <a:tcPr marL="42025" marR="42025" marT="36021" marB="3602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Optional array of names of exception classes that must cause rollback.</a:t>
                      </a:r>
                    </a:p>
                  </a:txBody>
                  <a:tcPr marL="42025" marR="42025" marT="36021" marB="36021"/>
                </a:tc>
                <a:extLst>
                  <a:ext uri="{0D108BD9-81ED-4DB2-BD59-A6C34878D82A}">
                    <a16:rowId xmlns:a16="http://schemas.microsoft.com/office/drawing/2014/main" val="3774430968"/>
                  </a:ext>
                </a:extLst>
              </a:tr>
              <a:tr h="532463"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noRollbackFor</a:t>
                      </a:r>
                    </a:p>
                  </a:txBody>
                  <a:tcPr marL="42025" marR="42025" marT="36021" marB="3602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Array of Class objects, which must be derived from Throwable.</a:t>
                      </a:r>
                    </a:p>
                  </a:txBody>
                  <a:tcPr marL="42025" marR="42025" marT="36021" marB="3602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Optional array of exception classes that must not cause rollback.</a:t>
                      </a:r>
                    </a:p>
                  </a:txBody>
                  <a:tcPr marL="42025" marR="42025" marT="36021" marB="36021"/>
                </a:tc>
                <a:extLst>
                  <a:ext uri="{0D108BD9-81ED-4DB2-BD59-A6C34878D82A}">
                    <a16:rowId xmlns:a16="http://schemas.microsoft.com/office/drawing/2014/main" val="112437954"/>
                  </a:ext>
                </a:extLst>
              </a:tr>
              <a:tr h="532463"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noRollbackForClassName</a:t>
                      </a:r>
                    </a:p>
                  </a:txBody>
                  <a:tcPr marL="42025" marR="42025" marT="36021" marB="3602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Array of String class names, which must be derived from Throwable.</a:t>
                      </a:r>
                    </a:p>
                  </a:txBody>
                  <a:tcPr marL="42025" marR="42025" marT="36021" marB="3602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</a:rPr>
                        <a:t>Optional array of names of exception classes that must not cause rollback.</a:t>
                      </a:r>
                    </a:p>
                  </a:txBody>
                  <a:tcPr marL="42025" marR="42025" marT="36021" marB="36021"/>
                </a:tc>
                <a:extLst>
                  <a:ext uri="{0D108BD9-81ED-4DB2-BD59-A6C34878D82A}">
                    <a16:rowId xmlns:a16="http://schemas.microsoft.com/office/drawing/2014/main" val="10622268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08187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5D169A-C486-4DA6-8A49-CD51164CD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5503762-437C-4327-B517-69CD59153D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The </a:t>
            </a:r>
            <a:r>
              <a:rPr lang="en-US" altLang="zh-TW" dirty="0"/>
              <a:t>&lt;</a:t>
            </a:r>
            <a:r>
              <a:rPr lang="en-US" altLang="zh-TW" dirty="0" err="1"/>
              <a:t>tx:annotation-driven</a:t>
            </a:r>
            <a:r>
              <a:rPr lang="en-US" altLang="zh-TW" dirty="0"/>
              <a:t>/&gt; element </a:t>
            </a:r>
            <a:r>
              <a:rPr lang="en-US" altLang="zh-TW" dirty="0" smtClean="0"/>
              <a:t>in the configuration file switches </a:t>
            </a:r>
            <a:r>
              <a:rPr lang="en-US" altLang="zh-TW" dirty="0"/>
              <a:t>on the transactional behavior.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4BDBEC1-9C91-4EE7-8E16-EE77D5BC5B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698714"/>
            <a:ext cx="10378146" cy="3970318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200" b="0" i="1" u="none" strike="noStrike" cap="none" normalizeH="0" baseline="0" dirty="0">
                <a:ln>
                  <a:noFill/>
                </a:ln>
                <a:solidFill>
                  <a:srgbClr val="3F5F5F"/>
                </a:solidFill>
                <a:effectLst/>
                <a:latin typeface="Consolas" panose="020B0609020204030204" pitchFamily="49" charset="0"/>
              </a:rPr>
              <a:t>&lt;!-- from the file 'context.xml' --&gt;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zh-TW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&lt;?xml version="1.0" encoding="UTF-8"?&gt;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zh-TW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&lt;beans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7F007F"/>
                </a:solidFill>
                <a:effectLst/>
                <a:latin typeface="Consolas" panose="020B0609020204030204" pitchFamily="49" charset="0"/>
              </a:rPr>
              <a:t>xmlns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nsolas" panose="020B0609020204030204" pitchFamily="49" charset="0"/>
                <a:hlinkClick r:id="rId2"/>
              </a:rPr>
              <a:t>http://www.springframework.org/schema/bean</a:t>
            </a:r>
            <a:r>
              <a:rPr kumimoji="0" lang="zh-TW" altLang="zh-TW" sz="12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nsolas" panose="020B0609020204030204" pitchFamily="49" charset="0"/>
                <a:hlinkClick r:id="rId2"/>
              </a:rPr>
              <a:t>s</a:t>
            </a:r>
            <a:r>
              <a:rPr kumimoji="0" lang="en-US" altLang="zh-TW" sz="12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zh-TW" altLang="zh-TW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7F007F"/>
                </a:solidFill>
                <a:effectLst/>
                <a:latin typeface="Consolas" panose="020B0609020204030204" pitchFamily="49" charset="0"/>
              </a:rPr>
              <a:t>xmlns:xsi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nsolas" panose="020B0609020204030204" pitchFamily="49" charset="0"/>
                <a:hlinkClick r:id="rId3"/>
              </a:rPr>
              <a:t>http://www.w3.org/2001/XMLSchema-instance</a:t>
            </a:r>
            <a:endParaRPr kumimoji="0" lang="en-US" altLang="zh-TW" sz="1200" b="0" i="0" u="none" strike="noStrike" cap="none" normalizeH="0" baseline="0" dirty="0">
              <a:ln>
                <a:noFill/>
              </a:ln>
              <a:solidFill>
                <a:srgbClr val="2A00FF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7F007F"/>
                </a:solidFill>
                <a:effectLst/>
                <a:latin typeface="Consolas" panose="020B0609020204030204" pitchFamily="49" charset="0"/>
              </a:rPr>
              <a:t>xmlns:aop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nsolas" panose="020B0609020204030204" pitchFamily="49" charset="0"/>
                <a:hlinkClick r:id="rId4"/>
              </a:rPr>
              <a:t>http://www.springframework.org/schema/ao</a:t>
            </a:r>
            <a:r>
              <a:rPr kumimoji="0" lang="zh-TW" altLang="zh-TW" sz="12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nsolas" panose="020B0609020204030204" pitchFamily="49" charset="0"/>
                <a:hlinkClick r:id="rId4"/>
              </a:rPr>
              <a:t>p</a:t>
            </a:r>
            <a:r>
              <a:rPr kumimoji="0" lang="en-US" altLang="zh-TW" sz="12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zh-TW" altLang="zh-TW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7F007F"/>
                </a:solidFill>
                <a:effectLst/>
                <a:latin typeface="Consolas" panose="020B0609020204030204" pitchFamily="49" charset="0"/>
              </a:rPr>
              <a:t>xmlns:tx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nsolas" panose="020B0609020204030204" pitchFamily="49" charset="0"/>
                <a:hlinkClick r:id="rId5"/>
              </a:rPr>
              <a:t>http://www.springframework.org/schema/tx</a:t>
            </a:r>
            <a:endParaRPr kumimoji="0" lang="en-US" altLang="zh-TW" sz="1200" b="0" i="0" u="none" strike="noStrike" cap="none" normalizeH="0" baseline="0" dirty="0">
              <a:ln>
                <a:noFill/>
              </a:ln>
              <a:solidFill>
                <a:srgbClr val="2A00FF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7F007F"/>
                </a:solidFill>
                <a:effectLst/>
                <a:latin typeface="Consolas" panose="020B0609020204030204" pitchFamily="49" charset="0"/>
              </a:rPr>
              <a:t>xsi:schemaLocation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nsolas" panose="020B0609020204030204" pitchFamily="49" charset="0"/>
                <a:hlinkClick r:id="rId2"/>
              </a:rPr>
              <a:t>http://www.springframework.org/schema/bean</a:t>
            </a:r>
            <a:r>
              <a:rPr kumimoji="0" lang="zh-TW" altLang="zh-TW" sz="12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nsolas" panose="020B0609020204030204" pitchFamily="49" charset="0"/>
                <a:hlinkClick r:id="rId2"/>
              </a:rPr>
              <a:t>s</a:t>
            </a:r>
            <a:r>
              <a:rPr kumimoji="0" lang="en-US" altLang="zh-TW" sz="12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zh-TW" altLang="zh-TW" sz="12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TW" altLang="zh-TW" sz="12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nsolas" panose="020B0609020204030204" pitchFamily="49" charset="0"/>
                <a:hlinkClick r:id="rId6"/>
              </a:rPr>
              <a:t>http://www.springframework.org/schema/beans/spring-beans.xsd</a:t>
            </a:r>
            <a:r>
              <a:rPr kumimoji="0" lang="en-US" altLang="zh-TW" sz="12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TW" altLang="zh-TW" sz="12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nsolas" panose="020B0609020204030204" pitchFamily="49" charset="0"/>
                <a:hlinkClick r:id="rId5"/>
              </a:rPr>
              <a:t>http://www.springframework.org/schema/t</a:t>
            </a:r>
            <a:r>
              <a:rPr kumimoji="0" lang="zh-TW" altLang="zh-TW" sz="12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nsolas" panose="020B0609020204030204" pitchFamily="49" charset="0"/>
                <a:hlinkClick r:id="rId5"/>
              </a:rPr>
              <a:t>x</a:t>
            </a:r>
            <a:r>
              <a:rPr kumimoji="0" lang="en-US" altLang="zh-TW" sz="12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TW" altLang="zh-TW" sz="12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nsolas" panose="020B0609020204030204" pitchFamily="49" charset="0"/>
                <a:hlinkClick r:id="rId7"/>
              </a:rPr>
              <a:t>http://www.springframework.org/schema/tx/spring-tx.xsd</a:t>
            </a:r>
            <a:endParaRPr kumimoji="0" lang="en-US" altLang="zh-TW" sz="1200" b="0" i="0" u="none" strike="noStrike" cap="none" normalizeH="0" baseline="0" dirty="0">
              <a:ln>
                <a:noFill/>
              </a:ln>
              <a:solidFill>
                <a:srgbClr val="2A00FF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nsolas" panose="020B0609020204030204" pitchFamily="49" charset="0"/>
                <a:hlinkClick r:id="rId4"/>
              </a:rPr>
              <a:t>http://www.springframework.org/schema/ao</a:t>
            </a:r>
            <a:r>
              <a:rPr kumimoji="0" lang="zh-TW" altLang="zh-TW" sz="12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nsolas" panose="020B0609020204030204" pitchFamily="49" charset="0"/>
                <a:hlinkClick r:id="rId4"/>
              </a:rPr>
              <a:t>p</a:t>
            </a:r>
            <a:r>
              <a:rPr kumimoji="0" lang="en-US" altLang="zh-TW" sz="12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TW" altLang="zh-TW" sz="12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http://www.springframework.org/schema/aop/spring-aop.xsd"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zh-TW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TW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0" i="1" u="none" strike="noStrike" cap="none" normalizeH="0" baseline="0" dirty="0">
                <a:ln>
                  <a:noFill/>
                </a:ln>
                <a:solidFill>
                  <a:srgbClr val="3F5F5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TW" altLang="zh-TW" sz="1200" b="0" i="1" u="none" strike="noStrike" cap="none" normalizeH="0" baseline="0" dirty="0">
                <a:ln>
                  <a:noFill/>
                </a:ln>
                <a:solidFill>
                  <a:srgbClr val="3F5F5F"/>
                </a:solidFill>
                <a:effectLst/>
                <a:latin typeface="Consolas" panose="020B0609020204030204" pitchFamily="49" charset="0"/>
              </a:rPr>
              <a:t>&lt;!-- this is the service object that we want to make transactional --&gt;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zh-TW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0" i="0" u="none" strike="noStrike" cap="none" normalizeH="0" baseline="0" dirty="0">
                <a:ln>
                  <a:noFill/>
                </a:ln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&lt;bean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7F007F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"fooService"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7F007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"x.y.service.DefaultFooService"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/&gt;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zh-TW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TW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0" i="1" u="none" strike="noStrike" cap="none" normalizeH="0" baseline="0" dirty="0">
                <a:ln>
                  <a:noFill/>
                </a:ln>
                <a:solidFill>
                  <a:srgbClr val="3F5F5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TW" altLang="zh-TW" sz="1200" b="0" i="1" u="none" strike="noStrike" cap="none" normalizeH="0" baseline="0" dirty="0">
                <a:ln>
                  <a:noFill/>
                </a:ln>
                <a:solidFill>
                  <a:srgbClr val="3F5F5F"/>
                </a:solidFill>
                <a:effectLst/>
                <a:latin typeface="Consolas" panose="020B0609020204030204" pitchFamily="49" charset="0"/>
              </a:rPr>
              <a:t>&lt;!-- enable the configuration of transactional behavior based on annotations --&gt;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zh-TW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TW" altLang="zh-TW" sz="12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&lt;tx:annotation-driven transaction-manager="txManager"/&gt;</a:t>
            </a:r>
            <a:endParaRPr kumimoji="0" lang="en-US" altLang="zh-TW" sz="1200" b="0" i="1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TW" sz="1200" b="0" i="1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0" i="1" u="none" strike="noStrike" cap="none" normalizeH="0" baseline="0" dirty="0">
                <a:ln>
                  <a:noFill/>
                </a:ln>
                <a:solidFill>
                  <a:srgbClr val="3F5F5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TW" altLang="zh-TW" sz="1200" b="0" i="1" u="none" strike="noStrike" cap="none" normalizeH="0" baseline="0" dirty="0">
                <a:ln>
                  <a:noFill/>
                </a:ln>
                <a:solidFill>
                  <a:srgbClr val="3F5F5F"/>
                </a:solidFill>
                <a:effectLst/>
                <a:latin typeface="Consolas" panose="020B0609020204030204" pitchFamily="49" charset="0"/>
              </a:rPr>
              <a:t>&lt;!-- a PlatformTransactionManager is still required --&gt;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zh-TW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0" i="0" u="none" strike="noStrike" cap="none" normalizeH="0" baseline="0" dirty="0">
                <a:ln>
                  <a:noFill/>
                </a:ln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&lt;bean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7F007F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"txManager"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7F007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"org.springframework.jdbc.datasource.DataSourceTransactionManager"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zh-TW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0" i="1" u="none" strike="noStrike" cap="none" normalizeH="0" baseline="0" dirty="0">
                <a:ln>
                  <a:noFill/>
                </a:ln>
                <a:solidFill>
                  <a:srgbClr val="3F5F5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TW" altLang="zh-TW" sz="1200" b="0" i="1" u="none" strike="noStrike" cap="none" normalizeH="0" baseline="0" dirty="0">
                <a:ln>
                  <a:noFill/>
                </a:ln>
                <a:solidFill>
                  <a:srgbClr val="3F5F5F"/>
                </a:solidFill>
                <a:effectLst/>
                <a:latin typeface="Consolas" panose="020B0609020204030204" pitchFamily="49" charset="0"/>
              </a:rPr>
              <a:t>&lt;!-- (this dependency is defined somewhere else) --&gt;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zh-TW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0" i="0" u="none" strike="noStrike" cap="none" normalizeH="0" baseline="0" dirty="0">
                <a:ln>
                  <a:noFill/>
                </a:ln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&lt;property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7F007F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"dataSource"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7F007F"/>
                </a:solidFill>
                <a:effectLst/>
                <a:latin typeface="Consolas" panose="020B0609020204030204" pitchFamily="49" charset="0"/>
              </a:rPr>
              <a:t>ref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"dataSource"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/&gt;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zh-TW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0" i="0" u="none" strike="noStrike" cap="none" normalizeH="0" baseline="0" dirty="0">
                <a:ln>
                  <a:noFill/>
                </a:ln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&lt;/bean&gt;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zh-TW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0" i="1" u="none" strike="noStrike" cap="none" normalizeH="0" baseline="0" dirty="0">
                <a:ln>
                  <a:noFill/>
                </a:ln>
                <a:solidFill>
                  <a:srgbClr val="3F5F5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TW" altLang="zh-TW" sz="1200" b="0" i="1" u="none" strike="noStrike" cap="none" normalizeH="0" baseline="0" dirty="0">
                <a:ln>
                  <a:noFill/>
                </a:ln>
                <a:solidFill>
                  <a:srgbClr val="3F5F5F"/>
                </a:solidFill>
                <a:effectLst/>
                <a:latin typeface="Consolas" panose="020B0609020204030204" pitchFamily="49" charset="0"/>
              </a:rPr>
              <a:t>&lt;!-- other &lt;bean/&gt; definitions here --&gt;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zh-TW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200" b="0" i="0" u="none" strike="noStrike" cap="none" normalizeH="0" baseline="0" dirty="0" smtClean="0">
                <a:ln>
                  <a:noFill/>
                </a:ln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/beans&gt;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08173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226D93-5EF6-4FFA-BB62-F7407B066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6. </a:t>
            </a:r>
            <a:r>
              <a:rPr lang="en-US" altLang="zh-TW" dirty="0"/>
              <a:t>Transaction propagation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4F95E97-2C37-4CF2-9DFB-F2C6793520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PROPAGATION_REQUIRED (default)</a:t>
            </a:r>
            <a:endParaRPr lang="zh-TW" altLang="en-US" dirty="0"/>
          </a:p>
        </p:txBody>
      </p:sp>
      <p:pic>
        <p:nvPicPr>
          <p:cNvPr id="16386" name="Picture 2" descr="tx prop required">
            <a:extLst>
              <a:ext uri="{FF2B5EF4-FFF2-40B4-BE49-F238E27FC236}">
                <a16:creationId xmlns:a16="http://schemas.microsoft.com/office/drawing/2014/main" id="{539A5EFC-266D-47C9-BC54-E76F0BF3D7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9104" y="2407180"/>
            <a:ext cx="7039711" cy="3000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52733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4F6A6E-54DC-4967-9067-EB33DCE95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PROPAGATION_REQUIRED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13E6395-BB81-485F-B3E1-5B42C2D0BF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When </a:t>
            </a:r>
            <a:r>
              <a:rPr lang="en-US" altLang="zh-TW" dirty="0"/>
              <a:t>the propagation setting is PROPAGATION_REQUIRED, </a:t>
            </a:r>
          </a:p>
          <a:p>
            <a:pPr lvl="1"/>
            <a:r>
              <a:rPr lang="en-US" altLang="zh-TW" dirty="0"/>
              <a:t>a logical transaction scope is created for each </a:t>
            </a:r>
            <a:r>
              <a:rPr lang="en-US" altLang="zh-TW" dirty="0" smtClean="0"/>
              <a:t>method</a:t>
            </a:r>
            <a:endParaRPr lang="en-US" altLang="zh-TW" dirty="0"/>
          </a:p>
          <a:p>
            <a:pPr lvl="1"/>
            <a:r>
              <a:rPr lang="en-US" altLang="zh-TW" dirty="0" smtClean="0"/>
              <a:t>all </a:t>
            </a:r>
            <a:r>
              <a:rPr lang="en-US" altLang="zh-TW" dirty="0"/>
              <a:t>these scopes will be mapped to the same physical transaction. 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r>
              <a:rPr lang="en-US" altLang="zh-TW" dirty="0" smtClean="0"/>
              <a:t>When </a:t>
            </a:r>
            <a:r>
              <a:rPr lang="en-US" altLang="zh-TW" dirty="0"/>
              <a:t>an inner transaction scope sets the rollback-only </a:t>
            </a:r>
            <a:r>
              <a:rPr lang="en-US" altLang="zh-TW" dirty="0" smtClean="0"/>
              <a:t>marker, a </a:t>
            </a:r>
            <a:r>
              <a:rPr lang="en-US" altLang="zh-TW" dirty="0"/>
              <a:t>corresponding </a:t>
            </a:r>
            <a:r>
              <a:rPr lang="en-US" altLang="zh-TW" dirty="0" err="1"/>
              <a:t>UnexpectedRollbackException</a:t>
            </a:r>
            <a:r>
              <a:rPr lang="en-US" altLang="zh-TW" dirty="0"/>
              <a:t> is thrown at that point. 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The </a:t>
            </a:r>
            <a:r>
              <a:rPr lang="en-US" altLang="zh-TW" dirty="0"/>
              <a:t>outer caller needs to receive an </a:t>
            </a:r>
            <a:r>
              <a:rPr lang="en-US" altLang="zh-TW" dirty="0" err="1"/>
              <a:t>UnexpectedRollbackException</a:t>
            </a:r>
            <a:r>
              <a:rPr lang="en-US" altLang="zh-TW" dirty="0"/>
              <a:t> to indicate clearly that a rollback was performed instead.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75445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4A31B14-E617-4B2F-B3D1-24F64A3B4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Enviorment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C4900B6-0D70-402C-9BBA-C32354E3DF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Java 8</a:t>
            </a:r>
          </a:p>
          <a:p>
            <a:r>
              <a:rPr lang="en-US" altLang="zh-TW" dirty="0"/>
              <a:t>tomcat 7.x</a:t>
            </a:r>
          </a:p>
          <a:p>
            <a:r>
              <a:rPr lang="en-US" altLang="zh-TW" dirty="0"/>
              <a:t>spring 4.3</a:t>
            </a:r>
          </a:p>
          <a:p>
            <a:r>
              <a:rPr lang="en-US" altLang="zh-TW" dirty="0"/>
              <a:t>hibernate 4.3 + </a:t>
            </a:r>
            <a:r>
              <a:rPr lang="en-US" altLang="zh-TW" dirty="0" err="1"/>
              <a:t>jpa</a:t>
            </a:r>
            <a:r>
              <a:rPr lang="en-US" altLang="zh-TW" dirty="0"/>
              <a:t> 2.1</a:t>
            </a:r>
          </a:p>
          <a:p>
            <a:r>
              <a:rPr lang="en-US" altLang="zh-TW" dirty="0" err="1"/>
              <a:t>postgresql</a:t>
            </a:r>
            <a:r>
              <a:rPr lang="en-US" altLang="zh-TW" dirty="0"/>
              <a:t> 8.4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772554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7AC7F39-2A85-4AFB-A739-A5CBC0697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PROPAGATION_REQUIRES_NEW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0A44A62-4D8A-44A2-9B18-7808C92D2B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TW" dirty="0"/>
          </a:p>
        </p:txBody>
      </p:sp>
      <p:pic>
        <p:nvPicPr>
          <p:cNvPr id="18436" name="Picture 4" descr="tx prop requires new">
            <a:extLst>
              <a:ext uri="{FF2B5EF4-FFF2-40B4-BE49-F238E27FC236}">
                <a16:creationId xmlns:a16="http://schemas.microsoft.com/office/drawing/2014/main" id="{7CCDE260-CC66-45DD-AB49-3FE2575BB9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190" y="2532295"/>
            <a:ext cx="9309225" cy="3211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40885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PROPAGATION_REQUIRES_NEW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always </a:t>
            </a:r>
            <a:r>
              <a:rPr lang="en-US" altLang="zh-TW" dirty="0"/>
              <a:t>uses an independent physical transaction for each affected transaction scope, never participating in an existing transaction for an outer scope. 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the </a:t>
            </a:r>
            <a:r>
              <a:rPr lang="en-US" altLang="zh-TW" dirty="0"/>
              <a:t>underlying resource transactions are different and hence can commit or roll back </a:t>
            </a:r>
            <a:r>
              <a:rPr lang="en-US" altLang="zh-TW" dirty="0" smtClean="0"/>
              <a:t>independently </a:t>
            </a:r>
          </a:p>
          <a:p>
            <a:endParaRPr lang="en-US" altLang="zh-TW" dirty="0"/>
          </a:p>
          <a:p>
            <a:r>
              <a:rPr lang="en-US" altLang="zh-TW" dirty="0"/>
              <a:t>an outer transaction not affected by an inner transaction’s rollback status. </a:t>
            </a:r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865922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52BF25-9F4B-487E-9FAF-57553F77A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PROPAGATION_NESTED 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E4C4FD9-76DF-4320-BB67-C08E1379AD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/>
              <a:t>uses a single physical transaction with multiple </a:t>
            </a:r>
            <a:r>
              <a:rPr lang="en-US" altLang="zh-TW" dirty="0" err="1" smtClean="0"/>
              <a:t>savepoints</a:t>
            </a:r>
            <a:r>
              <a:rPr lang="en-US" altLang="zh-TW" dirty="0" smtClean="0"/>
              <a:t> that it can roll back to. 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Such </a:t>
            </a:r>
            <a:r>
              <a:rPr lang="en-US" altLang="zh-TW" dirty="0"/>
              <a:t>partial rollbacks allow an inner transaction scope to trigger a rollback for its scope, with the outer transaction being able to continue the physical transaction despite some operations having been rolled back. 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/>
              <a:t>This setting is typically mapped onto JDBC </a:t>
            </a:r>
            <a:r>
              <a:rPr lang="en-US" altLang="zh-TW" dirty="0" err="1"/>
              <a:t>savepoints</a:t>
            </a:r>
            <a:r>
              <a:rPr lang="en-US" altLang="zh-TW" dirty="0"/>
              <a:t>, so will only work with JDBC resource transactions. </a:t>
            </a:r>
          </a:p>
        </p:txBody>
      </p:sp>
    </p:spTree>
    <p:extLst>
      <p:ext uri="{BB962C8B-B14F-4D97-AF65-F5344CB8AC3E}">
        <p14:creationId xmlns:p14="http://schemas.microsoft.com/office/powerpoint/2010/main" val="1797890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74DE831-D658-48A3-B8F6-FAA6DF74D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7. Multiple </a:t>
            </a:r>
            <a:r>
              <a:rPr lang="en-US" altLang="zh-TW" dirty="0"/>
              <a:t>Transaction Managers with @Transactional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62A9A1D-36BE-4F93-A1AF-251DA2DFC2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047F1B7-B66C-4756-B742-80D0B20F91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2558" y="1825625"/>
            <a:ext cx="5153975" cy="1815882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TW" altLang="zh-TW" sz="1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TransactionalService { </a:t>
            </a:r>
            <a:endParaRPr kumimoji="0" lang="en-US" altLang="zh-TW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TW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TW" altLang="zh-TW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@Transactional("order")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zh-TW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TW" altLang="zh-TW" sz="1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TW" altLang="zh-TW" sz="1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setSomething(String name) { ... } </a:t>
            </a:r>
            <a:endParaRPr kumimoji="0" lang="en-US" altLang="zh-TW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TW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TW" altLang="zh-TW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@Transactional("account")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zh-TW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TW" altLang="zh-TW" sz="1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TW" altLang="zh-TW" sz="1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doSomething() { ... } </a:t>
            </a:r>
            <a:endParaRPr kumimoji="0" lang="en-US" altLang="zh-TW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96699E0-6129-481B-9589-48DE407B10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4001294"/>
            <a:ext cx="10620215" cy="2031325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&lt;tx:annotation-driven/&gt;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zh-TW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bean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7F007F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"transactionManager1"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7F007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"org.springframework.jdbc.datasource.DataSourceTransactionManager"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zh-TW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... </a:t>
            </a:r>
            <a:endParaRPr kumimoji="0" lang="en-US" altLang="zh-TW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0" i="0" u="none" strike="noStrike" cap="none" normalizeH="0" baseline="0" dirty="0">
                <a:ln>
                  <a:noFill/>
                </a:ln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&lt;qualifier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7F007F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"order"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/&gt;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zh-TW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&lt;/bean&gt;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zh-TW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bean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7F007F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"transactionManager2"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7F007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"org.springframework.jdbc.datasource.DataSourceTransactionManager"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zh-TW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... </a:t>
            </a:r>
            <a:endParaRPr kumimoji="0" lang="en-US" altLang="zh-TW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0" i="0" u="none" strike="noStrike" cap="none" normalizeH="0" baseline="0" dirty="0">
                <a:ln>
                  <a:noFill/>
                </a:ln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&lt;qualifier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7F007F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"account"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/&gt;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zh-TW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&lt;/bean&gt;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04521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379B03-9454-4402-BEA7-7A88C5DB3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8</a:t>
            </a:r>
            <a:r>
              <a:rPr lang="en-US" altLang="zh-TW" dirty="0"/>
              <a:t>. DAO support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2BE53E9-2026-4056-9760-7AA234FAF9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Spring </a:t>
            </a:r>
            <a:r>
              <a:rPr lang="en-US" altLang="zh-TW" dirty="0"/>
              <a:t>provides a convenient translation from technology-specific </a:t>
            </a:r>
            <a:r>
              <a:rPr lang="en-US" altLang="zh-TW" dirty="0" smtClean="0"/>
              <a:t>exceptions(like </a:t>
            </a:r>
            <a:r>
              <a:rPr lang="en-US" altLang="zh-TW" dirty="0" err="1" smtClean="0"/>
              <a:t>SQLException</a:t>
            </a:r>
            <a:r>
              <a:rPr lang="en-US" altLang="zh-TW" dirty="0" smtClean="0"/>
              <a:t>) </a:t>
            </a:r>
            <a:r>
              <a:rPr lang="en-US" altLang="zh-TW" dirty="0"/>
              <a:t>to its own exception class hierarchy </a:t>
            </a:r>
            <a:endParaRPr lang="en-US" altLang="zh-TW" dirty="0" smtClean="0"/>
          </a:p>
          <a:p>
            <a:pPr lvl="1"/>
            <a:r>
              <a:rPr lang="en-US" altLang="zh-TW" dirty="0"/>
              <a:t>the root </a:t>
            </a:r>
            <a:r>
              <a:rPr lang="en-US" altLang="zh-TW" dirty="0" smtClean="0"/>
              <a:t>exception is </a:t>
            </a:r>
            <a:r>
              <a:rPr lang="en-US" altLang="zh-TW" dirty="0" err="1" smtClean="0"/>
              <a:t>DataAccessException</a:t>
            </a:r>
            <a:endParaRPr lang="en-US" altLang="zh-TW" dirty="0"/>
          </a:p>
          <a:p>
            <a:pPr lvl="1"/>
            <a:r>
              <a:rPr lang="en-US" altLang="zh-TW" dirty="0"/>
              <a:t>These exceptions wrap the original exception so there is never any risk that one might lose any information as to what might have gone wrong.</a:t>
            </a:r>
          </a:p>
          <a:p>
            <a:endParaRPr lang="en-US" altLang="zh-TW" dirty="0"/>
          </a:p>
          <a:p>
            <a:r>
              <a:rPr lang="en-US" altLang="zh-TW" dirty="0" smtClean="0"/>
              <a:t>One can perform some operations with JDBC, JPA or other tools within a consistent programming model.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30088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E597FCB-41D6-468B-A859-8E0D564E5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Annotations for DAO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A06805C-15AF-4A15-8256-9AFF5413D7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The best way to guarantee that your Data Access Objects (DAOs) or repositories provide exception translation is to use the @Repository annotation. </a:t>
            </a:r>
            <a:endParaRPr lang="en-US" altLang="zh-TW" dirty="0" smtClean="0"/>
          </a:p>
          <a:p>
            <a:r>
              <a:rPr lang="en-US" altLang="zh-TW" dirty="0"/>
              <a:t>Any DAO or repository implementation will need to access to a persistence resource, depending on the persistence technology </a:t>
            </a:r>
            <a:r>
              <a:rPr lang="en-US" altLang="zh-TW" dirty="0" smtClean="0"/>
              <a:t>used</a:t>
            </a:r>
          </a:p>
          <a:p>
            <a:pPr lvl="1"/>
            <a:r>
              <a:rPr lang="en-US" altLang="zh-TW" dirty="0" smtClean="0"/>
              <a:t>ex: use @</a:t>
            </a:r>
            <a:r>
              <a:rPr lang="en-US" altLang="zh-TW" dirty="0" err="1" smtClean="0"/>
              <a:t>PersistenceContext</a:t>
            </a:r>
            <a:r>
              <a:rPr lang="en-US" altLang="zh-TW" dirty="0" smtClean="0"/>
              <a:t> annotation for JPA</a:t>
            </a:r>
            <a:endParaRPr lang="en-US" altLang="zh-TW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5300E18A-C271-4A31-84E8-3B573E55AB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3237" y="4361081"/>
            <a:ext cx="6019597" cy="1815882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@Repository</a:t>
            </a: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zh-TW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6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TW" altLang="zh-TW" sz="16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JpaMovieFinder </a:t>
            </a:r>
            <a:r>
              <a:rPr kumimoji="0" lang="zh-TW" altLang="zh-TW" sz="16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implements</a:t>
            </a: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MovieFinder {</a:t>
            </a:r>
            <a:endParaRPr kumimoji="0" lang="en-US" altLang="zh-TW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zh-TW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TW" altLang="zh-TW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@PersistenceContext</a:t>
            </a: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zh-TW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TW" altLang="zh-TW" sz="16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EntityManager entityManager; </a:t>
            </a:r>
            <a:endParaRPr kumimoji="0" lang="en-US" altLang="zh-TW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1" u="none" strike="noStrike" cap="none" normalizeH="0" baseline="0" dirty="0">
                <a:ln>
                  <a:noFill/>
                </a:ln>
                <a:solidFill>
                  <a:srgbClr val="3F5F5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TW" altLang="zh-TW" sz="1600" b="0" i="1" u="none" strike="noStrike" cap="none" normalizeH="0" baseline="0" dirty="0">
                <a:ln>
                  <a:noFill/>
                </a:ln>
                <a:solidFill>
                  <a:srgbClr val="3F5F5F"/>
                </a:solidFill>
                <a:effectLst/>
                <a:latin typeface="Consolas" panose="020B0609020204030204" pitchFamily="49" charset="0"/>
              </a:rPr>
              <a:t>// ...</a:t>
            </a: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zh-TW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7100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add following lines in the configuration file to switch on exception translation </a:t>
            </a:r>
            <a:r>
              <a:rPr lang="en-US" altLang="zh-TW" dirty="0" err="1" smtClean="0"/>
              <a:t>mechanisam</a:t>
            </a:r>
            <a:r>
              <a:rPr lang="en-US" altLang="zh-TW" dirty="0" smtClean="0"/>
              <a:t>.</a:t>
            </a:r>
          </a:p>
          <a:p>
            <a:pPr lvl="1"/>
            <a:r>
              <a:rPr lang="en-US" altLang="zh-TW" dirty="0" smtClean="0"/>
              <a:t>The original exceptions will be wrapped in exceptions that Spring Framework provides.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310987" y="3383110"/>
            <a:ext cx="957002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en-US" altLang="zh-TW" dirty="0">
                <a:solidFill>
                  <a:srgbClr val="3F7F7F"/>
                </a:solidFill>
                <a:latin typeface="Courier New" panose="02070309020205020404" pitchFamily="49" charset="0"/>
              </a:rPr>
              <a:t>bean </a:t>
            </a:r>
            <a:r>
              <a:rPr lang="en-US" altLang="zh-TW" dirty="0">
                <a:solidFill>
                  <a:srgbClr val="7F007F"/>
                </a:solidFill>
                <a:latin typeface="Courier New" panose="02070309020205020404" pitchFamily="49" charset="0"/>
              </a:rPr>
              <a:t>id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zh-TW" i="1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US" altLang="zh-TW" i="1" dirty="0" err="1">
                <a:solidFill>
                  <a:srgbClr val="2A00FF"/>
                </a:solidFill>
                <a:latin typeface="Courier New" panose="02070309020205020404" pitchFamily="49" charset="0"/>
              </a:rPr>
              <a:t>persistenceExceptionTranslationPostProcessor</a:t>
            </a:r>
            <a:r>
              <a:rPr lang="en-US" altLang="zh-TW" i="1" dirty="0">
                <a:solidFill>
                  <a:srgbClr val="2A00FF"/>
                </a:solidFill>
                <a:latin typeface="Courier New" panose="02070309020205020404" pitchFamily="49" charset="0"/>
              </a:rPr>
              <a:t>" </a:t>
            </a:r>
            <a:r>
              <a:rPr lang="en-US" altLang="zh-TW" i="1" dirty="0">
                <a:solidFill>
                  <a:srgbClr val="7F007F"/>
                </a:solidFill>
                <a:latin typeface="Courier New" panose="02070309020205020404" pitchFamily="49" charset="0"/>
              </a:rPr>
              <a:t>class</a:t>
            </a:r>
            <a:r>
              <a:rPr lang="en-US" altLang="zh-TW" i="1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zh-TW" i="1" dirty="0">
                <a:solidFill>
                  <a:srgbClr val="2A00FF"/>
                </a:solidFill>
                <a:latin typeface="Courier New" panose="02070309020205020404" pitchFamily="49" charset="0"/>
              </a:rPr>
              <a:t>"org.springframework.dao.annotation.PersistenceExceptionTranslationPostProcessor" </a:t>
            </a:r>
            <a:r>
              <a:rPr lang="en-US" altLang="zh-TW" i="1" dirty="0">
                <a:solidFill>
                  <a:srgbClr val="008080"/>
                </a:solidFill>
                <a:latin typeface="Courier New" panose="02070309020205020404" pitchFamily="49" charset="0"/>
              </a:rPr>
              <a:t>/&gt;</a:t>
            </a:r>
            <a:endParaRPr lang="en-US" altLang="zh-TW" dirty="0">
              <a:solidFill>
                <a:srgbClr val="008080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09498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603308-1E95-47B0-8627-71B918AC4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9</a:t>
            </a:r>
            <a:r>
              <a:rPr lang="en-US" altLang="zh-TW" dirty="0" smtClean="0"/>
              <a:t>. Application </a:t>
            </a:r>
            <a:r>
              <a:rPr lang="en-US" altLang="zh-TW" dirty="0" smtClean="0"/>
              <a:t>Structure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DFAB1B0C-DBE2-4123-9C28-1F4644707739}"/>
              </a:ext>
            </a:extLst>
          </p:cNvPr>
          <p:cNvSpPr txBox="1"/>
          <p:nvPr/>
        </p:nvSpPr>
        <p:spPr>
          <a:xfrm>
            <a:off x="3604221" y="3569216"/>
            <a:ext cx="1299882" cy="613186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r>
              <a:rPr lang="en-US" altLang="zh-TW" dirty="0"/>
              <a:t>Service</a:t>
            </a:r>
          </a:p>
          <a:p>
            <a:pPr algn="ctr"/>
            <a:r>
              <a:rPr lang="en-US" altLang="zh-TW" dirty="0"/>
              <a:t>Interface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98CB027C-7F0C-4C23-8870-C4E117B7EC32}"/>
              </a:ext>
            </a:extLst>
          </p:cNvPr>
          <p:cNvSpPr txBox="1"/>
          <p:nvPr/>
        </p:nvSpPr>
        <p:spPr>
          <a:xfrm>
            <a:off x="5806622" y="3571009"/>
            <a:ext cx="1299882" cy="613186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r>
              <a:rPr lang="en-US" altLang="zh-TW" dirty="0" smtClean="0"/>
              <a:t>DAO</a:t>
            </a:r>
            <a:endParaRPr lang="en-US" altLang="zh-TW" dirty="0"/>
          </a:p>
          <a:p>
            <a:pPr algn="ctr"/>
            <a:r>
              <a:rPr lang="en-US" altLang="zh-TW" dirty="0"/>
              <a:t>Interface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8762A02B-E07F-4404-AFE1-D0819C6D7020}"/>
              </a:ext>
            </a:extLst>
          </p:cNvPr>
          <p:cNvSpPr txBox="1"/>
          <p:nvPr/>
        </p:nvSpPr>
        <p:spPr>
          <a:xfrm>
            <a:off x="7852365" y="3569216"/>
            <a:ext cx="1299882" cy="613186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r>
              <a:rPr lang="en-US" altLang="zh-TW" dirty="0"/>
              <a:t>Entity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B1A2E3AA-1F5F-49D6-853E-865A46B7D40B}"/>
              </a:ext>
            </a:extLst>
          </p:cNvPr>
          <p:cNvSpPr txBox="1"/>
          <p:nvPr/>
        </p:nvSpPr>
        <p:spPr>
          <a:xfrm>
            <a:off x="1454705" y="3569216"/>
            <a:ext cx="1299882" cy="6131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 cmpd="dbl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US" altLang="zh-TW" dirty="0" err="1" smtClean="0"/>
              <a:t>MyApp</a:t>
            </a:r>
            <a:endParaRPr lang="zh-TW" altLang="en-US" dirty="0"/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A134C15D-5C71-4639-AC6F-D28621A78BCF}"/>
              </a:ext>
            </a:extLst>
          </p:cNvPr>
          <p:cNvCxnSpPr>
            <a:stCxn id="7" idx="3"/>
            <a:endCxn id="4" idx="1"/>
          </p:cNvCxnSpPr>
          <p:nvPr/>
        </p:nvCxnSpPr>
        <p:spPr>
          <a:xfrm>
            <a:off x="2754587" y="3875809"/>
            <a:ext cx="849634" cy="0"/>
          </a:xfrm>
          <a:prstGeom prst="straightConnector1">
            <a:avLst/>
          </a:prstGeom>
          <a:ln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DBCEAFDC-C10A-4FB8-BF23-7831F232CF43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4904103" y="3875809"/>
            <a:ext cx="902519" cy="1793"/>
          </a:xfrm>
          <a:prstGeom prst="straightConnector1">
            <a:avLst/>
          </a:prstGeom>
          <a:ln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208DB2D4-868F-43F2-9059-AE87478FE733}"/>
              </a:ext>
            </a:extLst>
          </p:cNvPr>
          <p:cNvCxnSpPr>
            <a:stCxn id="5" idx="3"/>
            <a:endCxn id="6" idx="1"/>
          </p:cNvCxnSpPr>
          <p:nvPr/>
        </p:nvCxnSpPr>
        <p:spPr>
          <a:xfrm flipV="1">
            <a:off x="7106504" y="3875809"/>
            <a:ext cx="745861" cy="1793"/>
          </a:xfrm>
          <a:prstGeom prst="straightConnector1">
            <a:avLst/>
          </a:prstGeom>
          <a:ln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4DCE302F-A232-4D56-A74A-3BF42F671B6D}"/>
              </a:ext>
            </a:extLst>
          </p:cNvPr>
          <p:cNvSpPr txBox="1"/>
          <p:nvPr/>
        </p:nvSpPr>
        <p:spPr>
          <a:xfrm>
            <a:off x="5806622" y="5097390"/>
            <a:ext cx="1299882" cy="613186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r>
              <a:rPr lang="en-US" altLang="zh-TW" dirty="0" err="1" smtClean="0"/>
              <a:t>DAOImpl</a:t>
            </a:r>
            <a:endParaRPr lang="zh-TW" altLang="en-US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6AAE2110-B8CF-45EE-B076-E479924E2F11}"/>
              </a:ext>
            </a:extLst>
          </p:cNvPr>
          <p:cNvSpPr txBox="1"/>
          <p:nvPr/>
        </p:nvSpPr>
        <p:spPr>
          <a:xfrm>
            <a:off x="3604221" y="5096494"/>
            <a:ext cx="1299882" cy="613186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r>
              <a:rPr lang="en-US" altLang="zh-TW" dirty="0" err="1"/>
              <a:t>ServiceImpl</a:t>
            </a:r>
            <a:endParaRPr lang="zh-TW" altLang="en-US" dirty="0"/>
          </a:p>
        </p:txBody>
      </p: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A170D550-051D-4447-B374-0AC89C043D04}"/>
              </a:ext>
            </a:extLst>
          </p:cNvPr>
          <p:cNvCxnSpPr>
            <a:cxnSpLocks/>
            <a:stCxn id="15" idx="3"/>
          </p:cNvCxnSpPr>
          <p:nvPr/>
        </p:nvCxnSpPr>
        <p:spPr>
          <a:xfrm flipV="1">
            <a:off x="4904103" y="4180610"/>
            <a:ext cx="902519" cy="1222477"/>
          </a:xfrm>
          <a:prstGeom prst="straightConnector1">
            <a:avLst/>
          </a:prstGeom>
          <a:ln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D5CC2397-182B-4722-BFE5-7D260114E8AD}"/>
              </a:ext>
            </a:extLst>
          </p:cNvPr>
          <p:cNvCxnSpPr>
            <a:endCxn id="4" idx="2"/>
          </p:cNvCxnSpPr>
          <p:nvPr/>
        </p:nvCxnSpPr>
        <p:spPr>
          <a:xfrm flipV="1">
            <a:off x="4254162" y="4182402"/>
            <a:ext cx="0" cy="914092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F10826CA-69EC-4C85-AFB7-F06D2FD050AC}"/>
              </a:ext>
            </a:extLst>
          </p:cNvPr>
          <p:cNvCxnSpPr>
            <a:stCxn id="14" idx="0"/>
            <a:endCxn id="5" idx="2"/>
          </p:cNvCxnSpPr>
          <p:nvPr/>
        </p:nvCxnSpPr>
        <p:spPr>
          <a:xfrm flipV="1">
            <a:off x="6456563" y="4184195"/>
            <a:ext cx="0" cy="913195"/>
          </a:xfrm>
          <a:prstGeom prst="straightConnector1">
            <a:avLst/>
          </a:prstGeom>
          <a:ln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762E18F8-75E5-4A48-87D2-63BE5E77AC24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7106504" y="4216967"/>
            <a:ext cx="745861" cy="1187016"/>
          </a:xfrm>
          <a:prstGeom prst="straightConnector1">
            <a:avLst/>
          </a:prstGeom>
          <a:ln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/>
        </p:nvCxnSpPr>
        <p:spPr>
          <a:xfrm flipH="1">
            <a:off x="7408718" y="2252399"/>
            <a:ext cx="2861" cy="389902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/>
          <p:cNvCxnSpPr/>
          <p:nvPr/>
        </p:nvCxnSpPr>
        <p:spPr>
          <a:xfrm>
            <a:off x="5443009" y="2303607"/>
            <a:ext cx="22609" cy="3837421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/>
          <p:cNvCxnSpPr/>
          <p:nvPr/>
        </p:nvCxnSpPr>
        <p:spPr>
          <a:xfrm>
            <a:off x="3227698" y="2313998"/>
            <a:ext cx="14265" cy="3837421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/>
          <p:cNvSpPr txBox="1"/>
          <p:nvPr/>
        </p:nvSpPr>
        <p:spPr>
          <a:xfrm>
            <a:off x="3448105" y="2117740"/>
            <a:ext cx="18252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FF0000"/>
                </a:solidFill>
              </a:rPr>
              <a:t>Service Layer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5693987" y="2117740"/>
            <a:ext cx="14848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>
                <a:solidFill>
                  <a:srgbClr val="FF0000"/>
                </a:solidFill>
              </a:rPr>
              <a:t>DAO Layer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8156072" y="2116056"/>
            <a:ext cx="5963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>
                <a:solidFill>
                  <a:srgbClr val="FF0000"/>
                </a:solidFill>
              </a:rPr>
              <a:t>JPA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3" name="流程圖: 程序 2"/>
          <p:cNvSpPr/>
          <p:nvPr/>
        </p:nvSpPr>
        <p:spPr>
          <a:xfrm>
            <a:off x="7741276" y="4944632"/>
            <a:ext cx="1696882" cy="61264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META-INF/</a:t>
            </a:r>
          </a:p>
          <a:p>
            <a:pPr algn="ctr"/>
            <a:r>
              <a:rPr lang="en-US" altLang="zh-TW" dirty="0" smtClean="0"/>
              <a:t>persistence.xml</a:t>
            </a:r>
            <a:endParaRPr lang="zh-TW" altLang="en-US" dirty="0"/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DFAB1B0C-DBE2-4123-9C28-1F4644707739}"/>
              </a:ext>
            </a:extLst>
          </p:cNvPr>
          <p:cNvSpPr txBox="1"/>
          <p:nvPr/>
        </p:nvSpPr>
        <p:spPr>
          <a:xfrm>
            <a:off x="2592022" y="2683648"/>
            <a:ext cx="1299882" cy="468693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r>
              <a:rPr lang="en-US" altLang="zh-TW" dirty="0" smtClean="0"/>
              <a:t>DTO</a:t>
            </a:r>
            <a:endParaRPr lang="zh-TW" altLang="en-US" dirty="0"/>
          </a:p>
        </p:txBody>
      </p:sp>
      <p:cxnSp>
        <p:nvCxnSpPr>
          <p:cNvPr id="16" name="直線單箭頭接點 15"/>
          <p:cNvCxnSpPr>
            <a:stCxn id="4" idx="0"/>
          </p:cNvCxnSpPr>
          <p:nvPr/>
        </p:nvCxnSpPr>
        <p:spPr>
          <a:xfrm flipH="1" flipV="1">
            <a:off x="3891904" y="3192591"/>
            <a:ext cx="362258" cy="376625"/>
          </a:xfrm>
          <a:prstGeom prst="straightConnector1">
            <a:avLst/>
          </a:prstGeom>
          <a:ln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>
            <a:stCxn id="7" idx="0"/>
          </p:cNvCxnSpPr>
          <p:nvPr/>
        </p:nvCxnSpPr>
        <p:spPr>
          <a:xfrm flipV="1">
            <a:off x="2104646" y="3152341"/>
            <a:ext cx="487376" cy="416875"/>
          </a:xfrm>
          <a:prstGeom prst="straightConnector1">
            <a:avLst/>
          </a:prstGeom>
          <a:ln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80944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AA5832-4DDE-4B5A-B68F-DEBD51F0B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DAO Layer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617F4C2-85C7-438B-9BAD-1C44905E9E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add @</a:t>
            </a:r>
            <a:r>
              <a:rPr lang="en-US" altLang="zh-TW" dirty="0" smtClean="0"/>
              <a:t>Repository and @</a:t>
            </a:r>
            <a:r>
              <a:rPr lang="en-US" altLang="zh-TW" dirty="0" err="1" smtClean="0"/>
              <a:t>PersistenceContext</a:t>
            </a:r>
            <a:r>
              <a:rPr lang="en-US" altLang="zh-TW" dirty="0" smtClean="0"/>
              <a:t>  annotation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838200" y="2333685"/>
            <a:ext cx="10515600" cy="3662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rgbClr val="646464"/>
                </a:solidFill>
                <a:latin typeface="Courier New" panose="02070309020205020404" pitchFamily="49" charset="0"/>
              </a:rPr>
              <a:t>@Repository</a:t>
            </a:r>
          </a:p>
          <a:p>
            <a:r>
              <a:rPr lang="fr-FR" altLang="zh-TW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fr-FR" altLang="zh-TW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altLang="zh-TW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fr-FR" altLang="zh-TW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PersonDAOImpl&lt;T&gt; </a:t>
            </a:r>
            <a:r>
              <a:rPr lang="fr-FR" altLang="zh-TW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extends</a:t>
            </a:r>
            <a:r>
              <a:rPr lang="fr-FR" altLang="zh-TW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AbstractJpaDAO&lt;Person&gt; </a:t>
            </a:r>
            <a:r>
              <a:rPr lang="fr-FR" altLang="zh-TW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implements</a:t>
            </a:r>
            <a:r>
              <a:rPr lang="fr-FR" altLang="zh-TW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PersonDAO {</a:t>
            </a:r>
          </a:p>
          <a:p>
            <a:r>
              <a:rPr lang="en-US" altLang="zh-TW" sz="14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    private</a:t>
            </a:r>
            <a:r>
              <a:rPr lang="en-US" altLang="zh-TW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static</a:t>
            </a:r>
            <a:r>
              <a:rPr lang="en-US" altLang="zh-TW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final</a:t>
            </a:r>
            <a:r>
              <a:rPr lang="en-US" altLang="zh-TW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Logger </a:t>
            </a:r>
            <a:r>
              <a:rPr lang="en-US" altLang="zh-TW" sz="1400" b="1" i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logger</a:t>
            </a:r>
            <a:r>
              <a:rPr lang="en-US" altLang="zh-TW" sz="14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altLang="zh-TW" sz="1400" b="1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LoggerFactory.getLogger</a:t>
            </a:r>
            <a:r>
              <a:rPr lang="en-US" altLang="zh-TW" sz="14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sz="1400" b="1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PersonDAOImpl.</a:t>
            </a:r>
            <a:r>
              <a:rPr lang="en-US" altLang="zh-TW" sz="1400" b="1" i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altLang="zh-TW" sz="1400" b="1" i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endParaRPr lang="en-US" altLang="zh-TW" sz="1400" b="1" i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TW" sz="1400" dirty="0">
                <a:solidFill>
                  <a:srgbClr val="646464"/>
                </a:solidFill>
                <a:latin typeface="Courier New" panose="02070309020205020404" pitchFamily="49" charset="0"/>
              </a:rPr>
              <a:t>  </a:t>
            </a:r>
            <a:r>
              <a:rPr lang="en-US" altLang="zh-TW" sz="1400" dirty="0" smtClean="0">
                <a:solidFill>
                  <a:srgbClr val="646464"/>
                </a:solidFill>
                <a:latin typeface="Courier New" panose="02070309020205020404" pitchFamily="49" charset="0"/>
              </a:rPr>
              <a:t> @</a:t>
            </a:r>
            <a:r>
              <a:rPr lang="en-US" altLang="zh-TW" sz="1400" dirty="0" err="1">
                <a:solidFill>
                  <a:srgbClr val="646464"/>
                </a:solidFill>
                <a:latin typeface="Courier New" panose="02070309020205020404" pitchFamily="49" charset="0"/>
              </a:rPr>
              <a:t>PersistenceContext</a:t>
            </a:r>
            <a:endParaRPr lang="en-US" altLang="zh-TW" sz="1400" dirty="0">
              <a:solidFill>
                <a:srgbClr val="646464"/>
              </a:solidFill>
              <a:latin typeface="Courier New" panose="02070309020205020404" pitchFamily="49" charset="0"/>
            </a:endParaRPr>
          </a:p>
          <a:p>
            <a:r>
              <a:rPr lang="en-US" altLang="zh-TW" dirty="0" smtClean="0"/>
              <a:t>      </a:t>
            </a:r>
            <a:r>
              <a:rPr lang="en-US" altLang="zh-TW" sz="14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EntityManager</a:t>
            </a:r>
            <a:r>
              <a:rPr lang="en-US" altLang="zh-TW" dirty="0" smtClean="0"/>
              <a:t> </a:t>
            </a:r>
            <a:r>
              <a:rPr lang="en-US" altLang="zh-TW" dirty="0" err="1"/>
              <a:t>entityManager</a:t>
            </a:r>
            <a:r>
              <a:rPr lang="en-US" altLang="zh-TW" dirty="0"/>
              <a:t>;</a:t>
            </a:r>
          </a:p>
          <a:p>
            <a:endParaRPr lang="zh-TW" altLang="en-US" sz="1400" dirty="0">
              <a:latin typeface="Courier New" panose="02070309020205020404" pitchFamily="49" charset="0"/>
            </a:endParaRPr>
          </a:p>
          <a:p>
            <a:r>
              <a:rPr lang="en-US" altLang="zh-TW" sz="14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   public</a:t>
            </a:r>
            <a:r>
              <a:rPr lang="en-US" altLang="zh-TW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Person </a:t>
            </a:r>
            <a:r>
              <a:rPr lang="en-US" altLang="zh-TW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findByName</a:t>
            </a:r>
            <a:r>
              <a:rPr lang="en-US" altLang="zh-TW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(String </a:t>
            </a:r>
            <a:r>
              <a:rPr lang="en-US" altLang="zh-TW" sz="1400" b="1" dirty="0">
                <a:solidFill>
                  <a:srgbClr val="6A3E3E"/>
                </a:solidFill>
                <a:latin typeface="Courier New" panose="02070309020205020404" pitchFamily="49" charset="0"/>
              </a:rPr>
              <a:t>name</a:t>
            </a:r>
            <a:r>
              <a:rPr lang="en-US" altLang="zh-TW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) {</a:t>
            </a:r>
          </a:p>
          <a:p>
            <a:r>
              <a:rPr lang="en-US" altLang="zh-TW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Query </a:t>
            </a:r>
            <a:r>
              <a:rPr lang="en-US" altLang="zh-TW" sz="1400" dirty="0" err="1">
                <a:solidFill>
                  <a:srgbClr val="6A3E3E"/>
                </a:solidFill>
                <a:latin typeface="Courier New" panose="02070309020205020404" pitchFamily="49" charset="0"/>
              </a:rPr>
              <a:t>query</a:t>
            </a:r>
            <a:r>
              <a:rPr lang="en-US" altLang="zh-TW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altLang="zh-TW" sz="1400" dirty="0" err="1">
                <a:solidFill>
                  <a:srgbClr val="0000C0"/>
                </a:solidFill>
                <a:latin typeface="Courier New" panose="02070309020205020404" pitchFamily="49" charset="0"/>
              </a:rPr>
              <a:t>entityManager</a:t>
            </a:r>
            <a:r>
              <a:rPr lang="en-US" altLang="zh-TW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.createNamedQuery</a:t>
            </a:r>
            <a:r>
              <a:rPr lang="en-US" altLang="zh-TW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sz="1400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US" altLang="zh-TW" sz="1400" dirty="0" err="1">
                <a:solidFill>
                  <a:srgbClr val="2A00FF"/>
                </a:solidFill>
                <a:latin typeface="Courier New" panose="02070309020205020404" pitchFamily="49" charset="0"/>
              </a:rPr>
              <a:t>Person.findByName</a:t>
            </a:r>
            <a:r>
              <a:rPr lang="en-US" altLang="zh-TW" sz="1400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US" altLang="zh-TW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altLang="zh-TW" sz="1400" dirty="0" smtClean="0">
                <a:solidFill>
                  <a:srgbClr val="6A3E3E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zh-TW" sz="1400" dirty="0" err="1" smtClean="0">
                <a:solidFill>
                  <a:srgbClr val="6A3E3E"/>
                </a:solidFill>
                <a:latin typeface="Courier New" panose="02070309020205020404" pitchFamily="49" charset="0"/>
              </a:rPr>
              <a:t>query</a:t>
            </a:r>
            <a:r>
              <a:rPr lang="en-US" altLang="zh-TW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.setParameter</a:t>
            </a:r>
            <a:r>
              <a:rPr lang="en-US" altLang="zh-TW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sz="1400" dirty="0">
                <a:solidFill>
                  <a:srgbClr val="2A00FF"/>
                </a:solidFill>
                <a:latin typeface="Courier New" panose="02070309020205020404" pitchFamily="49" charset="0"/>
              </a:rPr>
              <a:t>"name"</a:t>
            </a:r>
            <a:r>
              <a:rPr lang="en-US" altLang="zh-TW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altLang="zh-TW" sz="1400" dirty="0">
                <a:solidFill>
                  <a:srgbClr val="6A3E3E"/>
                </a:solidFill>
                <a:latin typeface="Courier New" panose="02070309020205020404" pitchFamily="49" charset="0"/>
              </a:rPr>
              <a:t>name</a:t>
            </a:r>
            <a:r>
              <a:rPr lang="en-US" altLang="zh-TW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endParaRPr lang="zh-TW" altLang="en-US" sz="1400" dirty="0">
              <a:latin typeface="Courier New" panose="02070309020205020404" pitchFamily="49" charset="0"/>
            </a:endParaRPr>
          </a:p>
          <a:p>
            <a:r>
              <a:rPr lang="en-US" altLang="zh-TW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Person </a:t>
            </a:r>
            <a:r>
              <a:rPr lang="en-US" altLang="zh-TW" sz="1400" dirty="0" err="1">
                <a:solidFill>
                  <a:srgbClr val="6A3E3E"/>
                </a:solidFill>
                <a:latin typeface="Courier New" panose="02070309020205020404" pitchFamily="49" charset="0"/>
              </a:rPr>
              <a:t>person</a:t>
            </a:r>
            <a:r>
              <a:rPr lang="en-US" altLang="zh-TW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= (Person) </a:t>
            </a:r>
            <a:r>
              <a:rPr lang="en-US" altLang="zh-TW" sz="1400" dirty="0" err="1">
                <a:solidFill>
                  <a:srgbClr val="6A3E3E"/>
                </a:solidFill>
                <a:latin typeface="Courier New" panose="02070309020205020404" pitchFamily="49" charset="0"/>
              </a:rPr>
              <a:t>query</a:t>
            </a:r>
            <a:r>
              <a:rPr lang="en-US" altLang="zh-TW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.getSingleResult</a:t>
            </a:r>
            <a:r>
              <a:rPr lang="en-US" altLang="zh-TW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();</a:t>
            </a:r>
          </a:p>
          <a:p>
            <a:r>
              <a:rPr lang="en-US" altLang="zh-TW" sz="14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        return</a:t>
            </a:r>
            <a:r>
              <a:rPr lang="en-US" altLang="zh-TW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400" b="1" dirty="0">
                <a:solidFill>
                  <a:srgbClr val="6A3E3E"/>
                </a:solidFill>
                <a:latin typeface="Courier New" panose="02070309020205020404" pitchFamily="49" charset="0"/>
              </a:rPr>
              <a:t>person</a:t>
            </a:r>
            <a:r>
              <a:rPr lang="en-US" altLang="zh-TW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altLang="zh-TW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}</a:t>
            </a:r>
          </a:p>
          <a:p>
            <a:endParaRPr lang="en-US" altLang="zh-TW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TW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//(</a:t>
            </a:r>
            <a:r>
              <a:rPr lang="zh-TW" alt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略</a:t>
            </a:r>
            <a:r>
              <a:rPr lang="en-US" altLang="zh-TW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)…………</a:t>
            </a:r>
            <a:endParaRPr lang="en-US" altLang="zh-TW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54730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Servcie</a:t>
            </a:r>
            <a:r>
              <a:rPr lang="en-US" altLang="zh-TW" dirty="0" smtClean="0"/>
              <a:t> Layer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add </a:t>
            </a:r>
            <a:r>
              <a:rPr lang="en-US" altLang="zh-TW" dirty="0" smtClean="0"/>
              <a:t>@Service and @</a:t>
            </a:r>
            <a:r>
              <a:rPr lang="en-US" altLang="zh-TW" dirty="0" err="1" smtClean="0"/>
              <a:t>Transactonal</a:t>
            </a:r>
            <a:r>
              <a:rPr lang="en-US" altLang="zh-TW" dirty="0" smtClean="0"/>
              <a:t> </a:t>
            </a:r>
            <a:r>
              <a:rPr lang="en-US" altLang="zh-TW" dirty="0"/>
              <a:t>annotation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113559" y="2642919"/>
            <a:ext cx="9964882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rgbClr val="646464"/>
                </a:solidFill>
                <a:latin typeface="Courier New" panose="02070309020205020404" pitchFamily="49" charset="0"/>
              </a:rPr>
              <a:t>@</a:t>
            </a:r>
            <a:r>
              <a:rPr lang="en-US" altLang="zh-TW" sz="1400" dirty="0">
                <a:solidFill>
                  <a:srgbClr val="646464"/>
                </a:solidFill>
                <a:highlight>
                  <a:srgbClr val="FFF893"/>
                </a:highlight>
                <a:latin typeface="Courier New" panose="02070309020205020404" pitchFamily="49" charset="0"/>
              </a:rPr>
              <a:t>Service</a:t>
            </a:r>
          </a:p>
          <a:p>
            <a:r>
              <a:rPr lang="en-US" altLang="zh-TW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altLang="zh-TW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altLang="zh-TW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PersonServiceImpl</a:t>
            </a:r>
            <a:r>
              <a:rPr lang="en-US" altLang="zh-TW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implements</a:t>
            </a:r>
            <a:r>
              <a:rPr lang="en-US" altLang="zh-TW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PersonService</a:t>
            </a:r>
            <a:r>
              <a:rPr lang="en-US" altLang="zh-TW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{</a:t>
            </a:r>
          </a:p>
          <a:p>
            <a:r>
              <a:rPr lang="en-US" altLang="zh-TW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private</a:t>
            </a:r>
            <a:r>
              <a:rPr lang="en-US" altLang="zh-TW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final</a:t>
            </a:r>
            <a:r>
              <a:rPr lang="en-US" altLang="zh-TW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static</a:t>
            </a:r>
            <a:r>
              <a:rPr lang="en-US" altLang="zh-TW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Logger </a:t>
            </a:r>
            <a:r>
              <a:rPr lang="en-US" altLang="zh-TW" sz="1400" b="1" i="1" dirty="0">
                <a:solidFill>
                  <a:srgbClr val="0000C0"/>
                </a:solidFill>
                <a:latin typeface="Courier New" panose="02070309020205020404" pitchFamily="49" charset="0"/>
              </a:rPr>
              <a:t>logger</a:t>
            </a:r>
            <a:r>
              <a:rPr lang="en-US" altLang="zh-TW" sz="14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= </a:t>
            </a:r>
            <a:r>
              <a:rPr lang="en-US" altLang="zh-TW" sz="1400" b="1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LoggerFactory.getLogger</a:t>
            </a:r>
            <a:r>
              <a:rPr lang="en-US" altLang="zh-TW" sz="14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sz="1400" b="1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PersonServiceImpl.</a:t>
            </a:r>
            <a:r>
              <a:rPr lang="en-US" altLang="zh-TW" sz="1400" b="1" i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altLang="zh-TW" sz="14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endParaRPr lang="zh-TW" altLang="en-US" sz="1400" dirty="0">
              <a:latin typeface="Courier New" panose="02070309020205020404" pitchFamily="49" charset="0"/>
            </a:endParaRPr>
          </a:p>
          <a:p>
            <a:r>
              <a:rPr lang="en-US" altLang="zh-TW" sz="1400" dirty="0" smtClean="0">
                <a:solidFill>
                  <a:srgbClr val="646464"/>
                </a:solidFill>
                <a:latin typeface="Courier New" panose="02070309020205020404" pitchFamily="49" charset="0"/>
              </a:rPr>
              <a:t>    @</a:t>
            </a:r>
            <a:r>
              <a:rPr lang="en-US" altLang="zh-TW" sz="1400" dirty="0" err="1">
                <a:solidFill>
                  <a:srgbClr val="646464"/>
                </a:solidFill>
                <a:latin typeface="Courier New" panose="02070309020205020404" pitchFamily="49" charset="0"/>
              </a:rPr>
              <a:t>Autowired</a:t>
            </a:r>
            <a:endParaRPr lang="en-US" altLang="zh-TW" sz="1400" dirty="0">
              <a:solidFill>
                <a:srgbClr val="646464"/>
              </a:solidFill>
              <a:latin typeface="Courier New" panose="02070309020205020404" pitchFamily="49" charset="0"/>
            </a:endParaRPr>
          </a:p>
          <a:p>
            <a:r>
              <a:rPr lang="en-US" altLang="zh-TW" sz="14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    private</a:t>
            </a:r>
            <a:r>
              <a:rPr lang="en-US" altLang="zh-TW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PersonDAO</a:t>
            </a:r>
            <a:r>
              <a:rPr lang="en-US" altLang="zh-TW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400" b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personDAO</a:t>
            </a:r>
            <a:r>
              <a:rPr lang="en-US" altLang="zh-TW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endParaRPr lang="zh-TW" altLang="en-US" sz="1400" dirty="0">
              <a:latin typeface="Courier New" panose="02070309020205020404" pitchFamily="49" charset="0"/>
            </a:endParaRPr>
          </a:p>
          <a:p>
            <a:r>
              <a:rPr lang="en-US" altLang="zh-TW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@Transactional</a:t>
            </a:r>
          </a:p>
          <a:p>
            <a:r>
              <a:rPr lang="en-US" altLang="zh-TW" sz="14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    public</a:t>
            </a:r>
            <a:r>
              <a:rPr lang="en-US" altLang="zh-TW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Person </a:t>
            </a:r>
            <a:r>
              <a:rPr lang="en-US" altLang="zh-TW" sz="1400" b="1" dirty="0" err="1">
                <a:solidFill>
                  <a:srgbClr val="000000"/>
                </a:solidFill>
                <a:highlight>
                  <a:srgbClr val="FFF893"/>
                </a:highlight>
                <a:latin typeface="Courier New" panose="02070309020205020404" pitchFamily="49" charset="0"/>
              </a:rPr>
              <a:t>findByName</a:t>
            </a:r>
            <a:r>
              <a:rPr lang="en-US" altLang="zh-TW" sz="1400" b="1" dirty="0">
                <a:solidFill>
                  <a:srgbClr val="000000"/>
                </a:solidFill>
                <a:highlight>
                  <a:srgbClr val="FFF893"/>
                </a:highlight>
                <a:latin typeface="Courier New" panose="02070309020205020404" pitchFamily="49" charset="0"/>
              </a:rPr>
              <a:t>(String </a:t>
            </a:r>
            <a:r>
              <a:rPr lang="en-US" altLang="zh-TW" sz="1400" b="1" dirty="0">
                <a:solidFill>
                  <a:srgbClr val="6A3E3E"/>
                </a:solidFill>
                <a:highlight>
                  <a:srgbClr val="FFF893"/>
                </a:highlight>
                <a:latin typeface="Courier New" panose="02070309020205020404" pitchFamily="49" charset="0"/>
              </a:rPr>
              <a:t>name</a:t>
            </a:r>
            <a:r>
              <a:rPr lang="en-US" altLang="zh-TW" sz="1400" b="1" dirty="0">
                <a:solidFill>
                  <a:srgbClr val="000000"/>
                </a:solidFill>
                <a:highlight>
                  <a:srgbClr val="FFF893"/>
                </a:highlight>
                <a:latin typeface="Courier New" panose="02070309020205020404" pitchFamily="49" charset="0"/>
              </a:rPr>
              <a:t>) {</a:t>
            </a:r>
          </a:p>
          <a:p>
            <a:r>
              <a:rPr lang="en-US" altLang="zh-TW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Person </a:t>
            </a:r>
            <a:r>
              <a:rPr lang="en-US" altLang="zh-TW" sz="1400" dirty="0" err="1">
                <a:solidFill>
                  <a:srgbClr val="6A3E3E"/>
                </a:solidFill>
                <a:latin typeface="Courier New" panose="02070309020205020404" pitchFamily="49" charset="0"/>
              </a:rPr>
              <a:t>person</a:t>
            </a:r>
            <a:r>
              <a:rPr lang="en-US" altLang="zh-TW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altLang="zh-TW" sz="14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this</a:t>
            </a:r>
            <a:r>
              <a:rPr lang="en-US" altLang="zh-TW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  <a:r>
              <a:rPr lang="en-US" altLang="zh-TW" sz="1400" b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personDAO</a:t>
            </a:r>
            <a:r>
              <a:rPr lang="en-US" altLang="zh-TW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.findByName</a:t>
            </a:r>
            <a:r>
              <a:rPr lang="en-US" altLang="zh-TW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sz="1400" b="1" dirty="0">
                <a:solidFill>
                  <a:srgbClr val="6A3E3E"/>
                </a:solidFill>
                <a:latin typeface="Courier New" panose="02070309020205020404" pitchFamily="49" charset="0"/>
              </a:rPr>
              <a:t>name</a:t>
            </a:r>
            <a:r>
              <a:rPr lang="en-US" altLang="zh-TW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altLang="zh-TW" sz="14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        return</a:t>
            </a:r>
            <a:r>
              <a:rPr lang="en-US" altLang="zh-TW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400" b="1" dirty="0">
                <a:solidFill>
                  <a:srgbClr val="6A3E3E"/>
                </a:solidFill>
                <a:latin typeface="Courier New" panose="02070309020205020404" pitchFamily="49" charset="0"/>
              </a:rPr>
              <a:t>person</a:t>
            </a:r>
            <a:r>
              <a:rPr lang="en-US" altLang="zh-TW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altLang="zh-TW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}</a:t>
            </a:r>
            <a:endParaRPr lang="en-US" altLang="zh-TW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altLang="zh-TW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TW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//(</a:t>
            </a:r>
            <a:r>
              <a:rPr lang="zh-TW" alt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略</a:t>
            </a:r>
            <a:r>
              <a:rPr lang="en-US" altLang="zh-TW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)…………</a:t>
            </a:r>
            <a:r>
              <a:rPr lang="zh-TW" alt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altLang="zh-TW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4577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98071A-76FC-428F-B31B-BBB23BCF0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1. Introduction to Spring Transaction Management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1893516-4F2D-4E7B-8E9A-9295D03AA9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Consistent programming model across different transaction APIs such as Java Transaction API (JTA), JDBC, Hibernate, Java Persistence API (JPA), and Java Data Objects (JDO).</a:t>
            </a:r>
          </a:p>
          <a:p>
            <a:r>
              <a:rPr lang="en-US" altLang="zh-TW" dirty="0"/>
              <a:t>Support for </a:t>
            </a:r>
            <a:r>
              <a:rPr lang="en-US" altLang="zh-TW" dirty="0" smtClean="0"/>
              <a:t>both declarative </a:t>
            </a:r>
            <a:r>
              <a:rPr lang="en-US" altLang="zh-TW" dirty="0"/>
              <a:t>and programmatic transaction management.</a:t>
            </a:r>
          </a:p>
          <a:p>
            <a:r>
              <a:rPr lang="en-US" altLang="zh-TW" dirty="0"/>
              <a:t>Simpler API for programmatic transaction management than complex transaction APIs such as JTA.</a:t>
            </a:r>
          </a:p>
          <a:p>
            <a:r>
              <a:rPr lang="en-US" altLang="zh-TW" dirty="0"/>
              <a:t>Excellent integration with Spring’s data access abstractions.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266579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DTO (Data Transfer Object)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DTOs are used only to transfer data from one process or context to another</a:t>
            </a:r>
            <a:r>
              <a:rPr lang="en-US" altLang="zh-TW" dirty="0" smtClean="0"/>
              <a:t>.</a:t>
            </a:r>
          </a:p>
          <a:p>
            <a:r>
              <a:rPr lang="en-US" altLang="zh-TW" dirty="0" smtClean="0"/>
              <a:t>When returning objects to caller, one should use DTO instead of entity to avoid unexpected errors.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2428011" y="3813535"/>
            <a:ext cx="484562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2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altLang="zh-TW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200" b="1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altLang="zh-TW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2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PersonDTO</a:t>
            </a:r>
            <a:r>
              <a:rPr lang="en-US" altLang="zh-TW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200" b="1" dirty="0">
                <a:solidFill>
                  <a:srgbClr val="7F0055"/>
                </a:solidFill>
                <a:latin typeface="Courier New" panose="02070309020205020404" pitchFamily="49" charset="0"/>
              </a:rPr>
              <a:t>implements</a:t>
            </a:r>
            <a:r>
              <a:rPr lang="en-US" altLang="zh-TW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Serializable {</a:t>
            </a:r>
          </a:p>
          <a:p>
            <a:endParaRPr lang="zh-TW" altLang="en-US" sz="1200" dirty="0">
              <a:latin typeface="Courier New" panose="02070309020205020404" pitchFamily="49" charset="0"/>
            </a:endParaRPr>
          </a:p>
          <a:p>
            <a:r>
              <a:rPr lang="en-US" altLang="zh-TW" sz="12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    private</a:t>
            </a:r>
            <a:r>
              <a:rPr lang="en-US" altLang="zh-TW" sz="12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Long </a:t>
            </a:r>
            <a:r>
              <a:rPr lang="en-US" altLang="zh-TW" sz="1200" b="1" dirty="0">
                <a:solidFill>
                  <a:srgbClr val="0000C0"/>
                </a:solidFill>
                <a:latin typeface="Courier New" panose="02070309020205020404" pitchFamily="49" charset="0"/>
              </a:rPr>
              <a:t>id</a:t>
            </a:r>
            <a:r>
              <a:rPr lang="en-US" altLang="zh-TW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altLang="zh-TW" sz="12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    private</a:t>
            </a:r>
            <a:r>
              <a:rPr lang="en-US" altLang="zh-TW" sz="12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String </a:t>
            </a:r>
            <a:r>
              <a:rPr lang="en-US" altLang="zh-TW" sz="1200" b="1" dirty="0">
                <a:solidFill>
                  <a:srgbClr val="0000C0"/>
                </a:solidFill>
                <a:latin typeface="Courier New" panose="02070309020205020404" pitchFamily="49" charset="0"/>
              </a:rPr>
              <a:t>country</a:t>
            </a:r>
            <a:r>
              <a:rPr lang="en-US" altLang="zh-TW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altLang="zh-TW" sz="12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    private</a:t>
            </a:r>
            <a:r>
              <a:rPr lang="en-US" altLang="zh-TW" sz="12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String </a:t>
            </a:r>
            <a:r>
              <a:rPr lang="en-US" altLang="zh-TW" sz="1200" b="1" dirty="0">
                <a:solidFill>
                  <a:srgbClr val="0000C0"/>
                </a:solidFill>
                <a:latin typeface="Courier New" panose="02070309020205020404" pitchFamily="49" charset="0"/>
              </a:rPr>
              <a:t>name</a:t>
            </a:r>
            <a:r>
              <a:rPr lang="en-US" altLang="zh-TW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altLang="zh-TW" sz="12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    private</a:t>
            </a:r>
            <a:r>
              <a:rPr lang="en-US" altLang="zh-TW" sz="12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Date </a:t>
            </a:r>
            <a:r>
              <a:rPr lang="en-US" altLang="zh-TW" sz="1200" b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modifyDate</a:t>
            </a:r>
            <a:r>
              <a:rPr lang="en-US" altLang="zh-TW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altLang="zh-TW" sz="12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    private</a:t>
            </a:r>
            <a:r>
              <a:rPr lang="en-US" altLang="zh-TW" sz="12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2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altLang="zh-TW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200" b="1" dirty="0">
                <a:solidFill>
                  <a:srgbClr val="0000C0"/>
                </a:solidFill>
                <a:latin typeface="Courier New" panose="02070309020205020404" pitchFamily="49" charset="0"/>
              </a:rPr>
              <a:t>version</a:t>
            </a:r>
            <a:r>
              <a:rPr lang="en-US" altLang="zh-TW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endParaRPr lang="zh-TW" altLang="en-US" sz="1200" dirty="0">
              <a:latin typeface="Courier New" panose="02070309020205020404" pitchFamily="49" charset="0"/>
            </a:endParaRPr>
          </a:p>
          <a:p>
            <a:r>
              <a:rPr lang="en-US" altLang="zh-TW" sz="12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    private</a:t>
            </a:r>
            <a:r>
              <a:rPr lang="en-US" altLang="zh-TW" sz="12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Integer </a:t>
            </a:r>
            <a:r>
              <a:rPr lang="en-US" altLang="zh-TW" sz="1200" b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departmentId</a:t>
            </a:r>
            <a:r>
              <a:rPr lang="en-US" altLang="zh-TW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altLang="zh-TW" sz="12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    private</a:t>
            </a:r>
            <a:r>
              <a:rPr lang="en-US" altLang="zh-TW" sz="12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String </a:t>
            </a:r>
            <a:r>
              <a:rPr lang="en-US" altLang="zh-TW" sz="1200" b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departmentName</a:t>
            </a:r>
            <a:r>
              <a:rPr lang="en-US" altLang="zh-TW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endParaRPr lang="zh-TW" altLang="en-US" sz="1200" dirty="0">
              <a:latin typeface="Courier New" panose="02070309020205020404" pitchFamily="49" charset="0"/>
            </a:endParaRPr>
          </a:p>
          <a:p>
            <a:r>
              <a:rPr lang="en-US" altLang="zh-TW" sz="12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    private</a:t>
            </a:r>
            <a:r>
              <a:rPr lang="en-US" altLang="zh-TW" sz="12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String </a:t>
            </a:r>
            <a:r>
              <a:rPr lang="en-US" altLang="zh-TW" sz="1200" b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personDetailTitle</a:t>
            </a:r>
            <a:r>
              <a:rPr lang="en-US" altLang="zh-TW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endParaRPr lang="en-US" altLang="zh-TW" sz="1200" dirty="0" smtClean="0">
              <a:latin typeface="Courier New" panose="02070309020205020404" pitchFamily="49" charset="0"/>
            </a:endParaRPr>
          </a:p>
          <a:p>
            <a:r>
              <a:rPr lang="en-US" altLang="zh-TW" sz="1200" dirty="0">
                <a:latin typeface="Courier New" panose="02070309020205020404" pitchFamily="49" charset="0"/>
              </a:rPr>
              <a:t> </a:t>
            </a:r>
            <a:r>
              <a:rPr lang="en-US" altLang="zh-TW" sz="1200" dirty="0" smtClean="0">
                <a:latin typeface="Courier New" panose="02070309020205020404" pitchFamily="49" charset="0"/>
              </a:rPr>
              <a:t>   // getter and setter methods ......</a:t>
            </a:r>
          </a:p>
          <a:p>
            <a:r>
              <a:rPr lang="en-US" altLang="zh-TW" sz="1200" dirty="0">
                <a:latin typeface="Courier New" panose="02070309020205020404" pitchFamily="49" charset="0"/>
              </a:rPr>
              <a:t>}</a:t>
            </a:r>
            <a:endParaRPr lang="zh-TW" altLang="en-US" sz="1200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25775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C0C42D0D-3ED6-4614-93E5-2CA390998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Spring Configuration</a:t>
            </a:r>
            <a:endParaRPr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E541444-C7AC-486A-9BF6-E1A0074059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add following lines in the spring configuration file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952499" y="2557026"/>
            <a:ext cx="10287001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en-US" altLang="zh-TW" sz="1400" dirty="0" err="1">
                <a:solidFill>
                  <a:srgbClr val="3F7F7F"/>
                </a:solidFill>
                <a:latin typeface="Courier New" panose="02070309020205020404" pitchFamily="49" charset="0"/>
              </a:rPr>
              <a:t>context:component-scan</a:t>
            </a:r>
            <a:r>
              <a:rPr lang="en-US" altLang="zh-TW" sz="1400" dirty="0">
                <a:solidFill>
                  <a:srgbClr val="3F7F7F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400" dirty="0">
                <a:solidFill>
                  <a:srgbClr val="7F007F"/>
                </a:solidFill>
                <a:latin typeface="Courier New" panose="02070309020205020404" pitchFamily="49" charset="0"/>
              </a:rPr>
              <a:t>base-package</a:t>
            </a:r>
            <a:r>
              <a:rPr lang="en-US" altLang="zh-TW" sz="14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zh-TW" sz="1400" i="1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US" altLang="zh-TW" sz="1400" i="1" dirty="0" err="1">
                <a:solidFill>
                  <a:srgbClr val="2A00FF"/>
                </a:solidFill>
                <a:latin typeface="Courier New" panose="02070309020205020404" pitchFamily="49" charset="0"/>
              </a:rPr>
              <a:t>cht.hioss.jpatutorial.dao</a:t>
            </a:r>
            <a:r>
              <a:rPr lang="en-US" altLang="zh-TW" sz="1400" i="1" dirty="0">
                <a:solidFill>
                  <a:srgbClr val="2A00FF"/>
                </a:solidFill>
                <a:latin typeface="Courier New" panose="02070309020205020404" pitchFamily="49" charset="0"/>
              </a:rPr>
              <a:t>" </a:t>
            </a:r>
            <a:r>
              <a:rPr lang="en-US" altLang="zh-TW" sz="1400" i="1" dirty="0">
                <a:solidFill>
                  <a:srgbClr val="008080"/>
                </a:solidFill>
                <a:latin typeface="Courier New" panose="02070309020205020404" pitchFamily="49" charset="0"/>
              </a:rPr>
              <a:t>/&gt;</a:t>
            </a:r>
          </a:p>
          <a:p>
            <a:endParaRPr lang="en-US" altLang="zh-TW" sz="1400" dirty="0" smtClean="0">
              <a:latin typeface="Courier New" panose="02070309020205020404" pitchFamily="49" charset="0"/>
            </a:endParaRPr>
          </a:p>
          <a:p>
            <a:r>
              <a:rPr lang="en-US" altLang="zh-TW" sz="1400" dirty="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en-US" altLang="zh-TW" sz="1400" dirty="0" err="1">
                <a:solidFill>
                  <a:srgbClr val="3F7F7F"/>
                </a:solidFill>
                <a:latin typeface="Courier New" panose="02070309020205020404" pitchFamily="49" charset="0"/>
              </a:rPr>
              <a:t>context:component-scan</a:t>
            </a:r>
            <a:r>
              <a:rPr lang="en-US" altLang="zh-TW" sz="1400" dirty="0">
                <a:solidFill>
                  <a:srgbClr val="3F7F7F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400" dirty="0">
                <a:solidFill>
                  <a:srgbClr val="7F007F"/>
                </a:solidFill>
                <a:latin typeface="Courier New" panose="02070309020205020404" pitchFamily="49" charset="0"/>
              </a:rPr>
              <a:t>base-package</a:t>
            </a:r>
            <a:r>
              <a:rPr lang="en-US" altLang="zh-TW" sz="14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zh-TW" sz="1400" i="1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US" altLang="zh-TW" sz="1400" i="1" dirty="0" err="1" smtClean="0">
                <a:solidFill>
                  <a:srgbClr val="2A00FF"/>
                </a:solidFill>
                <a:latin typeface="Courier New" panose="02070309020205020404" pitchFamily="49" charset="0"/>
              </a:rPr>
              <a:t>cht.hioss.jpatutorial.service</a:t>
            </a:r>
            <a:r>
              <a:rPr lang="en-US" altLang="zh-TW" sz="1400" i="1" dirty="0" smtClean="0">
                <a:solidFill>
                  <a:srgbClr val="2A00FF"/>
                </a:solidFill>
                <a:latin typeface="Courier New" panose="02070309020205020404" pitchFamily="49" charset="0"/>
              </a:rPr>
              <a:t>" </a:t>
            </a:r>
            <a:r>
              <a:rPr lang="en-US" altLang="zh-TW" sz="1400" i="1" dirty="0">
                <a:solidFill>
                  <a:srgbClr val="008080"/>
                </a:solidFill>
                <a:latin typeface="Courier New" panose="02070309020205020404" pitchFamily="49" charset="0"/>
              </a:rPr>
              <a:t>/&gt;</a:t>
            </a:r>
          </a:p>
          <a:p>
            <a:endParaRPr lang="en-US" altLang="zh-TW" sz="1400" dirty="0" smtClean="0">
              <a:latin typeface="Courier New" panose="02070309020205020404" pitchFamily="49" charset="0"/>
            </a:endParaRPr>
          </a:p>
          <a:p>
            <a:r>
              <a:rPr lang="en-US" altLang="zh-TW" sz="1400" dirty="0" smtClean="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en-US" altLang="zh-TW" sz="1400" dirty="0">
                <a:solidFill>
                  <a:srgbClr val="3F7F7F"/>
                </a:solidFill>
                <a:latin typeface="Courier New" panose="02070309020205020404" pitchFamily="49" charset="0"/>
              </a:rPr>
              <a:t>bean </a:t>
            </a:r>
            <a:r>
              <a:rPr lang="en-US" altLang="zh-TW" sz="1400" dirty="0">
                <a:solidFill>
                  <a:srgbClr val="7F007F"/>
                </a:solidFill>
                <a:latin typeface="Courier New" panose="02070309020205020404" pitchFamily="49" charset="0"/>
              </a:rPr>
              <a:t>id</a:t>
            </a:r>
            <a:r>
              <a:rPr lang="en-US" altLang="zh-TW" sz="14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zh-TW" sz="1400" i="1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US" altLang="zh-TW" sz="1400" i="1" dirty="0" err="1" smtClean="0">
                <a:solidFill>
                  <a:srgbClr val="2A00FF"/>
                </a:solidFill>
                <a:latin typeface="Courier New" panose="02070309020205020404" pitchFamily="49" charset="0"/>
              </a:rPr>
              <a:t>entityManagerFactory</a:t>
            </a:r>
            <a:r>
              <a:rPr lang="en-US" altLang="zh-TW" sz="1400" i="1" dirty="0" smtClean="0">
                <a:solidFill>
                  <a:srgbClr val="2A00FF"/>
                </a:solidFill>
                <a:latin typeface="Courier New" panose="02070309020205020404" pitchFamily="49" charset="0"/>
              </a:rPr>
              <a:t>“ </a:t>
            </a:r>
          </a:p>
          <a:p>
            <a:r>
              <a:rPr lang="en-US" altLang="zh-TW" sz="1400" i="1" dirty="0">
                <a:solidFill>
                  <a:srgbClr val="2A00FF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400" i="1" dirty="0" smtClean="0">
                <a:solidFill>
                  <a:srgbClr val="2A00FF"/>
                </a:solidFill>
                <a:latin typeface="Courier New" panose="02070309020205020404" pitchFamily="49" charset="0"/>
              </a:rPr>
              <a:t>     </a:t>
            </a:r>
            <a:r>
              <a:rPr lang="en-US" altLang="zh-TW" sz="1400" i="1" dirty="0" smtClean="0">
                <a:solidFill>
                  <a:srgbClr val="7F007F"/>
                </a:solidFill>
                <a:latin typeface="Courier New" panose="02070309020205020404" pitchFamily="49" charset="0"/>
              </a:rPr>
              <a:t>class</a:t>
            </a:r>
            <a:r>
              <a:rPr lang="en-US" altLang="zh-TW" sz="1400" i="1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zh-TW" sz="1400" i="1" dirty="0">
                <a:solidFill>
                  <a:srgbClr val="2A00FF"/>
                </a:solidFill>
                <a:latin typeface="Courier New" panose="02070309020205020404" pitchFamily="49" charset="0"/>
              </a:rPr>
              <a:t>"org.springframework.orm.jpa.LocalContainerEntityManagerFactoryBean"</a:t>
            </a:r>
            <a:r>
              <a:rPr lang="en-US" altLang="zh-TW" sz="1400" i="1" dirty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en-US" altLang="zh-TW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TW" sz="1400" dirty="0" smtClean="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en-US" altLang="zh-TW" sz="1400" dirty="0">
                <a:solidFill>
                  <a:srgbClr val="3F7F7F"/>
                </a:solidFill>
                <a:latin typeface="Courier New" panose="02070309020205020404" pitchFamily="49" charset="0"/>
              </a:rPr>
              <a:t>property </a:t>
            </a:r>
            <a:r>
              <a:rPr lang="en-US" altLang="zh-TW" sz="1400" dirty="0">
                <a:solidFill>
                  <a:srgbClr val="7F007F"/>
                </a:solidFill>
                <a:latin typeface="Courier New" panose="02070309020205020404" pitchFamily="49" charset="0"/>
              </a:rPr>
              <a:t>name</a:t>
            </a:r>
            <a:r>
              <a:rPr lang="en-US" altLang="zh-TW" sz="14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zh-TW" sz="1400" i="1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US" altLang="zh-TW" sz="1400" i="1" dirty="0" err="1">
                <a:solidFill>
                  <a:srgbClr val="2A00FF"/>
                </a:solidFill>
                <a:latin typeface="Courier New" panose="02070309020205020404" pitchFamily="49" charset="0"/>
              </a:rPr>
              <a:t>persistenceUnitName</a:t>
            </a:r>
            <a:r>
              <a:rPr lang="en-US" altLang="zh-TW" sz="1400" i="1" dirty="0">
                <a:solidFill>
                  <a:srgbClr val="2A00FF"/>
                </a:solidFill>
                <a:latin typeface="Courier New" panose="02070309020205020404" pitchFamily="49" charset="0"/>
              </a:rPr>
              <a:t>" </a:t>
            </a:r>
            <a:r>
              <a:rPr lang="en-US" altLang="zh-TW" sz="1400" i="1" dirty="0">
                <a:solidFill>
                  <a:srgbClr val="7F007F"/>
                </a:solidFill>
                <a:latin typeface="Courier New" panose="02070309020205020404" pitchFamily="49" charset="0"/>
              </a:rPr>
              <a:t>value</a:t>
            </a:r>
            <a:r>
              <a:rPr lang="en-US" altLang="zh-TW" sz="1400" i="1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zh-TW" sz="1400" i="1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US" altLang="zh-TW" sz="1400" i="1" dirty="0" err="1">
                <a:solidFill>
                  <a:srgbClr val="2A00FF"/>
                </a:solidFill>
                <a:latin typeface="Courier New" panose="02070309020205020404" pitchFamily="49" charset="0"/>
              </a:rPr>
              <a:t>jpa</a:t>
            </a:r>
            <a:r>
              <a:rPr lang="en-US" altLang="zh-TW" sz="1400" i="1" dirty="0">
                <a:solidFill>
                  <a:srgbClr val="2A00FF"/>
                </a:solidFill>
                <a:latin typeface="Courier New" panose="02070309020205020404" pitchFamily="49" charset="0"/>
              </a:rPr>
              <a:t>-tutorial-unit"</a:t>
            </a:r>
            <a:r>
              <a:rPr lang="en-US" altLang="zh-TW" sz="1400" i="1" dirty="0">
                <a:solidFill>
                  <a:srgbClr val="008080"/>
                </a:solidFill>
                <a:latin typeface="Courier New" panose="02070309020205020404" pitchFamily="49" charset="0"/>
              </a:rPr>
              <a:t>/&gt;</a:t>
            </a:r>
          </a:p>
          <a:p>
            <a:r>
              <a:rPr lang="en-US" altLang="zh-TW" sz="1400" dirty="0" smtClean="0">
                <a:solidFill>
                  <a:srgbClr val="008080"/>
                </a:solidFill>
                <a:latin typeface="Courier New" panose="02070309020205020404" pitchFamily="49" charset="0"/>
              </a:rPr>
              <a:t>&lt;/</a:t>
            </a:r>
            <a:r>
              <a:rPr lang="en-US" altLang="zh-TW" sz="1400" dirty="0">
                <a:solidFill>
                  <a:srgbClr val="3F7F7F"/>
                </a:solidFill>
                <a:latin typeface="Courier New" panose="02070309020205020404" pitchFamily="49" charset="0"/>
              </a:rPr>
              <a:t>bean</a:t>
            </a:r>
            <a:r>
              <a:rPr lang="en-US" altLang="zh-TW" sz="1400" dirty="0" smtClean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</a:p>
          <a:p>
            <a:endParaRPr lang="en-US" altLang="zh-TW" sz="1400" dirty="0" smtClean="0">
              <a:solidFill>
                <a:srgbClr val="008080"/>
              </a:solidFill>
              <a:latin typeface="Courier New" panose="02070309020205020404" pitchFamily="49" charset="0"/>
            </a:endParaRPr>
          </a:p>
          <a:p>
            <a:r>
              <a:rPr lang="en-US" altLang="zh-TW" sz="1400" dirty="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en-US" altLang="zh-TW" sz="1400" dirty="0">
                <a:solidFill>
                  <a:srgbClr val="3F7F7F"/>
                </a:solidFill>
                <a:latin typeface="Courier New" panose="02070309020205020404" pitchFamily="49" charset="0"/>
              </a:rPr>
              <a:t>bean </a:t>
            </a:r>
            <a:r>
              <a:rPr lang="en-US" altLang="zh-TW" sz="1400" dirty="0">
                <a:solidFill>
                  <a:srgbClr val="7F007F"/>
                </a:solidFill>
                <a:latin typeface="Courier New" panose="02070309020205020404" pitchFamily="49" charset="0"/>
              </a:rPr>
              <a:t>id</a:t>
            </a:r>
            <a:r>
              <a:rPr lang="en-US" altLang="zh-TW" sz="14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zh-TW" sz="1400" i="1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US" altLang="zh-TW" sz="1400" i="1" dirty="0" err="1">
                <a:solidFill>
                  <a:srgbClr val="2A00FF"/>
                </a:solidFill>
                <a:latin typeface="Courier New" panose="02070309020205020404" pitchFamily="49" charset="0"/>
              </a:rPr>
              <a:t>transactionManager</a:t>
            </a:r>
            <a:r>
              <a:rPr lang="en-US" altLang="zh-TW" sz="1400" i="1" dirty="0">
                <a:solidFill>
                  <a:srgbClr val="2A00FF"/>
                </a:solidFill>
                <a:latin typeface="Courier New" panose="02070309020205020404" pitchFamily="49" charset="0"/>
              </a:rPr>
              <a:t>" </a:t>
            </a:r>
            <a:r>
              <a:rPr lang="en-US" altLang="zh-TW" sz="1400" i="1" dirty="0">
                <a:solidFill>
                  <a:srgbClr val="7F007F"/>
                </a:solidFill>
                <a:latin typeface="Courier New" panose="02070309020205020404" pitchFamily="49" charset="0"/>
              </a:rPr>
              <a:t>class</a:t>
            </a:r>
            <a:r>
              <a:rPr lang="en-US" altLang="zh-TW" sz="1400" i="1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zh-TW" sz="1400" i="1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US" altLang="zh-TW" sz="1400" i="1" dirty="0" err="1">
                <a:solidFill>
                  <a:srgbClr val="2A00FF"/>
                </a:solidFill>
                <a:latin typeface="Courier New" panose="02070309020205020404" pitchFamily="49" charset="0"/>
              </a:rPr>
              <a:t>org.springframework.orm.jpa.JpaTransactionManager</a:t>
            </a:r>
            <a:r>
              <a:rPr lang="en-US" altLang="zh-TW" sz="1400" i="1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US" altLang="zh-TW" sz="1400" i="1" dirty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en-US" altLang="zh-TW" sz="1400" dirty="0" smtClean="0">
                <a:solidFill>
                  <a:srgbClr val="008080"/>
                </a:solidFill>
                <a:latin typeface="Courier New" panose="02070309020205020404" pitchFamily="49" charset="0"/>
              </a:rPr>
              <a:t>    &lt;</a:t>
            </a:r>
            <a:r>
              <a:rPr lang="en-US" altLang="zh-TW" sz="1400" dirty="0">
                <a:solidFill>
                  <a:srgbClr val="3F7F7F"/>
                </a:solidFill>
                <a:latin typeface="Courier New" panose="02070309020205020404" pitchFamily="49" charset="0"/>
              </a:rPr>
              <a:t>property </a:t>
            </a:r>
            <a:r>
              <a:rPr lang="en-US" altLang="zh-TW" sz="1400" dirty="0">
                <a:solidFill>
                  <a:srgbClr val="7F007F"/>
                </a:solidFill>
                <a:latin typeface="Courier New" panose="02070309020205020404" pitchFamily="49" charset="0"/>
              </a:rPr>
              <a:t>name</a:t>
            </a:r>
            <a:r>
              <a:rPr lang="en-US" altLang="zh-TW" sz="14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zh-TW" sz="1400" i="1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US" altLang="zh-TW" sz="1400" i="1" dirty="0" err="1">
                <a:solidFill>
                  <a:srgbClr val="2A00FF"/>
                </a:solidFill>
                <a:latin typeface="Courier New" panose="02070309020205020404" pitchFamily="49" charset="0"/>
              </a:rPr>
              <a:t>entityManagerFactory</a:t>
            </a:r>
            <a:r>
              <a:rPr lang="en-US" altLang="zh-TW" sz="1400" i="1" dirty="0">
                <a:solidFill>
                  <a:srgbClr val="2A00FF"/>
                </a:solidFill>
                <a:latin typeface="Courier New" panose="02070309020205020404" pitchFamily="49" charset="0"/>
              </a:rPr>
              <a:t>" </a:t>
            </a:r>
            <a:r>
              <a:rPr lang="en-US" altLang="zh-TW" sz="1400" i="1" dirty="0">
                <a:solidFill>
                  <a:srgbClr val="7F007F"/>
                </a:solidFill>
                <a:latin typeface="Courier New" panose="02070309020205020404" pitchFamily="49" charset="0"/>
              </a:rPr>
              <a:t>ref</a:t>
            </a:r>
            <a:r>
              <a:rPr lang="en-US" altLang="zh-TW" sz="1400" i="1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zh-TW" sz="1400" i="1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US" altLang="zh-TW" sz="1400" i="1" dirty="0" err="1">
                <a:solidFill>
                  <a:srgbClr val="2A00FF"/>
                </a:solidFill>
                <a:latin typeface="Courier New" panose="02070309020205020404" pitchFamily="49" charset="0"/>
              </a:rPr>
              <a:t>entityManagerFactory</a:t>
            </a:r>
            <a:r>
              <a:rPr lang="en-US" altLang="zh-TW" sz="1400" i="1" dirty="0">
                <a:solidFill>
                  <a:srgbClr val="2A00FF"/>
                </a:solidFill>
                <a:latin typeface="Courier New" panose="02070309020205020404" pitchFamily="49" charset="0"/>
              </a:rPr>
              <a:t>" </a:t>
            </a:r>
            <a:r>
              <a:rPr lang="en-US" altLang="zh-TW" sz="1400" i="1" dirty="0">
                <a:solidFill>
                  <a:srgbClr val="008080"/>
                </a:solidFill>
                <a:latin typeface="Courier New" panose="02070309020205020404" pitchFamily="49" charset="0"/>
              </a:rPr>
              <a:t>/&gt;</a:t>
            </a:r>
          </a:p>
          <a:p>
            <a:r>
              <a:rPr lang="en-US" altLang="zh-TW" sz="1400" dirty="0">
                <a:solidFill>
                  <a:srgbClr val="008080"/>
                </a:solidFill>
                <a:latin typeface="Courier New" panose="02070309020205020404" pitchFamily="49" charset="0"/>
              </a:rPr>
              <a:t>&lt;/</a:t>
            </a:r>
            <a:r>
              <a:rPr lang="en-US" altLang="zh-TW" sz="1400" dirty="0">
                <a:solidFill>
                  <a:srgbClr val="3F7F7F"/>
                </a:solidFill>
                <a:latin typeface="Courier New" panose="02070309020205020404" pitchFamily="49" charset="0"/>
              </a:rPr>
              <a:t>bean</a:t>
            </a:r>
            <a:r>
              <a:rPr lang="en-US" altLang="zh-TW" sz="1400" dirty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</a:p>
          <a:p>
            <a:endParaRPr lang="en-US" altLang="zh-TW" sz="1400" dirty="0" smtClean="0">
              <a:solidFill>
                <a:srgbClr val="008080"/>
              </a:solidFill>
              <a:latin typeface="Courier New" panose="02070309020205020404" pitchFamily="49" charset="0"/>
            </a:endParaRPr>
          </a:p>
          <a:p>
            <a:r>
              <a:rPr lang="en-US" altLang="zh-TW" sz="1400" dirty="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en-US" altLang="zh-TW" sz="1400" dirty="0" err="1">
                <a:solidFill>
                  <a:srgbClr val="3F7F7F"/>
                </a:solidFill>
                <a:latin typeface="Courier New" panose="02070309020205020404" pitchFamily="49" charset="0"/>
              </a:rPr>
              <a:t>tx:annotation-driven</a:t>
            </a:r>
            <a:r>
              <a:rPr lang="en-US" altLang="zh-TW" sz="1400" dirty="0">
                <a:solidFill>
                  <a:srgbClr val="3F7F7F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400" dirty="0">
                <a:solidFill>
                  <a:srgbClr val="7F007F"/>
                </a:solidFill>
                <a:latin typeface="Courier New" panose="02070309020205020404" pitchFamily="49" charset="0"/>
              </a:rPr>
              <a:t>transaction-manager</a:t>
            </a:r>
            <a:r>
              <a:rPr lang="en-US" altLang="zh-TW" sz="14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zh-TW" sz="1400" i="1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US" altLang="zh-TW" sz="1400" i="1" dirty="0" err="1">
                <a:solidFill>
                  <a:srgbClr val="2A00FF"/>
                </a:solidFill>
                <a:latin typeface="Courier New" panose="02070309020205020404" pitchFamily="49" charset="0"/>
              </a:rPr>
              <a:t>transactionManager</a:t>
            </a:r>
            <a:r>
              <a:rPr lang="en-US" altLang="zh-TW" sz="1400" i="1" dirty="0">
                <a:solidFill>
                  <a:srgbClr val="2A00FF"/>
                </a:solidFill>
                <a:latin typeface="Courier New" panose="02070309020205020404" pitchFamily="49" charset="0"/>
              </a:rPr>
              <a:t>" </a:t>
            </a:r>
            <a:r>
              <a:rPr lang="en-US" altLang="zh-TW" sz="1400" i="1" dirty="0" smtClean="0">
                <a:solidFill>
                  <a:srgbClr val="008080"/>
                </a:solidFill>
                <a:latin typeface="Courier New" panose="02070309020205020404" pitchFamily="49" charset="0"/>
              </a:rPr>
              <a:t>/&gt;</a:t>
            </a:r>
          </a:p>
          <a:p>
            <a:endParaRPr lang="en-US" altLang="zh-TW" sz="1400" i="1" dirty="0">
              <a:solidFill>
                <a:srgbClr val="008080"/>
              </a:solidFill>
              <a:latin typeface="Courier New" panose="02070309020205020404" pitchFamily="49" charset="0"/>
            </a:endParaRPr>
          </a:p>
          <a:p>
            <a:r>
              <a:rPr lang="en-US" altLang="zh-TW" sz="1400" dirty="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en-US" altLang="zh-TW" sz="1400" dirty="0">
                <a:solidFill>
                  <a:srgbClr val="3F7F7F"/>
                </a:solidFill>
                <a:latin typeface="Courier New" panose="02070309020205020404" pitchFamily="49" charset="0"/>
              </a:rPr>
              <a:t>bean </a:t>
            </a:r>
            <a:r>
              <a:rPr lang="en-US" altLang="zh-TW" sz="1400" dirty="0">
                <a:solidFill>
                  <a:srgbClr val="7F007F"/>
                </a:solidFill>
                <a:latin typeface="Courier New" panose="02070309020205020404" pitchFamily="49" charset="0"/>
              </a:rPr>
              <a:t>id</a:t>
            </a:r>
            <a:r>
              <a:rPr lang="en-US" altLang="zh-TW" sz="14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zh-TW" sz="1400" i="1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US" altLang="zh-TW" sz="1400" i="1" dirty="0" err="1">
                <a:solidFill>
                  <a:srgbClr val="2A00FF"/>
                </a:solidFill>
                <a:latin typeface="Courier New" panose="02070309020205020404" pitchFamily="49" charset="0"/>
              </a:rPr>
              <a:t>persistenceExceptionTranslationPostProcessor</a:t>
            </a:r>
            <a:r>
              <a:rPr lang="en-US" altLang="zh-TW" sz="1400" i="1" dirty="0">
                <a:solidFill>
                  <a:srgbClr val="2A00FF"/>
                </a:solidFill>
                <a:latin typeface="Courier New" panose="02070309020205020404" pitchFamily="49" charset="0"/>
              </a:rPr>
              <a:t>" </a:t>
            </a:r>
            <a:r>
              <a:rPr lang="en-US" altLang="zh-TW" sz="1400" i="1" dirty="0">
                <a:solidFill>
                  <a:srgbClr val="7F007F"/>
                </a:solidFill>
                <a:latin typeface="Courier New" panose="02070309020205020404" pitchFamily="49" charset="0"/>
              </a:rPr>
              <a:t>class</a:t>
            </a:r>
            <a:r>
              <a:rPr lang="en-US" altLang="zh-TW" sz="1400" i="1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zh-TW" sz="1400" i="1" dirty="0">
                <a:solidFill>
                  <a:srgbClr val="2A00FF"/>
                </a:solidFill>
                <a:latin typeface="Courier New" panose="02070309020205020404" pitchFamily="49" charset="0"/>
              </a:rPr>
              <a:t>"org.springframework.dao.annotation.PersistenceExceptionTranslationPostProcessor" </a:t>
            </a:r>
            <a:r>
              <a:rPr lang="en-US" altLang="zh-TW" sz="1400" i="1" dirty="0" smtClean="0">
                <a:solidFill>
                  <a:srgbClr val="008080"/>
                </a:solidFill>
                <a:latin typeface="Courier New" panose="02070309020205020404" pitchFamily="49" charset="0"/>
              </a:rPr>
              <a:t>/&gt;</a:t>
            </a:r>
            <a:endParaRPr lang="en-US" altLang="zh-TW" sz="1400" dirty="0">
              <a:solidFill>
                <a:srgbClr val="008080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61803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references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altLang="zh-TW" dirty="0"/>
              <a:t>Hibernate ORM 5.3.7.Final User Guide</a:t>
            </a:r>
          </a:p>
          <a:p>
            <a:pPr lvl="1"/>
            <a:r>
              <a:rPr lang="en-US" altLang="zh-TW" dirty="0"/>
              <a:t>http://docs.jboss.org/hibernate/orm/5.3/userguide/html_single/Hibernate_User_Guide.html</a:t>
            </a:r>
          </a:p>
          <a:p>
            <a:endParaRPr lang="en-US" altLang="zh-TW" dirty="0"/>
          </a:p>
          <a:p>
            <a:r>
              <a:rPr lang="en-US" altLang="zh-TW" dirty="0"/>
              <a:t>JPA Tutorial</a:t>
            </a:r>
          </a:p>
          <a:p>
            <a:pPr lvl="1"/>
            <a:r>
              <a:rPr lang="en-US" altLang="zh-TW" dirty="0"/>
              <a:t>https://www.tutorialspoint.com/jpa/index.htm</a:t>
            </a:r>
          </a:p>
          <a:p>
            <a:endParaRPr lang="en-US" altLang="zh-TW" dirty="0"/>
          </a:p>
          <a:p>
            <a:r>
              <a:rPr lang="en-US" altLang="zh-TW" dirty="0"/>
              <a:t>JPA Tutorial</a:t>
            </a:r>
          </a:p>
          <a:p>
            <a:pPr lvl="1"/>
            <a:r>
              <a:rPr lang="en-US" altLang="zh-TW" dirty="0"/>
              <a:t>https://www.javatpoint.com/jpa-tutorial</a:t>
            </a:r>
          </a:p>
          <a:p>
            <a:endParaRPr lang="en-US" altLang="zh-TW" dirty="0"/>
          </a:p>
          <a:p>
            <a:r>
              <a:rPr lang="en-US" altLang="zh-TW" dirty="0"/>
              <a:t>JPA Tutorial</a:t>
            </a:r>
          </a:p>
          <a:p>
            <a:pPr lvl="1"/>
            <a:r>
              <a:rPr lang="en-US" altLang="zh-TW" dirty="0"/>
              <a:t>http://www.java2s.com/Tutorials/Java/JPA/index.htm</a:t>
            </a:r>
          </a:p>
          <a:p>
            <a:endParaRPr lang="en-US" altLang="zh-TW" dirty="0"/>
          </a:p>
          <a:p>
            <a:r>
              <a:rPr lang="en-US" altLang="zh-TW" dirty="0"/>
              <a:t>A Guide to JPA with Spring</a:t>
            </a:r>
          </a:p>
          <a:p>
            <a:pPr lvl="1"/>
            <a:r>
              <a:rPr lang="en-US" altLang="zh-TW" dirty="0"/>
              <a:t>https://www.baeldung.com/the-persistence-layer-with-spring-and-jpa</a:t>
            </a:r>
          </a:p>
          <a:p>
            <a:pPr lvl="1"/>
            <a:endParaRPr lang="en-US" altLang="zh-TW" dirty="0"/>
          </a:p>
          <a:p>
            <a:r>
              <a:rPr lang="en-US" altLang="zh-TW" dirty="0"/>
              <a:t>Spring Framework reference</a:t>
            </a:r>
          </a:p>
          <a:p>
            <a:pPr lvl="1"/>
            <a:r>
              <a:rPr lang="en-US" altLang="zh-TW" dirty="0"/>
              <a:t>https://docs.spring.io/spring/docs/4.3.x/spring-framework-reference/html/index.html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71923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E6BD74E-5265-4985-B657-82E37513B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2. Transaction Abstraction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88DC182-C3C5-4EED-9781-5979C12A50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err="1" smtClean="0">
                <a:solidFill>
                  <a:srgbClr val="000000"/>
                </a:solidFill>
              </a:rPr>
              <a:t>PlatformTransactionManager</a:t>
            </a:r>
            <a:r>
              <a:rPr lang="en-US" altLang="zh-TW" dirty="0" smtClean="0">
                <a:solidFill>
                  <a:srgbClr val="000000"/>
                </a:solidFill>
              </a:rPr>
              <a:t> Interface</a:t>
            </a:r>
          </a:p>
          <a:p>
            <a:pPr lvl="1"/>
            <a:r>
              <a:rPr lang="en-US" altLang="zh-TW" dirty="0" smtClean="0"/>
              <a:t>service </a:t>
            </a:r>
            <a:r>
              <a:rPr lang="en-US" altLang="zh-TW" dirty="0"/>
              <a:t>provider interface (SPI)</a:t>
            </a:r>
            <a:endParaRPr lang="en-US" altLang="zh-TW" dirty="0" smtClean="0">
              <a:solidFill>
                <a:srgbClr val="000000"/>
              </a:solidFill>
            </a:endParaRPr>
          </a:p>
          <a:p>
            <a:pPr lvl="1"/>
            <a:r>
              <a:rPr lang="en-US" altLang="zh-TW" dirty="0" smtClean="0">
                <a:solidFill>
                  <a:srgbClr val="000000"/>
                </a:solidFill>
              </a:rPr>
              <a:t>The </a:t>
            </a:r>
            <a:r>
              <a:rPr lang="en-US" altLang="zh-TW" dirty="0">
                <a:solidFill>
                  <a:srgbClr val="000000"/>
                </a:solidFill>
              </a:rPr>
              <a:t>key to the Spring transaction </a:t>
            </a:r>
            <a:r>
              <a:rPr lang="en-US" altLang="zh-TW" dirty="0" smtClean="0">
                <a:solidFill>
                  <a:srgbClr val="000000"/>
                </a:solidFill>
              </a:rPr>
              <a:t>abstraction</a:t>
            </a:r>
          </a:p>
          <a:p>
            <a:pPr lvl="1"/>
            <a:r>
              <a:rPr lang="en-US" altLang="zh-TW" dirty="0" smtClean="0">
                <a:solidFill>
                  <a:srgbClr val="000000"/>
                </a:solidFill>
              </a:rPr>
              <a:t>can </a:t>
            </a:r>
            <a:r>
              <a:rPr lang="en-US" altLang="zh-TW" dirty="0">
                <a:solidFill>
                  <a:srgbClr val="000000"/>
                </a:solidFill>
              </a:rPr>
              <a:t>be easily mocked or stubbed as necessary</a:t>
            </a:r>
            <a:endParaRPr lang="en-US" altLang="zh-TW" dirty="0" smtClean="0">
              <a:solidFill>
                <a:srgbClr val="000000"/>
              </a:solidFill>
            </a:endParaRPr>
          </a:p>
          <a:p>
            <a:pPr lvl="1"/>
            <a:endParaRPr lang="en-US" altLang="zh-TW" dirty="0">
              <a:solidFill>
                <a:srgbClr val="000000"/>
              </a:solidFill>
            </a:endParaRPr>
          </a:p>
          <a:p>
            <a:r>
              <a:rPr lang="en-US" altLang="zh-TW" dirty="0" err="1" smtClean="0"/>
              <a:t>TransactionException</a:t>
            </a:r>
            <a:r>
              <a:rPr lang="en-US" altLang="zh-TW" dirty="0"/>
              <a:t> Interface </a:t>
            </a:r>
            <a:r>
              <a:rPr lang="en-US" altLang="zh-TW" dirty="0" smtClean="0"/>
              <a:t>	</a:t>
            </a:r>
          </a:p>
          <a:p>
            <a:pPr lvl="1"/>
            <a:r>
              <a:rPr lang="en-US" altLang="zh-TW" dirty="0" smtClean="0"/>
              <a:t>can </a:t>
            </a:r>
            <a:r>
              <a:rPr lang="en-US" altLang="zh-TW" dirty="0"/>
              <a:t>be thrown by any of the </a:t>
            </a:r>
            <a:r>
              <a:rPr lang="en-US" altLang="zh-TW" dirty="0" err="1"/>
              <a:t>PlatformTransactionManager</a:t>
            </a:r>
            <a:r>
              <a:rPr lang="en-US" altLang="zh-TW" dirty="0"/>
              <a:t> interface’s methods 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unchecked exception(that </a:t>
            </a:r>
            <a:r>
              <a:rPr lang="en-US" altLang="zh-TW" dirty="0"/>
              <a:t>is, it extends the </a:t>
            </a:r>
            <a:r>
              <a:rPr lang="en-US" altLang="zh-TW" dirty="0" err="1"/>
              <a:t>java.lang.RuntimeException</a:t>
            </a:r>
            <a:r>
              <a:rPr lang="en-US" altLang="zh-TW" dirty="0"/>
              <a:t> class). </a:t>
            </a:r>
          </a:p>
          <a:p>
            <a:endParaRPr lang="en-US" altLang="zh-TW" dirty="0" smtClean="0"/>
          </a:p>
          <a:p>
            <a:r>
              <a:rPr lang="en-US" altLang="zh-TW" dirty="0" err="1" smtClean="0"/>
              <a:t>TransactionStatus</a:t>
            </a:r>
            <a:r>
              <a:rPr lang="en-US" altLang="zh-TW" dirty="0" smtClean="0"/>
              <a:t> </a:t>
            </a:r>
            <a:r>
              <a:rPr lang="en-US" altLang="zh-TW" dirty="0"/>
              <a:t>Interface</a:t>
            </a:r>
            <a:endParaRPr lang="en-US" altLang="zh-TW" dirty="0" smtClean="0"/>
          </a:p>
          <a:p>
            <a:pPr lvl="1"/>
            <a:r>
              <a:rPr lang="en-US" altLang="zh-TW" dirty="0"/>
              <a:t>Representation of the status of a transaction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715170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88AD09A-07A0-4BA2-9357-8E455B676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DEA9B21-F03C-42C0-B906-D613E88522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err="1" smtClean="0"/>
              <a:t>TransactionDefinition</a:t>
            </a:r>
            <a:r>
              <a:rPr lang="en-US" altLang="zh-TW" dirty="0" smtClean="0"/>
              <a:t> Interface</a:t>
            </a:r>
            <a:endParaRPr lang="en-US" altLang="zh-TW" dirty="0"/>
          </a:p>
          <a:p>
            <a:pPr lvl="1"/>
            <a:r>
              <a:rPr lang="en-US" altLang="zh-TW" dirty="0" smtClean="0"/>
              <a:t>Propagation</a:t>
            </a:r>
            <a:endParaRPr lang="en-US" altLang="zh-TW" dirty="0"/>
          </a:p>
          <a:p>
            <a:pPr lvl="2"/>
            <a:r>
              <a:rPr lang="en-US" altLang="zh-TW" dirty="0" smtClean="0"/>
              <a:t>specifying the behavior of a transactional method</a:t>
            </a:r>
          </a:p>
          <a:p>
            <a:pPr lvl="1"/>
            <a:r>
              <a:rPr lang="en-US" altLang="zh-TW" dirty="0" smtClean="0"/>
              <a:t>Isolation</a:t>
            </a:r>
            <a:endParaRPr lang="en-US" altLang="zh-TW" dirty="0"/>
          </a:p>
          <a:p>
            <a:pPr lvl="2"/>
            <a:r>
              <a:rPr lang="en-US" altLang="zh-TW" dirty="0"/>
              <a:t>The degree to which this transaction is isolated from the work of other transactions. </a:t>
            </a:r>
          </a:p>
          <a:p>
            <a:pPr lvl="1"/>
            <a:r>
              <a:rPr lang="en-US" altLang="zh-TW" dirty="0" smtClean="0"/>
              <a:t>Timeout </a:t>
            </a:r>
            <a:endParaRPr lang="en-US" altLang="zh-TW" dirty="0"/>
          </a:p>
          <a:p>
            <a:pPr lvl="2"/>
            <a:r>
              <a:rPr lang="en-US" altLang="zh-TW" dirty="0"/>
              <a:t>How long this transaction runs before timing out and being rolled back automatically by the underlying transaction infrastructure.</a:t>
            </a:r>
          </a:p>
          <a:p>
            <a:pPr lvl="1"/>
            <a:r>
              <a:rPr lang="en-US" altLang="zh-TW" dirty="0"/>
              <a:t>Read-only </a:t>
            </a:r>
            <a:r>
              <a:rPr lang="en-US" altLang="zh-TW" dirty="0" smtClean="0"/>
              <a:t>status</a:t>
            </a:r>
            <a:endParaRPr lang="en-US" altLang="zh-TW" dirty="0"/>
          </a:p>
          <a:p>
            <a:pPr lvl="2"/>
            <a:r>
              <a:rPr lang="en-US" altLang="zh-TW" dirty="0"/>
              <a:t>A read-only transaction can be used when your code reads but does not modify data. </a:t>
            </a:r>
          </a:p>
          <a:p>
            <a:pPr lvl="2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8478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8918745-CFFB-4D80-825E-9709D0F81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3. Configuration for </a:t>
            </a:r>
            <a:r>
              <a:rPr lang="en-US" altLang="zh-TW" dirty="0" err="1" smtClean="0"/>
              <a:t>TransactionManager</a:t>
            </a:r>
            <a:r>
              <a:rPr lang="en-US" altLang="zh-TW" dirty="0" smtClean="0"/>
              <a:t> 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2B4D861-A32B-43D3-9806-7A53D1D81E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exmaple</a:t>
            </a:r>
            <a:r>
              <a:rPr lang="en-US" altLang="zh-TW" dirty="0"/>
              <a:t> </a:t>
            </a:r>
            <a:r>
              <a:rPr lang="en-US" altLang="zh-TW" dirty="0" smtClean="0"/>
              <a:t>for JDBC </a:t>
            </a:r>
            <a:r>
              <a:rPr lang="en-US" altLang="zh-TW" dirty="0" err="1" smtClean="0"/>
              <a:t>DataSource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43AB9F2-5366-4360-98C1-EF5D392650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7835" y="2458598"/>
            <a:ext cx="9427581" cy="1384995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&lt;bean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7F007F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"dataSource"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7F007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"org.apache.commons.dbcp.BasicDataSource"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7F007F"/>
                </a:solidFill>
                <a:effectLst/>
                <a:latin typeface="Consolas" panose="020B0609020204030204" pitchFamily="49" charset="0"/>
              </a:rPr>
              <a:t>destroy-method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"close"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en-US" altLang="zh-TW" sz="1400" b="0" i="0" u="none" strike="noStrike" cap="none" normalizeH="0" baseline="0" dirty="0">
              <a:ln>
                <a:noFill/>
              </a:ln>
              <a:solidFill>
                <a:srgbClr val="3F7F7F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&lt;property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7F007F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"driverClassName"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7F007F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"${jdbc.driverClassName}"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 /&gt;</a:t>
            </a:r>
            <a:endParaRPr kumimoji="0" lang="en-US" altLang="zh-TW" sz="1400" b="0" i="0" u="none" strike="noStrike" cap="none" normalizeH="0" baseline="0" dirty="0">
              <a:ln>
                <a:noFill/>
              </a:ln>
              <a:solidFill>
                <a:srgbClr val="3F7F7F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&lt;property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7F007F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"url"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7F007F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"${jdbc.url}"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 /&gt;</a:t>
            </a:r>
            <a:endParaRPr kumimoji="0" lang="en-US" altLang="zh-TW" sz="1400" b="0" i="0" u="none" strike="noStrike" cap="none" normalizeH="0" baseline="0" dirty="0">
              <a:ln>
                <a:noFill/>
              </a:ln>
              <a:solidFill>
                <a:srgbClr val="3F7F7F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&lt;property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7F007F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"username"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7F007F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"${jdbc.username}"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 /&gt;</a:t>
            </a:r>
            <a:endParaRPr kumimoji="0" lang="en-US" altLang="zh-TW" sz="1400" b="0" i="0" u="none" strike="noStrike" cap="none" normalizeH="0" baseline="0" dirty="0">
              <a:ln>
                <a:noFill/>
              </a:ln>
              <a:solidFill>
                <a:srgbClr val="3F7F7F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&lt;property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7F007F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"password"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7F007F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"${jdbc.password}"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 /&gt;</a:t>
            </a:r>
            <a:endParaRPr kumimoji="0" lang="en-US" altLang="zh-TW" sz="1400" b="0" i="0" u="none" strike="noStrike" cap="none" normalizeH="0" baseline="0" dirty="0">
              <a:ln>
                <a:noFill/>
              </a:ln>
              <a:solidFill>
                <a:srgbClr val="3F7F7F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&lt;/bean&gt;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42F16D83-33BF-4B3F-BE19-7A679AF93D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7835" y="4271614"/>
            <a:ext cx="9526967" cy="738664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&lt;bean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7F007F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"txManager"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7F007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"org.springframework.jdbc.datasource.DataSourceTransactionManager"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en-US" altLang="zh-TW" sz="1400" b="0" i="0" u="none" strike="noStrike" cap="none" normalizeH="0" baseline="0" dirty="0">
              <a:ln>
                <a:noFill/>
              </a:ln>
              <a:solidFill>
                <a:srgbClr val="3F7F7F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&lt;property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7F007F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"dataSource"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7F007F"/>
                </a:solidFill>
                <a:effectLst/>
                <a:latin typeface="Consolas" panose="020B0609020204030204" pitchFamily="49" charset="0"/>
              </a:rPr>
              <a:t>ref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"dataSource"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/&gt;</a:t>
            </a:r>
            <a:endParaRPr kumimoji="0" lang="en-US" altLang="zh-TW" sz="1400" b="0" i="0" u="none" strike="noStrike" cap="none" normalizeH="0" baseline="0" dirty="0">
              <a:ln>
                <a:noFill/>
              </a:ln>
              <a:solidFill>
                <a:srgbClr val="3F7F7F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&lt;/bean&gt;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51796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3CE0BA-0C0D-4028-B8D4-EFC6BB878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530E876-C29F-4EEE-B081-84D9BAF3DE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exmaple</a:t>
            </a:r>
            <a:r>
              <a:rPr lang="en-US" altLang="zh-TW" dirty="0"/>
              <a:t> for JTA</a:t>
            </a:r>
            <a:endParaRPr lang="zh-TW" alt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8D0EBFE4-5B66-4738-9A29-DDAAB5F7A1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1184" y="2554744"/>
            <a:ext cx="9129422" cy="2893100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&lt;?xml version="1.0" encoding="UTF-8"?&gt;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zh-TW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&lt;beans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7F007F"/>
                </a:solidFill>
                <a:effectLst/>
                <a:latin typeface="Consolas" panose="020B0609020204030204" pitchFamily="49" charset="0"/>
              </a:rPr>
              <a:t>xmlns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"http://www.springframework.org/schema/beans"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zh-TW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7F007F"/>
                </a:solidFill>
                <a:effectLst/>
                <a:latin typeface="Consolas" panose="020B0609020204030204" pitchFamily="49" charset="0"/>
              </a:rPr>
              <a:t>xmlns:xsi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"http://www.w3.org/2001/XMLSchema-instance"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zh-TW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7F007F"/>
                </a:solidFill>
                <a:effectLst/>
                <a:latin typeface="Consolas" panose="020B0609020204030204" pitchFamily="49" charset="0"/>
              </a:rPr>
              <a:t>xmlns:jee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"http://www.springframework.org/schema/jee"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zh-TW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7F007F"/>
                </a:solidFill>
                <a:effectLst/>
                <a:latin typeface="Consolas" panose="020B0609020204030204" pitchFamily="49" charset="0"/>
              </a:rPr>
              <a:t>xsi:schemaLocation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nsolas" panose="020B0609020204030204" pitchFamily="49" charset="0"/>
                <a:hlinkClick r:id="rId2"/>
              </a:rPr>
              <a:t>http://www.springframework.org/schema/beans</a:t>
            </a:r>
            <a:endParaRPr kumimoji="0" lang="en-US" altLang="zh-TW" sz="1400" b="0" i="0" u="none" strike="noStrike" cap="none" normalizeH="0" baseline="0" dirty="0">
              <a:ln>
                <a:noFill/>
              </a:ln>
              <a:solidFill>
                <a:srgbClr val="2A00FF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nsolas" panose="020B0609020204030204" pitchFamily="49" charset="0"/>
                <a:hlinkClick r:id="rId3"/>
              </a:rPr>
              <a:t>http://www.springframework.org/schema/beans/spring-beans.xsd</a:t>
            </a:r>
            <a:endParaRPr kumimoji="0" lang="en-US" altLang="zh-TW" sz="1400" b="0" i="0" u="none" strike="noStrike" cap="none" normalizeH="0" baseline="0" dirty="0">
              <a:ln>
                <a:noFill/>
              </a:ln>
              <a:solidFill>
                <a:srgbClr val="2A00FF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nsolas" panose="020B0609020204030204" pitchFamily="49" charset="0"/>
                <a:hlinkClick r:id="rId4"/>
              </a:rPr>
              <a:t>http://www.springframework.org/schema/jee</a:t>
            </a:r>
            <a:endParaRPr kumimoji="0" lang="en-US" altLang="zh-TW" sz="1400" b="0" i="0" u="none" strike="noStrike" cap="none" normalizeH="0" baseline="0" dirty="0">
              <a:ln>
                <a:noFill/>
              </a:ln>
              <a:solidFill>
                <a:srgbClr val="2A00FF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nsolas" panose="020B0609020204030204" pitchFamily="49" charset="0"/>
                <a:hlinkClick r:id="rId5"/>
              </a:rPr>
              <a:t>http://www.springframework.org/schema/jee/spring-jee.xsd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en-US" altLang="zh-TW" sz="1400" b="0" i="0" u="none" strike="noStrike" cap="none" normalizeH="0" baseline="0" dirty="0" smtClean="0">
              <a:ln>
                <a:noFill/>
              </a:ln>
              <a:solidFill>
                <a:srgbClr val="3F7F7F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TW" sz="1400" b="0" i="0" u="none" strike="noStrike" cap="none" normalizeH="0" baseline="0" dirty="0">
              <a:ln>
                <a:noFill/>
              </a:ln>
              <a:solidFill>
                <a:srgbClr val="3F7F7F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&lt;jee:jndi-lookup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7F007F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"dataSource"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7F007F"/>
                </a:solidFill>
                <a:effectLst/>
                <a:latin typeface="Consolas" panose="020B0609020204030204" pitchFamily="49" charset="0"/>
              </a:rPr>
              <a:t>jndi-name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"jdbc/jpetstore"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/&gt;</a:t>
            </a:r>
            <a:endParaRPr kumimoji="0" lang="en-US" altLang="zh-TW" sz="1400" b="0" i="0" u="none" strike="noStrike" cap="none" normalizeH="0" baseline="0" dirty="0">
              <a:ln>
                <a:noFill/>
              </a:ln>
              <a:solidFill>
                <a:srgbClr val="3F7F7F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&lt;bean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7F007F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"txManager"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7F007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"org.springframework.transaction.jta.JtaTransactionManager"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 /&gt;</a:t>
            </a:r>
            <a:endParaRPr kumimoji="0" lang="en-US" altLang="zh-TW" sz="1400" b="0" i="0" u="none" strike="noStrike" cap="none" normalizeH="0" baseline="0" dirty="0">
              <a:ln>
                <a:noFill/>
              </a:ln>
              <a:solidFill>
                <a:srgbClr val="3F7F7F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TW" altLang="zh-TW" sz="1400" b="0" i="1" u="none" strike="noStrike" cap="none" normalizeH="0" baseline="0" dirty="0">
                <a:ln>
                  <a:noFill/>
                </a:ln>
                <a:solidFill>
                  <a:srgbClr val="3F5F5F"/>
                </a:solidFill>
                <a:effectLst/>
                <a:latin typeface="Consolas" panose="020B0609020204030204" pitchFamily="49" charset="0"/>
              </a:rPr>
              <a:t>&lt;!-- other &lt;bean/&gt; definitions here --&gt;</a:t>
            </a:r>
            <a:endParaRPr kumimoji="0" lang="en-US" altLang="zh-TW" sz="1400" b="0" i="1" u="none" strike="noStrike" cap="none" normalizeH="0" baseline="0" dirty="0">
              <a:ln>
                <a:noFill/>
              </a:ln>
              <a:solidFill>
                <a:srgbClr val="3F5F5F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&lt;/beans&gt;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55542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8B1A244-B424-432E-9C5A-02691166D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6712133-6F7C-469B-88D2-DB568DE555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example for Hibernate</a:t>
            </a:r>
            <a:endParaRPr lang="zh-TW" alt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703C1A57-23CF-43E3-AF67-301A3FB8BA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2209" y="2504209"/>
            <a:ext cx="9427581" cy="3323987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&lt;bean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7F007F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"sessionFactory"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7F007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"org.springframework.orm.hibernate5.LocalSessionFactoryBean"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en-US" altLang="zh-TW" sz="1400" b="0" i="0" u="none" strike="noStrike" cap="none" normalizeH="0" baseline="0" dirty="0">
              <a:ln>
                <a:noFill/>
              </a:ln>
              <a:solidFill>
                <a:srgbClr val="3F7F7F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&lt;property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7F007F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"dataSource"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7F007F"/>
                </a:solidFill>
                <a:effectLst/>
                <a:latin typeface="Consolas" panose="020B0609020204030204" pitchFamily="49" charset="0"/>
              </a:rPr>
              <a:t>ref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"dataSource"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/&gt;</a:t>
            </a:r>
            <a:endParaRPr kumimoji="0" lang="en-US" altLang="zh-TW" sz="1400" b="0" i="0" u="none" strike="noStrike" cap="none" normalizeH="0" baseline="0" dirty="0">
              <a:ln>
                <a:noFill/>
              </a:ln>
              <a:solidFill>
                <a:srgbClr val="3F7F7F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&lt;property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7F007F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"mappingResources"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en-US" altLang="zh-TW" sz="1400" b="0" i="0" u="none" strike="noStrike" cap="none" normalizeH="0" baseline="0" dirty="0">
              <a:ln>
                <a:noFill/>
              </a:ln>
              <a:solidFill>
                <a:srgbClr val="3F7F7F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&lt;list&gt;</a:t>
            </a:r>
            <a:endParaRPr kumimoji="0" lang="en-US" altLang="zh-TW" sz="1400" b="0" i="0" u="none" strike="noStrike" cap="none" normalizeH="0" baseline="0" dirty="0">
              <a:ln>
                <a:noFill/>
              </a:ln>
              <a:solidFill>
                <a:srgbClr val="3F7F7F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&lt;value&gt;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org/springframework/samples/petclinic/hibernate/petclinic.hbm.xml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&lt;/value&gt;</a:t>
            </a:r>
            <a:endParaRPr kumimoji="0" lang="en-US" altLang="zh-TW" sz="1400" b="0" i="0" u="none" strike="noStrike" cap="none" normalizeH="0" baseline="0" dirty="0">
              <a:ln>
                <a:noFill/>
              </a:ln>
              <a:solidFill>
                <a:srgbClr val="3F7F7F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&lt;/list&gt;</a:t>
            </a:r>
            <a:endParaRPr kumimoji="0" lang="en-US" altLang="zh-TW" sz="1400" b="0" i="0" u="none" strike="noStrike" cap="none" normalizeH="0" baseline="0" dirty="0">
              <a:ln>
                <a:noFill/>
              </a:ln>
              <a:solidFill>
                <a:srgbClr val="3F7F7F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&lt;/property&gt;</a:t>
            </a:r>
            <a:endParaRPr kumimoji="0" lang="en-US" altLang="zh-TW" sz="1400" b="0" i="0" u="none" strike="noStrike" cap="none" normalizeH="0" baseline="0" dirty="0">
              <a:ln>
                <a:noFill/>
              </a:ln>
              <a:solidFill>
                <a:srgbClr val="3F7F7F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&lt;property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7F007F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"hibernateProperties"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en-US" altLang="zh-TW" sz="1400" b="0" i="0" u="none" strike="noStrike" cap="none" normalizeH="0" baseline="0" dirty="0">
              <a:ln>
                <a:noFill/>
              </a:ln>
              <a:solidFill>
                <a:srgbClr val="3F7F7F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&lt;value&gt;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hibernate.dialect=${hibernate.dialect}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&lt;/value&gt;</a:t>
            </a:r>
            <a:endParaRPr kumimoji="0" lang="en-US" altLang="zh-TW" sz="1400" b="0" i="0" u="none" strike="noStrike" cap="none" normalizeH="0" baseline="0" dirty="0">
              <a:ln>
                <a:noFill/>
              </a:ln>
              <a:solidFill>
                <a:srgbClr val="3F7F7F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&lt;/property&gt;</a:t>
            </a:r>
            <a:endParaRPr kumimoji="0" lang="en-US" altLang="zh-TW" sz="1400" b="0" i="0" u="none" strike="noStrike" cap="none" normalizeH="0" baseline="0" dirty="0">
              <a:ln>
                <a:noFill/>
              </a:ln>
              <a:solidFill>
                <a:srgbClr val="3F7F7F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&lt;/bean&gt;</a:t>
            </a:r>
            <a:endParaRPr kumimoji="0" lang="en-US" altLang="zh-TW" sz="1400" b="0" i="0" u="none" strike="noStrike" cap="none" normalizeH="0" baseline="0" dirty="0">
              <a:ln>
                <a:noFill/>
              </a:ln>
              <a:solidFill>
                <a:srgbClr val="3F7F7F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TW" sz="1400" b="0" i="0" u="none" strike="noStrike" cap="none" normalizeH="0" baseline="0" dirty="0">
              <a:ln>
                <a:noFill/>
              </a:ln>
              <a:solidFill>
                <a:srgbClr val="3F7F7F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&lt;bean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7F007F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"txManager"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7F007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"org.springframework.orm.hibernate5.HibernateTransactionManager"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en-US" altLang="zh-TW" sz="1400" b="0" i="0" u="none" strike="noStrike" cap="none" normalizeH="0" baseline="0" dirty="0">
              <a:ln>
                <a:noFill/>
              </a:ln>
              <a:solidFill>
                <a:srgbClr val="3F7F7F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&lt;property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7F007F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"sessionFactory"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7F007F"/>
                </a:solidFill>
                <a:effectLst/>
                <a:latin typeface="Consolas" panose="020B0609020204030204" pitchFamily="49" charset="0"/>
              </a:rPr>
              <a:t>ref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"sessionFactory"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/&gt;</a:t>
            </a:r>
            <a:endParaRPr kumimoji="0" lang="en-US" altLang="zh-TW" sz="1400" b="0" i="0" u="none" strike="noStrike" cap="none" normalizeH="0" baseline="0" dirty="0">
              <a:ln>
                <a:noFill/>
              </a:ln>
              <a:solidFill>
                <a:srgbClr val="3F7F7F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&lt;/bean&gt;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80576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540729C-F17D-4073-BCAC-EB4B84306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4. Declarative </a:t>
            </a:r>
            <a:r>
              <a:rPr lang="en-US" altLang="zh-TW" dirty="0"/>
              <a:t>transaction management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B70B8DA-F965-427F-B326-4125AF1113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TW" dirty="0"/>
              <a:t>The Spring Framework’s declarative transaction management is made possible with Spring aspect-oriented programming (AOP</a:t>
            </a:r>
            <a:r>
              <a:rPr lang="en-US" altLang="zh-TW" dirty="0" smtClean="0"/>
              <a:t>).</a:t>
            </a:r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smtClean="0"/>
              <a:t>It can work with JTA transactions or local transactions using JDBC</a:t>
            </a:r>
            <a:r>
              <a:rPr lang="en-US" altLang="zh-TW" dirty="0"/>
              <a:t>, JPA, Hibernate or JDO by simply adjusting the configuration files</a:t>
            </a:r>
            <a:r>
              <a:rPr lang="en-US" altLang="zh-TW" dirty="0" smtClean="0"/>
              <a:t>.</a:t>
            </a:r>
          </a:p>
          <a:p>
            <a:pPr lvl="1"/>
            <a:r>
              <a:rPr lang="en-US" altLang="zh-TW" dirty="0"/>
              <a:t>Unlike EJB CMT, which is tied to </a:t>
            </a:r>
            <a:r>
              <a:rPr lang="en-US" altLang="zh-TW" dirty="0" smtClean="0"/>
              <a:t>JTA. </a:t>
            </a:r>
          </a:p>
          <a:p>
            <a:pPr lvl="1"/>
            <a:endParaRPr lang="en-US" altLang="zh-TW" dirty="0"/>
          </a:p>
          <a:p>
            <a:r>
              <a:rPr lang="en-US" altLang="zh-TW" dirty="0" smtClean="0"/>
              <a:t>You </a:t>
            </a:r>
            <a:r>
              <a:rPr lang="en-US" altLang="zh-TW" dirty="0"/>
              <a:t>can apply the Spring Framework declarative transaction management to any class, not merely special classes such as EJBs</a:t>
            </a:r>
            <a:r>
              <a:rPr lang="en-US" altLang="zh-TW" dirty="0" smtClean="0"/>
              <a:t>.</a:t>
            </a:r>
          </a:p>
          <a:p>
            <a:endParaRPr lang="en-US" altLang="zh-TW" dirty="0"/>
          </a:p>
          <a:p>
            <a:r>
              <a:rPr lang="en-US" altLang="zh-TW" dirty="0" smtClean="0"/>
              <a:t>It can </a:t>
            </a:r>
            <a:r>
              <a:rPr lang="en-US" altLang="zh-TW" dirty="0"/>
              <a:t>customize transactional behavior, by using AOP. 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With EJB CMT</a:t>
            </a:r>
            <a:r>
              <a:rPr lang="en-US" altLang="zh-TW" dirty="0"/>
              <a:t>, you cannot influence the container’s transaction management except with </a:t>
            </a:r>
            <a:r>
              <a:rPr lang="en-US" altLang="zh-TW" dirty="0" err="1"/>
              <a:t>setRollbackOnly</a:t>
            </a:r>
            <a:r>
              <a:rPr lang="en-US" altLang="zh-TW" dirty="0"/>
              <a:t>().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435566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2106</TotalTime>
  <Words>3158</Words>
  <Application>Microsoft Office PowerPoint</Application>
  <PresentationFormat>寬螢幕</PresentationFormat>
  <Paragraphs>390</Paragraphs>
  <Slides>32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32</vt:i4>
      </vt:variant>
    </vt:vector>
  </HeadingPairs>
  <TitlesOfParts>
    <vt:vector size="39" baseType="lpstr">
      <vt:lpstr>新細明體</vt:lpstr>
      <vt:lpstr>Arial</vt:lpstr>
      <vt:lpstr>Calibri</vt:lpstr>
      <vt:lpstr>Calibri Light</vt:lpstr>
      <vt:lpstr>Consolas</vt:lpstr>
      <vt:lpstr>Courier New</vt:lpstr>
      <vt:lpstr>Office 佈景主題</vt:lpstr>
      <vt:lpstr>JPA Tutorial Part III. Integration with  Spring Transaction Management</vt:lpstr>
      <vt:lpstr>Enviorment</vt:lpstr>
      <vt:lpstr>1. Introduction to Spring Transaction Management</vt:lpstr>
      <vt:lpstr>2. Transaction Abstraction</vt:lpstr>
      <vt:lpstr>PowerPoint 簡報</vt:lpstr>
      <vt:lpstr>3. Configuration for TransactionManager </vt:lpstr>
      <vt:lpstr>PowerPoint 簡報</vt:lpstr>
      <vt:lpstr>PowerPoint 簡報</vt:lpstr>
      <vt:lpstr>4. Declarative transaction management</vt:lpstr>
      <vt:lpstr>PowerPoint 簡報</vt:lpstr>
      <vt:lpstr>Example of declarative transaction implementation</vt:lpstr>
      <vt:lpstr>&lt;tx:advice/&gt; settings</vt:lpstr>
      <vt:lpstr>PowerPoint 簡報</vt:lpstr>
      <vt:lpstr>5. Using @Transactional</vt:lpstr>
      <vt:lpstr>PowerPoint 簡報</vt:lpstr>
      <vt:lpstr>@Transactional settings</vt:lpstr>
      <vt:lpstr>PowerPoint 簡報</vt:lpstr>
      <vt:lpstr>6. Transaction propagation</vt:lpstr>
      <vt:lpstr>PROPAGATION_REQUIRED</vt:lpstr>
      <vt:lpstr>PROPAGATION_REQUIRES_NEW</vt:lpstr>
      <vt:lpstr>PROPAGATION_REQUIRES_NEW</vt:lpstr>
      <vt:lpstr>PROPAGATION_NESTED </vt:lpstr>
      <vt:lpstr>7. Multiple Transaction Managers with @Transactional</vt:lpstr>
      <vt:lpstr>8. DAO support</vt:lpstr>
      <vt:lpstr>Annotations for DAO</vt:lpstr>
      <vt:lpstr>PowerPoint 簡報</vt:lpstr>
      <vt:lpstr>9. Application Structure</vt:lpstr>
      <vt:lpstr>DAO Layer</vt:lpstr>
      <vt:lpstr>Servcie Layer</vt:lpstr>
      <vt:lpstr>DTO (Data Transfer Object)</vt:lpstr>
      <vt:lpstr>Spring Configuration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JPA</dc:title>
  <dc:creator>Lawren Houng</dc:creator>
  <cp:lastModifiedBy>Lawren Houng</cp:lastModifiedBy>
  <cp:revision>138</cp:revision>
  <dcterms:created xsi:type="dcterms:W3CDTF">2018-10-27T17:27:19Z</dcterms:created>
  <dcterms:modified xsi:type="dcterms:W3CDTF">2018-11-15T04:59:33Z</dcterms:modified>
</cp:coreProperties>
</file>